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8" d="100"/>
          <a:sy n="88" d="100"/>
        </p:scale>
        <p:origin x="-240" y="-77"/>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theme" Target="theme/theme1.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viewProps" Target="viewProps.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presProps" Target="presProps.xml" /><Relationship Id="rId5" Type="http://schemas.openxmlformats.org/officeDocument/2006/relationships/slide" Target="slides/slide4.xml" /><Relationship Id="rId10" Type="http://schemas.openxmlformats.org/officeDocument/2006/relationships/notesMaster" Target="notesMasters/notesMaster1.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tableStyles" Target="tableStyles.xml" /></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44B7A93-3CC4-4DF2-9AED-B9F4360E0DC8}" type="doc">
      <dgm:prSet loTypeId="urn:microsoft.com/office/officeart/2005/8/layout/list1" loCatId="list" qsTypeId="urn:microsoft.com/office/officeart/2005/8/quickstyle/simple5" qsCatId="simple" csTypeId="urn:microsoft.com/office/officeart/2005/8/colors/colorful5" csCatId="colorful"/>
      <dgm:spPr/>
      <dgm:t>
        <a:bodyPr/>
        <a:lstStyle/>
        <a:p>
          <a:endParaRPr lang="en-US"/>
        </a:p>
      </dgm:t>
    </dgm:pt>
    <dgm:pt modelId="{3D12F12A-49FC-4243-8201-0090736D01FC}">
      <dgm:prSet/>
      <dgm:spPr/>
      <dgm:t>
        <a:bodyPr/>
        <a:lstStyle/>
        <a:p>
          <a:r>
            <a:rPr lang="en-US"/>
            <a:t>Research Question</a:t>
          </a:r>
        </a:p>
      </dgm:t>
    </dgm:pt>
    <dgm:pt modelId="{FA615FD2-FD8F-41C8-AA14-BAF26C2C8B8C}" type="parTrans" cxnId="{70F7E376-A657-41A2-9EAD-1D9AC0DE691B}">
      <dgm:prSet/>
      <dgm:spPr/>
      <dgm:t>
        <a:bodyPr/>
        <a:lstStyle/>
        <a:p>
          <a:endParaRPr lang="en-US"/>
        </a:p>
      </dgm:t>
    </dgm:pt>
    <dgm:pt modelId="{AA57264F-0D42-44EE-BE47-DB91CE3E9772}" type="sibTrans" cxnId="{70F7E376-A657-41A2-9EAD-1D9AC0DE691B}">
      <dgm:prSet/>
      <dgm:spPr/>
      <dgm:t>
        <a:bodyPr/>
        <a:lstStyle/>
        <a:p>
          <a:endParaRPr lang="en-US"/>
        </a:p>
      </dgm:t>
    </dgm:pt>
    <dgm:pt modelId="{833EA73F-4C3C-4C64-8EB8-8EE72E9DA607}">
      <dgm:prSet/>
      <dgm:spPr/>
      <dgm:t>
        <a:bodyPr/>
        <a:lstStyle/>
        <a:p>
          <a:r>
            <a:rPr lang="en-US"/>
            <a:t>Which communication and digital tools are used by UWSTD?</a:t>
          </a:r>
        </a:p>
      </dgm:t>
    </dgm:pt>
    <dgm:pt modelId="{32BB1349-B47D-4056-858F-BCF64EF4E578}" type="parTrans" cxnId="{BA93EBA3-B2DD-47AE-9527-E14C04ECBE23}">
      <dgm:prSet/>
      <dgm:spPr/>
      <dgm:t>
        <a:bodyPr/>
        <a:lstStyle/>
        <a:p>
          <a:endParaRPr lang="en-US"/>
        </a:p>
      </dgm:t>
    </dgm:pt>
    <dgm:pt modelId="{1DF08596-857C-4643-B2A2-EF7EA7402384}" type="sibTrans" cxnId="{BA93EBA3-B2DD-47AE-9527-E14C04ECBE23}">
      <dgm:prSet/>
      <dgm:spPr/>
      <dgm:t>
        <a:bodyPr/>
        <a:lstStyle/>
        <a:p>
          <a:endParaRPr lang="en-US"/>
        </a:p>
      </dgm:t>
    </dgm:pt>
    <dgm:pt modelId="{A9D368D0-389F-4CDE-A736-74DFAD13D4E0}">
      <dgm:prSet/>
      <dgm:spPr/>
      <dgm:t>
        <a:bodyPr/>
        <a:lstStyle/>
        <a:p>
          <a:r>
            <a:rPr lang="en-US"/>
            <a:t>Method</a:t>
          </a:r>
        </a:p>
      </dgm:t>
    </dgm:pt>
    <dgm:pt modelId="{C4BDD657-C78A-49E4-A0B9-BCF763320C74}" type="parTrans" cxnId="{AD803DC2-4017-402F-8A85-0C320B2ED20D}">
      <dgm:prSet/>
      <dgm:spPr/>
      <dgm:t>
        <a:bodyPr/>
        <a:lstStyle/>
        <a:p>
          <a:endParaRPr lang="en-US"/>
        </a:p>
      </dgm:t>
    </dgm:pt>
    <dgm:pt modelId="{9DD4A505-23D1-4A3E-AF03-5A886902F46E}" type="sibTrans" cxnId="{AD803DC2-4017-402F-8A85-0C320B2ED20D}">
      <dgm:prSet/>
      <dgm:spPr/>
      <dgm:t>
        <a:bodyPr/>
        <a:lstStyle/>
        <a:p>
          <a:endParaRPr lang="en-US"/>
        </a:p>
      </dgm:t>
    </dgm:pt>
    <dgm:pt modelId="{C5B7080F-B142-4233-9269-2BA0593E1CB7}">
      <dgm:prSet/>
      <dgm:spPr/>
      <dgm:t>
        <a:bodyPr/>
        <a:lstStyle/>
        <a:p>
          <a:r>
            <a:rPr lang="en-US"/>
            <a:t>Research was carried out by making use of questionnaires. Staff of UWSTD along with the students was asked to take part in this research to describe what digital tools they use and whether they are satisfied with the tools that are exploited in UWSTD. </a:t>
          </a:r>
        </a:p>
      </dgm:t>
    </dgm:pt>
    <dgm:pt modelId="{560B4DE6-0069-4AF6-BD2A-3FA7171E69E4}" type="parTrans" cxnId="{E4A5D103-B8C5-4A04-9633-0715E3E33C11}">
      <dgm:prSet/>
      <dgm:spPr/>
      <dgm:t>
        <a:bodyPr/>
        <a:lstStyle/>
        <a:p>
          <a:endParaRPr lang="en-US"/>
        </a:p>
      </dgm:t>
    </dgm:pt>
    <dgm:pt modelId="{6BC54EAB-82F0-4844-9FC2-4FA5019FA78B}" type="sibTrans" cxnId="{E4A5D103-B8C5-4A04-9633-0715E3E33C11}">
      <dgm:prSet/>
      <dgm:spPr/>
      <dgm:t>
        <a:bodyPr/>
        <a:lstStyle/>
        <a:p>
          <a:endParaRPr lang="en-US"/>
        </a:p>
      </dgm:t>
    </dgm:pt>
    <dgm:pt modelId="{B441907E-7BA4-400D-A440-0BA4CDED86C7}">
      <dgm:prSet/>
      <dgm:spPr/>
      <dgm:t>
        <a:bodyPr/>
        <a:lstStyle/>
        <a:p>
          <a:r>
            <a:rPr lang="en-US"/>
            <a:t>Ethical Considerations</a:t>
          </a:r>
        </a:p>
      </dgm:t>
    </dgm:pt>
    <dgm:pt modelId="{98A0C866-0810-497A-B948-4F5C6436AA08}" type="parTrans" cxnId="{58F023B8-F34A-42DC-8A04-7192D396D88B}">
      <dgm:prSet/>
      <dgm:spPr/>
      <dgm:t>
        <a:bodyPr/>
        <a:lstStyle/>
        <a:p>
          <a:endParaRPr lang="en-US"/>
        </a:p>
      </dgm:t>
    </dgm:pt>
    <dgm:pt modelId="{7B9B7C31-5A02-40DF-9CFD-702A80E06DB9}" type="sibTrans" cxnId="{58F023B8-F34A-42DC-8A04-7192D396D88B}">
      <dgm:prSet/>
      <dgm:spPr/>
      <dgm:t>
        <a:bodyPr/>
        <a:lstStyle/>
        <a:p>
          <a:endParaRPr lang="en-US"/>
        </a:p>
      </dgm:t>
    </dgm:pt>
    <dgm:pt modelId="{384DA045-5BA2-4A90-8539-49E0FBE75880}">
      <dgm:prSet/>
      <dgm:spPr/>
      <dgm:t>
        <a:bodyPr/>
        <a:lstStyle/>
        <a:p>
          <a:r>
            <a:rPr lang="en-US"/>
            <a:t>Voluntary Participation</a:t>
          </a:r>
        </a:p>
      </dgm:t>
    </dgm:pt>
    <dgm:pt modelId="{C78AE267-F359-47D8-B4CB-71827712A6A9}" type="parTrans" cxnId="{CA6DA66D-00BA-456F-AE61-D52F2517685F}">
      <dgm:prSet/>
      <dgm:spPr/>
      <dgm:t>
        <a:bodyPr/>
        <a:lstStyle/>
        <a:p>
          <a:endParaRPr lang="en-US"/>
        </a:p>
      </dgm:t>
    </dgm:pt>
    <dgm:pt modelId="{BBF09110-DC2F-4825-800B-324D18103FA1}" type="sibTrans" cxnId="{CA6DA66D-00BA-456F-AE61-D52F2517685F}">
      <dgm:prSet/>
      <dgm:spPr/>
      <dgm:t>
        <a:bodyPr/>
        <a:lstStyle/>
        <a:p>
          <a:endParaRPr lang="en-US"/>
        </a:p>
      </dgm:t>
    </dgm:pt>
    <dgm:pt modelId="{DE2A4CAB-1E6E-4540-8010-1164E00F578D}">
      <dgm:prSet/>
      <dgm:spPr/>
      <dgm:t>
        <a:bodyPr/>
        <a:lstStyle/>
        <a:p>
          <a:r>
            <a:rPr lang="en-US"/>
            <a:t>The participants during the time of research are free to leave the research in between if they do not feel satisfied or feel that their information might get leaked. </a:t>
          </a:r>
        </a:p>
      </dgm:t>
    </dgm:pt>
    <dgm:pt modelId="{8AF53D3F-7F0C-4DAB-B695-357F468A835A}" type="parTrans" cxnId="{0D3AB58E-A3A7-47E9-B65E-482A48D46CE1}">
      <dgm:prSet/>
      <dgm:spPr/>
      <dgm:t>
        <a:bodyPr/>
        <a:lstStyle/>
        <a:p>
          <a:endParaRPr lang="en-US"/>
        </a:p>
      </dgm:t>
    </dgm:pt>
    <dgm:pt modelId="{D3284557-D255-4CE6-8BEA-E06FE5ECE240}" type="sibTrans" cxnId="{0D3AB58E-A3A7-47E9-B65E-482A48D46CE1}">
      <dgm:prSet/>
      <dgm:spPr/>
      <dgm:t>
        <a:bodyPr/>
        <a:lstStyle/>
        <a:p>
          <a:endParaRPr lang="en-US"/>
        </a:p>
      </dgm:t>
    </dgm:pt>
    <dgm:pt modelId="{7F49DC60-5241-4DB3-A509-B1B20044EA31}">
      <dgm:prSet/>
      <dgm:spPr/>
      <dgm:t>
        <a:bodyPr/>
        <a:lstStyle/>
        <a:p>
          <a:r>
            <a:rPr lang="en-US"/>
            <a:t>Informed Consent</a:t>
          </a:r>
        </a:p>
      </dgm:t>
    </dgm:pt>
    <dgm:pt modelId="{F9A75915-5D2A-485D-8C20-02C3BF8C5129}" type="parTrans" cxnId="{E28C9EFF-0A4A-4CB8-82AC-38050597A652}">
      <dgm:prSet/>
      <dgm:spPr/>
      <dgm:t>
        <a:bodyPr/>
        <a:lstStyle/>
        <a:p>
          <a:endParaRPr lang="en-US"/>
        </a:p>
      </dgm:t>
    </dgm:pt>
    <dgm:pt modelId="{FB8E95B1-1EB8-4D0C-B57A-9BDF2D82164F}" type="sibTrans" cxnId="{E28C9EFF-0A4A-4CB8-82AC-38050597A652}">
      <dgm:prSet/>
      <dgm:spPr/>
      <dgm:t>
        <a:bodyPr/>
        <a:lstStyle/>
        <a:p>
          <a:endParaRPr lang="en-US"/>
        </a:p>
      </dgm:t>
    </dgm:pt>
    <dgm:pt modelId="{A68E8ECC-BBAA-4AAB-B9E2-5D3B13EB531F}">
      <dgm:prSet/>
      <dgm:spPr/>
      <dgm:t>
        <a:bodyPr/>
        <a:lstStyle/>
        <a:p>
          <a:r>
            <a:rPr lang="en-US"/>
            <a:t>A paper would be distributed to the participants in whom they should know the funding, risks, benefits and purpose of the student before they decline or agree to take part. </a:t>
          </a:r>
        </a:p>
      </dgm:t>
    </dgm:pt>
    <dgm:pt modelId="{A16EA0E2-D01B-43CF-A853-FA547A4034E7}" type="parTrans" cxnId="{1FAF44F3-FC38-42AE-B840-26C0A3690D25}">
      <dgm:prSet/>
      <dgm:spPr/>
      <dgm:t>
        <a:bodyPr/>
        <a:lstStyle/>
        <a:p>
          <a:endParaRPr lang="en-US"/>
        </a:p>
      </dgm:t>
    </dgm:pt>
    <dgm:pt modelId="{D10F4E2A-92EC-4D9C-89A0-E2338078AF5A}" type="sibTrans" cxnId="{1FAF44F3-FC38-42AE-B840-26C0A3690D25}">
      <dgm:prSet/>
      <dgm:spPr/>
      <dgm:t>
        <a:bodyPr/>
        <a:lstStyle/>
        <a:p>
          <a:endParaRPr lang="en-US"/>
        </a:p>
      </dgm:t>
    </dgm:pt>
    <dgm:pt modelId="{0AB6FE03-0B6B-4455-A0DC-E4B27A08D5AD}">
      <dgm:prSet/>
      <dgm:spPr/>
      <dgm:t>
        <a:bodyPr/>
        <a:lstStyle/>
        <a:p>
          <a:r>
            <a:rPr lang="en-US"/>
            <a:t>Anonymity</a:t>
          </a:r>
        </a:p>
      </dgm:t>
    </dgm:pt>
    <dgm:pt modelId="{73BE5E15-7FF0-4857-BD60-B02A83177A56}" type="parTrans" cxnId="{3EDD2C5C-292D-4AC6-B3FC-D31C09CC8B20}">
      <dgm:prSet/>
      <dgm:spPr/>
      <dgm:t>
        <a:bodyPr/>
        <a:lstStyle/>
        <a:p>
          <a:endParaRPr lang="en-US"/>
        </a:p>
      </dgm:t>
    </dgm:pt>
    <dgm:pt modelId="{68D9E439-646A-4126-AE3F-EB94502C23F7}" type="sibTrans" cxnId="{3EDD2C5C-292D-4AC6-B3FC-D31C09CC8B20}">
      <dgm:prSet/>
      <dgm:spPr/>
      <dgm:t>
        <a:bodyPr/>
        <a:lstStyle/>
        <a:p>
          <a:endParaRPr lang="en-US"/>
        </a:p>
      </dgm:t>
    </dgm:pt>
    <dgm:pt modelId="{6F33D634-2484-4268-9624-2D275B0D2263}">
      <dgm:prSet/>
      <dgm:spPr/>
      <dgm:t>
        <a:bodyPr/>
        <a:lstStyle/>
        <a:p>
          <a:r>
            <a:rPr lang="en-US"/>
            <a:t>Researchers must not know the personalities of the members. Individual exclusive data is not gathered. </a:t>
          </a:r>
        </a:p>
      </dgm:t>
    </dgm:pt>
    <dgm:pt modelId="{1F78CF00-1106-41A2-91F5-E822C81AEDE6}" type="parTrans" cxnId="{C76A8438-5635-484D-AF30-EC743D21EEDC}">
      <dgm:prSet/>
      <dgm:spPr/>
      <dgm:t>
        <a:bodyPr/>
        <a:lstStyle/>
        <a:p>
          <a:endParaRPr lang="en-US"/>
        </a:p>
      </dgm:t>
    </dgm:pt>
    <dgm:pt modelId="{0B82DDA1-F3F8-4F27-88C3-A5269A43A687}" type="sibTrans" cxnId="{C76A8438-5635-484D-AF30-EC743D21EEDC}">
      <dgm:prSet/>
      <dgm:spPr/>
      <dgm:t>
        <a:bodyPr/>
        <a:lstStyle/>
        <a:p>
          <a:endParaRPr lang="en-US"/>
        </a:p>
      </dgm:t>
    </dgm:pt>
    <dgm:pt modelId="{E0889ADC-F290-4BEA-88E1-B6BE9E6C6665}">
      <dgm:prSet/>
      <dgm:spPr/>
      <dgm:t>
        <a:bodyPr/>
        <a:lstStyle/>
        <a:p>
          <a:r>
            <a:rPr lang="en-US"/>
            <a:t>Confidentiality</a:t>
          </a:r>
        </a:p>
      </dgm:t>
    </dgm:pt>
    <dgm:pt modelId="{C8EAC80F-749A-47AC-A978-5B95217226E1}" type="parTrans" cxnId="{66057BD6-823D-4903-BD48-9424E715677C}">
      <dgm:prSet/>
      <dgm:spPr/>
      <dgm:t>
        <a:bodyPr/>
        <a:lstStyle/>
        <a:p>
          <a:endParaRPr lang="en-US"/>
        </a:p>
      </dgm:t>
    </dgm:pt>
    <dgm:pt modelId="{990CC108-18F4-47E2-9545-96168AD4665F}" type="sibTrans" cxnId="{66057BD6-823D-4903-BD48-9424E715677C}">
      <dgm:prSet/>
      <dgm:spPr/>
      <dgm:t>
        <a:bodyPr/>
        <a:lstStyle/>
        <a:p>
          <a:endParaRPr lang="en-US"/>
        </a:p>
      </dgm:t>
    </dgm:pt>
    <dgm:pt modelId="{3255372F-0E7E-44BA-84B5-08BE76483809}">
      <dgm:prSet/>
      <dgm:spPr/>
      <dgm:t>
        <a:bodyPr/>
        <a:lstStyle/>
        <a:p>
          <a:r>
            <a:rPr lang="en-US"/>
            <a:t>It is responsibility of the researchers to keep the statements and the information private from other members but they must know who the participant is as stated by (Harefa et al., 2019). </a:t>
          </a:r>
        </a:p>
      </dgm:t>
    </dgm:pt>
    <dgm:pt modelId="{DD8E49F7-DB23-4526-9CCA-021F0E1EC6AA}" type="parTrans" cxnId="{17B4D712-DC3A-446F-AB0A-43F80B69C2C8}">
      <dgm:prSet/>
      <dgm:spPr/>
      <dgm:t>
        <a:bodyPr/>
        <a:lstStyle/>
        <a:p>
          <a:endParaRPr lang="en-US"/>
        </a:p>
      </dgm:t>
    </dgm:pt>
    <dgm:pt modelId="{4429356E-A0D1-4E5C-B1F9-46A58A1E27F4}" type="sibTrans" cxnId="{17B4D712-DC3A-446F-AB0A-43F80B69C2C8}">
      <dgm:prSet/>
      <dgm:spPr/>
      <dgm:t>
        <a:bodyPr/>
        <a:lstStyle/>
        <a:p>
          <a:endParaRPr lang="en-US"/>
        </a:p>
      </dgm:t>
    </dgm:pt>
    <dgm:pt modelId="{1180648B-ECB1-4253-BE8E-E7C823ADE0B1}">
      <dgm:prSet/>
      <dgm:spPr/>
      <dgm:t>
        <a:bodyPr/>
        <a:lstStyle/>
        <a:p>
          <a:r>
            <a:rPr lang="en-US"/>
            <a:t>Potential for Harm</a:t>
          </a:r>
        </a:p>
      </dgm:t>
    </dgm:pt>
    <dgm:pt modelId="{75DC8B4E-7CB1-4ADB-89D8-FA4D1B56F867}" type="parTrans" cxnId="{264D69EF-6BC2-470A-996B-7DD47C8A94BB}">
      <dgm:prSet/>
      <dgm:spPr/>
      <dgm:t>
        <a:bodyPr/>
        <a:lstStyle/>
        <a:p>
          <a:endParaRPr lang="en-US"/>
        </a:p>
      </dgm:t>
    </dgm:pt>
    <dgm:pt modelId="{95DFDCE5-1E43-42BD-AA13-91ACA252F08E}" type="sibTrans" cxnId="{264D69EF-6BC2-470A-996B-7DD47C8A94BB}">
      <dgm:prSet/>
      <dgm:spPr/>
      <dgm:t>
        <a:bodyPr/>
        <a:lstStyle/>
        <a:p>
          <a:endParaRPr lang="en-US"/>
        </a:p>
      </dgm:t>
    </dgm:pt>
    <dgm:pt modelId="{47F3E38D-485C-4723-AD7A-B570FCFA3DDE}">
      <dgm:prSet/>
      <dgm:spPr/>
      <dgm:t>
        <a:bodyPr/>
        <a:lstStyle/>
        <a:p>
          <a:r>
            <a:rPr lang="en-US"/>
            <a:t>Psychological, social, physical and all other kinds of damages are kept to a complete minimum. </a:t>
          </a:r>
        </a:p>
      </dgm:t>
    </dgm:pt>
    <dgm:pt modelId="{1C9EC963-01B3-4C70-A779-E51F050AB772}" type="parTrans" cxnId="{56084816-4303-4F3E-8F27-32BA9CF31067}">
      <dgm:prSet/>
      <dgm:spPr/>
      <dgm:t>
        <a:bodyPr/>
        <a:lstStyle/>
        <a:p>
          <a:endParaRPr lang="en-US"/>
        </a:p>
      </dgm:t>
    </dgm:pt>
    <dgm:pt modelId="{1BEE480D-EFD7-40BF-BF37-65C1FCC78807}" type="sibTrans" cxnId="{56084816-4303-4F3E-8F27-32BA9CF31067}">
      <dgm:prSet/>
      <dgm:spPr/>
      <dgm:t>
        <a:bodyPr/>
        <a:lstStyle/>
        <a:p>
          <a:endParaRPr lang="en-US"/>
        </a:p>
      </dgm:t>
    </dgm:pt>
    <dgm:pt modelId="{2892FFBA-0FDB-4DF9-B3C8-8FE97A031E12}">
      <dgm:prSet/>
      <dgm:spPr/>
      <dgm:t>
        <a:bodyPr/>
        <a:lstStyle/>
        <a:p>
          <a:r>
            <a:rPr lang="en-US"/>
            <a:t>Results Communication</a:t>
          </a:r>
        </a:p>
      </dgm:t>
    </dgm:pt>
    <dgm:pt modelId="{8CA50A7E-F03A-4E60-A012-F50CDF9D9B2E}" type="parTrans" cxnId="{BD9D29F0-A41E-4B87-941F-EAD337377404}">
      <dgm:prSet/>
      <dgm:spPr/>
      <dgm:t>
        <a:bodyPr/>
        <a:lstStyle/>
        <a:p>
          <a:endParaRPr lang="en-US"/>
        </a:p>
      </dgm:t>
    </dgm:pt>
    <dgm:pt modelId="{1F8F333B-1BB0-49A0-847D-74A4A2BE3891}" type="sibTrans" cxnId="{BD9D29F0-A41E-4B87-941F-EAD337377404}">
      <dgm:prSet/>
      <dgm:spPr/>
      <dgm:t>
        <a:bodyPr/>
        <a:lstStyle/>
        <a:p>
          <a:endParaRPr lang="en-US"/>
        </a:p>
      </dgm:t>
    </dgm:pt>
    <dgm:pt modelId="{99CADC48-7EA1-4495-A1B2-38FBD444EB8D}">
      <dgm:prSet/>
      <dgm:spPr/>
      <dgm:t>
        <a:bodyPr/>
        <a:lstStyle/>
        <a:p>
          <a:r>
            <a:rPr lang="en-US"/>
            <a:t>Researchers must ensure that the work of theirs is research misconduct or free of plagiarism, and they correctly represent the research`s result (Amhag et al., 2019). </a:t>
          </a:r>
        </a:p>
      </dgm:t>
    </dgm:pt>
    <dgm:pt modelId="{9EB4FC78-0129-4B3B-A8A3-7085293F58C7}" type="parTrans" cxnId="{DDC808B5-260E-4E47-A548-E5B5CB38B83D}">
      <dgm:prSet/>
      <dgm:spPr/>
      <dgm:t>
        <a:bodyPr/>
        <a:lstStyle/>
        <a:p>
          <a:endParaRPr lang="en-US"/>
        </a:p>
      </dgm:t>
    </dgm:pt>
    <dgm:pt modelId="{841C3710-C39C-4FC0-9CD8-8D7153C61B3B}" type="sibTrans" cxnId="{DDC808B5-260E-4E47-A548-E5B5CB38B83D}">
      <dgm:prSet/>
      <dgm:spPr/>
      <dgm:t>
        <a:bodyPr/>
        <a:lstStyle/>
        <a:p>
          <a:endParaRPr lang="en-US"/>
        </a:p>
      </dgm:t>
    </dgm:pt>
    <dgm:pt modelId="{D05A0368-D4FE-4E06-AC16-4F75EA04D851}" type="pres">
      <dgm:prSet presAssocID="{744B7A93-3CC4-4DF2-9AED-B9F4360E0DC8}" presName="linear" presStyleCnt="0">
        <dgm:presLayoutVars>
          <dgm:dir/>
          <dgm:animLvl val="lvl"/>
          <dgm:resizeHandles val="exact"/>
        </dgm:presLayoutVars>
      </dgm:prSet>
      <dgm:spPr/>
    </dgm:pt>
    <dgm:pt modelId="{9AAF912A-87E0-4801-87B6-92F0FADE33A7}" type="pres">
      <dgm:prSet presAssocID="{3D12F12A-49FC-4243-8201-0090736D01FC}" presName="parentLin" presStyleCnt="0"/>
      <dgm:spPr/>
    </dgm:pt>
    <dgm:pt modelId="{BBDF3F2C-11DA-44EF-83FC-6345F8C22423}" type="pres">
      <dgm:prSet presAssocID="{3D12F12A-49FC-4243-8201-0090736D01FC}" presName="parentLeftMargin" presStyleLbl="node1" presStyleIdx="0" presStyleCnt="3"/>
      <dgm:spPr/>
    </dgm:pt>
    <dgm:pt modelId="{D9AFA2BC-B9A9-4E0F-84DB-594C588DF2CB}" type="pres">
      <dgm:prSet presAssocID="{3D12F12A-49FC-4243-8201-0090736D01FC}" presName="parentText" presStyleLbl="node1" presStyleIdx="0" presStyleCnt="3">
        <dgm:presLayoutVars>
          <dgm:chMax val="0"/>
          <dgm:bulletEnabled val="1"/>
        </dgm:presLayoutVars>
      </dgm:prSet>
      <dgm:spPr/>
    </dgm:pt>
    <dgm:pt modelId="{44C95779-B80E-49D3-BED6-C419749E3674}" type="pres">
      <dgm:prSet presAssocID="{3D12F12A-49FC-4243-8201-0090736D01FC}" presName="negativeSpace" presStyleCnt="0"/>
      <dgm:spPr/>
    </dgm:pt>
    <dgm:pt modelId="{890E699E-B39F-4EB8-AAEC-D72F1DE2B964}" type="pres">
      <dgm:prSet presAssocID="{3D12F12A-49FC-4243-8201-0090736D01FC}" presName="childText" presStyleLbl="conFgAcc1" presStyleIdx="0" presStyleCnt="3">
        <dgm:presLayoutVars>
          <dgm:bulletEnabled val="1"/>
        </dgm:presLayoutVars>
      </dgm:prSet>
      <dgm:spPr/>
    </dgm:pt>
    <dgm:pt modelId="{5A91718F-4C0B-4FC8-8D57-F118987BD3D2}" type="pres">
      <dgm:prSet presAssocID="{AA57264F-0D42-44EE-BE47-DB91CE3E9772}" presName="spaceBetweenRectangles" presStyleCnt="0"/>
      <dgm:spPr/>
    </dgm:pt>
    <dgm:pt modelId="{24ABE162-EC4F-473F-A572-B500CBD29C50}" type="pres">
      <dgm:prSet presAssocID="{A9D368D0-389F-4CDE-A736-74DFAD13D4E0}" presName="parentLin" presStyleCnt="0"/>
      <dgm:spPr/>
    </dgm:pt>
    <dgm:pt modelId="{9E1B12C3-FB0F-4045-85FD-220F0BDDC4FA}" type="pres">
      <dgm:prSet presAssocID="{A9D368D0-389F-4CDE-A736-74DFAD13D4E0}" presName="parentLeftMargin" presStyleLbl="node1" presStyleIdx="0" presStyleCnt="3"/>
      <dgm:spPr/>
    </dgm:pt>
    <dgm:pt modelId="{F4E2EBFF-3A68-4E20-91C8-34B2B7FF9784}" type="pres">
      <dgm:prSet presAssocID="{A9D368D0-389F-4CDE-A736-74DFAD13D4E0}" presName="parentText" presStyleLbl="node1" presStyleIdx="1" presStyleCnt="3">
        <dgm:presLayoutVars>
          <dgm:chMax val="0"/>
          <dgm:bulletEnabled val="1"/>
        </dgm:presLayoutVars>
      </dgm:prSet>
      <dgm:spPr/>
    </dgm:pt>
    <dgm:pt modelId="{FFCCCE51-81F8-4AC0-BE69-B6AFEFB5D478}" type="pres">
      <dgm:prSet presAssocID="{A9D368D0-389F-4CDE-A736-74DFAD13D4E0}" presName="negativeSpace" presStyleCnt="0"/>
      <dgm:spPr/>
    </dgm:pt>
    <dgm:pt modelId="{F9C76BDE-B531-4CBC-88A9-1179171273CC}" type="pres">
      <dgm:prSet presAssocID="{A9D368D0-389F-4CDE-A736-74DFAD13D4E0}" presName="childText" presStyleLbl="conFgAcc1" presStyleIdx="1" presStyleCnt="3">
        <dgm:presLayoutVars>
          <dgm:bulletEnabled val="1"/>
        </dgm:presLayoutVars>
      </dgm:prSet>
      <dgm:spPr/>
    </dgm:pt>
    <dgm:pt modelId="{2F19B69A-11C0-4B61-8A70-98A21579891E}" type="pres">
      <dgm:prSet presAssocID="{9DD4A505-23D1-4A3E-AF03-5A886902F46E}" presName="spaceBetweenRectangles" presStyleCnt="0"/>
      <dgm:spPr/>
    </dgm:pt>
    <dgm:pt modelId="{5ACDF000-8ADF-4CF1-BD8C-2AFA06BA7AB7}" type="pres">
      <dgm:prSet presAssocID="{B441907E-7BA4-400D-A440-0BA4CDED86C7}" presName="parentLin" presStyleCnt="0"/>
      <dgm:spPr/>
    </dgm:pt>
    <dgm:pt modelId="{4C8E359E-0DBF-4DAC-BFF8-7EECCA1E457C}" type="pres">
      <dgm:prSet presAssocID="{B441907E-7BA4-400D-A440-0BA4CDED86C7}" presName="parentLeftMargin" presStyleLbl="node1" presStyleIdx="1" presStyleCnt="3"/>
      <dgm:spPr/>
    </dgm:pt>
    <dgm:pt modelId="{B0E46F69-7236-4B09-807E-142798E99339}" type="pres">
      <dgm:prSet presAssocID="{B441907E-7BA4-400D-A440-0BA4CDED86C7}" presName="parentText" presStyleLbl="node1" presStyleIdx="2" presStyleCnt="3">
        <dgm:presLayoutVars>
          <dgm:chMax val="0"/>
          <dgm:bulletEnabled val="1"/>
        </dgm:presLayoutVars>
      </dgm:prSet>
      <dgm:spPr/>
    </dgm:pt>
    <dgm:pt modelId="{568D8C44-12BF-4742-B3E6-C26C714B7183}" type="pres">
      <dgm:prSet presAssocID="{B441907E-7BA4-400D-A440-0BA4CDED86C7}" presName="negativeSpace" presStyleCnt="0"/>
      <dgm:spPr/>
    </dgm:pt>
    <dgm:pt modelId="{63BC7188-303D-478F-8785-FCEECC6DCF73}" type="pres">
      <dgm:prSet presAssocID="{B441907E-7BA4-400D-A440-0BA4CDED86C7}" presName="childText" presStyleLbl="conFgAcc1" presStyleIdx="2" presStyleCnt="3">
        <dgm:presLayoutVars>
          <dgm:bulletEnabled val="1"/>
        </dgm:presLayoutVars>
      </dgm:prSet>
      <dgm:spPr/>
    </dgm:pt>
  </dgm:ptLst>
  <dgm:cxnLst>
    <dgm:cxn modelId="{E4A5D103-B8C5-4A04-9633-0715E3E33C11}" srcId="{A9D368D0-389F-4CDE-A736-74DFAD13D4E0}" destId="{C5B7080F-B142-4233-9269-2BA0593E1CB7}" srcOrd="0" destOrd="0" parTransId="{560B4DE6-0069-4AF6-BD2A-3FA7171E69E4}" sibTransId="{6BC54EAB-82F0-4844-9FC2-4FA5019FA78B}"/>
    <dgm:cxn modelId="{AD19AD0F-0A5B-428D-94EE-AEA245EB32A6}" type="presOf" srcId="{3D12F12A-49FC-4243-8201-0090736D01FC}" destId="{BBDF3F2C-11DA-44EF-83FC-6345F8C22423}" srcOrd="0" destOrd="0" presId="urn:microsoft.com/office/officeart/2005/8/layout/list1"/>
    <dgm:cxn modelId="{17B4D712-DC3A-446F-AB0A-43F80B69C2C8}" srcId="{E0889ADC-F290-4BEA-88E1-B6BE9E6C6665}" destId="{3255372F-0E7E-44BA-84B5-08BE76483809}" srcOrd="0" destOrd="0" parTransId="{DD8E49F7-DB23-4526-9CCA-021F0E1EC6AA}" sibTransId="{4429356E-A0D1-4E5C-B1F9-46A58A1E27F4}"/>
    <dgm:cxn modelId="{56084816-4303-4F3E-8F27-32BA9CF31067}" srcId="{1180648B-ECB1-4253-BE8E-E7C823ADE0B1}" destId="{47F3E38D-485C-4723-AD7A-B570FCFA3DDE}" srcOrd="0" destOrd="0" parTransId="{1C9EC963-01B3-4C70-A779-E51F050AB772}" sibTransId="{1BEE480D-EFD7-40BF-BF37-65C1FCC78807}"/>
    <dgm:cxn modelId="{C76A8438-5635-484D-AF30-EC743D21EEDC}" srcId="{0AB6FE03-0B6B-4455-A0DC-E4B27A08D5AD}" destId="{6F33D634-2484-4268-9624-2D275B0D2263}" srcOrd="0" destOrd="0" parTransId="{1F78CF00-1106-41A2-91F5-E822C81AEDE6}" sibTransId="{0B82DDA1-F3F8-4F27-88C3-A5269A43A687}"/>
    <dgm:cxn modelId="{3EDD2C5C-292D-4AC6-B3FC-D31C09CC8B20}" srcId="{B441907E-7BA4-400D-A440-0BA4CDED86C7}" destId="{0AB6FE03-0B6B-4455-A0DC-E4B27A08D5AD}" srcOrd="2" destOrd="0" parTransId="{73BE5E15-7FF0-4857-BD60-B02A83177A56}" sibTransId="{68D9E439-646A-4126-AE3F-EB94502C23F7}"/>
    <dgm:cxn modelId="{E8488F42-C4B6-490F-B56C-FC69236780BB}" type="presOf" srcId="{833EA73F-4C3C-4C64-8EB8-8EE72E9DA607}" destId="{890E699E-B39F-4EB8-AAEC-D72F1DE2B964}" srcOrd="0" destOrd="0" presId="urn:microsoft.com/office/officeart/2005/8/layout/list1"/>
    <dgm:cxn modelId="{BB64AC42-6207-4166-9EF3-52A29689D51E}" type="presOf" srcId="{B441907E-7BA4-400D-A440-0BA4CDED86C7}" destId="{4C8E359E-0DBF-4DAC-BFF8-7EECCA1E457C}" srcOrd="0" destOrd="0" presId="urn:microsoft.com/office/officeart/2005/8/layout/list1"/>
    <dgm:cxn modelId="{A83D0149-F327-4F73-B590-906F83F97C38}" type="presOf" srcId="{384DA045-5BA2-4A90-8539-49E0FBE75880}" destId="{63BC7188-303D-478F-8785-FCEECC6DCF73}" srcOrd="0" destOrd="0" presId="urn:microsoft.com/office/officeart/2005/8/layout/list1"/>
    <dgm:cxn modelId="{2FEABD6A-1705-4688-B269-12C9EBA3F3C2}" type="presOf" srcId="{7F49DC60-5241-4DB3-A509-B1B20044EA31}" destId="{63BC7188-303D-478F-8785-FCEECC6DCF73}" srcOrd="0" destOrd="2" presId="urn:microsoft.com/office/officeart/2005/8/layout/list1"/>
    <dgm:cxn modelId="{238F166B-9BA4-476D-95AA-ECF29A3459EC}" type="presOf" srcId="{A9D368D0-389F-4CDE-A736-74DFAD13D4E0}" destId="{F4E2EBFF-3A68-4E20-91C8-34B2B7FF9784}" srcOrd="1" destOrd="0" presId="urn:microsoft.com/office/officeart/2005/8/layout/list1"/>
    <dgm:cxn modelId="{CA6DA66D-00BA-456F-AE61-D52F2517685F}" srcId="{B441907E-7BA4-400D-A440-0BA4CDED86C7}" destId="{384DA045-5BA2-4A90-8539-49E0FBE75880}" srcOrd="0" destOrd="0" parTransId="{C78AE267-F359-47D8-B4CB-71827712A6A9}" sibTransId="{BBF09110-DC2F-4825-800B-324D18103FA1}"/>
    <dgm:cxn modelId="{70F7E376-A657-41A2-9EAD-1D9AC0DE691B}" srcId="{744B7A93-3CC4-4DF2-9AED-B9F4360E0DC8}" destId="{3D12F12A-49FC-4243-8201-0090736D01FC}" srcOrd="0" destOrd="0" parTransId="{FA615FD2-FD8F-41C8-AA14-BAF26C2C8B8C}" sibTransId="{AA57264F-0D42-44EE-BE47-DB91CE3E9772}"/>
    <dgm:cxn modelId="{0BD24778-2020-4BB7-BBB5-F077CAB4F5A6}" type="presOf" srcId="{1180648B-ECB1-4253-BE8E-E7C823ADE0B1}" destId="{63BC7188-303D-478F-8785-FCEECC6DCF73}" srcOrd="0" destOrd="8" presId="urn:microsoft.com/office/officeart/2005/8/layout/list1"/>
    <dgm:cxn modelId="{8F4BF878-53CA-4BEB-9544-647532C5DC96}" type="presOf" srcId="{3255372F-0E7E-44BA-84B5-08BE76483809}" destId="{63BC7188-303D-478F-8785-FCEECC6DCF73}" srcOrd="0" destOrd="7" presId="urn:microsoft.com/office/officeart/2005/8/layout/list1"/>
    <dgm:cxn modelId="{0CB54D79-950C-4994-8E8E-CA719C3C4A8F}" type="presOf" srcId="{A68E8ECC-BBAA-4AAB-B9E2-5D3B13EB531F}" destId="{63BC7188-303D-478F-8785-FCEECC6DCF73}" srcOrd="0" destOrd="3" presId="urn:microsoft.com/office/officeart/2005/8/layout/list1"/>
    <dgm:cxn modelId="{571CD77A-E64A-4531-9934-00945D5AC330}" type="presOf" srcId="{C5B7080F-B142-4233-9269-2BA0593E1CB7}" destId="{F9C76BDE-B531-4CBC-88A9-1179171273CC}" srcOrd="0" destOrd="0" presId="urn:microsoft.com/office/officeart/2005/8/layout/list1"/>
    <dgm:cxn modelId="{0D3AB58E-A3A7-47E9-B65E-482A48D46CE1}" srcId="{384DA045-5BA2-4A90-8539-49E0FBE75880}" destId="{DE2A4CAB-1E6E-4540-8010-1164E00F578D}" srcOrd="0" destOrd="0" parTransId="{8AF53D3F-7F0C-4DAB-B695-357F468A835A}" sibTransId="{D3284557-D255-4CE6-8BEA-E06FE5ECE240}"/>
    <dgm:cxn modelId="{F057CD94-FFD7-46F0-9255-B393794F7F4F}" type="presOf" srcId="{6F33D634-2484-4268-9624-2D275B0D2263}" destId="{63BC7188-303D-478F-8785-FCEECC6DCF73}" srcOrd="0" destOrd="5" presId="urn:microsoft.com/office/officeart/2005/8/layout/list1"/>
    <dgm:cxn modelId="{E6709A97-EF7D-4A23-9487-7A6E1A2F9691}" type="presOf" srcId="{0AB6FE03-0B6B-4455-A0DC-E4B27A08D5AD}" destId="{63BC7188-303D-478F-8785-FCEECC6DCF73}" srcOrd="0" destOrd="4" presId="urn:microsoft.com/office/officeart/2005/8/layout/list1"/>
    <dgm:cxn modelId="{A7A31BA1-2C0E-49FC-91A0-4766F2EFD774}" type="presOf" srcId="{744B7A93-3CC4-4DF2-9AED-B9F4360E0DC8}" destId="{D05A0368-D4FE-4E06-AC16-4F75EA04D851}" srcOrd="0" destOrd="0" presId="urn:microsoft.com/office/officeart/2005/8/layout/list1"/>
    <dgm:cxn modelId="{1AFC33A3-B935-41B5-A66C-DD45127110D6}" type="presOf" srcId="{A9D368D0-389F-4CDE-A736-74DFAD13D4E0}" destId="{9E1B12C3-FB0F-4045-85FD-220F0BDDC4FA}" srcOrd="0" destOrd="0" presId="urn:microsoft.com/office/officeart/2005/8/layout/list1"/>
    <dgm:cxn modelId="{BA93EBA3-B2DD-47AE-9527-E14C04ECBE23}" srcId="{3D12F12A-49FC-4243-8201-0090736D01FC}" destId="{833EA73F-4C3C-4C64-8EB8-8EE72E9DA607}" srcOrd="0" destOrd="0" parTransId="{32BB1349-B47D-4056-858F-BCF64EF4E578}" sibTransId="{1DF08596-857C-4643-B2A2-EF7EA7402384}"/>
    <dgm:cxn modelId="{42C4E9A8-BA1E-447C-95C7-376DABF239A1}" type="presOf" srcId="{DE2A4CAB-1E6E-4540-8010-1164E00F578D}" destId="{63BC7188-303D-478F-8785-FCEECC6DCF73}" srcOrd="0" destOrd="1" presId="urn:microsoft.com/office/officeart/2005/8/layout/list1"/>
    <dgm:cxn modelId="{DDC808B5-260E-4E47-A548-E5B5CB38B83D}" srcId="{2892FFBA-0FDB-4DF9-B3C8-8FE97A031E12}" destId="{99CADC48-7EA1-4495-A1B2-38FBD444EB8D}" srcOrd="0" destOrd="0" parTransId="{9EB4FC78-0129-4B3B-A8A3-7085293F58C7}" sibTransId="{841C3710-C39C-4FC0-9CD8-8D7153C61B3B}"/>
    <dgm:cxn modelId="{58F023B8-F34A-42DC-8A04-7192D396D88B}" srcId="{744B7A93-3CC4-4DF2-9AED-B9F4360E0DC8}" destId="{B441907E-7BA4-400D-A440-0BA4CDED86C7}" srcOrd="2" destOrd="0" parTransId="{98A0C866-0810-497A-B948-4F5C6436AA08}" sibTransId="{7B9B7C31-5A02-40DF-9CFD-702A80E06DB9}"/>
    <dgm:cxn modelId="{F05A14BD-2847-4F3F-A4E1-9BAB623591EA}" type="presOf" srcId="{2892FFBA-0FDB-4DF9-B3C8-8FE97A031E12}" destId="{63BC7188-303D-478F-8785-FCEECC6DCF73}" srcOrd="0" destOrd="10" presId="urn:microsoft.com/office/officeart/2005/8/layout/list1"/>
    <dgm:cxn modelId="{AD803DC2-4017-402F-8A85-0C320B2ED20D}" srcId="{744B7A93-3CC4-4DF2-9AED-B9F4360E0DC8}" destId="{A9D368D0-389F-4CDE-A736-74DFAD13D4E0}" srcOrd="1" destOrd="0" parTransId="{C4BDD657-C78A-49E4-A0B9-BCF763320C74}" sibTransId="{9DD4A505-23D1-4A3E-AF03-5A886902F46E}"/>
    <dgm:cxn modelId="{66057BD6-823D-4903-BD48-9424E715677C}" srcId="{B441907E-7BA4-400D-A440-0BA4CDED86C7}" destId="{E0889ADC-F290-4BEA-88E1-B6BE9E6C6665}" srcOrd="3" destOrd="0" parTransId="{C8EAC80F-749A-47AC-A978-5B95217226E1}" sibTransId="{990CC108-18F4-47E2-9545-96168AD4665F}"/>
    <dgm:cxn modelId="{6641CEDF-16EA-4655-9C74-B8A3F29127EB}" type="presOf" srcId="{99CADC48-7EA1-4495-A1B2-38FBD444EB8D}" destId="{63BC7188-303D-478F-8785-FCEECC6DCF73}" srcOrd="0" destOrd="11" presId="urn:microsoft.com/office/officeart/2005/8/layout/list1"/>
    <dgm:cxn modelId="{6365ACE3-E660-4837-A170-DC7FE8096232}" type="presOf" srcId="{47F3E38D-485C-4723-AD7A-B570FCFA3DDE}" destId="{63BC7188-303D-478F-8785-FCEECC6DCF73}" srcOrd="0" destOrd="9" presId="urn:microsoft.com/office/officeart/2005/8/layout/list1"/>
    <dgm:cxn modelId="{893F82E7-8E10-43A7-8D05-FA665FF702DB}" type="presOf" srcId="{B441907E-7BA4-400D-A440-0BA4CDED86C7}" destId="{B0E46F69-7236-4B09-807E-142798E99339}" srcOrd="1" destOrd="0" presId="urn:microsoft.com/office/officeart/2005/8/layout/list1"/>
    <dgm:cxn modelId="{50C3C5E7-4F71-4804-BED3-853A3E0CD3B0}" type="presOf" srcId="{E0889ADC-F290-4BEA-88E1-B6BE9E6C6665}" destId="{63BC7188-303D-478F-8785-FCEECC6DCF73}" srcOrd="0" destOrd="6" presId="urn:microsoft.com/office/officeart/2005/8/layout/list1"/>
    <dgm:cxn modelId="{264D69EF-6BC2-470A-996B-7DD47C8A94BB}" srcId="{B441907E-7BA4-400D-A440-0BA4CDED86C7}" destId="{1180648B-ECB1-4253-BE8E-E7C823ADE0B1}" srcOrd="4" destOrd="0" parTransId="{75DC8B4E-7CB1-4ADB-89D8-FA4D1B56F867}" sibTransId="{95DFDCE5-1E43-42BD-AA13-91ACA252F08E}"/>
    <dgm:cxn modelId="{BD9D29F0-A41E-4B87-941F-EAD337377404}" srcId="{B441907E-7BA4-400D-A440-0BA4CDED86C7}" destId="{2892FFBA-0FDB-4DF9-B3C8-8FE97A031E12}" srcOrd="5" destOrd="0" parTransId="{8CA50A7E-F03A-4E60-A012-F50CDF9D9B2E}" sibTransId="{1F8F333B-1BB0-49A0-847D-74A4A2BE3891}"/>
    <dgm:cxn modelId="{1FAF44F3-FC38-42AE-B840-26C0A3690D25}" srcId="{7F49DC60-5241-4DB3-A509-B1B20044EA31}" destId="{A68E8ECC-BBAA-4AAB-B9E2-5D3B13EB531F}" srcOrd="0" destOrd="0" parTransId="{A16EA0E2-D01B-43CF-A853-FA547A4034E7}" sibTransId="{D10F4E2A-92EC-4D9C-89A0-E2338078AF5A}"/>
    <dgm:cxn modelId="{9FA77AFB-F14B-4A46-B391-0E6CD8592814}" type="presOf" srcId="{3D12F12A-49FC-4243-8201-0090736D01FC}" destId="{D9AFA2BC-B9A9-4E0F-84DB-594C588DF2CB}" srcOrd="1" destOrd="0" presId="urn:microsoft.com/office/officeart/2005/8/layout/list1"/>
    <dgm:cxn modelId="{E28C9EFF-0A4A-4CB8-82AC-38050597A652}" srcId="{B441907E-7BA4-400D-A440-0BA4CDED86C7}" destId="{7F49DC60-5241-4DB3-A509-B1B20044EA31}" srcOrd="1" destOrd="0" parTransId="{F9A75915-5D2A-485D-8C20-02C3BF8C5129}" sibTransId="{FB8E95B1-1EB8-4D0C-B57A-9BDF2D82164F}"/>
    <dgm:cxn modelId="{5DA7914B-4460-4087-A39C-E82633B1D38D}" type="presParOf" srcId="{D05A0368-D4FE-4E06-AC16-4F75EA04D851}" destId="{9AAF912A-87E0-4801-87B6-92F0FADE33A7}" srcOrd="0" destOrd="0" presId="urn:microsoft.com/office/officeart/2005/8/layout/list1"/>
    <dgm:cxn modelId="{D4ADC5A5-1E3C-4091-8F7C-084101715417}" type="presParOf" srcId="{9AAF912A-87E0-4801-87B6-92F0FADE33A7}" destId="{BBDF3F2C-11DA-44EF-83FC-6345F8C22423}" srcOrd="0" destOrd="0" presId="urn:microsoft.com/office/officeart/2005/8/layout/list1"/>
    <dgm:cxn modelId="{E18D6354-5564-41D7-A83E-D0A83413C606}" type="presParOf" srcId="{9AAF912A-87E0-4801-87B6-92F0FADE33A7}" destId="{D9AFA2BC-B9A9-4E0F-84DB-594C588DF2CB}" srcOrd="1" destOrd="0" presId="urn:microsoft.com/office/officeart/2005/8/layout/list1"/>
    <dgm:cxn modelId="{D733573E-DDE4-4151-BF7B-695B5E325818}" type="presParOf" srcId="{D05A0368-D4FE-4E06-AC16-4F75EA04D851}" destId="{44C95779-B80E-49D3-BED6-C419749E3674}" srcOrd="1" destOrd="0" presId="urn:microsoft.com/office/officeart/2005/8/layout/list1"/>
    <dgm:cxn modelId="{7DCFC87F-16B5-4C7A-87CB-BA4AA7CDFE04}" type="presParOf" srcId="{D05A0368-D4FE-4E06-AC16-4F75EA04D851}" destId="{890E699E-B39F-4EB8-AAEC-D72F1DE2B964}" srcOrd="2" destOrd="0" presId="urn:microsoft.com/office/officeart/2005/8/layout/list1"/>
    <dgm:cxn modelId="{9B235E7A-0A24-4426-89F3-E2F39B0CDF03}" type="presParOf" srcId="{D05A0368-D4FE-4E06-AC16-4F75EA04D851}" destId="{5A91718F-4C0B-4FC8-8D57-F118987BD3D2}" srcOrd="3" destOrd="0" presId="urn:microsoft.com/office/officeart/2005/8/layout/list1"/>
    <dgm:cxn modelId="{7758CBC4-E98B-46DC-9742-A48E68C31960}" type="presParOf" srcId="{D05A0368-D4FE-4E06-AC16-4F75EA04D851}" destId="{24ABE162-EC4F-473F-A572-B500CBD29C50}" srcOrd="4" destOrd="0" presId="urn:microsoft.com/office/officeart/2005/8/layout/list1"/>
    <dgm:cxn modelId="{C6930E8C-B4B1-4390-9515-26EDAE01014A}" type="presParOf" srcId="{24ABE162-EC4F-473F-A572-B500CBD29C50}" destId="{9E1B12C3-FB0F-4045-85FD-220F0BDDC4FA}" srcOrd="0" destOrd="0" presId="urn:microsoft.com/office/officeart/2005/8/layout/list1"/>
    <dgm:cxn modelId="{10F59271-0FB2-4133-8010-B42F8F744BD5}" type="presParOf" srcId="{24ABE162-EC4F-473F-A572-B500CBD29C50}" destId="{F4E2EBFF-3A68-4E20-91C8-34B2B7FF9784}" srcOrd="1" destOrd="0" presId="urn:microsoft.com/office/officeart/2005/8/layout/list1"/>
    <dgm:cxn modelId="{325F0220-3000-4D1B-BE07-E348B9CEAFC1}" type="presParOf" srcId="{D05A0368-D4FE-4E06-AC16-4F75EA04D851}" destId="{FFCCCE51-81F8-4AC0-BE69-B6AFEFB5D478}" srcOrd="5" destOrd="0" presId="urn:microsoft.com/office/officeart/2005/8/layout/list1"/>
    <dgm:cxn modelId="{F22A537A-9B87-45B0-870E-D633131991E3}" type="presParOf" srcId="{D05A0368-D4FE-4E06-AC16-4F75EA04D851}" destId="{F9C76BDE-B531-4CBC-88A9-1179171273CC}" srcOrd="6" destOrd="0" presId="urn:microsoft.com/office/officeart/2005/8/layout/list1"/>
    <dgm:cxn modelId="{01D43517-AE21-4EFD-96A4-3F77D2256652}" type="presParOf" srcId="{D05A0368-D4FE-4E06-AC16-4F75EA04D851}" destId="{2F19B69A-11C0-4B61-8A70-98A21579891E}" srcOrd="7" destOrd="0" presId="urn:microsoft.com/office/officeart/2005/8/layout/list1"/>
    <dgm:cxn modelId="{CB182E20-1862-4377-B009-CEDC5EEFDD87}" type="presParOf" srcId="{D05A0368-D4FE-4E06-AC16-4F75EA04D851}" destId="{5ACDF000-8ADF-4CF1-BD8C-2AFA06BA7AB7}" srcOrd="8" destOrd="0" presId="urn:microsoft.com/office/officeart/2005/8/layout/list1"/>
    <dgm:cxn modelId="{B117A298-1C6B-4AC3-8DAB-9B5D33B10A96}" type="presParOf" srcId="{5ACDF000-8ADF-4CF1-BD8C-2AFA06BA7AB7}" destId="{4C8E359E-0DBF-4DAC-BFF8-7EECCA1E457C}" srcOrd="0" destOrd="0" presId="urn:microsoft.com/office/officeart/2005/8/layout/list1"/>
    <dgm:cxn modelId="{344D0EA6-987F-4613-8206-25C846AC068B}" type="presParOf" srcId="{5ACDF000-8ADF-4CF1-BD8C-2AFA06BA7AB7}" destId="{B0E46F69-7236-4B09-807E-142798E99339}" srcOrd="1" destOrd="0" presId="urn:microsoft.com/office/officeart/2005/8/layout/list1"/>
    <dgm:cxn modelId="{A300B989-EB1A-472F-9EFF-AEDFAF95C76C}" type="presParOf" srcId="{D05A0368-D4FE-4E06-AC16-4F75EA04D851}" destId="{568D8C44-12BF-4742-B3E6-C26C714B7183}" srcOrd="9" destOrd="0" presId="urn:microsoft.com/office/officeart/2005/8/layout/list1"/>
    <dgm:cxn modelId="{4A5E1BE3-63B2-4477-83C3-64E4D127C893}" type="presParOf" srcId="{D05A0368-D4FE-4E06-AC16-4F75EA04D851}" destId="{63BC7188-303D-478F-8785-FCEECC6DCF73}" srcOrd="10"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D9B2374-BDF8-467C-B0D7-9DD42F215521}" type="doc">
      <dgm:prSet loTypeId="urn:microsoft.com/office/officeart/2005/8/layout/vProcess5" loCatId="process" qsTypeId="urn:microsoft.com/office/officeart/2005/8/quickstyle/simple2" qsCatId="simple" csTypeId="urn:microsoft.com/office/officeart/2005/8/colors/colorful2" csCatId="colorful"/>
      <dgm:spPr/>
      <dgm:t>
        <a:bodyPr/>
        <a:lstStyle/>
        <a:p>
          <a:endParaRPr lang="en-US"/>
        </a:p>
      </dgm:t>
    </dgm:pt>
    <dgm:pt modelId="{D8E667CF-5B9F-41EC-8391-E613B4F54956}">
      <dgm:prSet/>
      <dgm:spPr/>
      <dgm:t>
        <a:bodyPr/>
        <a:lstStyle/>
        <a:p>
          <a:r>
            <a:rPr lang="en-US" dirty="0" err="1"/>
            <a:t>Amhag</a:t>
          </a:r>
          <a:r>
            <a:rPr lang="en-US" dirty="0"/>
            <a:t>, L., Hellström, L. and </a:t>
          </a:r>
          <a:r>
            <a:rPr lang="en-US" dirty="0" err="1"/>
            <a:t>Stigmar</a:t>
          </a:r>
          <a:r>
            <a:rPr lang="en-US" dirty="0"/>
            <a:t>, M., 2019. Teacher educators' use of digital tools and needs for digital competence in higher education. </a:t>
          </a:r>
          <a:r>
            <a:rPr lang="en-US" i="1" dirty="0"/>
            <a:t>Journal of Digital Learning in Teacher Education</a:t>
          </a:r>
          <a:r>
            <a:rPr lang="en-US" dirty="0"/>
            <a:t>, </a:t>
          </a:r>
          <a:r>
            <a:rPr lang="en-US" i="1" dirty="0"/>
            <a:t>35</a:t>
          </a:r>
          <a:r>
            <a:rPr lang="en-US" dirty="0"/>
            <a:t>(4), pp.203-220.</a:t>
          </a:r>
        </a:p>
      </dgm:t>
    </dgm:pt>
    <dgm:pt modelId="{60D3D195-D88E-4817-BC6F-2256E3F9EB81}" type="parTrans" cxnId="{4DC654C2-FA3E-4A17-8C4E-B93B7FF24A04}">
      <dgm:prSet/>
      <dgm:spPr/>
      <dgm:t>
        <a:bodyPr/>
        <a:lstStyle/>
        <a:p>
          <a:endParaRPr lang="en-US"/>
        </a:p>
      </dgm:t>
    </dgm:pt>
    <dgm:pt modelId="{EFEBD60B-E7AA-464C-8AB9-E59E5DB3F03B}" type="sibTrans" cxnId="{4DC654C2-FA3E-4A17-8C4E-B93B7FF24A04}">
      <dgm:prSet/>
      <dgm:spPr/>
      <dgm:t>
        <a:bodyPr/>
        <a:lstStyle/>
        <a:p>
          <a:endParaRPr lang="en-US"/>
        </a:p>
      </dgm:t>
    </dgm:pt>
    <dgm:pt modelId="{0193A8C5-C01A-4ADA-8719-7EA3DE2A9DEB}">
      <dgm:prSet/>
      <dgm:spPr/>
      <dgm:t>
        <a:bodyPr/>
        <a:lstStyle/>
        <a:p>
          <a:r>
            <a:rPr lang="en-US" dirty="0" err="1"/>
            <a:t>Harefa</a:t>
          </a:r>
          <a:r>
            <a:rPr lang="en-US" dirty="0"/>
            <a:t>, N., </a:t>
          </a:r>
          <a:r>
            <a:rPr lang="en-US" dirty="0" err="1"/>
            <a:t>Silalahi</a:t>
          </a:r>
          <a:r>
            <a:rPr lang="en-US" dirty="0"/>
            <a:t>, N.F.D., </a:t>
          </a:r>
          <a:r>
            <a:rPr lang="en-US" dirty="0" err="1"/>
            <a:t>Sormin</a:t>
          </a:r>
          <a:r>
            <a:rPr lang="en-US" dirty="0"/>
            <a:t>, E., Purba, L.S.L. and </a:t>
          </a:r>
          <a:r>
            <a:rPr lang="en-US" dirty="0" err="1"/>
            <a:t>Sumiyati</a:t>
          </a:r>
          <a:r>
            <a:rPr lang="en-US" dirty="0"/>
            <a:t>, S., 2019. The difference of students’ learning outcomes with project based learning using handout and sway Microsoft 365. </a:t>
          </a:r>
          <a:r>
            <a:rPr lang="en-US" i="1" dirty="0" err="1"/>
            <a:t>Jurnal</a:t>
          </a:r>
          <a:r>
            <a:rPr lang="en-US" i="1" dirty="0"/>
            <a:t> Pendidikan Kimia</a:t>
          </a:r>
          <a:r>
            <a:rPr lang="en-US" dirty="0"/>
            <a:t>, </a:t>
          </a:r>
          <a:r>
            <a:rPr lang="en-US" i="1" dirty="0"/>
            <a:t>11</a:t>
          </a:r>
          <a:r>
            <a:rPr lang="en-US" dirty="0"/>
            <a:t>(2), pp.24-30.</a:t>
          </a:r>
        </a:p>
      </dgm:t>
    </dgm:pt>
    <dgm:pt modelId="{11DB3D6A-E821-49C9-A10D-FF997253FB55}" type="parTrans" cxnId="{091509EA-83FD-434E-900A-2282094D1B13}">
      <dgm:prSet/>
      <dgm:spPr/>
      <dgm:t>
        <a:bodyPr/>
        <a:lstStyle/>
        <a:p>
          <a:endParaRPr lang="en-US"/>
        </a:p>
      </dgm:t>
    </dgm:pt>
    <dgm:pt modelId="{5159170E-BFD5-4EB2-BF3D-52589532D133}" type="sibTrans" cxnId="{091509EA-83FD-434E-900A-2282094D1B13}">
      <dgm:prSet/>
      <dgm:spPr/>
      <dgm:t>
        <a:bodyPr/>
        <a:lstStyle/>
        <a:p>
          <a:endParaRPr lang="en-US"/>
        </a:p>
      </dgm:t>
    </dgm:pt>
    <dgm:pt modelId="{FF09588A-55AC-4ED6-BD62-0E8F6B04352C}">
      <dgm:prSet/>
      <dgm:spPr/>
      <dgm:t>
        <a:bodyPr/>
        <a:lstStyle/>
        <a:p>
          <a:r>
            <a:rPr lang="en-US" dirty="0"/>
            <a:t>Hashim, H., 2018. Application of technology in the digital era education. </a:t>
          </a:r>
          <a:r>
            <a:rPr lang="en-US" i="1" dirty="0"/>
            <a:t>International Journal of Research in Counseling and Education</a:t>
          </a:r>
          <a:r>
            <a:rPr lang="en-US" dirty="0"/>
            <a:t>, </a:t>
          </a:r>
          <a:r>
            <a:rPr lang="en-US" i="1" dirty="0"/>
            <a:t>2</a:t>
          </a:r>
          <a:r>
            <a:rPr lang="en-US" dirty="0"/>
            <a:t>(1), pp.1-5. </a:t>
          </a:r>
        </a:p>
      </dgm:t>
    </dgm:pt>
    <dgm:pt modelId="{B30323D7-08DB-40CA-91FE-8B80BD249D06}" type="parTrans" cxnId="{335B7AC2-8CA4-410F-BBE0-712A101ACCF3}">
      <dgm:prSet/>
      <dgm:spPr/>
      <dgm:t>
        <a:bodyPr/>
        <a:lstStyle/>
        <a:p>
          <a:endParaRPr lang="en-US"/>
        </a:p>
      </dgm:t>
    </dgm:pt>
    <dgm:pt modelId="{38D58721-06FC-48E9-B681-12C6C3DF4A18}" type="sibTrans" cxnId="{335B7AC2-8CA4-410F-BBE0-712A101ACCF3}">
      <dgm:prSet/>
      <dgm:spPr/>
      <dgm:t>
        <a:bodyPr/>
        <a:lstStyle/>
        <a:p>
          <a:endParaRPr lang="en-US"/>
        </a:p>
      </dgm:t>
    </dgm:pt>
    <dgm:pt modelId="{73E1F8EF-E767-448A-804D-C29B1F18FD2B}" type="pres">
      <dgm:prSet presAssocID="{ED9B2374-BDF8-467C-B0D7-9DD42F215521}" presName="outerComposite" presStyleCnt="0">
        <dgm:presLayoutVars>
          <dgm:chMax val="5"/>
          <dgm:dir/>
          <dgm:resizeHandles val="exact"/>
        </dgm:presLayoutVars>
      </dgm:prSet>
      <dgm:spPr/>
    </dgm:pt>
    <dgm:pt modelId="{1823185C-B64B-4C5E-A892-E51F2AD336B2}" type="pres">
      <dgm:prSet presAssocID="{ED9B2374-BDF8-467C-B0D7-9DD42F215521}" presName="dummyMaxCanvas" presStyleCnt="0">
        <dgm:presLayoutVars/>
      </dgm:prSet>
      <dgm:spPr/>
    </dgm:pt>
    <dgm:pt modelId="{E8556732-ED7C-4CE7-8012-2288A25F0669}" type="pres">
      <dgm:prSet presAssocID="{ED9B2374-BDF8-467C-B0D7-9DD42F215521}" presName="ThreeNodes_1" presStyleLbl="node1" presStyleIdx="0" presStyleCnt="3">
        <dgm:presLayoutVars>
          <dgm:bulletEnabled val="1"/>
        </dgm:presLayoutVars>
      </dgm:prSet>
      <dgm:spPr/>
    </dgm:pt>
    <dgm:pt modelId="{297DE576-D7A6-4580-919C-B3BB1FFC48F5}" type="pres">
      <dgm:prSet presAssocID="{ED9B2374-BDF8-467C-B0D7-9DD42F215521}" presName="ThreeNodes_2" presStyleLbl="node1" presStyleIdx="1" presStyleCnt="3">
        <dgm:presLayoutVars>
          <dgm:bulletEnabled val="1"/>
        </dgm:presLayoutVars>
      </dgm:prSet>
      <dgm:spPr/>
    </dgm:pt>
    <dgm:pt modelId="{58AC5A97-F5A0-4C31-A230-F7B347DECD77}" type="pres">
      <dgm:prSet presAssocID="{ED9B2374-BDF8-467C-B0D7-9DD42F215521}" presName="ThreeNodes_3" presStyleLbl="node1" presStyleIdx="2" presStyleCnt="3">
        <dgm:presLayoutVars>
          <dgm:bulletEnabled val="1"/>
        </dgm:presLayoutVars>
      </dgm:prSet>
      <dgm:spPr/>
    </dgm:pt>
    <dgm:pt modelId="{7D06C8DB-B8A4-4E26-84F9-8D6F1B8603F1}" type="pres">
      <dgm:prSet presAssocID="{ED9B2374-BDF8-467C-B0D7-9DD42F215521}" presName="ThreeConn_1-2" presStyleLbl="fgAccFollowNode1" presStyleIdx="0" presStyleCnt="2">
        <dgm:presLayoutVars>
          <dgm:bulletEnabled val="1"/>
        </dgm:presLayoutVars>
      </dgm:prSet>
      <dgm:spPr/>
    </dgm:pt>
    <dgm:pt modelId="{985C6ED0-657A-4495-8696-3B0A5AA06636}" type="pres">
      <dgm:prSet presAssocID="{ED9B2374-BDF8-467C-B0D7-9DD42F215521}" presName="ThreeConn_2-3" presStyleLbl="fgAccFollowNode1" presStyleIdx="1" presStyleCnt="2">
        <dgm:presLayoutVars>
          <dgm:bulletEnabled val="1"/>
        </dgm:presLayoutVars>
      </dgm:prSet>
      <dgm:spPr/>
    </dgm:pt>
    <dgm:pt modelId="{B062E8CF-F8A6-4765-A7FF-B2174DC91F54}" type="pres">
      <dgm:prSet presAssocID="{ED9B2374-BDF8-467C-B0D7-9DD42F215521}" presName="ThreeNodes_1_text" presStyleLbl="node1" presStyleIdx="2" presStyleCnt="3">
        <dgm:presLayoutVars>
          <dgm:bulletEnabled val="1"/>
        </dgm:presLayoutVars>
      </dgm:prSet>
      <dgm:spPr/>
    </dgm:pt>
    <dgm:pt modelId="{B8170ACA-502F-4900-AD0C-882F303F06CA}" type="pres">
      <dgm:prSet presAssocID="{ED9B2374-BDF8-467C-B0D7-9DD42F215521}" presName="ThreeNodes_2_text" presStyleLbl="node1" presStyleIdx="2" presStyleCnt="3">
        <dgm:presLayoutVars>
          <dgm:bulletEnabled val="1"/>
        </dgm:presLayoutVars>
      </dgm:prSet>
      <dgm:spPr/>
    </dgm:pt>
    <dgm:pt modelId="{51364DD9-39B8-46CD-806F-547DFC6E476D}" type="pres">
      <dgm:prSet presAssocID="{ED9B2374-BDF8-467C-B0D7-9DD42F215521}" presName="ThreeNodes_3_text" presStyleLbl="node1" presStyleIdx="2" presStyleCnt="3">
        <dgm:presLayoutVars>
          <dgm:bulletEnabled val="1"/>
        </dgm:presLayoutVars>
      </dgm:prSet>
      <dgm:spPr/>
    </dgm:pt>
  </dgm:ptLst>
  <dgm:cxnLst>
    <dgm:cxn modelId="{7FA27E06-E135-4B17-8E89-2F66B022A057}" type="presOf" srcId="{D8E667CF-5B9F-41EC-8391-E613B4F54956}" destId="{B062E8CF-F8A6-4765-A7FF-B2174DC91F54}" srcOrd="1" destOrd="0" presId="urn:microsoft.com/office/officeart/2005/8/layout/vProcess5"/>
    <dgm:cxn modelId="{0F48770A-38CE-4EFB-AC3A-5DCF9C6413D6}" type="presOf" srcId="{5159170E-BFD5-4EB2-BF3D-52589532D133}" destId="{985C6ED0-657A-4495-8696-3B0A5AA06636}" srcOrd="0" destOrd="0" presId="urn:microsoft.com/office/officeart/2005/8/layout/vProcess5"/>
    <dgm:cxn modelId="{1454AB23-5AF3-4C80-A1D4-53D94837656C}" type="presOf" srcId="{0193A8C5-C01A-4ADA-8719-7EA3DE2A9DEB}" destId="{B8170ACA-502F-4900-AD0C-882F303F06CA}" srcOrd="1" destOrd="0" presId="urn:microsoft.com/office/officeart/2005/8/layout/vProcess5"/>
    <dgm:cxn modelId="{4D8A9732-2744-4F6D-B822-315B03651F03}" type="presOf" srcId="{FF09588A-55AC-4ED6-BD62-0E8F6B04352C}" destId="{58AC5A97-F5A0-4C31-A230-F7B347DECD77}" srcOrd="0" destOrd="0" presId="urn:microsoft.com/office/officeart/2005/8/layout/vProcess5"/>
    <dgm:cxn modelId="{BA3DA662-3D45-47BF-96EB-381978A41A87}" type="presOf" srcId="{ED9B2374-BDF8-467C-B0D7-9DD42F215521}" destId="{73E1F8EF-E767-448A-804D-C29B1F18FD2B}" srcOrd="0" destOrd="0" presId="urn:microsoft.com/office/officeart/2005/8/layout/vProcess5"/>
    <dgm:cxn modelId="{0EDCEB52-3319-4FD5-A75B-E35FF813F206}" type="presOf" srcId="{FF09588A-55AC-4ED6-BD62-0E8F6B04352C}" destId="{51364DD9-39B8-46CD-806F-547DFC6E476D}" srcOrd="1" destOrd="0" presId="urn:microsoft.com/office/officeart/2005/8/layout/vProcess5"/>
    <dgm:cxn modelId="{8E395576-FECB-498D-A10A-B1ADFBF4FA2E}" type="presOf" srcId="{D8E667CF-5B9F-41EC-8391-E613B4F54956}" destId="{E8556732-ED7C-4CE7-8012-2288A25F0669}" srcOrd="0" destOrd="0" presId="urn:microsoft.com/office/officeart/2005/8/layout/vProcess5"/>
    <dgm:cxn modelId="{106B8495-AFED-4500-BC4F-4ADD2ECCC6D1}" type="presOf" srcId="{EFEBD60B-E7AA-464C-8AB9-E59E5DB3F03B}" destId="{7D06C8DB-B8A4-4E26-84F9-8D6F1B8603F1}" srcOrd="0" destOrd="0" presId="urn:microsoft.com/office/officeart/2005/8/layout/vProcess5"/>
    <dgm:cxn modelId="{74B70EB4-5C58-4DD2-B5E7-1D473B4AE707}" type="presOf" srcId="{0193A8C5-C01A-4ADA-8719-7EA3DE2A9DEB}" destId="{297DE576-D7A6-4580-919C-B3BB1FFC48F5}" srcOrd="0" destOrd="0" presId="urn:microsoft.com/office/officeart/2005/8/layout/vProcess5"/>
    <dgm:cxn modelId="{4DC654C2-FA3E-4A17-8C4E-B93B7FF24A04}" srcId="{ED9B2374-BDF8-467C-B0D7-9DD42F215521}" destId="{D8E667CF-5B9F-41EC-8391-E613B4F54956}" srcOrd="0" destOrd="0" parTransId="{60D3D195-D88E-4817-BC6F-2256E3F9EB81}" sibTransId="{EFEBD60B-E7AA-464C-8AB9-E59E5DB3F03B}"/>
    <dgm:cxn modelId="{335B7AC2-8CA4-410F-BBE0-712A101ACCF3}" srcId="{ED9B2374-BDF8-467C-B0D7-9DD42F215521}" destId="{FF09588A-55AC-4ED6-BD62-0E8F6B04352C}" srcOrd="2" destOrd="0" parTransId="{B30323D7-08DB-40CA-91FE-8B80BD249D06}" sibTransId="{38D58721-06FC-48E9-B681-12C6C3DF4A18}"/>
    <dgm:cxn modelId="{091509EA-83FD-434E-900A-2282094D1B13}" srcId="{ED9B2374-BDF8-467C-B0D7-9DD42F215521}" destId="{0193A8C5-C01A-4ADA-8719-7EA3DE2A9DEB}" srcOrd="1" destOrd="0" parTransId="{11DB3D6A-E821-49C9-A10D-FF997253FB55}" sibTransId="{5159170E-BFD5-4EB2-BF3D-52589532D133}"/>
    <dgm:cxn modelId="{E99D35CF-3AA7-4DF7-ABF8-EEC1EA98376B}" type="presParOf" srcId="{73E1F8EF-E767-448A-804D-C29B1F18FD2B}" destId="{1823185C-B64B-4C5E-A892-E51F2AD336B2}" srcOrd="0" destOrd="0" presId="urn:microsoft.com/office/officeart/2005/8/layout/vProcess5"/>
    <dgm:cxn modelId="{77D4B8A3-1761-4731-82EE-28E04AD66BC8}" type="presParOf" srcId="{73E1F8EF-E767-448A-804D-C29B1F18FD2B}" destId="{E8556732-ED7C-4CE7-8012-2288A25F0669}" srcOrd="1" destOrd="0" presId="urn:microsoft.com/office/officeart/2005/8/layout/vProcess5"/>
    <dgm:cxn modelId="{E91B64CB-8DC9-4FD3-840A-38EDF6B7A48D}" type="presParOf" srcId="{73E1F8EF-E767-448A-804D-C29B1F18FD2B}" destId="{297DE576-D7A6-4580-919C-B3BB1FFC48F5}" srcOrd="2" destOrd="0" presId="urn:microsoft.com/office/officeart/2005/8/layout/vProcess5"/>
    <dgm:cxn modelId="{C3E3E02C-C0D2-48AA-9BD1-B884472214FE}" type="presParOf" srcId="{73E1F8EF-E767-448A-804D-C29B1F18FD2B}" destId="{58AC5A97-F5A0-4C31-A230-F7B347DECD77}" srcOrd="3" destOrd="0" presId="urn:microsoft.com/office/officeart/2005/8/layout/vProcess5"/>
    <dgm:cxn modelId="{0783C799-DDBF-451C-B17D-0553C49665DC}" type="presParOf" srcId="{73E1F8EF-E767-448A-804D-C29B1F18FD2B}" destId="{7D06C8DB-B8A4-4E26-84F9-8D6F1B8603F1}" srcOrd="4" destOrd="0" presId="urn:microsoft.com/office/officeart/2005/8/layout/vProcess5"/>
    <dgm:cxn modelId="{3F91F1D1-3A16-4596-AF82-334BDCACC0E2}" type="presParOf" srcId="{73E1F8EF-E767-448A-804D-C29B1F18FD2B}" destId="{985C6ED0-657A-4495-8696-3B0A5AA06636}" srcOrd="5" destOrd="0" presId="urn:microsoft.com/office/officeart/2005/8/layout/vProcess5"/>
    <dgm:cxn modelId="{85023E56-CFEC-4EB4-BC17-E73F0F6BE0DB}" type="presParOf" srcId="{73E1F8EF-E767-448A-804D-C29B1F18FD2B}" destId="{B062E8CF-F8A6-4765-A7FF-B2174DC91F54}" srcOrd="6" destOrd="0" presId="urn:microsoft.com/office/officeart/2005/8/layout/vProcess5"/>
    <dgm:cxn modelId="{9D684DCB-B831-4B36-B924-451DF0AD456F}" type="presParOf" srcId="{73E1F8EF-E767-448A-804D-C29B1F18FD2B}" destId="{B8170ACA-502F-4900-AD0C-882F303F06CA}" srcOrd="7" destOrd="0" presId="urn:microsoft.com/office/officeart/2005/8/layout/vProcess5"/>
    <dgm:cxn modelId="{8E2D7822-0EC1-4919-82AB-C800B23326DF}" type="presParOf" srcId="{73E1F8EF-E767-448A-804D-C29B1F18FD2B}" destId="{51364DD9-39B8-46CD-806F-547DFC6E476D}" srcOrd="8"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0E699E-B39F-4EB8-AAEC-D72F1DE2B964}">
      <dsp:nvSpPr>
        <dsp:cNvPr id="0" name=""/>
        <dsp:cNvSpPr/>
      </dsp:nvSpPr>
      <dsp:spPr>
        <a:xfrm>
          <a:off x="0" y="405367"/>
          <a:ext cx="5744684" cy="382725"/>
        </a:xfrm>
        <a:prstGeom prst="rect">
          <a:avLst/>
        </a:prstGeom>
        <a:solidFill>
          <a:schemeClr val="lt1">
            <a:alpha val="90000"/>
            <a:hueOff val="0"/>
            <a:satOff val="0"/>
            <a:lumOff val="0"/>
            <a:alphaOff val="0"/>
          </a:schemeClr>
        </a:solidFill>
        <a:ln w="6350" cap="flat" cmpd="sng" algn="ctr">
          <a:solidFill>
            <a:schemeClr val="accent5">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445851" tIns="187452" rIns="445851" bIns="64008" numCol="1" spcCol="1270" anchor="t" anchorCtr="0">
          <a:noAutofit/>
        </a:bodyPr>
        <a:lstStyle/>
        <a:p>
          <a:pPr marL="57150" lvl="1" indent="-57150" algn="l" defTabSz="400050">
            <a:lnSpc>
              <a:spcPct val="90000"/>
            </a:lnSpc>
            <a:spcBef>
              <a:spcPct val="0"/>
            </a:spcBef>
            <a:spcAft>
              <a:spcPct val="15000"/>
            </a:spcAft>
            <a:buChar char="•"/>
          </a:pPr>
          <a:r>
            <a:rPr lang="en-US" sz="900" kern="1200"/>
            <a:t>Which communication and digital tools are used by UWSTD?</a:t>
          </a:r>
        </a:p>
      </dsp:txBody>
      <dsp:txXfrm>
        <a:off x="0" y="405367"/>
        <a:ext cx="5744684" cy="382725"/>
      </dsp:txXfrm>
    </dsp:sp>
    <dsp:sp modelId="{D9AFA2BC-B9A9-4E0F-84DB-594C588DF2CB}">
      <dsp:nvSpPr>
        <dsp:cNvPr id="0" name=""/>
        <dsp:cNvSpPr/>
      </dsp:nvSpPr>
      <dsp:spPr>
        <a:xfrm>
          <a:off x="287234" y="272527"/>
          <a:ext cx="4021279" cy="265680"/>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1995" tIns="0" rIns="151995" bIns="0" numCol="1" spcCol="1270" anchor="ctr" anchorCtr="0">
          <a:noAutofit/>
        </a:bodyPr>
        <a:lstStyle/>
        <a:p>
          <a:pPr marL="0" lvl="0" indent="0" algn="l" defTabSz="400050">
            <a:lnSpc>
              <a:spcPct val="90000"/>
            </a:lnSpc>
            <a:spcBef>
              <a:spcPct val="0"/>
            </a:spcBef>
            <a:spcAft>
              <a:spcPct val="35000"/>
            </a:spcAft>
            <a:buNone/>
          </a:pPr>
          <a:r>
            <a:rPr lang="en-US" sz="900" kern="1200"/>
            <a:t>Research Question</a:t>
          </a:r>
        </a:p>
      </dsp:txBody>
      <dsp:txXfrm>
        <a:off x="287234" y="272527"/>
        <a:ext cx="4021279" cy="265680"/>
      </dsp:txXfrm>
    </dsp:sp>
    <dsp:sp modelId="{F9C76BDE-B531-4CBC-88A9-1179171273CC}">
      <dsp:nvSpPr>
        <dsp:cNvPr id="0" name=""/>
        <dsp:cNvSpPr/>
      </dsp:nvSpPr>
      <dsp:spPr>
        <a:xfrm>
          <a:off x="0" y="969532"/>
          <a:ext cx="5744684" cy="637875"/>
        </a:xfrm>
        <a:prstGeom prst="rect">
          <a:avLst/>
        </a:prstGeom>
        <a:solidFill>
          <a:schemeClr val="lt1">
            <a:alpha val="90000"/>
            <a:hueOff val="0"/>
            <a:satOff val="0"/>
            <a:lumOff val="0"/>
            <a:alphaOff val="0"/>
          </a:schemeClr>
        </a:solidFill>
        <a:ln w="6350" cap="flat" cmpd="sng" algn="ctr">
          <a:solidFill>
            <a:schemeClr val="accent5">
              <a:hueOff val="-3379271"/>
              <a:satOff val="-8710"/>
              <a:lumOff val="-5883"/>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445851" tIns="187452" rIns="445851" bIns="64008" numCol="1" spcCol="1270" anchor="t" anchorCtr="0">
          <a:noAutofit/>
        </a:bodyPr>
        <a:lstStyle/>
        <a:p>
          <a:pPr marL="57150" lvl="1" indent="-57150" algn="l" defTabSz="400050">
            <a:lnSpc>
              <a:spcPct val="90000"/>
            </a:lnSpc>
            <a:spcBef>
              <a:spcPct val="0"/>
            </a:spcBef>
            <a:spcAft>
              <a:spcPct val="15000"/>
            </a:spcAft>
            <a:buChar char="•"/>
          </a:pPr>
          <a:r>
            <a:rPr lang="en-US" sz="900" kern="1200"/>
            <a:t>Research was carried out by making use of questionnaires. Staff of UWSTD along with the students was asked to take part in this research to describe what digital tools they use and whether they are satisfied with the tools that are exploited in UWSTD. </a:t>
          </a:r>
        </a:p>
      </dsp:txBody>
      <dsp:txXfrm>
        <a:off x="0" y="969532"/>
        <a:ext cx="5744684" cy="637875"/>
      </dsp:txXfrm>
    </dsp:sp>
    <dsp:sp modelId="{F4E2EBFF-3A68-4E20-91C8-34B2B7FF9784}">
      <dsp:nvSpPr>
        <dsp:cNvPr id="0" name=""/>
        <dsp:cNvSpPr/>
      </dsp:nvSpPr>
      <dsp:spPr>
        <a:xfrm>
          <a:off x="287234" y="836692"/>
          <a:ext cx="4021279" cy="265680"/>
        </a:xfrm>
        <a:prstGeom prst="roundRect">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1995" tIns="0" rIns="151995" bIns="0" numCol="1" spcCol="1270" anchor="ctr" anchorCtr="0">
          <a:noAutofit/>
        </a:bodyPr>
        <a:lstStyle/>
        <a:p>
          <a:pPr marL="0" lvl="0" indent="0" algn="l" defTabSz="400050">
            <a:lnSpc>
              <a:spcPct val="90000"/>
            </a:lnSpc>
            <a:spcBef>
              <a:spcPct val="0"/>
            </a:spcBef>
            <a:spcAft>
              <a:spcPct val="35000"/>
            </a:spcAft>
            <a:buNone/>
          </a:pPr>
          <a:r>
            <a:rPr lang="en-US" sz="900" kern="1200"/>
            <a:t>Method</a:t>
          </a:r>
        </a:p>
      </dsp:txBody>
      <dsp:txXfrm>
        <a:off x="287234" y="836692"/>
        <a:ext cx="4021279" cy="265680"/>
      </dsp:txXfrm>
    </dsp:sp>
    <dsp:sp modelId="{63BC7188-303D-478F-8785-FCEECC6DCF73}">
      <dsp:nvSpPr>
        <dsp:cNvPr id="0" name=""/>
        <dsp:cNvSpPr/>
      </dsp:nvSpPr>
      <dsp:spPr>
        <a:xfrm>
          <a:off x="0" y="1788847"/>
          <a:ext cx="5744684" cy="2664900"/>
        </a:xfrm>
        <a:prstGeom prst="rect">
          <a:avLst/>
        </a:prstGeom>
        <a:solidFill>
          <a:schemeClr val="lt1">
            <a:alpha val="90000"/>
            <a:hueOff val="0"/>
            <a:satOff val="0"/>
            <a:lumOff val="0"/>
            <a:alphaOff val="0"/>
          </a:schemeClr>
        </a:solidFill>
        <a:ln w="6350" cap="flat" cmpd="sng" algn="ctr">
          <a:solidFill>
            <a:schemeClr val="accent5">
              <a:hueOff val="-6758543"/>
              <a:satOff val="-17419"/>
              <a:lumOff val="-11765"/>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445851" tIns="187452" rIns="445851" bIns="64008" numCol="1" spcCol="1270" anchor="t" anchorCtr="0">
          <a:noAutofit/>
        </a:bodyPr>
        <a:lstStyle/>
        <a:p>
          <a:pPr marL="57150" lvl="1" indent="-57150" algn="l" defTabSz="400050">
            <a:lnSpc>
              <a:spcPct val="90000"/>
            </a:lnSpc>
            <a:spcBef>
              <a:spcPct val="0"/>
            </a:spcBef>
            <a:spcAft>
              <a:spcPct val="15000"/>
            </a:spcAft>
            <a:buChar char="•"/>
          </a:pPr>
          <a:r>
            <a:rPr lang="en-US" sz="900" kern="1200"/>
            <a:t>Voluntary Participation</a:t>
          </a:r>
        </a:p>
        <a:p>
          <a:pPr marL="114300" lvl="2" indent="-57150" algn="l" defTabSz="400050">
            <a:lnSpc>
              <a:spcPct val="90000"/>
            </a:lnSpc>
            <a:spcBef>
              <a:spcPct val="0"/>
            </a:spcBef>
            <a:spcAft>
              <a:spcPct val="15000"/>
            </a:spcAft>
            <a:buChar char="•"/>
          </a:pPr>
          <a:r>
            <a:rPr lang="en-US" sz="900" kern="1200"/>
            <a:t>The participants during the time of research are free to leave the research in between if they do not feel satisfied or feel that their information might get leaked. </a:t>
          </a:r>
        </a:p>
        <a:p>
          <a:pPr marL="57150" lvl="1" indent="-57150" algn="l" defTabSz="400050">
            <a:lnSpc>
              <a:spcPct val="90000"/>
            </a:lnSpc>
            <a:spcBef>
              <a:spcPct val="0"/>
            </a:spcBef>
            <a:spcAft>
              <a:spcPct val="15000"/>
            </a:spcAft>
            <a:buChar char="•"/>
          </a:pPr>
          <a:r>
            <a:rPr lang="en-US" sz="900" kern="1200"/>
            <a:t>Informed Consent</a:t>
          </a:r>
        </a:p>
        <a:p>
          <a:pPr marL="114300" lvl="2" indent="-57150" algn="l" defTabSz="400050">
            <a:lnSpc>
              <a:spcPct val="90000"/>
            </a:lnSpc>
            <a:spcBef>
              <a:spcPct val="0"/>
            </a:spcBef>
            <a:spcAft>
              <a:spcPct val="15000"/>
            </a:spcAft>
            <a:buChar char="•"/>
          </a:pPr>
          <a:r>
            <a:rPr lang="en-US" sz="900" kern="1200"/>
            <a:t>A paper would be distributed to the participants in whom they should know the funding, risks, benefits and purpose of the student before they decline or agree to take part. </a:t>
          </a:r>
        </a:p>
        <a:p>
          <a:pPr marL="57150" lvl="1" indent="-57150" algn="l" defTabSz="400050">
            <a:lnSpc>
              <a:spcPct val="90000"/>
            </a:lnSpc>
            <a:spcBef>
              <a:spcPct val="0"/>
            </a:spcBef>
            <a:spcAft>
              <a:spcPct val="15000"/>
            </a:spcAft>
            <a:buChar char="•"/>
          </a:pPr>
          <a:r>
            <a:rPr lang="en-US" sz="900" kern="1200"/>
            <a:t>Anonymity</a:t>
          </a:r>
        </a:p>
        <a:p>
          <a:pPr marL="114300" lvl="2" indent="-57150" algn="l" defTabSz="400050">
            <a:lnSpc>
              <a:spcPct val="90000"/>
            </a:lnSpc>
            <a:spcBef>
              <a:spcPct val="0"/>
            </a:spcBef>
            <a:spcAft>
              <a:spcPct val="15000"/>
            </a:spcAft>
            <a:buChar char="•"/>
          </a:pPr>
          <a:r>
            <a:rPr lang="en-US" sz="900" kern="1200"/>
            <a:t>Researchers must not know the personalities of the members. Individual exclusive data is not gathered. </a:t>
          </a:r>
        </a:p>
        <a:p>
          <a:pPr marL="57150" lvl="1" indent="-57150" algn="l" defTabSz="400050">
            <a:lnSpc>
              <a:spcPct val="90000"/>
            </a:lnSpc>
            <a:spcBef>
              <a:spcPct val="0"/>
            </a:spcBef>
            <a:spcAft>
              <a:spcPct val="15000"/>
            </a:spcAft>
            <a:buChar char="•"/>
          </a:pPr>
          <a:r>
            <a:rPr lang="en-US" sz="900" kern="1200"/>
            <a:t>Confidentiality</a:t>
          </a:r>
        </a:p>
        <a:p>
          <a:pPr marL="114300" lvl="2" indent="-57150" algn="l" defTabSz="400050">
            <a:lnSpc>
              <a:spcPct val="90000"/>
            </a:lnSpc>
            <a:spcBef>
              <a:spcPct val="0"/>
            </a:spcBef>
            <a:spcAft>
              <a:spcPct val="15000"/>
            </a:spcAft>
            <a:buChar char="•"/>
          </a:pPr>
          <a:r>
            <a:rPr lang="en-US" sz="900" kern="1200"/>
            <a:t>It is responsibility of the researchers to keep the statements and the information private from other members but they must know who the participant is as stated by (Harefa et al., 2019). </a:t>
          </a:r>
        </a:p>
        <a:p>
          <a:pPr marL="57150" lvl="1" indent="-57150" algn="l" defTabSz="400050">
            <a:lnSpc>
              <a:spcPct val="90000"/>
            </a:lnSpc>
            <a:spcBef>
              <a:spcPct val="0"/>
            </a:spcBef>
            <a:spcAft>
              <a:spcPct val="15000"/>
            </a:spcAft>
            <a:buChar char="•"/>
          </a:pPr>
          <a:r>
            <a:rPr lang="en-US" sz="900" kern="1200"/>
            <a:t>Potential for Harm</a:t>
          </a:r>
        </a:p>
        <a:p>
          <a:pPr marL="114300" lvl="2" indent="-57150" algn="l" defTabSz="400050">
            <a:lnSpc>
              <a:spcPct val="90000"/>
            </a:lnSpc>
            <a:spcBef>
              <a:spcPct val="0"/>
            </a:spcBef>
            <a:spcAft>
              <a:spcPct val="15000"/>
            </a:spcAft>
            <a:buChar char="•"/>
          </a:pPr>
          <a:r>
            <a:rPr lang="en-US" sz="900" kern="1200"/>
            <a:t>Psychological, social, physical and all other kinds of damages are kept to a complete minimum. </a:t>
          </a:r>
        </a:p>
        <a:p>
          <a:pPr marL="57150" lvl="1" indent="-57150" algn="l" defTabSz="400050">
            <a:lnSpc>
              <a:spcPct val="90000"/>
            </a:lnSpc>
            <a:spcBef>
              <a:spcPct val="0"/>
            </a:spcBef>
            <a:spcAft>
              <a:spcPct val="15000"/>
            </a:spcAft>
            <a:buChar char="•"/>
          </a:pPr>
          <a:r>
            <a:rPr lang="en-US" sz="900" kern="1200"/>
            <a:t>Results Communication</a:t>
          </a:r>
        </a:p>
        <a:p>
          <a:pPr marL="114300" lvl="2" indent="-57150" algn="l" defTabSz="400050">
            <a:lnSpc>
              <a:spcPct val="90000"/>
            </a:lnSpc>
            <a:spcBef>
              <a:spcPct val="0"/>
            </a:spcBef>
            <a:spcAft>
              <a:spcPct val="15000"/>
            </a:spcAft>
            <a:buChar char="•"/>
          </a:pPr>
          <a:r>
            <a:rPr lang="en-US" sz="900" kern="1200"/>
            <a:t>Researchers must ensure that the work of theirs is research misconduct or free of plagiarism, and they correctly represent the research`s result (Amhag et al., 2019). </a:t>
          </a:r>
        </a:p>
      </dsp:txBody>
      <dsp:txXfrm>
        <a:off x="0" y="1788847"/>
        <a:ext cx="5744684" cy="2664900"/>
      </dsp:txXfrm>
    </dsp:sp>
    <dsp:sp modelId="{B0E46F69-7236-4B09-807E-142798E99339}">
      <dsp:nvSpPr>
        <dsp:cNvPr id="0" name=""/>
        <dsp:cNvSpPr/>
      </dsp:nvSpPr>
      <dsp:spPr>
        <a:xfrm>
          <a:off x="287234" y="1656007"/>
          <a:ext cx="4021279" cy="265680"/>
        </a:xfrm>
        <a:prstGeom prst="round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1995" tIns="0" rIns="151995" bIns="0" numCol="1" spcCol="1270" anchor="ctr" anchorCtr="0">
          <a:noAutofit/>
        </a:bodyPr>
        <a:lstStyle/>
        <a:p>
          <a:pPr marL="0" lvl="0" indent="0" algn="l" defTabSz="400050">
            <a:lnSpc>
              <a:spcPct val="90000"/>
            </a:lnSpc>
            <a:spcBef>
              <a:spcPct val="0"/>
            </a:spcBef>
            <a:spcAft>
              <a:spcPct val="35000"/>
            </a:spcAft>
            <a:buNone/>
          </a:pPr>
          <a:r>
            <a:rPr lang="en-US" sz="900" kern="1200"/>
            <a:t>Ethical Considerations</a:t>
          </a:r>
        </a:p>
      </dsp:txBody>
      <dsp:txXfrm>
        <a:off x="287234" y="1656007"/>
        <a:ext cx="4021279" cy="2656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556732-ED7C-4CE7-8012-2288A25F0669}">
      <dsp:nvSpPr>
        <dsp:cNvPr id="0" name=""/>
        <dsp:cNvSpPr/>
      </dsp:nvSpPr>
      <dsp:spPr>
        <a:xfrm>
          <a:off x="0" y="0"/>
          <a:ext cx="8930487" cy="801014"/>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dirty="0" err="1"/>
            <a:t>Amhag</a:t>
          </a:r>
          <a:r>
            <a:rPr lang="en-US" sz="1500" kern="1200" dirty="0"/>
            <a:t>, L., Hellström, L. and </a:t>
          </a:r>
          <a:r>
            <a:rPr lang="en-US" sz="1500" kern="1200" dirty="0" err="1"/>
            <a:t>Stigmar</a:t>
          </a:r>
          <a:r>
            <a:rPr lang="en-US" sz="1500" kern="1200" dirty="0"/>
            <a:t>, M., 2019. Teacher educators' use of digital tools and needs for digital competence in higher education. </a:t>
          </a:r>
          <a:r>
            <a:rPr lang="en-US" sz="1500" i="1" kern="1200" dirty="0"/>
            <a:t>Journal of Digital Learning in Teacher Education</a:t>
          </a:r>
          <a:r>
            <a:rPr lang="en-US" sz="1500" kern="1200" dirty="0"/>
            <a:t>, </a:t>
          </a:r>
          <a:r>
            <a:rPr lang="en-US" sz="1500" i="1" kern="1200" dirty="0"/>
            <a:t>35</a:t>
          </a:r>
          <a:r>
            <a:rPr lang="en-US" sz="1500" kern="1200" dirty="0"/>
            <a:t>(4), pp.203-220.</a:t>
          </a:r>
        </a:p>
      </dsp:txBody>
      <dsp:txXfrm>
        <a:off x="23461" y="23461"/>
        <a:ext cx="8066130" cy="754092"/>
      </dsp:txXfrm>
    </dsp:sp>
    <dsp:sp modelId="{297DE576-D7A6-4580-919C-B3BB1FFC48F5}">
      <dsp:nvSpPr>
        <dsp:cNvPr id="0" name=""/>
        <dsp:cNvSpPr/>
      </dsp:nvSpPr>
      <dsp:spPr>
        <a:xfrm>
          <a:off x="787984" y="934516"/>
          <a:ext cx="8930487" cy="801014"/>
        </a:xfrm>
        <a:prstGeom prst="roundRect">
          <a:avLst>
            <a:gd name="adj" fmla="val 10000"/>
          </a:avLst>
        </a:prstGeom>
        <a:solidFill>
          <a:schemeClr val="accent2">
            <a:hueOff val="-727682"/>
            <a:satOff val="-41964"/>
            <a:lumOff val="4314"/>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dirty="0" err="1"/>
            <a:t>Harefa</a:t>
          </a:r>
          <a:r>
            <a:rPr lang="en-US" sz="1500" kern="1200" dirty="0"/>
            <a:t>, N., </a:t>
          </a:r>
          <a:r>
            <a:rPr lang="en-US" sz="1500" kern="1200" dirty="0" err="1"/>
            <a:t>Silalahi</a:t>
          </a:r>
          <a:r>
            <a:rPr lang="en-US" sz="1500" kern="1200" dirty="0"/>
            <a:t>, N.F.D., </a:t>
          </a:r>
          <a:r>
            <a:rPr lang="en-US" sz="1500" kern="1200" dirty="0" err="1"/>
            <a:t>Sormin</a:t>
          </a:r>
          <a:r>
            <a:rPr lang="en-US" sz="1500" kern="1200" dirty="0"/>
            <a:t>, E., Purba, L.S.L. and </a:t>
          </a:r>
          <a:r>
            <a:rPr lang="en-US" sz="1500" kern="1200" dirty="0" err="1"/>
            <a:t>Sumiyati</a:t>
          </a:r>
          <a:r>
            <a:rPr lang="en-US" sz="1500" kern="1200" dirty="0"/>
            <a:t>, S., 2019. The difference of students’ learning outcomes with project based learning using handout and sway Microsoft 365. </a:t>
          </a:r>
          <a:r>
            <a:rPr lang="en-US" sz="1500" i="1" kern="1200" dirty="0" err="1"/>
            <a:t>Jurnal</a:t>
          </a:r>
          <a:r>
            <a:rPr lang="en-US" sz="1500" i="1" kern="1200" dirty="0"/>
            <a:t> Pendidikan Kimia</a:t>
          </a:r>
          <a:r>
            <a:rPr lang="en-US" sz="1500" kern="1200" dirty="0"/>
            <a:t>, </a:t>
          </a:r>
          <a:r>
            <a:rPr lang="en-US" sz="1500" i="1" kern="1200" dirty="0"/>
            <a:t>11</a:t>
          </a:r>
          <a:r>
            <a:rPr lang="en-US" sz="1500" kern="1200" dirty="0"/>
            <a:t>(2), pp.24-30.</a:t>
          </a:r>
        </a:p>
      </dsp:txBody>
      <dsp:txXfrm>
        <a:off x="811445" y="957977"/>
        <a:ext cx="7574922" cy="754092"/>
      </dsp:txXfrm>
    </dsp:sp>
    <dsp:sp modelId="{58AC5A97-F5A0-4C31-A230-F7B347DECD77}">
      <dsp:nvSpPr>
        <dsp:cNvPr id="0" name=""/>
        <dsp:cNvSpPr/>
      </dsp:nvSpPr>
      <dsp:spPr>
        <a:xfrm>
          <a:off x="1575968" y="1869033"/>
          <a:ext cx="8930487" cy="801014"/>
        </a:xfrm>
        <a:prstGeom prst="roundRect">
          <a:avLst>
            <a:gd name="adj" fmla="val 10000"/>
          </a:avLst>
        </a:prstGeom>
        <a:solidFill>
          <a:schemeClr val="accent2">
            <a:hueOff val="-1455363"/>
            <a:satOff val="-83928"/>
            <a:lumOff val="8628"/>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dirty="0"/>
            <a:t>Hashim, H., 2018. Application of technology in the digital era education. </a:t>
          </a:r>
          <a:r>
            <a:rPr lang="en-US" sz="1500" i="1" kern="1200" dirty="0"/>
            <a:t>International Journal of Research in Counseling and Education</a:t>
          </a:r>
          <a:r>
            <a:rPr lang="en-US" sz="1500" kern="1200" dirty="0"/>
            <a:t>, </a:t>
          </a:r>
          <a:r>
            <a:rPr lang="en-US" sz="1500" i="1" kern="1200" dirty="0"/>
            <a:t>2</a:t>
          </a:r>
          <a:r>
            <a:rPr lang="en-US" sz="1500" kern="1200" dirty="0"/>
            <a:t>(1), pp.1-5. </a:t>
          </a:r>
        </a:p>
      </dsp:txBody>
      <dsp:txXfrm>
        <a:off x="1599429" y="1892494"/>
        <a:ext cx="7574922" cy="754092"/>
      </dsp:txXfrm>
    </dsp:sp>
    <dsp:sp modelId="{7D06C8DB-B8A4-4E26-84F9-8D6F1B8603F1}">
      <dsp:nvSpPr>
        <dsp:cNvPr id="0" name=""/>
        <dsp:cNvSpPr/>
      </dsp:nvSpPr>
      <dsp:spPr>
        <a:xfrm>
          <a:off x="8409828" y="607435"/>
          <a:ext cx="520659" cy="520659"/>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8526976" y="607435"/>
        <a:ext cx="286363" cy="391796"/>
      </dsp:txXfrm>
    </dsp:sp>
    <dsp:sp modelId="{985C6ED0-657A-4495-8696-3B0A5AA06636}">
      <dsp:nvSpPr>
        <dsp:cNvPr id="0" name=""/>
        <dsp:cNvSpPr/>
      </dsp:nvSpPr>
      <dsp:spPr>
        <a:xfrm>
          <a:off x="9197812" y="1536612"/>
          <a:ext cx="520659" cy="520659"/>
        </a:xfrm>
        <a:prstGeom prst="downArrow">
          <a:avLst>
            <a:gd name="adj1" fmla="val 55000"/>
            <a:gd name="adj2" fmla="val 45000"/>
          </a:avLst>
        </a:prstGeom>
        <a:solidFill>
          <a:schemeClr val="accent2">
            <a:tint val="40000"/>
            <a:alpha val="90000"/>
            <a:hueOff val="-849226"/>
            <a:satOff val="-75346"/>
            <a:lumOff val="-769"/>
            <a:alphaOff val="0"/>
          </a:schemeClr>
        </a:solidFill>
        <a:ln w="12700" cap="flat" cmpd="sng" algn="ctr">
          <a:solidFill>
            <a:schemeClr val="accent2">
              <a:tint val="40000"/>
              <a:alpha val="90000"/>
              <a:hueOff val="-849226"/>
              <a:satOff val="-75346"/>
              <a:lumOff val="-76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9314960" y="1536612"/>
        <a:ext cx="286363" cy="391796"/>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6745B33-4A75-4781-AFA0-79E3702B314B}" type="datetimeFigureOut">
              <a:rPr lang="en-US"/>
              <a:pPr/>
              <a:t>10/15/2022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452B2B-1D16-4A7A-B64A-674EE44480DE}" type="slidenum">
              <a:rPr/>
              <a:pPr/>
              <a:t>‹#›</a:t>
            </a:fld>
            <a:endParaRPr lang="en-US"/>
          </a:p>
        </p:txBody>
      </p:sp>
    </p:spTree>
    <p:extLst>
      <p:ext uri="{BB962C8B-B14F-4D97-AF65-F5344CB8AC3E}">
        <p14:creationId xmlns:p14="http://schemas.microsoft.com/office/powerpoint/2010/main" val="30394515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Abstract</a:t>
            </a:r>
          </a:p>
          <a:p>
            <a:r>
              <a:rPr lang="en-US" dirty="0"/>
              <a:t>This particular work is related to digital tools and how UWSTD makes use of digital tools. The report begins with an introduction describing what digital tools actually are and what role they play in universities. Afterwards, there will be a research design which is divided in three different parts which are research question, method and ethical consideration. In the section of method, there will be brief discussion on which methods will be used in the research and in the section of ethical consideration; there will be a brief description on what ethical considerations are required when carrying out the research. Then, there will be results which will be offering the results of the study. Then, there will be a long discussion how the digital tools used by UWSTD and how they are beneficial for the students. Lastly, there will be a conclusion which will be summarizing the whole document. </a:t>
            </a:r>
          </a:p>
        </p:txBody>
      </p:sp>
      <p:sp>
        <p:nvSpPr>
          <p:cNvPr id="4" name="Slide Number Placeholder 3"/>
          <p:cNvSpPr>
            <a:spLocks noGrp="1"/>
          </p:cNvSpPr>
          <p:nvPr>
            <p:ph type="sldNum" sz="quarter" idx="5"/>
          </p:nvPr>
        </p:nvSpPr>
        <p:spPr/>
        <p:txBody>
          <a:bodyPr/>
          <a:lstStyle/>
          <a:p>
            <a:fld id="{62452B2B-1D16-4A7A-B64A-674EE44480DE}" type="slidenum">
              <a:rPr/>
              <a:pPr/>
              <a:t>2</a:t>
            </a:fld>
            <a:endParaRPr lang="en-US"/>
          </a:p>
        </p:txBody>
      </p:sp>
    </p:spTree>
    <p:extLst>
      <p:ext uri="{BB962C8B-B14F-4D97-AF65-F5344CB8AC3E}">
        <p14:creationId xmlns:p14="http://schemas.microsoft.com/office/powerpoint/2010/main" val="15191627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Introduction</a:t>
            </a:r>
          </a:p>
          <a:p>
            <a:r>
              <a:rPr lang="en-US" dirty="0"/>
              <a:t>The advancement in technology and digital tools has altered and transformed the mode of the people`s live in every of its characteristics. Individuals can simply learn in remote universities with no complexities of travelling that far. They can avail to numerous of informational sources via the “World Wide Web” (WWW). Not similar to the prior schools where learning of students was just limited to the context of school, and in present times, many schools offer students with several learning contexts via the exploitation of different communication tools that allow their communication with professors, teachers, and schools and can attend seminars from other different countries. Digital tools are greatly exploited by universities to endorse learning and facilitate students to communicate easily with parents and offer availability to channels of communication amid schools and homes as per to the research of (Hashim, 2018). This particular matter is of supreme significance as it enhances engagement of parents in the learning of children. As a result, parents can easily take informed choices related to their children`s future and can take part with professors in progressing the level of their child. Engagement of parents in the process of learning improves the achievement of children at universities. </a:t>
            </a:r>
          </a:p>
        </p:txBody>
      </p:sp>
      <p:sp>
        <p:nvSpPr>
          <p:cNvPr id="4" name="Slide Number Placeholder 3"/>
          <p:cNvSpPr>
            <a:spLocks noGrp="1"/>
          </p:cNvSpPr>
          <p:nvPr>
            <p:ph type="sldNum" sz="quarter" idx="5"/>
          </p:nvPr>
        </p:nvSpPr>
        <p:spPr/>
        <p:txBody>
          <a:bodyPr/>
          <a:lstStyle/>
          <a:p>
            <a:fld id="{62452B2B-1D16-4A7A-B64A-674EE44480DE}" type="slidenum">
              <a:rPr/>
              <a:pPr/>
              <a:t>3</a:t>
            </a:fld>
            <a:endParaRPr lang="en-US"/>
          </a:p>
        </p:txBody>
      </p:sp>
    </p:spTree>
    <p:extLst>
      <p:ext uri="{BB962C8B-B14F-4D97-AF65-F5344CB8AC3E}">
        <p14:creationId xmlns:p14="http://schemas.microsoft.com/office/powerpoint/2010/main" val="29387822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Research Design</a:t>
            </a:r>
          </a:p>
          <a:p>
            <a:r>
              <a:rPr lang="en-US" dirty="0"/>
              <a:t>Research Question</a:t>
            </a:r>
          </a:p>
          <a:p>
            <a:pPr marL="285750" indent="-285750">
              <a:buFont typeface="Arial"/>
              <a:buChar char="•"/>
            </a:pPr>
            <a:r>
              <a:rPr lang="en-US" dirty="0"/>
              <a:t>Which communication and digital tools are used by UWSTD?</a:t>
            </a:r>
          </a:p>
          <a:p>
            <a:r>
              <a:rPr lang="en-US" dirty="0"/>
              <a:t>  </a:t>
            </a:r>
          </a:p>
          <a:p>
            <a:r>
              <a:rPr lang="en-US" dirty="0"/>
              <a:t>  </a:t>
            </a:r>
            <a:endParaRPr lang="en-US" dirty="0">
              <a:cs typeface="Calibri"/>
            </a:endParaRPr>
          </a:p>
          <a:p>
            <a:r>
              <a:rPr lang="en-US" dirty="0"/>
              <a:t>  </a:t>
            </a:r>
            <a:endParaRPr lang="en-US" dirty="0">
              <a:cs typeface="Calibri"/>
            </a:endParaRPr>
          </a:p>
          <a:p>
            <a:r>
              <a:rPr lang="en-US" dirty="0"/>
              <a:t>Methods</a:t>
            </a:r>
            <a:endParaRPr lang="en-US" dirty="0">
              <a:cs typeface="Calibri"/>
            </a:endParaRPr>
          </a:p>
          <a:p>
            <a:r>
              <a:rPr lang="en-US" dirty="0"/>
              <a:t>Research was carried out by making use of questionnaires. Staff of UWSTD along with the students was asked to take part in this research to describe what digital tools they use and whether they are satisfied with the tools that are exploited in UWSTD. For the research, around 230 individuals took part out of which 183 were students and the rest were teachers. Different questions were asked such as: </a:t>
            </a:r>
          </a:p>
          <a:p>
            <a:pPr marL="285750" indent="-285750">
              <a:buFont typeface="Arial"/>
              <a:buChar char="•"/>
            </a:pPr>
            <a:r>
              <a:rPr lang="en-US" dirty="0"/>
              <a:t>What are the digital tools that are used by the university?</a:t>
            </a:r>
          </a:p>
          <a:p>
            <a:pPr marL="285750" indent="-285750">
              <a:buFont typeface="Arial"/>
              <a:buChar char="•"/>
            </a:pPr>
            <a:r>
              <a:rPr lang="en-US" dirty="0"/>
              <a:t>Do they face any obstacle when using such digital tools?</a:t>
            </a:r>
          </a:p>
          <a:p>
            <a:pPr marL="285750" indent="-285750">
              <a:buFont typeface="Arial"/>
              <a:buChar char="•"/>
            </a:pPr>
            <a:r>
              <a:rPr lang="en-US" dirty="0"/>
              <a:t>Have the digital tools help them in their studies and research?</a:t>
            </a:r>
          </a:p>
          <a:p>
            <a:pPr marL="285750" indent="-285750">
              <a:buFont typeface="Arial"/>
              <a:buChar char="•"/>
            </a:pPr>
            <a:r>
              <a:rPr lang="en-US" dirty="0"/>
              <a:t>Are you satisfied by the services of digital tools that UWSTD is using?</a:t>
            </a:r>
          </a:p>
          <a:p>
            <a:r>
              <a:rPr lang="en-US" dirty="0"/>
              <a:t>Moreover, interviews were also carried out and the interviews were conducted individually to respect the privacy. Cameras were used to record the statements of the participants. Also, some students were quite hesitant as what if there information gets leaked. So, a paper was signed by the researchers to ensure them they the statement of their which they have provided will definitely remain confidential. </a:t>
            </a:r>
          </a:p>
          <a:p>
            <a:r>
              <a:rPr lang="en-US" i="1" dirty="0"/>
              <a:t> </a:t>
            </a:r>
            <a:r>
              <a:rPr lang="en-US" dirty="0"/>
              <a:t> </a:t>
            </a:r>
            <a:endParaRPr lang="en-US" dirty="0">
              <a:cs typeface="Calibri"/>
            </a:endParaRPr>
          </a:p>
          <a:p>
            <a:r>
              <a:rPr lang="en-US" dirty="0"/>
              <a:t>Ethical Considerations</a:t>
            </a:r>
          </a:p>
          <a:p>
            <a:r>
              <a:rPr lang="en-US" dirty="0"/>
              <a:t>Voluntary Participation</a:t>
            </a:r>
          </a:p>
          <a:p>
            <a:r>
              <a:rPr lang="en-US" dirty="0"/>
              <a:t>The participants during the time of research are free to leave the research in between if they do not feel satisfied or feel that their information might get leaked. </a:t>
            </a:r>
          </a:p>
          <a:p>
            <a:r>
              <a:rPr lang="en-US" dirty="0"/>
              <a:t>  </a:t>
            </a:r>
            <a:endParaRPr lang="en-US" dirty="0">
              <a:cs typeface="Calibri"/>
            </a:endParaRPr>
          </a:p>
          <a:p>
            <a:r>
              <a:rPr lang="en-US" dirty="0"/>
              <a:t>Informed Consent</a:t>
            </a:r>
          </a:p>
          <a:p>
            <a:r>
              <a:rPr lang="en-US" dirty="0"/>
              <a:t>A paper would be distributed to the participants in whom they should know the funding, risks, benefits and purpose of the student before they decline or agree to take part. </a:t>
            </a:r>
          </a:p>
          <a:p>
            <a:r>
              <a:rPr lang="en-US" dirty="0"/>
              <a:t>  </a:t>
            </a:r>
            <a:endParaRPr lang="en-US" dirty="0">
              <a:cs typeface="Calibri"/>
            </a:endParaRPr>
          </a:p>
          <a:p>
            <a:r>
              <a:rPr lang="en-US" dirty="0"/>
              <a:t>Anonymity</a:t>
            </a:r>
          </a:p>
          <a:p>
            <a:r>
              <a:rPr lang="en-US" dirty="0"/>
              <a:t>Researchers must not know the personalities of the members. Individual exclusive data is not gathered. It depends on the participants whether they want to perform interviews or just provide their interviews without having to show their face. </a:t>
            </a:r>
          </a:p>
          <a:p>
            <a:r>
              <a:rPr lang="en-US" i="1" dirty="0"/>
              <a:t> </a:t>
            </a:r>
            <a:r>
              <a:rPr lang="en-US" dirty="0"/>
              <a:t> </a:t>
            </a:r>
            <a:endParaRPr lang="en-US" dirty="0">
              <a:cs typeface="Calibri"/>
            </a:endParaRPr>
          </a:p>
          <a:p>
            <a:r>
              <a:rPr lang="en-US" dirty="0"/>
              <a:t>Confidentiality</a:t>
            </a:r>
          </a:p>
          <a:p>
            <a:r>
              <a:rPr lang="en-US" dirty="0"/>
              <a:t>It is responsibility of the researchers to keep the statements and the information private from other members but they must know who the participant is as stated by (</a:t>
            </a:r>
            <a:r>
              <a:rPr lang="en-US" dirty="0" err="1"/>
              <a:t>Harefa</a:t>
            </a:r>
            <a:r>
              <a:rPr lang="en-US" dirty="0"/>
              <a:t> et al., 2019). Researchers </a:t>
            </a:r>
            <a:r>
              <a:rPr lang="en-US" dirty="0" err="1"/>
              <a:t>anonymise</a:t>
            </a:r>
            <a:r>
              <a:rPr lang="en-US" dirty="0"/>
              <a:t> individual exclusive data so that it cannot be associated to other information by anybody else. </a:t>
            </a:r>
          </a:p>
          <a:p>
            <a:r>
              <a:rPr lang="en-US" dirty="0"/>
              <a:t>  </a:t>
            </a:r>
            <a:endParaRPr lang="en-US" dirty="0">
              <a:cs typeface="Calibri"/>
            </a:endParaRPr>
          </a:p>
          <a:p>
            <a:r>
              <a:rPr lang="en-US" dirty="0"/>
              <a:t>Potential for Harm</a:t>
            </a:r>
          </a:p>
          <a:p>
            <a:r>
              <a:rPr lang="en-US" dirty="0"/>
              <a:t>Psychological, social, physical and all other kinds of damages are kept to a complete minimum. Researchers while conducting the research must not harm the sentiments of the </a:t>
            </a:r>
            <a:r>
              <a:rPr lang="en-US" dirty="0" err="1"/>
              <a:t>oarticipants</a:t>
            </a:r>
            <a:r>
              <a:rPr lang="en-US" dirty="0"/>
              <a:t> in any kind of way such as they must not involve religion, caste, creed, etc. </a:t>
            </a:r>
          </a:p>
          <a:p>
            <a:r>
              <a:rPr lang="en-US" dirty="0"/>
              <a:t>  </a:t>
            </a:r>
            <a:endParaRPr lang="en-US" dirty="0">
              <a:cs typeface="Calibri"/>
            </a:endParaRPr>
          </a:p>
          <a:p>
            <a:r>
              <a:rPr lang="en-US" dirty="0"/>
              <a:t>Results Communication</a:t>
            </a:r>
          </a:p>
          <a:p>
            <a:r>
              <a:rPr lang="en-US" dirty="0"/>
              <a:t>Researchers must ensure that the work of theirs is research misconduct or free of plagiarism, and they correctly represent the research`s result (</a:t>
            </a:r>
            <a:r>
              <a:rPr lang="en-US" dirty="0" err="1"/>
              <a:t>Amhag</a:t>
            </a:r>
            <a:r>
              <a:rPr lang="en-US" dirty="0"/>
              <a:t> et al., 2019). Also, the results would be distributed individually to every participant along with their answers. </a:t>
            </a:r>
          </a:p>
        </p:txBody>
      </p:sp>
      <p:sp>
        <p:nvSpPr>
          <p:cNvPr id="4" name="Slide Number Placeholder 3"/>
          <p:cNvSpPr>
            <a:spLocks noGrp="1"/>
          </p:cNvSpPr>
          <p:nvPr>
            <p:ph type="sldNum" sz="quarter" idx="5"/>
          </p:nvPr>
        </p:nvSpPr>
        <p:spPr/>
        <p:txBody>
          <a:bodyPr/>
          <a:lstStyle/>
          <a:p>
            <a:fld id="{62452B2B-1D16-4A7A-B64A-674EE44480DE}" type="slidenum">
              <a:rPr/>
              <a:pPr/>
              <a:t>4</a:t>
            </a:fld>
            <a:endParaRPr lang="en-US"/>
          </a:p>
        </p:txBody>
      </p:sp>
    </p:spTree>
    <p:extLst>
      <p:ext uri="{BB962C8B-B14F-4D97-AF65-F5344CB8AC3E}">
        <p14:creationId xmlns:p14="http://schemas.microsoft.com/office/powerpoint/2010/main" val="21997217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Results</a:t>
            </a:r>
          </a:p>
          <a:p>
            <a:r>
              <a:rPr lang="en-US" dirty="0"/>
              <a:t>Out of 230 students and teachers, 172 were satisfied by the services of Microsoft 365 and Teams as UWSTD makes use of Microsoft 365 and Teams. Those 172 participants stated that this particular tool has really assisted them in their studies and have also aided them during the time of pandemic. The moreover stated that did not face any obstacle until and unless there was some issues with the internet. Whereas, the other 58 participants stated that they were not satisfied by the services as per to them this particular digital tool is quite slow and they have to wait for around 10 to 15 minutes when they are trying to upload files or submitting assignments to the portals. Overall, it can be said that most of the participants were satisfied as they think that they have really enhanced their PowerPoint skills as powerpoint.com has made them to become extra creative and make presentations to look more innovative and eye-catching. </a:t>
            </a:r>
          </a:p>
        </p:txBody>
      </p:sp>
      <p:sp>
        <p:nvSpPr>
          <p:cNvPr id="4" name="Slide Number Placeholder 3"/>
          <p:cNvSpPr>
            <a:spLocks noGrp="1"/>
          </p:cNvSpPr>
          <p:nvPr>
            <p:ph type="sldNum" sz="quarter" idx="5"/>
          </p:nvPr>
        </p:nvSpPr>
        <p:spPr/>
        <p:txBody>
          <a:bodyPr/>
          <a:lstStyle/>
          <a:p>
            <a:fld id="{62452B2B-1D16-4A7A-B64A-674EE44480DE}" type="slidenum">
              <a:rPr/>
              <a:pPr/>
              <a:t>5</a:t>
            </a:fld>
            <a:endParaRPr lang="en-US"/>
          </a:p>
        </p:txBody>
      </p:sp>
    </p:spTree>
    <p:extLst>
      <p:ext uri="{BB962C8B-B14F-4D97-AF65-F5344CB8AC3E}">
        <p14:creationId xmlns:p14="http://schemas.microsoft.com/office/powerpoint/2010/main" val="41297661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Discussion </a:t>
            </a:r>
          </a:p>
          <a:p>
            <a:r>
              <a:rPr lang="en-US" dirty="0"/>
              <a:t>The university became the first educational institute of Wales and the third in the whole UK who has signed an agreement of shared goal with the </a:t>
            </a:r>
            <a:r>
              <a:rPr lang="en-US" dirty="0" err="1"/>
              <a:t>organisation</a:t>
            </a:r>
            <a:r>
              <a:rPr lang="en-US" dirty="0"/>
              <a:t> of Microsoft which enables UWTSD for harnessing the tools that the world is leading by Microsoft and the resources for the transformation of technology of university to enhance their teaching and learning methods and for embedding innovative technology to their curriculum according to (Hashim, 2018). The students will be benefiting from these courses to be focused on areas that can be applied such as artificial intelligence, cloud computing, or data sciences which will allow them to get access to Microsoft’s AI Technology, LinkedIn’s learning, GitHub’s services, and the technological certificates. These initiatives will be allowed the students in building the technical skills required in academics such as communication, critical thinking, creativity, and collaborations. </a:t>
            </a:r>
          </a:p>
          <a:p>
            <a:r>
              <a:rPr lang="en-US" dirty="0"/>
              <a:t>There are different features that Office 365 offers to the educational institutes that were announced in the “BETT Education Show” which was held in London. These features were very valuable for the students and lecturers and are found to be very powerful for the specified cohorts of students. The international students who might be having to take second language classes of English or the students who might not be available in the lecture hall can take advantage of its features. Some of the features this initiative brought for the educational institutes were the following: </a:t>
            </a:r>
          </a:p>
          <a:p>
            <a:r>
              <a:rPr lang="en-US" dirty="0"/>
              <a:t>  </a:t>
            </a:r>
          </a:p>
          <a:p>
            <a:r>
              <a:rPr lang="en-US" dirty="0"/>
              <a:t>Engaging Audience by the Use of Live Presentations Made by Microsoft PowerPoint </a:t>
            </a:r>
          </a:p>
          <a:p>
            <a:r>
              <a:rPr lang="en-US" dirty="0"/>
              <a:t>The university encouraged the digital tool of Microsoft PowerPoint for engaging the participants to be able to use the feature of “Live Presentation”. The teachers or lecturers were presenting their slides and were using short links or QR codes that the viewers can follow or join. The feature of Live Presentation included subtitles of the speaker and in more than 60 different languages. According to (Singh and Awasthi, 2020), these presentations can be accessed from the personal devices of listeners which made it easier for presenting to larger groups including students, parents, or teachers who might be speaking different languages. It did not just have the feature of live captions but was also providing the viewers to give live reactions and also surveyed the email of participants which could get their feedback and to </a:t>
            </a:r>
            <a:r>
              <a:rPr lang="en-US" dirty="0" err="1"/>
              <a:t>analyse</a:t>
            </a:r>
            <a:r>
              <a:rPr lang="en-US" dirty="0"/>
              <a:t> the recommendations from the offerings of the audience for improving the presentation for future. </a:t>
            </a:r>
          </a:p>
          <a:p>
            <a:r>
              <a:rPr lang="en-US" dirty="0"/>
              <a:t>  </a:t>
            </a:r>
            <a:endParaRPr lang="en-US" dirty="0">
              <a:cs typeface="Calibri"/>
            </a:endParaRPr>
          </a:p>
          <a:p>
            <a:r>
              <a:rPr lang="en-US" dirty="0"/>
              <a:t>Using Microsoft Streams for Creating the Teaching Videos and Uploading on Websites or Mobile Devices </a:t>
            </a:r>
          </a:p>
          <a:p>
            <a:r>
              <a:rPr lang="en-US" dirty="0"/>
              <a:t>Another feature of Microsoft 365 includes “Microsoft Stream” which helps the educational </a:t>
            </a:r>
            <a:r>
              <a:rPr lang="en-US" dirty="0" err="1"/>
              <a:t>organisations</a:t>
            </a:r>
            <a:r>
              <a:rPr lang="en-US" dirty="0"/>
              <a:t> to empower their teachers to be teaching and learning from videos to make it easy to </a:t>
            </a:r>
            <a:r>
              <a:rPr lang="en-US" dirty="0" err="1"/>
              <a:t>visualise</a:t>
            </a:r>
            <a:r>
              <a:rPr lang="en-US" dirty="0"/>
              <a:t> and clear the topic. The feature will soon be launched on the mobile application which will allow the creation of a video with the use of a new feature called “Flipgrid Camera Integration”. This feature was designed for the educational institutes specifically and for making it fun for all to share and </a:t>
            </a:r>
            <a:r>
              <a:rPr lang="en-US" dirty="0" err="1"/>
              <a:t>personalise</a:t>
            </a:r>
            <a:r>
              <a:rPr lang="en-US" dirty="0"/>
              <a:t> the contents within seconds. The Microsoft Stream will be soon browser supportive and will enable screen recording and editing of those videos that give the students and teachers new learning methods, creating and teaching through the sharing of screens or videos by mobile applications or direct links. It will also be involving the automatic captions that will be supporting eight different languages which will be allowing the learners in finding information faster (Poston et al., 2020). </a:t>
            </a:r>
          </a:p>
          <a:p>
            <a:r>
              <a:rPr lang="en-US" dirty="0"/>
              <a:t>  </a:t>
            </a:r>
            <a:endParaRPr lang="en-US" dirty="0">
              <a:cs typeface="Calibri"/>
            </a:endParaRPr>
          </a:p>
          <a:p>
            <a:r>
              <a:rPr lang="en-US" dirty="0"/>
              <a:t>Enhancement of Audio Recording in Noisy Environment </a:t>
            </a:r>
          </a:p>
          <a:p>
            <a:r>
              <a:rPr lang="en-US" dirty="0"/>
              <a:t>The use of Microsoft Stream will also be improving the focus of learners as it will be including the feature of voice and audio quality enhancement. This feature will be including the sound cancellation process in which the external or environmental noises will be canceled and only the voice of the speaker will be recorded which makes the educational videos more clear and easy to understand by teachers and students. </a:t>
            </a:r>
          </a:p>
          <a:p>
            <a:r>
              <a:rPr lang="en-US" dirty="0"/>
              <a:t>  </a:t>
            </a:r>
            <a:endParaRPr lang="en-US" dirty="0">
              <a:cs typeface="Calibri"/>
            </a:endParaRPr>
          </a:p>
          <a:p>
            <a:r>
              <a:rPr lang="en-US" dirty="0"/>
              <a:t>Use of “Microsoft Teams Class Insight” for Unlocking Student’s Potential </a:t>
            </a:r>
          </a:p>
          <a:p>
            <a:r>
              <a:rPr lang="en-US" dirty="0"/>
              <a:t>The process of teaching can be considered as a team sport that needs teachers, parents, and students in working together. The Class Insight of Microsoft will be equipping the tutors with excess information about the performance and status of students' in-class activities. </a:t>
            </a:r>
          </a:p>
          <a:p>
            <a:r>
              <a:rPr lang="en-US" dirty="0"/>
              <a:t>  </a:t>
            </a:r>
            <a:endParaRPr lang="en-US" dirty="0">
              <a:cs typeface="Calibri"/>
            </a:endParaRPr>
          </a:p>
          <a:p>
            <a:r>
              <a:rPr lang="en-US" dirty="0"/>
              <a:t>Enhancing Comprehension, Focus, and Retention of Students by Live Captions of Microsoft OneNote </a:t>
            </a:r>
          </a:p>
          <a:p>
            <a:r>
              <a:rPr lang="en-US" dirty="0"/>
              <a:t>It has been found in studies that students of universities who are using interactive transcripts and closed captions can maintain and retain their focus on information more clearly. The transcripts and live captions are present in different services of Microsoft including Flipgrid, Stream, Teams, and are even present in OneNote. The educational institute will be </a:t>
            </a:r>
            <a:r>
              <a:rPr lang="en-US" dirty="0" err="1"/>
              <a:t>utilising</a:t>
            </a:r>
            <a:r>
              <a:rPr lang="en-US" dirty="0"/>
              <a:t> the private preview feature of OneNote to allow students to get connected to the different sessions by using codes and receiving the captions of the lecture from the teacher to read later (</a:t>
            </a:r>
            <a:r>
              <a:rPr lang="en-US" dirty="0" err="1"/>
              <a:t>Layonen</a:t>
            </a:r>
            <a:r>
              <a:rPr lang="en-US" dirty="0"/>
              <a:t> and </a:t>
            </a:r>
            <a:r>
              <a:rPr lang="en-US" dirty="0" err="1"/>
              <a:t>Valiialba</a:t>
            </a:r>
            <a:r>
              <a:rPr lang="en-US" dirty="0"/>
              <a:t>-Condori, 2019). It will allow the teacher to fluently speak in a flow and students will become able to read the captions and can easily make notes. Additionally, the students will have the option to pause the captions, transcription, or highlighted portions to take a break or note down the topic. This feature will benefit the university and helps the students who take time to understand the topic. </a:t>
            </a:r>
          </a:p>
        </p:txBody>
      </p:sp>
      <p:sp>
        <p:nvSpPr>
          <p:cNvPr id="4" name="Slide Number Placeholder 3"/>
          <p:cNvSpPr>
            <a:spLocks noGrp="1"/>
          </p:cNvSpPr>
          <p:nvPr>
            <p:ph type="sldNum" sz="quarter" idx="5"/>
          </p:nvPr>
        </p:nvSpPr>
        <p:spPr/>
        <p:txBody>
          <a:bodyPr/>
          <a:lstStyle/>
          <a:p>
            <a:fld id="{62452B2B-1D16-4A7A-B64A-674EE44480DE}" type="slidenum">
              <a:rPr/>
              <a:pPr/>
              <a:t>6</a:t>
            </a:fld>
            <a:endParaRPr lang="en-US"/>
          </a:p>
        </p:txBody>
      </p:sp>
    </p:spTree>
    <p:extLst>
      <p:ext uri="{BB962C8B-B14F-4D97-AF65-F5344CB8AC3E}">
        <p14:creationId xmlns:p14="http://schemas.microsoft.com/office/powerpoint/2010/main" val="11976771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Conclusion </a:t>
            </a:r>
            <a:endParaRPr lang="en-US"/>
          </a:p>
          <a:p>
            <a:r>
              <a:rPr lang="en-US" dirty="0"/>
              <a:t>It can be concluded that the advancement of technologies will be making an inevitable impact on the application of digital tools in all educational institutes for creating the universal method of studying among all students. It will enable a sustainable learning process and bring global development in teaching. The digital tools must be implemented properly according to the fast revolution of the system by the technological world. The digital tools will be represented as the perfect communication channel between the students, teachers, schools, universities, and parents. The digital tools also limit the teacher's role and cause the students to become a more creative and individual learners. There are still some obstacles that are being faced by the educational tools in the application of digital tools due to them being expensive but it has become necessary for all educational institutes to apply them (Poston et al., 2020). </a:t>
            </a:r>
          </a:p>
        </p:txBody>
      </p:sp>
      <p:sp>
        <p:nvSpPr>
          <p:cNvPr id="4" name="Slide Number Placeholder 3"/>
          <p:cNvSpPr>
            <a:spLocks noGrp="1"/>
          </p:cNvSpPr>
          <p:nvPr>
            <p:ph type="sldNum" sz="quarter" idx="5"/>
          </p:nvPr>
        </p:nvSpPr>
        <p:spPr/>
        <p:txBody>
          <a:bodyPr/>
          <a:lstStyle/>
          <a:p>
            <a:fld id="{62452B2B-1D16-4A7A-B64A-674EE44480DE}" type="slidenum">
              <a:rPr/>
              <a:pPr/>
              <a:t>7</a:t>
            </a:fld>
            <a:endParaRPr lang="en-US"/>
          </a:p>
        </p:txBody>
      </p:sp>
    </p:spTree>
    <p:extLst>
      <p:ext uri="{BB962C8B-B14F-4D97-AF65-F5344CB8AC3E}">
        <p14:creationId xmlns:p14="http://schemas.microsoft.com/office/powerpoint/2010/main" val="17946005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r>
              <a:rPr lang="en-US" dirty="0"/>
              <a:t>References</a:t>
            </a:r>
          </a:p>
          <a:p>
            <a:r>
              <a:rPr lang="en-US" dirty="0" err="1"/>
              <a:t>Amhag</a:t>
            </a:r>
            <a:r>
              <a:rPr lang="en-US" dirty="0"/>
              <a:t>, L., Hellström, L. and </a:t>
            </a:r>
            <a:r>
              <a:rPr lang="en-US" dirty="0" err="1"/>
              <a:t>Stigmar</a:t>
            </a:r>
            <a:r>
              <a:rPr lang="en-US" dirty="0"/>
              <a:t>, M., 2019. Teacher educators' use of digital tools and needs for digital competence in higher education. </a:t>
            </a:r>
            <a:r>
              <a:rPr lang="en-US" i="1" dirty="0"/>
              <a:t>Journal of Digital Learning in Teacher Education</a:t>
            </a:r>
            <a:r>
              <a:rPr lang="en-US" dirty="0"/>
              <a:t>, </a:t>
            </a:r>
            <a:r>
              <a:rPr lang="en-US" i="1" dirty="0"/>
              <a:t>35</a:t>
            </a:r>
            <a:r>
              <a:rPr lang="en-US" dirty="0"/>
              <a:t>(4), pp.203-220. </a:t>
            </a:r>
            <a:endParaRPr lang="en-US" dirty="0">
              <a:cs typeface="Calibri"/>
            </a:endParaRPr>
          </a:p>
          <a:p>
            <a:r>
              <a:rPr lang="en-US" dirty="0" err="1"/>
              <a:t>Harefa</a:t>
            </a:r>
            <a:r>
              <a:rPr lang="en-US" dirty="0"/>
              <a:t>, N., </a:t>
            </a:r>
            <a:r>
              <a:rPr lang="en-US" dirty="0" err="1"/>
              <a:t>Silalahi</a:t>
            </a:r>
            <a:r>
              <a:rPr lang="en-US" dirty="0"/>
              <a:t>, N.F.D., </a:t>
            </a:r>
            <a:r>
              <a:rPr lang="en-US" dirty="0" err="1"/>
              <a:t>Sormin</a:t>
            </a:r>
            <a:r>
              <a:rPr lang="en-US" dirty="0"/>
              <a:t>, E., Purba, L.S.L. and </a:t>
            </a:r>
            <a:r>
              <a:rPr lang="en-US" dirty="0" err="1"/>
              <a:t>Sumiyati</a:t>
            </a:r>
            <a:r>
              <a:rPr lang="en-US" dirty="0"/>
              <a:t>, S., 2019. The difference of students’ learning outcomes with project based learning using handout and sway Microsoft 365. </a:t>
            </a:r>
            <a:r>
              <a:rPr lang="en-US" i="1" dirty="0" err="1"/>
              <a:t>Jurnal</a:t>
            </a:r>
            <a:r>
              <a:rPr lang="en-US" i="1" dirty="0"/>
              <a:t> Pendidikan Kimia</a:t>
            </a:r>
            <a:r>
              <a:rPr lang="en-US" dirty="0"/>
              <a:t>, </a:t>
            </a:r>
            <a:r>
              <a:rPr lang="en-US" i="1" dirty="0"/>
              <a:t>11</a:t>
            </a:r>
            <a:r>
              <a:rPr lang="en-US" dirty="0"/>
              <a:t>(2), pp.24-30. </a:t>
            </a:r>
            <a:endParaRPr lang="en-US" dirty="0">
              <a:cs typeface="Calibri"/>
            </a:endParaRPr>
          </a:p>
          <a:p>
            <a:r>
              <a:rPr lang="en-US" dirty="0"/>
              <a:t>Hashim, H., 2018. Application of technology in the digital era education. </a:t>
            </a:r>
            <a:r>
              <a:rPr lang="en-US" i="1" dirty="0"/>
              <a:t>International Journal of Research in Counseling and Education</a:t>
            </a:r>
            <a:r>
              <a:rPr lang="en-US" dirty="0"/>
              <a:t>, </a:t>
            </a:r>
            <a:r>
              <a:rPr lang="en-US" i="1" dirty="0"/>
              <a:t>2</a:t>
            </a:r>
            <a:r>
              <a:rPr lang="en-US" dirty="0"/>
              <a:t>(1), pp.1-5. </a:t>
            </a:r>
            <a:endParaRPr lang="en-US" dirty="0">
              <a:cs typeface="Calibri"/>
            </a:endParaRPr>
          </a:p>
          <a:p>
            <a:r>
              <a:rPr lang="en-US" dirty="0" err="1"/>
              <a:t>Lavonen</a:t>
            </a:r>
            <a:r>
              <a:rPr lang="en-US" dirty="0"/>
              <a:t>, J. and Villalba-Condori, K.O., 2019. Collaborative design and implementation of digital tools in education as part of national-level </a:t>
            </a:r>
            <a:r>
              <a:rPr lang="en-US" dirty="0" err="1"/>
              <a:t>programmes</a:t>
            </a:r>
            <a:r>
              <a:rPr lang="en-US" dirty="0"/>
              <a:t> in a </a:t>
            </a:r>
            <a:r>
              <a:rPr lang="en-US" dirty="0" err="1"/>
              <a:t>decentralised</a:t>
            </a:r>
            <a:r>
              <a:rPr lang="en-US" dirty="0"/>
              <a:t> education system. </a:t>
            </a:r>
            <a:r>
              <a:rPr lang="en-US" i="1" dirty="0"/>
              <a:t>Education in the Knowledge Society</a:t>
            </a:r>
            <a:r>
              <a:rPr lang="en-US" dirty="0"/>
              <a:t>. </a:t>
            </a:r>
            <a:endParaRPr lang="en-US" dirty="0">
              <a:cs typeface="Calibri"/>
            </a:endParaRPr>
          </a:p>
          <a:p>
            <a:r>
              <a:rPr lang="en-US" dirty="0"/>
              <a:t>Poston, J., </a:t>
            </a:r>
            <a:r>
              <a:rPr lang="en-US" dirty="0" err="1"/>
              <a:t>Apostel</a:t>
            </a:r>
            <a:r>
              <a:rPr lang="en-US" dirty="0"/>
              <a:t>, S. and Richardson, K., 2020. Using </a:t>
            </a:r>
            <a:r>
              <a:rPr lang="en-US" dirty="0" err="1"/>
              <a:t>microsoft</a:t>
            </a:r>
            <a:r>
              <a:rPr lang="en-US" dirty="0"/>
              <a:t> teams to enhance engagement and learning with any class: It’s fun and easy. </a:t>
            </a:r>
          </a:p>
          <a:p>
            <a:r>
              <a:rPr lang="en-US" dirty="0"/>
              <a:t>Singh, R. and Awasthi, S., 2020. Updated comparative analysis on video conferencing platforms-zoom, Google meet, Microsoft Teams, WebEx Teams and GoToMeetings. </a:t>
            </a:r>
            <a:r>
              <a:rPr lang="en-US" i="1" dirty="0" err="1"/>
              <a:t>EasyChair</a:t>
            </a:r>
            <a:r>
              <a:rPr lang="en-US" i="1" dirty="0"/>
              <a:t> Preprint</a:t>
            </a:r>
            <a:r>
              <a:rPr lang="en-US" dirty="0"/>
              <a:t>, </a:t>
            </a:r>
            <a:r>
              <a:rPr lang="en-US" i="1" dirty="0"/>
              <a:t>4026</a:t>
            </a:r>
            <a:r>
              <a:rPr lang="en-US" dirty="0"/>
              <a:t>, pp.1-9. </a:t>
            </a:r>
          </a:p>
        </p:txBody>
      </p:sp>
      <p:sp>
        <p:nvSpPr>
          <p:cNvPr id="4" name="Slide Number Placeholder 3"/>
          <p:cNvSpPr>
            <a:spLocks noGrp="1"/>
          </p:cNvSpPr>
          <p:nvPr>
            <p:ph type="sldNum" sz="quarter" idx="5"/>
          </p:nvPr>
        </p:nvSpPr>
        <p:spPr/>
        <p:txBody>
          <a:bodyPr/>
          <a:lstStyle/>
          <a:p>
            <a:fld id="{62452B2B-1D16-4A7A-B64A-674EE44480DE}" type="slidenum">
              <a:rPr/>
              <a:pPr/>
              <a:t>8</a:t>
            </a:fld>
            <a:endParaRPr lang="en-US"/>
          </a:p>
        </p:txBody>
      </p:sp>
    </p:spTree>
    <p:extLst>
      <p:ext uri="{BB962C8B-B14F-4D97-AF65-F5344CB8AC3E}">
        <p14:creationId xmlns:p14="http://schemas.microsoft.com/office/powerpoint/2010/main" val="22918536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pPr/>
              <a:t>10/15/2022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pPr/>
              <a:t>10/15/2022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pPr/>
              <a:t>10/15/2022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pPr/>
              <a:t>10/15/2022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pPr/>
              <a:t>10/15/2022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pPr/>
              <a:t>10/15/2022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pPr/>
              <a:t>10/15/2022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pPr/>
              <a:t>10/15/2022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pPr/>
              <a:t>10/15/2022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pPr/>
              <a:t>10/15/2022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pPr/>
              <a:t>10/15/2022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pPr/>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US" smtClean="0"/>
              <a:pPr/>
              <a:t>10/15/2022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US" smtClean="0"/>
              <a:pPr/>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1.xml"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notesSlide" Target="../notesSlides/notesSlide2.xml"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8" Type="http://schemas.microsoft.com/office/2007/relationships/diagramDrawing" Target="../diagrams/drawing1.xml" /><Relationship Id="rId3" Type="http://schemas.openxmlformats.org/officeDocument/2006/relationships/image" Target="../media/image4.png" /><Relationship Id="rId7" Type="http://schemas.openxmlformats.org/officeDocument/2006/relationships/diagramColors" Target="../diagrams/colors1.xml" /><Relationship Id="rId2" Type="http://schemas.openxmlformats.org/officeDocument/2006/relationships/notesSlide" Target="../notesSlides/notesSlide3.xml" /><Relationship Id="rId1" Type="http://schemas.openxmlformats.org/officeDocument/2006/relationships/slideLayout" Target="../slideLayouts/slideLayout2.xml" /><Relationship Id="rId6" Type="http://schemas.openxmlformats.org/officeDocument/2006/relationships/diagramQuickStyle" Target="../diagrams/quickStyle1.xml" /><Relationship Id="rId5" Type="http://schemas.openxmlformats.org/officeDocument/2006/relationships/diagramLayout" Target="../diagrams/layout1.xml" /><Relationship Id="rId4" Type="http://schemas.openxmlformats.org/officeDocument/2006/relationships/diagramData" Target="../diagrams/data1.xml" /></Relationships>
</file>

<file path=ppt/slides/_rels/slide5.xml.rels><?xml version="1.0" encoding="UTF-8" standalone="yes"?>
<Relationships xmlns="http://schemas.openxmlformats.org/package/2006/relationships"><Relationship Id="rId3" Type="http://schemas.openxmlformats.org/officeDocument/2006/relationships/image" Target="../media/image5.png" /><Relationship Id="rId2" Type="http://schemas.openxmlformats.org/officeDocument/2006/relationships/notesSlide" Target="../notesSlides/notesSlide4.xml"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5.xml"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notesSlide" Target="../notesSlides/notesSlide6.xml" /><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8" Type="http://schemas.microsoft.com/office/2007/relationships/diagramDrawing" Target="../diagrams/drawing2.xml" /><Relationship Id="rId3" Type="http://schemas.openxmlformats.org/officeDocument/2006/relationships/image" Target="../media/image8.jpeg" /><Relationship Id="rId7" Type="http://schemas.openxmlformats.org/officeDocument/2006/relationships/diagramColors" Target="../diagrams/colors2.xml" /><Relationship Id="rId2" Type="http://schemas.openxmlformats.org/officeDocument/2006/relationships/notesSlide" Target="../notesSlides/notesSlide7.xml" /><Relationship Id="rId1" Type="http://schemas.openxmlformats.org/officeDocument/2006/relationships/slideLayout" Target="../slideLayouts/slideLayout2.xml" /><Relationship Id="rId6" Type="http://schemas.openxmlformats.org/officeDocument/2006/relationships/diagramQuickStyle" Target="../diagrams/quickStyle2.xml" /><Relationship Id="rId5" Type="http://schemas.openxmlformats.org/officeDocument/2006/relationships/diagramLayout" Target="../diagrams/layout2.xml" /><Relationship Id="rId4" Type="http://schemas.openxmlformats.org/officeDocument/2006/relationships/diagramData" Target="../diagrams/data2.xm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descr="Logo&#10;&#10;Description automatically generated">
            <a:extLst>
              <a:ext uri="{FF2B5EF4-FFF2-40B4-BE49-F238E27FC236}">
                <a16:creationId xmlns:a16="http://schemas.microsoft.com/office/drawing/2014/main" id="{2B3F7045-C1D0-42C4-A8BD-42075E53291D}"/>
              </a:ext>
            </a:extLst>
          </p:cNvPr>
          <p:cNvPicPr>
            <a:picLocks noChangeAspect="1"/>
          </p:cNvPicPr>
          <p:nvPr/>
        </p:nvPicPr>
        <p:blipFill rotWithShape="1">
          <a:blip r:embed="rId2" cstate="print"/>
          <a:srcRect t="12271" b="3460"/>
          <a:stretch/>
        </p:blipFill>
        <p:spPr>
          <a:xfrm>
            <a:off x="20" y="10"/>
            <a:ext cx="12191980" cy="6857990"/>
          </a:xfrm>
          <a:prstGeom prst="rect">
            <a:avLst/>
          </a:prstGeom>
        </p:spPr>
      </p:pic>
      <p:sp>
        <p:nvSpPr>
          <p:cNvPr id="6" name="Rectangle 8">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523875" y="5317240"/>
            <a:ext cx="11210925" cy="744836"/>
          </a:xfrm>
        </p:spPr>
        <p:txBody>
          <a:bodyPr vert="horz" lIns="91440" tIns="45720" rIns="91440" bIns="45720" rtlCol="0" anchor="ctr">
            <a:normAutofit/>
          </a:bodyPr>
          <a:lstStyle/>
          <a:p>
            <a:r>
              <a:rPr lang="en-US" sz="3600" dirty="0">
                <a:solidFill>
                  <a:schemeClr val="tx1">
                    <a:lumMod val="85000"/>
                    <a:lumOff val="15000"/>
                  </a:schemeClr>
                </a:solidFill>
              </a:rPr>
              <a:t>DIGITAL SKILLS AND RESEARCH METHODS</a:t>
            </a:r>
          </a:p>
        </p:txBody>
      </p:sp>
      <p:cxnSp>
        <p:nvCxnSpPr>
          <p:cNvPr id="7" name="Straight Connector 10">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5E2835-4E47-45B3-9CFE-732FF7B054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a:extLst>
              <a:ext uri="{FF2B5EF4-FFF2-40B4-BE49-F238E27FC236}">
                <a16:creationId xmlns:a16="http://schemas.microsoft.com/office/drawing/2014/main" id="{7346DADF-AA77-4758-A798-172485382D97}"/>
              </a:ext>
            </a:extLst>
          </p:cNvPr>
          <p:cNvPicPr>
            <a:picLocks noChangeAspect="1"/>
          </p:cNvPicPr>
          <p:nvPr/>
        </p:nvPicPr>
        <p:blipFill rotWithShape="1">
          <a:blip r:embed="rId3" cstate="print"/>
          <a:srcRect t="8407" b="14961"/>
          <a:stretch/>
        </p:blipFill>
        <p:spPr>
          <a:xfrm>
            <a:off x="3242695" y="10"/>
            <a:ext cx="8949307" cy="6857990"/>
          </a:xfrm>
          <a:custGeom>
            <a:avLst/>
            <a:gdLst/>
            <a:ahLst/>
            <a:cxnLst/>
            <a:rect l="l" t="t" r="r" b="b"/>
            <a:pathLst>
              <a:path w="8949307" h="6858000">
                <a:moveTo>
                  <a:pt x="0" y="0"/>
                </a:moveTo>
                <a:lnTo>
                  <a:pt x="8949307" y="0"/>
                </a:lnTo>
                <a:lnTo>
                  <a:pt x="8949307" y="6858000"/>
                </a:lnTo>
                <a:lnTo>
                  <a:pt x="0" y="6858000"/>
                </a:lnTo>
                <a:lnTo>
                  <a:pt x="62983" y="6788730"/>
                </a:lnTo>
                <a:cubicBezTo>
                  <a:pt x="773509" y="5928900"/>
                  <a:pt x="1212979" y="4741056"/>
                  <a:pt x="1212979" y="3429000"/>
                </a:cubicBezTo>
                <a:cubicBezTo>
                  <a:pt x="1212979" y="2116944"/>
                  <a:pt x="773509" y="929100"/>
                  <a:pt x="62983" y="69271"/>
                </a:cubicBezTo>
                <a:close/>
              </a:path>
            </a:pathLst>
          </a:custGeom>
        </p:spPr>
      </p:pic>
      <p:sp useBgFill="1">
        <p:nvSpPr>
          <p:cNvPr id="13" name="Freeform: Shape 12">
            <a:extLst>
              <a:ext uri="{FF2B5EF4-FFF2-40B4-BE49-F238E27FC236}">
                <a16:creationId xmlns:a16="http://schemas.microsoft.com/office/drawing/2014/main" id="{5B45AD5D-AA52-4F7B-9362-576A39AD9E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455673" cy="6858000"/>
          </a:xfrm>
          <a:custGeom>
            <a:avLst/>
            <a:gdLst>
              <a:gd name="connsiteX0" fmla="*/ 0 w 4455673"/>
              <a:gd name="connsiteY0" fmla="*/ 0 h 6858000"/>
              <a:gd name="connsiteX1" fmla="*/ 3242695 w 4455673"/>
              <a:gd name="connsiteY1" fmla="*/ 0 h 6858000"/>
              <a:gd name="connsiteX2" fmla="*/ 3305678 w 4455673"/>
              <a:gd name="connsiteY2" fmla="*/ 69271 h 6858000"/>
              <a:gd name="connsiteX3" fmla="*/ 4455673 w 4455673"/>
              <a:gd name="connsiteY3" fmla="*/ 3429000 h 6858000"/>
              <a:gd name="connsiteX4" fmla="*/ 3305678 w 4455673"/>
              <a:gd name="connsiteY4" fmla="*/ 6788730 h 6858000"/>
              <a:gd name="connsiteX5" fmla="*/ 3242695 w 4455673"/>
              <a:gd name="connsiteY5" fmla="*/ 6858000 h 6858000"/>
              <a:gd name="connsiteX6" fmla="*/ 0 w 445567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55673" h="6858000">
                <a:moveTo>
                  <a:pt x="0" y="0"/>
                </a:moveTo>
                <a:lnTo>
                  <a:pt x="3242695" y="0"/>
                </a:lnTo>
                <a:lnTo>
                  <a:pt x="3305678" y="69271"/>
                </a:lnTo>
                <a:cubicBezTo>
                  <a:pt x="4016204" y="929100"/>
                  <a:pt x="4455673" y="2116944"/>
                  <a:pt x="4455673" y="3429000"/>
                </a:cubicBezTo>
                <a:cubicBezTo>
                  <a:pt x="4455673" y="4741056"/>
                  <a:pt x="4016204" y="5928900"/>
                  <a:pt x="3305678" y="6788730"/>
                </a:cubicBezTo>
                <a:lnTo>
                  <a:pt x="3242695" y="6858000"/>
                </a:lnTo>
                <a:lnTo>
                  <a:pt x="0" y="6858000"/>
                </a:lnTo>
                <a:close/>
              </a:path>
            </a:pathLst>
          </a:custGeom>
          <a:ln w="9525">
            <a:solidFill>
              <a:srgbClr val="D5D5D5"/>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5" name="Freeform: Shape 14">
            <a:extLst>
              <a:ext uri="{FF2B5EF4-FFF2-40B4-BE49-F238E27FC236}">
                <a16:creationId xmlns:a16="http://schemas.microsoft.com/office/drawing/2014/main" id="{AEDD7960-4866-4399-BEF6-DD1431AB4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446529" cy="6858000"/>
          </a:xfrm>
          <a:custGeom>
            <a:avLst/>
            <a:gdLst>
              <a:gd name="connsiteX0" fmla="*/ 0 w 4446529"/>
              <a:gd name="connsiteY0" fmla="*/ 0 h 6858000"/>
              <a:gd name="connsiteX1" fmla="*/ 3233551 w 4446529"/>
              <a:gd name="connsiteY1" fmla="*/ 0 h 6858000"/>
              <a:gd name="connsiteX2" fmla="*/ 3296534 w 4446529"/>
              <a:gd name="connsiteY2" fmla="*/ 69271 h 6858000"/>
              <a:gd name="connsiteX3" fmla="*/ 4446529 w 4446529"/>
              <a:gd name="connsiteY3" fmla="*/ 3429000 h 6858000"/>
              <a:gd name="connsiteX4" fmla="*/ 3296534 w 4446529"/>
              <a:gd name="connsiteY4" fmla="*/ 6788730 h 6858000"/>
              <a:gd name="connsiteX5" fmla="*/ 3233551 w 4446529"/>
              <a:gd name="connsiteY5" fmla="*/ 6858000 h 6858000"/>
              <a:gd name="connsiteX6" fmla="*/ 0 w 444652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6529" h="6858000">
                <a:moveTo>
                  <a:pt x="0" y="0"/>
                </a:moveTo>
                <a:lnTo>
                  <a:pt x="3233551" y="0"/>
                </a:lnTo>
                <a:lnTo>
                  <a:pt x="3296534" y="69271"/>
                </a:lnTo>
                <a:cubicBezTo>
                  <a:pt x="4007060" y="929100"/>
                  <a:pt x="4446529" y="2116944"/>
                  <a:pt x="4446529" y="3429000"/>
                </a:cubicBezTo>
                <a:cubicBezTo>
                  <a:pt x="4446529" y="4741056"/>
                  <a:pt x="4007060" y="5928900"/>
                  <a:pt x="3296534" y="6788730"/>
                </a:cubicBezTo>
                <a:lnTo>
                  <a:pt x="3233551"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2FF6D2B-B203-44DE-A529-7F95E0A3BF77}"/>
              </a:ext>
            </a:extLst>
          </p:cNvPr>
          <p:cNvSpPr>
            <a:spLocks noGrp="1"/>
          </p:cNvSpPr>
          <p:nvPr>
            <p:ph type="title"/>
          </p:nvPr>
        </p:nvSpPr>
        <p:spPr>
          <a:xfrm>
            <a:off x="371094" y="1161288"/>
            <a:ext cx="3438144" cy="1125728"/>
          </a:xfrm>
        </p:spPr>
        <p:txBody>
          <a:bodyPr anchor="b">
            <a:normAutofit/>
          </a:bodyPr>
          <a:lstStyle/>
          <a:p>
            <a:r>
              <a:rPr lang="en-US" sz="2800">
                <a:cs typeface="Calibri Light"/>
              </a:rPr>
              <a:t>Abstract</a:t>
            </a:r>
            <a:endParaRPr lang="en-US" sz="2800"/>
          </a:p>
        </p:txBody>
      </p:sp>
      <p:sp>
        <p:nvSpPr>
          <p:cNvPr id="17" name="Rectangle 16">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9" name="Rectangle 18">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375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8" name="Content Placeholder 7">
            <a:extLst>
              <a:ext uri="{FF2B5EF4-FFF2-40B4-BE49-F238E27FC236}">
                <a16:creationId xmlns:a16="http://schemas.microsoft.com/office/drawing/2014/main" id="{5BDE88D9-9795-2A99-2E12-796CB004E756}"/>
              </a:ext>
            </a:extLst>
          </p:cNvPr>
          <p:cNvSpPr>
            <a:spLocks noGrp="1"/>
          </p:cNvSpPr>
          <p:nvPr>
            <p:ph idx="1"/>
          </p:nvPr>
        </p:nvSpPr>
        <p:spPr>
          <a:xfrm>
            <a:off x="371094" y="2718054"/>
            <a:ext cx="3438906" cy="3207258"/>
          </a:xfrm>
        </p:spPr>
        <p:txBody>
          <a:bodyPr anchor="t">
            <a:normAutofit/>
          </a:bodyPr>
          <a:lstStyle/>
          <a:p>
            <a:r>
              <a:rPr lang="en-US" sz="1700" dirty="0">
                <a:ea typeface="+mn-lt"/>
                <a:cs typeface="+mn-lt"/>
              </a:rPr>
              <a:t>This particular work is related to digital tools and how UWSTD makes use of digital tools. The report begins with an introduction describing what digital tools actually are and what role they play in universities. Afterwards, there will be a research design which is divided in three different parts which are research question, method and ethical consideration. </a:t>
            </a:r>
            <a:endParaRPr lang="en-US" sz="1700" dirty="0"/>
          </a:p>
        </p:txBody>
      </p:sp>
    </p:spTree>
    <p:extLst>
      <p:ext uri="{BB962C8B-B14F-4D97-AF65-F5344CB8AC3E}">
        <p14:creationId xmlns:p14="http://schemas.microsoft.com/office/powerpoint/2010/main" val="21350783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80DF40B2-80F7-4E71-B46C-284163F365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EEE9BE9D-DFF9-E397-1224-F92464FBF381}"/>
              </a:ext>
            </a:extLst>
          </p:cNvPr>
          <p:cNvSpPr>
            <a:spLocks noGrp="1"/>
          </p:cNvSpPr>
          <p:nvPr>
            <p:ph idx="1"/>
          </p:nvPr>
        </p:nvSpPr>
        <p:spPr>
          <a:xfrm>
            <a:off x="305845" y="864170"/>
            <a:ext cx="4331781" cy="5241350"/>
          </a:xfrm>
        </p:spPr>
        <p:txBody>
          <a:bodyPr vert="horz" lIns="91440" tIns="45720" rIns="91440" bIns="45720" rtlCol="0" anchor="t">
            <a:normAutofit lnSpcReduction="10000"/>
          </a:bodyPr>
          <a:lstStyle/>
          <a:p>
            <a:r>
              <a:rPr lang="en-US" sz="2000" dirty="0">
                <a:ea typeface="+mn-lt"/>
                <a:cs typeface="+mn-lt"/>
              </a:rPr>
              <a:t>The advancement in technology and digital tools has altered and transformed the mode of the people`s live in every of its characteristics. Individuals can simply learn in remote universities with no complexities of travelling that far. They can avail to numerous of informational sources via the “World Wide Web” (WWW). Not similar to the prior schools where learning of students was just limited to the context of school, and in present times, many schools offer students with several learning contexts via the exploitation of different communication tools that allow their communication with professors, teachers, and schools and can attend seminars from other different countries. </a:t>
            </a:r>
            <a:endParaRPr lang="en-US" sz="2000" dirty="0"/>
          </a:p>
        </p:txBody>
      </p:sp>
      <p:pic>
        <p:nvPicPr>
          <p:cNvPr id="4" name="Picture 4" descr="Text, letter, whiteboard&#10;&#10;Description automatically generated">
            <a:extLst>
              <a:ext uri="{FF2B5EF4-FFF2-40B4-BE49-F238E27FC236}">
                <a16:creationId xmlns:a16="http://schemas.microsoft.com/office/drawing/2014/main" id="{866AB81B-E4D5-4302-8845-58304D5F30AF}"/>
              </a:ext>
            </a:extLst>
          </p:cNvPr>
          <p:cNvPicPr>
            <a:picLocks noChangeAspect="1"/>
          </p:cNvPicPr>
          <p:nvPr/>
        </p:nvPicPr>
        <p:blipFill rotWithShape="1">
          <a:blip r:embed="rId3" cstate="print"/>
          <a:srcRect l="9210" r="20889" b="-1"/>
          <a:stretch/>
        </p:blipFill>
        <p:spPr>
          <a:xfrm>
            <a:off x="5010386" y="10"/>
            <a:ext cx="7181613" cy="6857990"/>
          </a:xfrm>
          <a:prstGeom prst="rect">
            <a:avLst/>
          </a:prstGeom>
          <a:effectLst/>
        </p:spPr>
      </p:pic>
    </p:spTree>
    <p:extLst>
      <p:ext uri="{BB962C8B-B14F-4D97-AF65-F5344CB8AC3E}">
        <p14:creationId xmlns:p14="http://schemas.microsoft.com/office/powerpoint/2010/main" val="40450619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 name="Rectangle 26">
            <a:extLst>
              <a:ext uri="{FF2B5EF4-FFF2-40B4-BE49-F238E27FC236}">
                <a16:creationId xmlns:a16="http://schemas.microsoft.com/office/drawing/2014/main" id="{C5E6CFF1-2F42-4E10-9A97-F116F46F53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a:extLst>
              <a:ext uri="{FF2B5EF4-FFF2-40B4-BE49-F238E27FC236}">
                <a16:creationId xmlns:a16="http://schemas.microsoft.com/office/drawing/2014/main" id="{8EF74604-3C96-43C8-8D61-92F7898831D1}"/>
              </a:ext>
            </a:extLst>
          </p:cNvPr>
          <p:cNvPicPr>
            <a:picLocks noChangeAspect="1"/>
          </p:cNvPicPr>
          <p:nvPr/>
        </p:nvPicPr>
        <p:blipFill rotWithShape="1">
          <a:blip r:embed="rId3" cstate="print">
            <a:alphaModFix amt="35000"/>
          </a:blip>
          <a:srcRect t="22895" b="20855"/>
          <a:stretch/>
        </p:blipFill>
        <p:spPr>
          <a:xfrm>
            <a:off x="20" y="10"/>
            <a:ext cx="12191980" cy="6857990"/>
          </a:xfrm>
          <a:prstGeom prst="rect">
            <a:avLst/>
          </a:prstGeom>
        </p:spPr>
      </p:pic>
      <p:sp>
        <p:nvSpPr>
          <p:cNvPr id="2" name="Title 1">
            <a:extLst>
              <a:ext uri="{FF2B5EF4-FFF2-40B4-BE49-F238E27FC236}">
                <a16:creationId xmlns:a16="http://schemas.microsoft.com/office/drawing/2014/main" id="{D03FE421-304F-45EF-8623-CCE98B3560B8}"/>
              </a:ext>
            </a:extLst>
          </p:cNvPr>
          <p:cNvSpPr>
            <a:spLocks noGrp="1"/>
          </p:cNvSpPr>
          <p:nvPr>
            <p:ph type="title"/>
          </p:nvPr>
        </p:nvSpPr>
        <p:spPr>
          <a:xfrm>
            <a:off x="838201" y="1065862"/>
            <a:ext cx="3313164" cy="4726276"/>
          </a:xfrm>
        </p:spPr>
        <p:txBody>
          <a:bodyPr>
            <a:normAutofit/>
          </a:bodyPr>
          <a:lstStyle/>
          <a:p>
            <a:pPr algn="r"/>
            <a:r>
              <a:rPr lang="en-US" sz="4000">
                <a:solidFill>
                  <a:srgbClr val="FFFFFF"/>
                </a:solidFill>
                <a:cs typeface="Calibri Light"/>
              </a:rPr>
              <a:t>RESEARCH DESIGN</a:t>
            </a:r>
          </a:p>
        </p:txBody>
      </p:sp>
      <p:cxnSp>
        <p:nvCxnSpPr>
          <p:cNvPr id="40" name="Straight Connector 28">
            <a:extLst>
              <a:ext uri="{FF2B5EF4-FFF2-40B4-BE49-F238E27FC236}">
                <a16:creationId xmlns:a16="http://schemas.microsoft.com/office/drawing/2014/main" id="{67182200-4859-4C8D-BCBB-55B245C28B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3372" y="2286000"/>
            <a:ext cx="0" cy="2286000"/>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graphicFrame>
        <p:nvGraphicFramePr>
          <p:cNvPr id="15" name="Content Placeholder 7">
            <a:extLst>
              <a:ext uri="{FF2B5EF4-FFF2-40B4-BE49-F238E27FC236}">
                <a16:creationId xmlns:a16="http://schemas.microsoft.com/office/drawing/2014/main" id="{124923E4-6791-EF16-842A-0E75901AC09F}"/>
              </a:ext>
            </a:extLst>
          </p:cNvPr>
          <p:cNvGraphicFramePr>
            <a:graphicFrameLocks noGrp="1"/>
          </p:cNvGraphicFramePr>
          <p:nvPr>
            <p:ph idx="1"/>
            <p:extLst>
              <p:ext uri="{D42A27DB-BD31-4B8C-83A1-F6EECF244321}">
                <p14:modId xmlns:p14="http://schemas.microsoft.com/office/powerpoint/2010/main" val="2423201101"/>
              </p:ext>
            </p:extLst>
          </p:nvPr>
        </p:nvGraphicFramePr>
        <p:xfrm>
          <a:off x="5155379" y="1065862"/>
          <a:ext cx="5744685" cy="472627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694962789"/>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E5FFD05E-33C0-466B-8B89-2E79126F1FB7}"/>
              </a:ext>
            </a:extLst>
          </p:cNvPr>
          <p:cNvPicPr>
            <a:picLocks noChangeAspect="1"/>
          </p:cNvPicPr>
          <p:nvPr/>
        </p:nvPicPr>
        <p:blipFill rotWithShape="1">
          <a:blip r:embed="rId3" cstate="print"/>
          <a:srcRect r="25"/>
          <a:stretch/>
        </p:blipFill>
        <p:spPr>
          <a:xfrm>
            <a:off x="20" y="10"/>
            <a:ext cx="12188932" cy="6857990"/>
          </a:xfrm>
          <a:prstGeom prst="rect">
            <a:avLst/>
          </a:prstGeom>
        </p:spPr>
      </p:pic>
      <p:sp>
        <p:nvSpPr>
          <p:cNvPr id="11" name="Freeform: Shape 10">
            <a:extLst>
              <a:ext uri="{FF2B5EF4-FFF2-40B4-BE49-F238E27FC236}">
                <a16:creationId xmlns:a16="http://schemas.microsoft.com/office/drawing/2014/main" id="{5E8D2E83-FB3A-40E7-A9E5-7AB389D612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23809"/>
            <a:ext cx="11016943" cy="2262375"/>
          </a:xfrm>
          <a:custGeom>
            <a:avLst/>
            <a:gdLst>
              <a:gd name="connsiteX0" fmla="*/ 0 w 11016943"/>
              <a:gd name="connsiteY0" fmla="*/ 0 h 2262375"/>
              <a:gd name="connsiteX1" fmla="*/ 9969166 w 11016943"/>
              <a:gd name="connsiteY1" fmla="*/ 0 h 2262375"/>
              <a:gd name="connsiteX2" fmla="*/ 11016943 w 11016943"/>
              <a:gd name="connsiteY2" fmla="*/ 2262375 h 2262375"/>
              <a:gd name="connsiteX3" fmla="*/ 4942050 w 11016943"/>
              <a:gd name="connsiteY3" fmla="*/ 2262375 h 2262375"/>
              <a:gd name="connsiteX4" fmla="*/ 4582160 w 11016943"/>
              <a:gd name="connsiteY4" fmla="*/ 2262375 h 2262375"/>
              <a:gd name="connsiteX5" fmla="*/ 0 w 11016943"/>
              <a:gd name="connsiteY5" fmla="*/ 2262375 h 2262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016943" h="2262375">
                <a:moveTo>
                  <a:pt x="0" y="0"/>
                </a:moveTo>
                <a:lnTo>
                  <a:pt x="9969166" y="0"/>
                </a:lnTo>
                <a:lnTo>
                  <a:pt x="11016943" y="2262375"/>
                </a:lnTo>
                <a:lnTo>
                  <a:pt x="4942050" y="2262375"/>
                </a:lnTo>
                <a:lnTo>
                  <a:pt x="4582160" y="2262375"/>
                </a:lnTo>
                <a:lnTo>
                  <a:pt x="0" y="2262375"/>
                </a:lnTo>
                <a:close/>
              </a:path>
            </a:pathLst>
          </a:custGeom>
          <a:solidFill>
            <a:schemeClr val="bg1">
              <a:lumMod val="85000"/>
              <a:lumOff val="15000"/>
              <a:alpha val="8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513C4E4-40B3-4200-9497-FEB5E7A22920}"/>
              </a:ext>
            </a:extLst>
          </p:cNvPr>
          <p:cNvSpPr>
            <a:spLocks noGrp="1"/>
          </p:cNvSpPr>
          <p:nvPr>
            <p:ph type="title"/>
          </p:nvPr>
        </p:nvSpPr>
        <p:spPr>
          <a:xfrm>
            <a:off x="618062" y="4185749"/>
            <a:ext cx="9265771" cy="622836"/>
          </a:xfrm>
        </p:spPr>
        <p:txBody>
          <a:bodyPr>
            <a:normAutofit/>
          </a:bodyPr>
          <a:lstStyle/>
          <a:p>
            <a:r>
              <a:rPr lang="en-US" sz="3600">
                <a:cs typeface="Calibri Light"/>
              </a:rPr>
              <a:t>RESULTS</a:t>
            </a:r>
            <a:endParaRPr lang="en-US" sz="3600"/>
          </a:p>
        </p:txBody>
      </p:sp>
      <p:sp>
        <p:nvSpPr>
          <p:cNvPr id="8" name="Content Placeholder 7">
            <a:extLst>
              <a:ext uri="{FF2B5EF4-FFF2-40B4-BE49-F238E27FC236}">
                <a16:creationId xmlns:a16="http://schemas.microsoft.com/office/drawing/2014/main" id="{D2829DA3-1FC1-FBD5-E008-63BE922C599F}"/>
              </a:ext>
            </a:extLst>
          </p:cNvPr>
          <p:cNvSpPr>
            <a:spLocks noGrp="1"/>
          </p:cNvSpPr>
          <p:nvPr>
            <p:ph idx="1"/>
          </p:nvPr>
        </p:nvSpPr>
        <p:spPr>
          <a:xfrm>
            <a:off x="618063" y="4856921"/>
            <a:ext cx="9565028" cy="1249240"/>
          </a:xfrm>
        </p:spPr>
        <p:txBody>
          <a:bodyPr vert="horz" lIns="91440" tIns="45720" rIns="91440" bIns="45720" rtlCol="0" anchor="t">
            <a:normAutofit lnSpcReduction="10000"/>
          </a:bodyPr>
          <a:lstStyle/>
          <a:p>
            <a:r>
              <a:rPr lang="en-US" sz="1800" dirty="0">
                <a:ea typeface="+mn-lt"/>
                <a:cs typeface="+mn-lt"/>
              </a:rPr>
              <a:t>Out of 230 students and teachers, 172 were satisfied by the services of Microsoft 365 and Teams as UWSTD makes use of Microsoft 365 and Teams. Those 172 participants stated that this particular tool has really assisted them in their studies and have also aided them during the time of pandemic. The moreover stated that did not face any obstacle until and unless there was some issues with the internet. </a:t>
            </a:r>
            <a:endParaRPr lang="en-US" sz="1800" dirty="0"/>
          </a:p>
        </p:txBody>
      </p:sp>
    </p:spTree>
    <p:extLst>
      <p:ext uri="{BB962C8B-B14F-4D97-AF65-F5344CB8AC3E}">
        <p14:creationId xmlns:p14="http://schemas.microsoft.com/office/powerpoint/2010/main" val="335917719"/>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 name="Rectangle 37">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304055">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6CC0AF4-B33E-47C1-9D22-CF1620F4D4D0}"/>
              </a:ext>
            </a:extLst>
          </p:cNvPr>
          <p:cNvSpPr>
            <a:spLocks noGrp="1"/>
          </p:cNvSpPr>
          <p:nvPr>
            <p:ph type="title"/>
          </p:nvPr>
        </p:nvSpPr>
        <p:spPr>
          <a:xfrm>
            <a:off x="524256" y="491260"/>
            <a:ext cx="6594189" cy="1625210"/>
          </a:xfrm>
        </p:spPr>
        <p:txBody>
          <a:bodyPr>
            <a:normAutofit/>
          </a:bodyPr>
          <a:lstStyle/>
          <a:p>
            <a:r>
              <a:rPr lang="en-US">
                <a:solidFill>
                  <a:srgbClr val="FFFFFF"/>
                </a:solidFill>
                <a:cs typeface="Calibri Light"/>
              </a:rPr>
              <a:t>DISCUSSION</a:t>
            </a:r>
            <a:endParaRPr lang="en-US">
              <a:solidFill>
                <a:srgbClr val="FFFFFF"/>
              </a:solidFill>
            </a:endParaRPr>
          </a:p>
        </p:txBody>
      </p:sp>
      <p:pic>
        <p:nvPicPr>
          <p:cNvPr id="4" name="Picture 4" descr="A picture containing diagram&#10;&#10;Description automatically generated">
            <a:extLst>
              <a:ext uri="{FF2B5EF4-FFF2-40B4-BE49-F238E27FC236}">
                <a16:creationId xmlns:a16="http://schemas.microsoft.com/office/drawing/2014/main" id="{49FB7C51-CA14-4FDD-9011-BE2A86B6F035}"/>
              </a:ext>
            </a:extLst>
          </p:cNvPr>
          <p:cNvPicPr>
            <a:picLocks noChangeAspect="1"/>
          </p:cNvPicPr>
          <p:nvPr/>
        </p:nvPicPr>
        <p:blipFill rotWithShape="1">
          <a:blip r:embed="rId3" cstate="print"/>
          <a:srcRect l="8362" r="1253" b="1"/>
          <a:stretch/>
        </p:blipFill>
        <p:spPr>
          <a:xfrm>
            <a:off x="327547" y="2454903"/>
            <a:ext cx="7058306" cy="4080254"/>
          </a:xfrm>
          <a:prstGeom prst="rect">
            <a:avLst/>
          </a:prstGeom>
        </p:spPr>
      </p:pic>
      <p:sp>
        <p:nvSpPr>
          <p:cNvPr id="40" name="Rectangle 39">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975" y="321732"/>
            <a:ext cx="431329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Content Placeholder 7">
            <a:extLst>
              <a:ext uri="{FF2B5EF4-FFF2-40B4-BE49-F238E27FC236}">
                <a16:creationId xmlns:a16="http://schemas.microsoft.com/office/drawing/2014/main" id="{C579A95C-3A47-5053-546F-16F5977CCD79}"/>
              </a:ext>
            </a:extLst>
          </p:cNvPr>
          <p:cNvSpPr>
            <a:spLocks noGrp="1"/>
          </p:cNvSpPr>
          <p:nvPr>
            <p:ph idx="1"/>
          </p:nvPr>
        </p:nvSpPr>
        <p:spPr>
          <a:xfrm>
            <a:off x="8029319" y="917725"/>
            <a:ext cx="3424739" cy="4852362"/>
          </a:xfrm>
        </p:spPr>
        <p:txBody>
          <a:bodyPr vert="horz" lIns="91440" tIns="45720" rIns="91440" bIns="45720" rtlCol="0" anchor="ctr">
            <a:normAutofit/>
          </a:bodyPr>
          <a:lstStyle/>
          <a:p>
            <a:pPr marL="0" indent="0">
              <a:buNone/>
            </a:pPr>
            <a:r>
              <a:rPr lang="en-US" sz="1100" dirty="0">
                <a:solidFill>
                  <a:srgbClr val="FFFFFF"/>
                </a:solidFill>
                <a:ea typeface="+mn-lt"/>
                <a:cs typeface="+mn-lt"/>
              </a:rPr>
              <a:t>The university became the first educational institute of Wales and the third in the whole UK who has signed an agreement of shared goal with the </a:t>
            </a:r>
            <a:r>
              <a:rPr lang="en-US" sz="1100" dirty="0" err="1">
                <a:solidFill>
                  <a:srgbClr val="FFFFFF"/>
                </a:solidFill>
                <a:ea typeface="+mn-lt"/>
                <a:cs typeface="+mn-lt"/>
              </a:rPr>
              <a:t>organisation</a:t>
            </a:r>
            <a:r>
              <a:rPr lang="en-US" sz="1100" dirty="0">
                <a:solidFill>
                  <a:srgbClr val="FFFFFF"/>
                </a:solidFill>
                <a:ea typeface="+mn-lt"/>
                <a:cs typeface="+mn-lt"/>
              </a:rPr>
              <a:t> of Microsoft which enables UWTSD for harnessing the tools that the world is leading by Microsoft and the resources for the transformation of technology of university to enhance their teaching and learning methods and for embedding innovative technology to their curriculum according to (Hashim, 2018). </a:t>
            </a:r>
          </a:p>
          <a:p>
            <a:r>
              <a:rPr lang="en-US" sz="1100" dirty="0">
                <a:solidFill>
                  <a:srgbClr val="FFFFFF"/>
                </a:solidFill>
                <a:ea typeface="+mn-lt"/>
                <a:cs typeface="+mn-lt"/>
              </a:rPr>
              <a:t>Engaging Audience by the Use of Live Presentations Made by Microsoft PowerPoint </a:t>
            </a:r>
          </a:p>
          <a:p>
            <a:r>
              <a:rPr lang="en-US" sz="1100" dirty="0">
                <a:solidFill>
                  <a:srgbClr val="FFFFFF"/>
                </a:solidFill>
                <a:ea typeface="+mn-lt"/>
                <a:cs typeface="+mn-lt"/>
              </a:rPr>
              <a:t>Using Microsoft Streams for Creating the Teaching Videos and Uploading on Websites or Mobile Devices </a:t>
            </a:r>
          </a:p>
          <a:p>
            <a:r>
              <a:rPr lang="en-US" sz="1100" dirty="0">
                <a:solidFill>
                  <a:srgbClr val="FFFFFF"/>
                </a:solidFill>
                <a:ea typeface="+mn-lt"/>
                <a:cs typeface="+mn-lt"/>
              </a:rPr>
              <a:t>Enhancement of Audio Recording in Noisy Environment </a:t>
            </a:r>
          </a:p>
          <a:p>
            <a:r>
              <a:rPr lang="en-US" sz="1100" dirty="0">
                <a:solidFill>
                  <a:srgbClr val="FFFFFF"/>
                </a:solidFill>
                <a:ea typeface="+mn-lt"/>
                <a:cs typeface="+mn-lt"/>
              </a:rPr>
              <a:t>Use of “Microsoft Teams Class Insight” for Unlocking Student’s Potential </a:t>
            </a:r>
          </a:p>
          <a:p>
            <a:r>
              <a:rPr lang="en-US" sz="1100" dirty="0">
                <a:solidFill>
                  <a:srgbClr val="FFFFFF"/>
                </a:solidFill>
                <a:ea typeface="+mn-lt"/>
                <a:cs typeface="+mn-lt"/>
              </a:rPr>
              <a:t>Enhancing Comprehension, Focus, and Retention of Students by Live Captions of Microsoft OneNote</a:t>
            </a:r>
          </a:p>
          <a:p>
            <a:pPr marL="0" indent="0">
              <a:buNone/>
            </a:pPr>
            <a:endParaRPr lang="en-US" sz="1100">
              <a:solidFill>
                <a:srgbClr val="FFFFFF"/>
              </a:solidFill>
              <a:cs typeface="Calibri"/>
            </a:endParaRPr>
          </a:p>
        </p:txBody>
      </p:sp>
    </p:spTree>
    <p:extLst>
      <p:ext uri="{BB962C8B-B14F-4D97-AF65-F5344CB8AC3E}">
        <p14:creationId xmlns:p14="http://schemas.microsoft.com/office/powerpoint/2010/main" val="20433836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01A68EA-65FB-4AEC-BDA2-F0D7B207A405}"/>
              </a:ext>
            </a:extLst>
          </p:cNvPr>
          <p:cNvSpPr>
            <a:spLocks noGrp="1"/>
          </p:cNvSpPr>
          <p:nvPr>
            <p:ph type="title"/>
          </p:nvPr>
        </p:nvSpPr>
        <p:spPr>
          <a:xfrm>
            <a:off x="524256" y="4767072"/>
            <a:ext cx="6594189" cy="1625210"/>
          </a:xfrm>
        </p:spPr>
        <p:txBody>
          <a:bodyPr>
            <a:normAutofit/>
          </a:bodyPr>
          <a:lstStyle/>
          <a:p>
            <a:pPr algn="r"/>
            <a:r>
              <a:rPr lang="en-US">
                <a:solidFill>
                  <a:srgbClr val="FFFFFF"/>
                </a:solidFill>
                <a:cs typeface="Calibri Light"/>
              </a:rPr>
              <a:t>CONCLUSION</a:t>
            </a:r>
            <a:endParaRPr lang="en-US">
              <a:solidFill>
                <a:srgbClr val="FFFFFF"/>
              </a:solidFill>
            </a:endParaRPr>
          </a:p>
        </p:txBody>
      </p:sp>
      <p:pic>
        <p:nvPicPr>
          <p:cNvPr id="4" name="Picture 4">
            <a:extLst>
              <a:ext uri="{FF2B5EF4-FFF2-40B4-BE49-F238E27FC236}">
                <a16:creationId xmlns:a16="http://schemas.microsoft.com/office/drawing/2014/main" id="{22C92529-5985-4114-891F-FC9E6740A00C}"/>
              </a:ext>
            </a:extLst>
          </p:cNvPr>
          <p:cNvPicPr>
            <a:picLocks noChangeAspect="1"/>
          </p:cNvPicPr>
          <p:nvPr/>
        </p:nvPicPr>
        <p:blipFill rotWithShape="1">
          <a:blip r:embed="rId3" cstate="print"/>
          <a:srcRect t="3415" r="1" b="1"/>
          <a:stretch/>
        </p:blipFill>
        <p:spPr>
          <a:xfrm>
            <a:off x="327547" y="321733"/>
            <a:ext cx="7058306" cy="4107392"/>
          </a:xfrm>
          <a:prstGeom prst="rect">
            <a:avLst/>
          </a:prstGeom>
        </p:spPr>
      </p:pic>
      <p:sp>
        <p:nvSpPr>
          <p:cNvPr id="13" name="Rectangle 12">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Content Placeholder 7">
            <a:extLst>
              <a:ext uri="{FF2B5EF4-FFF2-40B4-BE49-F238E27FC236}">
                <a16:creationId xmlns:a16="http://schemas.microsoft.com/office/drawing/2014/main" id="{9E400C99-44AA-9B54-CACC-BDEF691BDE40}"/>
              </a:ext>
            </a:extLst>
          </p:cNvPr>
          <p:cNvSpPr>
            <a:spLocks noGrp="1"/>
          </p:cNvSpPr>
          <p:nvPr>
            <p:ph idx="1"/>
          </p:nvPr>
        </p:nvSpPr>
        <p:spPr>
          <a:xfrm>
            <a:off x="8029319" y="917725"/>
            <a:ext cx="3424739" cy="4852362"/>
          </a:xfrm>
        </p:spPr>
        <p:txBody>
          <a:bodyPr anchor="ctr">
            <a:normAutofit/>
          </a:bodyPr>
          <a:lstStyle/>
          <a:p>
            <a:r>
              <a:rPr lang="en-US" sz="2000" dirty="0">
                <a:ea typeface="+mn-lt"/>
                <a:cs typeface="+mn-lt"/>
              </a:rPr>
              <a:t>It can be concluded that the advancement of technologies will be making an inevitable impact on the application of digital tools in all educational institutes for creating the universal method of studying among all students. It will enable a sustainable learning process and bring global development in teaching. The digital tools must be implemented properly according to the fast revolution of the system by the technological world. </a:t>
            </a:r>
            <a:endParaRPr lang="en-US" sz="2000" dirty="0">
              <a:solidFill>
                <a:srgbClr val="FFFFFF"/>
              </a:solidFill>
            </a:endParaRPr>
          </a:p>
        </p:txBody>
      </p:sp>
    </p:spTree>
    <p:extLst>
      <p:ext uri="{BB962C8B-B14F-4D97-AF65-F5344CB8AC3E}">
        <p14:creationId xmlns:p14="http://schemas.microsoft.com/office/powerpoint/2010/main" val="18888798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a:extLst>
              <a:ext uri="{FF2B5EF4-FFF2-40B4-BE49-F238E27FC236}">
                <a16:creationId xmlns:a16="http://schemas.microsoft.com/office/drawing/2014/main" id="{7C432AFE-B3D2-4BFF-BF8F-96C27AFF1A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One big red drawing pin in front of many smaller black drawing pins">
            <a:extLst>
              <a:ext uri="{FF2B5EF4-FFF2-40B4-BE49-F238E27FC236}">
                <a16:creationId xmlns:a16="http://schemas.microsoft.com/office/drawing/2014/main" id="{28F30918-35E7-4D2F-34C5-EE5B50DF71DA}"/>
              </a:ext>
            </a:extLst>
          </p:cNvPr>
          <p:cNvPicPr>
            <a:picLocks noChangeAspect="1"/>
          </p:cNvPicPr>
          <p:nvPr/>
        </p:nvPicPr>
        <p:blipFill rotWithShape="1">
          <a:blip r:embed="rId3" cstate="print">
            <a:alphaModFix amt="40000"/>
          </a:blip>
          <a:srcRect t="16274" b="6671"/>
          <a:stretch/>
        </p:blipFill>
        <p:spPr>
          <a:xfrm>
            <a:off x="20" y="1"/>
            <a:ext cx="12191980" cy="6857999"/>
          </a:xfrm>
          <a:prstGeom prst="rect">
            <a:avLst/>
          </a:prstGeom>
        </p:spPr>
      </p:pic>
      <p:sp>
        <p:nvSpPr>
          <p:cNvPr id="2" name="Title 1">
            <a:extLst>
              <a:ext uri="{FF2B5EF4-FFF2-40B4-BE49-F238E27FC236}">
                <a16:creationId xmlns:a16="http://schemas.microsoft.com/office/drawing/2014/main" id="{A554E29C-28C3-434B-967E-FA2E3730CD5D}"/>
              </a:ext>
            </a:extLst>
          </p:cNvPr>
          <p:cNvSpPr>
            <a:spLocks noGrp="1"/>
          </p:cNvSpPr>
          <p:nvPr>
            <p:ph type="title"/>
          </p:nvPr>
        </p:nvSpPr>
        <p:spPr>
          <a:xfrm>
            <a:off x="841249" y="941832"/>
            <a:ext cx="10506456" cy="2057400"/>
          </a:xfrm>
        </p:spPr>
        <p:txBody>
          <a:bodyPr anchor="b">
            <a:normAutofit/>
          </a:bodyPr>
          <a:lstStyle/>
          <a:p>
            <a:r>
              <a:rPr lang="en-US" sz="5000">
                <a:cs typeface="Calibri Light"/>
              </a:rPr>
              <a:t>REFERENCES</a:t>
            </a:r>
            <a:endParaRPr lang="en-US" sz="5000"/>
          </a:p>
        </p:txBody>
      </p:sp>
      <p:sp>
        <p:nvSpPr>
          <p:cNvPr id="29" name="Rectangle 28">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01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1" name="Rectangle 30">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3241202"/>
            <a:ext cx="10506456"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13" name="Content Placeholder 2">
            <a:extLst>
              <a:ext uri="{FF2B5EF4-FFF2-40B4-BE49-F238E27FC236}">
                <a16:creationId xmlns:a16="http://schemas.microsoft.com/office/drawing/2014/main" id="{F8E98952-B770-86E3-306C-4C0A764008FB}"/>
              </a:ext>
            </a:extLst>
          </p:cNvPr>
          <p:cNvGraphicFramePr>
            <a:graphicFrameLocks noGrp="1"/>
          </p:cNvGraphicFramePr>
          <p:nvPr>
            <p:ph idx="1"/>
            <p:extLst>
              <p:ext uri="{D42A27DB-BD31-4B8C-83A1-F6EECF244321}">
                <p14:modId xmlns:p14="http://schemas.microsoft.com/office/powerpoint/2010/main" val="1793783861"/>
              </p:ext>
            </p:extLst>
          </p:nvPr>
        </p:nvGraphicFramePr>
        <p:xfrm>
          <a:off x="841248" y="3502152"/>
          <a:ext cx="10506456" cy="267004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359854242"/>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TotalTime>
  <Words>1591</Words>
  <Application>Microsoft Office PowerPoint</Application>
  <PresentationFormat>Widescreen</PresentationFormat>
  <Paragraphs>109</Paragraphs>
  <Slides>8</Slides>
  <Notes>7</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DIGITAL SKILLS AND RESEARCH METHODS</vt:lpstr>
      <vt:lpstr>Abstract</vt:lpstr>
      <vt:lpstr>PowerPoint Presentation</vt:lpstr>
      <vt:lpstr>RESEARCH DESIGN</vt:lpstr>
      <vt:lpstr>RESULTS</vt:lpstr>
      <vt:lpstr>DISCUSSION</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SKILLS AND RESEARCH METHODS</dc:title>
  <cp:lastModifiedBy>Mariana Roman</cp:lastModifiedBy>
  <cp:revision>1</cp:revision>
  <dcterms:created xsi:type="dcterms:W3CDTF">2022-03-17T16:48:21Z</dcterms:created>
  <dcterms:modified xsi:type="dcterms:W3CDTF">2022-10-15T13:25:48Z</dcterms:modified>
</cp:coreProperties>
</file>