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32"/>
  </p:notesMasterIdLst>
  <p:handoutMasterIdLst>
    <p:handoutMasterId r:id="rId33"/>
  </p:handoutMasterIdLst>
  <p:sldIdLst>
    <p:sldId id="289" r:id="rId3"/>
    <p:sldId id="316" r:id="rId4"/>
    <p:sldId id="319" r:id="rId5"/>
    <p:sldId id="320" r:id="rId6"/>
    <p:sldId id="321" r:id="rId7"/>
    <p:sldId id="322" r:id="rId8"/>
    <p:sldId id="323" r:id="rId9"/>
    <p:sldId id="325" r:id="rId10"/>
    <p:sldId id="326" r:id="rId11"/>
    <p:sldId id="327" r:id="rId12"/>
    <p:sldId id="328" r:id="rId13"/>
    <p:sldId id="329" r:id="rId14"/>
    <p:sldId id="295" r:id="rId15"/>
    <p:sldId id="296" r:id="rId16"/>
    <p:sldId id="330" r:id="rId17"/>
    <p:sldId id="331" r:id="rId18"/>
    <p:sldId id="334" r:id="rId19"/>
    <p:sldId id="332" r:id="rId20"/>
    <p:sldId id="298" r:id="rId21"/>
    <p:sldId id="333" r:id="rId22"/>
    <p:sldId id="306" r:id="rId23"/>
    <p:sldId id="303" r:id="rId24"/>
    <p:sldId id="305" r:id="rId25"/>
    <p:sldId id="307" r:id="rId26"/>
    <p:sldId id="308" r:id="rId27"/>
    <p:sldId id="310" r:id="rId28"/>
    <p:sldId id="311" r:id="rId29"/>
    <p:sldId id="315" r:id="rId30"/>
    <p:sldId id="313"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04C8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615" autoAdjust="0"/>
  </p:normalViewPr>
  <p:slideViewPr>
    <p:cSldViewPr snapToGrid="0" snapToObjects="1">
      <p:cViewPr varScale="1">
        <p:scale>
          <a:sx n="79" d="100"/>
          <a:sy n="79" d="100"/>
        </p:scale>
        <p:origin x="-190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56C0BE8-0DC2-9840-B2E6-5045FF52353A}" type="datetimeFigureOut">
              <a:rPr lang="en-US" smtClean="0"/>
              <a:pPr/>
              <a:t>11/22/2017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2B0C1B7-021B-064D-AFFC-E399D3B25358}" type="slidenum">
              <a:rPr lang="en-US" smtClean="0"/>
              <a:pPr/>
              <a:t>‹#›</a:t>
            </a:fld>
            <a:endParaRPr lang="en-US"/>
          </a:p>
        </p:txBody>
      </p:sp>
    </p:spTree>
    <p:extLst>
      <p:ext uri="{BB962C8B-B14F-4D97-AF65-F5344CB8AC3E}">
        <p14:creationId xmlns:p14="http://schemas.microsoft.com/office/powerpoint/2010/main" xmlns="" val="32852186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1284BC-67DF-B745-B6A6-90BB0880758F}" type="datetimeFigureOut">
              <a:rPr lang="en-US" smtClean="0"/>
              <a:pPr/>
              <a:t>11/22/2017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94935D-99CF-3546-BCA5-5D0795CB7ED3}" type="slidenum">
              <a:rPr lang="en-US" smtClean="0"/>
              <a:pPr/>
              <a:t>‹#›</a:t>
            </a:fld>
            <a:endParaRPr lang="en-US"/>
          </a:p>
        </p:txBody>
      </p:sp>
    </p:spTree>
    <p:extLst>
      <p:ext uri="{BB962C8B-B14F-4D97-AF65-F5344CB8AC3E}">
        <p14:creationId xmlns:p14="http://schemas.microsoft.com/office/powerpoint/2010/main" xmlns="" val="116273993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Q: When was the last census in Wales					 </a:t>
            </a:r>
            <a:endParaRPr lang="en-GB" sz="1200" dirty="0" smtClean="0"/>
          </a:p>
          <a:p>
            <a:r>
              <a:rPr lang="en-US" sz="1200" dirty="0" smtClean="0"/>
              <a:t>A: 2011</a:t>
            </a:r>
            <a:endParaRPr lang="en-GB" sz="1200" dirty="0" smtClean="0"/>
          </a:p>
          <a:p>
            <a:r>
              <a:rPr lang="en-US" sz="1200" dirty="0" smtClean="0"/>
              <a:t>Q: Does anyone know what was the headline </a:t>
            </a:r>
            <a:r>
              <a:rPr lang="en-US" sz="1200" dirty="0" err="1" smtClean="0"/>
              <a:t>vis</a:t>
            </a:r>
            <a:r>
              <a:rPr lang="en-US" sz="1200" dirty="0" smtClean="0"/>
              <a:t> a </a:t>
            </a:r>
            <a:r>
              <a:rPr lang="en-US" sz="1200" dirty="0" err="1" smtClean="0"/>
              <a:t>vis</a:t>
            </a:r>
            <a:r>
              <a:rPr lang="en-US" sz="1200" dirty="0" smtClean="0"/>
              <a:t> WL? 	</a:t>
            </a:r>
            <a:endParaRPr lang="en-GB" sz="1200" dirty="0" smtClean="0"/>
          </a:p>
          <a:p>
            <a:r>
              <a:rPr lang="en-US" sz="1200" dirty="0" smtClean="0"/>
              <a:t>A: decline (with e.g. Carmarthenshire for the first time falling below 50%)</a:t>
            </a:r>
            <a:endParaRPr lang="en-GB" sz="1200" dirty="0" smtClean="0"/>
          </a:p>
          <a:p>
            <a:r>
              <a:rPr lang="en-US" sz="1200" dirty="0" smtClean="0"/>
              <a:t>Q: Does anyone know roughly the % of WS?				</a:t>
            </a:r>
            <a:endParaRPr lang="en-GB" sz="1200" dirty="0" smtClean="0"/>
          </a:p>
          <a:p>
            <a:r>
              <a:rPr lang="en-US" sz="1200" dirty="0" smtClean="0"/>
              <a:t>A: approximately just fewer than 20%</a:t>
            </a:r>
            <a:endParaRPr lang="en-GB" sz="1200" dirty="0" smtClean="0"/>
          </a:p>
          <a:p>
            <a:r>
              <a:rPr lang="en-US" sz="1200" dirty="0" smtClean="0"/>
              <a:t>Q: But what is the class’ view on the definition of a WS? </a:t>
            </a:r>
            <a:endParaRPr lang="en-GB" sz="1200" dirty="0" smtClean="0"/>
          </a:p>
          <a:p>
            <a:r>
              <a:rPr lang="en-US" sz="1200" dirty="0" smtClean="0"/>
              <a:t>Is the question ‘are you a WS’ a straightforward question?</a:t>
            </a:r>
            <a:endParaRPr lang="en-GB" sz="1200" dirty="0" smtClean="0"/>
          </a:p>
          <a:p>
            <a:endParaRPr lang="en-GB"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7% of WS in Blaenau</a:t>
            </a:r>
            <a:r>
              <a:rPr lang="en-GB" baseline="0" dirty="0" smtClean="0"/>
              <a:t> Gwent</a:t>
            </a:r>
          </a:p>
          <a:p>
            <a:endParaRPr lang="en-GB" baseline="0" dirty="0" smtClean="0"/>
          </a:p>
          <a:p>
            <a:r>
              <a:rPr lang="en-GB" baseline="0" dirty="0" smtClean="0"/>
              <a:t>&lt;10% - Blaenau Gwent, Bridgend, Merthyr, Monmouthshire, Newport, Torfaen</a:t>
            </a:r>
          </a:p>
          <a:p>
            <a:endParaRPr lang="en-GB" baseline="0" dirty="0" smtClean="0"/>
          </a:p>
          <a:p>
            <a:r>
              <a:rPr lang="en-GB" baseline="0" dirty="0" smtClean="0"/>
              <a:t>Highest percentages in Carmarthenshire, Gwynedd (64%), Anglesey (56%)</a:t>
            </a:r>
            <a:endParaRPr lang="en-GB"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12</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p.34</a:t>
            </a:r>
          </a:p>
          <a:p>
            <a:endParaRPr lang="en-US" dirty="0" smtClean="0"/>
          </a:p>
          <a:p>
            <a:r>
              <a:rPr lang="en-US" sz="1200" kern="1200" dirty="0" smtClean="0">
                <a:solidFill>
                  <a:schemeClr val="tx1"/>
                </a:solidFill>
                <a:latin typeface="+mn-lt"/>
                <a:ea typeface="+mn-ea"/>
                <a:cs typeface="+mn-cs"/>
              </a:rPr>
              <a:t>Last week’s session looked at language in the </a:t>
            </a:r>
            <a:r>
              <a:rPr lang="en-US" sz="1200" kern="1200" dirty="0" err="1" smtClean="0">
                <a:solidFill>
                  <a:schemeClr val="tx1"/>
                </a:solidFill>
                <a:latin typeface="+mn-lt"/>
                <a:ea typeface="+mn-ea"/>
                <a:cs typeface="+mn-cs"/>
              </a:rPr>
              <a:t>FPh</a:t>
            </a:r>
            <a:r>
              <a:rPr lang="en-US" sz="1200" kern="1200" dirty="0" smtClean="0">
                <a:solidFill>
                  <a:schemeClr val="tx1"/>
                </a:solidFill>
                <a:latin typeface="+mn-lt"/>
                <a:ea typeface="+mn-ea"/>
                <a:cs typeface="+mn-cs"/>
              </a:rPr>
              <a:t> – but it’s worth reminding ourselves that the WL is right up there in the very first bullet points for both </a:t>
            </a:r>
            <a:r>
              <a:rPr lang="en-US" sz="1200" kern="1200" dirty="0" err="1" smtClean="0">
                <a:solidFill>
                  <a:schemeClr val="tx1"/>
                </a:solidFill>
                <a:latin typeface="+mn-lt"/>
                <a:ea typeface="+mn-ea"/>
                <a:cs typeface="+mn-cs"/>
              </a:rPr>
              <a:t>FPh</a:t>
            </a:r>
            <a:r>
              <a:rPr lang="en-US" sz="1200" kern="1200" dirty="0" smtClean="0">
                <a:solidFill>
                  <a:schemeClr val="tx1"/>
                </a:solidFill>
                <a:latin typeface="+mn-lt"/>
                <a:ea typeface="+mn-ea"/>
                <a:cs typeface="+mn-cs"/>
              </a:rPr>
              <a:t> and KS2</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13</a:t>
            </a:fld>
            <a:endParaRPr lang="en-US"/>
          </a:p>
        </p:txBody>
      </p:sp>
    </p:spTree>
    <p:extLst>
      <p:ext uri="{BB962C8B-B14F-4D97-AF65-F5344CB8AC3E}">
        <p14:creationId xmlns:p14="http://schemas.microsoft.com/office/powerpoint/2010/main" xmlns="" val="178537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p.35</a:t>
            </a:r>
          </a:p>
          <a:p>
            <a:endParaRPr lang="en-US" dirty="0" smtClean="0"/>
          </a:p>
          <a:p>
            <a:r>
              <a:rPr lang="en-US" sz="1200" kern="1200" dirty="0" smtClean="0">
                <a:solidFill>
                  <a:schemeClr val="tx1"/>
                </a:solidFill>
                <a:latin typeface="+mn-lt"/>
                <a:ea typeface="+mn-ea"/>
                <a:cs typeface="+mn-cs"/>
              </a:rPr>
              <a:t>What do we make of the word ‘appropriate’ here in the final arrow?</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en-US" sz="1200" i="1" kern="1200" dirty="0" smtClean="0">
                <a:solidFill>
                  <a:schemeClr val="tx1"/>
                </a:solidFill>
                <a:latin typeface="+mn-lt"/>
                <a:ea typeface="+mn-ea"/>
                <a:cs typeface="+mn-cs"/>
              </a:rPr>
              <a:t>(</a:t>
            </a:r>
            <a:r>
              <a:rPr lang="en-US" sz="1200" i="1" kern="1200" dirty="0" err="1" smtClean="0">
                <a:solidFill>
                  <a:schemeClr val="tx1"/>
                </a:solidFill>
                <a:latin typeface="+mn-lt"/>
                <a:ea typeface="+mn-ea"/>
                <a:cs typeface="+mn-cs"/>
              </a:rPr>
              <a:t>annog</a:t>
            </a:r>
            <a:r>
              <a:rPr lang="en-US" sz="1200" i="1" kern="1200" dirty="0" smtClean="0">
                <a:solidFill>
                  <a:schemeClr val="tx1"/>
                </a:solidFill>
                <a:latin typeface="+mn-lt"/>
                <a:ea typeface="+mn-ea"/>
                <a:cs typeface="+mn-cs"/>
              </a:rPr>
              <a:t> y </a:t>
            </a:r>
            <a:r>
              <a:rPr lang="en-US" sz="1200" i="1" kern="1200" dirty="0" err="1" smtClean="0">
                <a:solidFill>
                  <a:schemeClr val="tx1"/>
                </a:solidFill>
                <a:latin typeface="+mn-lt"/>
                <a:ea typeface="+mn-ea"/>
                <a:cs typeface="+mn-cs"/>
              </a:rPr>
              <a:t>myfyrwyr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ddeall</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bod</a:t>
            </a:r>
            <a:r>
              <a:rPr lang="en-US" sz="1200" i="1" kern="1200" dirty="0" smtClean="0">
                <a:solidFill>
                  <a:schemeClr val="tx1"/>
                </a:solidFill>
                <a:latin typeface="+mn-lt"/>
                <a:ea typeface="+mn-ea"/>
                <a:cs typeface="+mn-cs"/>
              </a:rPr>
              <a:t> y math </a:t>
            </a:r>
            <a:r>
              <a:rPr lang="en-US" sz="1200" i="1" kern="1200" dirty="0" err="1" smtClean="0">
                <a:solidFill>
                  <a:schemeClr val="tx1"/>
                </a:solidFill>
                <a:latin typeface="+mn-lt"/>
                <a:ea typeface="+mn-ea"/>
                <a:cs typeface="+mn-cs"/>
              </a:rPr>
              <a:t>hyn</a:t>
            </a:r>
            <a:r>
              <a:rPr lang="en-US" sz="1200" i="1" kern="1200" dirty="0" smtClean="0">
                <a:solidFill>
                  <a:schemeClr val="tx1"/>
                </a:solidFill>
                <a:latin typeface="+mn-lt"/>
                <a:ea typeface="+mn-ea"/>
                <a:cs typeface="+mn-cs"/>
              </a:rPr>
              <a:t> o </a:t>
            </a:r>
            <a:r>
              <a:rPr lang="en-US" sz="1200" i="1" kern="1200" dirty="0" err="1" smtClean="0">
                <a:solidFill>
                  <a:schemeClr val="tx1"/>
                </a:solidFill>
                <a:latin typeface="+mn-lt"/>
                <a:ea typeface="+mn-ea"/>
                <a:cs typeface="+mn-cs"/>
              </a:rPr>
              <a:t>ieithwedd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gofyn</a:t>
            </a:r>
            <a:r>
              <a:rPr lang="en-US" sz="1200" i="1" kern="1200" dirty="0" smtClean="0">
                <a:solidFill>
                  <a:schemeClr val="tx1"/>
                </a:solidFill>
                <a:latin typeface="+mn-lt"/>
                <a:ea typeface="+mn-ea"/>
                <a:cs typeface="+mn-cs"/>
              </a:rPr>
              <a:t> am ‘</a:t>
            </a:r>
            <a:r>
              <a:rPr lang="en-US" sz="1200" i="1" kern="1200" dirty="0" err="1" smtClean="0">
                <a:solidFill>
                  <a:schemeClr val="tx1"/>
                </a:solidFill>
                <a:latin typeface="+mn-lt"/>
                <a:ea typeface="+mn-ea"/>
                <a:cs typeface="+mn-cs"/>
              </a:rPr>
              <a:t>ddehongli</a:t>
            </a:r>
            <a:r>
              <a:rPr lang="en-US" sz="1200" i="1" kern="1200" dirty="0" smtClean="0">
                <a:solidFill>
                  <a:schemeClr val="tx1"/>
                </a:solidFill>
                <a:latin typeface="+mn-lt"/>
                <a:ea typeface="+mn-ea"/>
                <a:cs typeface="+mn-cs"/>
              </a:rPr>
              <a:t>’ – </a:t>
            </a:r>
            <a:r>
              <a:rPr lang="en-US" sz="1200" i="1" kern="1200" dirty="0" err="1" smtClean="0">
                <a:solidFill>
                  <a:schemeClr val="tx1"/>
                </a:solidFill>
                <a:latin typeface="+mn-lt"/>
                <a:ea typeface="+mn-ea"/>
                <a:cs typeface="+mn-cs"/>
              </a:rPr>
              <a:t>bydd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angen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sicrhau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bod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dehongliad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dealledig</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gyda</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ni</a:t>
            </a:r>
            <a:r>
              <a:rPr lang="en-US" sz="1200" i="1" kern="1200" dirty="0" smtClean="0">
                <a:solidFill>
                  <a:schemeClr val="tx1"/>
                </a:solidFill>
                <a:latin typeface="+mn-lt"/>
                <a:ea typeface="+mn-ea"/>
                <a:cs typeface="+mn-cs"/>
              </a:rPr>
              <a:t>, a </a:t>
            </a:r>
            <a:r>
              <a:rPr lang="en-US" sz="1200" i="1" kern="1200" dirty="0" err="1" smtClean="0">
                <a:solidFill>
                  <a:schemeClr val="tx1"/>
                </a:solidFill>
                <a:latin typeface="+mn-lt"/>
                <a:ea typeface="+mn-ea"/>
                <a:cs typeface="+mn-cs"/>
              </a:rPr>
              <a:t>hwnnw’n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cael</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ei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rannu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gydag</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e.e</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byrddau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arholi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Estyn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ayb</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os</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ydym</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ni’n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mynd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gyrraedd</a:t>
            </a:r>
            <a:r>
              <a:rPr lang="en-US" sz="1200" i="1" kern="1200" dirty="0" smtClean="0">
                <a:solidFill>
                  <a:schemeClr val="tx1"/>
                </a:solidFill>
                <a:latin typeface="+mn-lt"/>
                <a:ea typeface="+mn-ea"/>
                <a:cs typeface="+mn-cs"/>
              </a:rPr>
              <a:t> yr </a:t>
            </a:r>
            <a:r>
              <a:rPr lang="en-US" sz="1200" i="1" kern="1200" dirty="0" err="1" smtClean="0">
                <a:solidFill>
                  <a:schemeClr val="tx1"/>
                </a:solidFill>
                <a:latin typeface="+mn-lt"/>
                <a:ea typeface="+mn-ea"/>
                <a:cs typeface="+mn-cs"/>
              </a:rPr>
              <a:t>uchelgais</a:t>
            </a:r>
            <a:r>
              <a:rPr lang="en-US" sz="1200" i="1" kern="1200" dirty="0" smtClean="0">
                <a:solidFill>
                  <a:schemeClr val="tx1"/>
                </a:solidFill>
                <a:latin typeface="+mn-lt"/>
                <a:ea typeface="+mn-ea"/>
                <a:cs typeface="+mn-cs"/>
              </a:rPr>
              <a:t> a </a:t>
            </a:r>
            <a:r>
              <a:rPr lang="en-US" sz="1200" i="1" kern="1200" dirty="0" err="1" smtClean="0">
                <a:solidFill>
                  <a:schemeClr val="tx1"/>
                </a:solidFill>
                <a:latin typeface="+mn-lt"/>
                <a:ea typeface="+mn-ea"/>
                <a:cs typeface="+mn-cs"/>
              </a:rPr>
              <a:t>nodir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mewn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mannau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eraill</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o’r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ddogfen</a:t>
            </a:r>
            <a:r>
              <a:rPr lang="en-US" sz="1200" i="1" kern="1200" dirty="0" smtClean="0">
                <a:solidFill>
                  <a:schemeClr val="tx1"/>
                </a:solidFill>
                <a:latin typeface="+mn-lt"/>
                <a:ea typeface="+mn-ea"/>
                <a:cs typeface="+mn-cs"/>
              </a:rPr>
              <a:t>)</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14</a:t>
            </a:fld>
            <a:endParaRPr lang="en-US"/>
          </a:p>
        </p:txBody>
      </p:sp>
    </p:spTree>
    <p:extLst>
      <p:ext uri="{BB962C8B-B14F-4D97-AF65-F5344CB8AC3E}">
        <p14:creationId xmlns:p14="http://schemas.microsoft.com/office/powerpoint/2010/main" xmlns="" val="214838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mtClean="0"/>
              <a:t>https://en.wikipedia.org/wiki/List_of_languages_by_number_of_native_speakers</a:t>
            </a:r>
          </a:p>
          <a:p>
            <a:endParaRPr lang="en-GB"/>
          </a:p>
        </p:txBody>
      </p:sp>
      <p:sp>
        <p:nvSpPr>
          <p:cNvPr id="4" name="Slide Number Placeholder 3"/>
          <p:cNvSpPr>
            <a:spLocks noGrp="1"/>
          </p:cNvSpPr>
          <p:nvPr>
            <p:ph type="sldNum" sz="quarter" idx="10"/>
          </p:nvPr>
        </p:nvSpPr>
        <p:spPr/>
        <p:txBody>
          <a:bodyPr/>
          <a:lstStyle/>
          <a:p>
            <a:fld id="{9C94935D-99CF-3546-BCA5-5D0795CB7ED3}" type="slidenum">
              <a:rPr lang="en-US" smtClean="0"/>
              <a:pPr/>
              <a:t>17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P.48</a:t>
            </a:r>
          </a:p>
          <a:p>
            <a:endParaRPr lang="en-US" baseline="0" dirty="0" smtClean="0"/>
          </a:p>
          <a:p>
            <a:r>
              <a:rPr lang="en-US" sz="1200" kern="1200" dirty="0" smtClean="0">
                <a:solidFill>
                  <a:schemeClr val="tx1"/>
                </a:solidFill>
                <a:latin typeface="+mn-lt"/>
                <a:ea typeface="+mn-ea"/>
                <a:cs typeface="+mn-cs"/>
              </a:rPr>
              <a:t>Note the three nouns in the title of this area of learning and experience.</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What does this suggest?</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en-US" sz="1200" i="1" kern="1200" dirty="0" smtClean="0">
                <a:solidFill>
                  <a:schemeClr val="tx1"/>
                </a:solidFill>
                <a:latin typeface="+mn-lt"/>
                <a:ea typeface="+mn-ea"/>
                <a:cs typeface="+mn-cs"/>
              </a:rPr>
              <a:t>(</a:t>
            </a:r>
            <a:r>
              <a:rPr lang="en-US" sz="1200" i="1" kern="1200" dirty="0" err="1" smtClean="0">
                <a:solidFill>
                  <a:schemeClr val="tx1"/>
                </a:solidFill>
                <a:latin typeface="+mn-lt"/>
                <a:ea typeface="+mn-ea"/>
                <a:cs typeface="+mn-cs"/>
              </a:rPr>
              <a:t>Darllenwch</a:t>
            </a:r>
            <a:r>
              <a:rPr lang="en-US" sz="1200" i="1" kern="1200" dirty="0" smtClean="0">
                <a:solidFill>
                  <a:schemeClr val="tx1"/>
                </a:solidFill>
                <a:latin typeface="+mn-lt"/>
                <a:ea typeface="+mn-ea"/>
                <a:cs typeface="+mn-cs"/>
              </a:rPr>
              <a:t> yr </a:t>
            </a:r>
            <a:r>
              <a:rPr lang="en-US" sz="1200" i="1" kern="1200" dirty="0" err="1" smtClean="0">
                <a:solidFill>
                  <a:schemeClr val="tx1"/>
                </a:solidFill>
                <a:latin typeface="+mn-lt"/>
                <a:ea typeface="+mn-ea"/>
                <a:cs typeface="+mn-cs"/>
              </a:rPr>
              <a:t>erthygl</a:t>
            </a:r>
            <a:r>
              <a:rPr lang="en-US" sz="1200" i="1" kern="1200" dirty="0" smtClean="0">
                <a:solidFill>
                  <a:schemeClr val="tx1"/>
                </a:solidFill>
                <a:latin typeface="+mn-lt"/>
                <a:ea typeface="+mn-ea"/>
                <a:cs typeface="+mn-cs"/>
              </a:rPr>
              <a:t> – </a:t>
            </a:r>
            <a:r>
              <a:rPr lang="en-US" sz="1200" i="1" kern="1200" dirty="0" err="1" smtClean="0">
                <a:solidFill>
                  <a:schemeClr val="tx1"/>
                </a:solidFill>
                <a:latin typeface="+mn-lt"/>
                <a:ea typeface="+mn-ea"/>
                <a:cs typeface="+mn-cs"/>
              </a:rPr>
              <a:t>Curo</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a:t>
            </a:r>
            <a:r>
              <a:rPr lang="en-US" sz="1200" i="1" kern="1200" dirty="0" smtClean="0">
                <a:solidFill>
                  <a:schemeClr val="tx1"/>
                </a:solidFill>
                <a:latin typeface="+mn-lt"/>
                <a:ea typeface="+mn-ea"/>
                <a:cs typeface="+mn-cs"/>
              </a:rPr>
              <a:t> y </a:t>
            </a:r>
            <a:r>
              <a:rPr lang="en-US" sz="1200" i="1" kern="1200" dirty="0" err="1" smtClean="0">
                <a:solidFill>
                  <a:schemeClr val="tx1"/>
                </a:solidFill>
                <a:latin typeface="+mn-lt"/>
                <a:ea typeface="+mn-ea"/>
                <a:cs typeface="+mn-cs"/>
              </a:rPr>
              <a:t>Drws</a:t>
            </a:r>
            <a:r>
              <a:rPr lang="en-US" sz="1200" i="1" kern="1200" dirty="0" smtClean="0">
                <a:solidFill>
                  <a:schemeClr val="tx1"/>
                </a:solidFill>
                <a:latin typeface="+mn-lt"/>
                <a:ea typeface="+mn-ea"/>
                <a:cs typeface="+mn-cs"/>
              </a:rPr>
              <a:t> Tri </a:t>
            </a:r>
            <a:r>
              <a:rPr lang="en-US" sz="1200" i="1" kern="1200" dirty="0" err="1" smtClean="0">
                <a:solidFill>
                  <a:schemeClr val="tx1"/>
                </a:solidFill>
                <a:latin typeface="+mn-lt"/>
                <a:ea typeface="+mn-ea"/>
                <a:cs typeface="+mn-cs"/>
              </a:rPr>
              <a:t>Enw</a:t>
            </a:r>
            <a:r>
              <a:rPr lang="en-US" sz="1200" i="1" kern="1200" dirty="0" smtClean="0">
                <a:solidFill>
                  <a:schemeClr val="tx1"/>
                </a:solidFill>
                <a:latin typeface="+mn-lt"/>
                <a:ea typeface="+mn-ea"/>
                <a:cs typeface="+mn-cs"/>
              </a:rPr>
              <a:t> – </a:t>
            </a:r>
            <a:r>
              <a:rPr lang="en-US" sz="1200" i="1" kern="1200" dirty="0" err="1" smtClean="0">
                <a:solidFill>
                  <a:schemeClr val="tx1"/>
                </a:solidFill>
                <a:latin typeface="+mn-lt"/>
                <a:ea typeface="+mn-ea"/>
                <a:cs typeface="+mn-cs"/>
              </a:rPr>
              <a:t>dylai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roi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arweiniad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t>
            </a:r>
            <a:r>
              <a:rPr lang="en-US" sz="1200" i="1" kern="1200" dirty="0" smtClean="0">
                <a:solidFill>
                  <a:schemeClr val="tx1"/>
                </a:solidFill>
                <a:latin typeface="+mn-lt"/>
                <a:ea typeface="+mn-ea"/>
                <a:cs typeface="+mn-cs"/>
              </a:rPr>
              <a:t> chi </a:t>
            </a:r>
            <a:r>
              <a:rPr lang="en-US" sz="1200" i="1" kern="1200" dirty="0" err="1" smtClean="0">
                <a:solidFill>
                  <a:schemeClr val="tx1"/>
                </a:solidFill>
                <a:latin typeface="+mn-lt"/>
                <a:ea typeface="+mn-ea"/>
                <a:cs typeface="+mn-cs"/>
              </a:rPr>
              <a:t>ar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sut</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dynnu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ymateb</a:t>
            </a:r>
            <a:r>
              <a:rPr lang="en-US" sz="1200" i="1" kern="1200" dirty="0" smtClean="0">
                <a:solidFill>
                  <a:schemeClr val="tx1"/>
                </a:solidFill>
                <a:latin typeface="+mn-lt"/>
                <a:ea typeface="+mn-ea"/>
                <a:cs typeface="+mn-cs"/>
              </a:rPr>
              <a:t> y </a:t>
            </a:r>
            <a:r>
              <a:rPr lang="en-US" sz="1200" i="1" kern="1200" dirty="0" err="1" smtClean="0">
                <a:solidFill>
                  <a:schemeClr val="tx1"/>
                </a:solidFill>
                <a:latin typeface="+mn-lt"/>
                <a:ea typeface="+mn-ea"/>
                <a:cs typeface="+mn-cs"/>
              </a:rPr>
              <a:t>myfyrwyr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a:t>
            </a:r>
            <a:r>
              <a:rPr lang="en-US" sz="1200" i="1" kern="1200" dirty="0" smtClean="0">
                <a:solidFill>
                  <a:schemeClr val="tx1"/>
                </a:solidFill>
                <a:latin typeface="+mn-lt"/>
                <a:ea typeface="+mn-ea"/>
                <a:cs typeface="+mn-cs"/>
              </a:rPr>
              <a:t> y </a:t>
            </a:r>
            <a:r>
              <a:rPr lang="en-US" sz="1200" i="1" kern="1200" dirty="0" err="1" smtClean="0">
                <a:solidFill>
                  <a:schemeClr val="tx1"/>
                </a:solidFill>
                <a:latin typeface="+mn-lt"/>
                <a:ea typeface="+mn-ea"/>
                <a:cs typeface="+mn-cs"/>
              </a:rPr>
              <a:t>pwynt</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hwn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syml</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mae’r</a:t>
            </a:r>
            <a:r>
              <a:rPr lang="en-US" sz="1200" i="1" kern="1200" dirty="0" smtClean="0">
                <a:solidFill>
                  <a:schemeClr val="tx1"/>
                </a:solidFill>
                <a:latin typeface="+mn-lt"/>
                <a:ea typeface="+mn-ea"/>
                <a:cs typeface="+mn-cs"/>
              </a:rPr>
              <a:t> 3 </a:t>
            </a:r>
            <a:r>
              <a:rPr lang="en-US" sz="1200" i="1" kern="1200" dirty="0" err="1" smtClean="0">
                <a:solidFill>
                  <a:schemeClr val="tx1"/>
                </a:solidFill>
                <a:latin typeface="+mn-lt"/>
                <a:ea typeface="+mn-ea"/>
                <a:cs typeface="+mn-cs"/>
              </a:rPr>
              <a:t>gair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awgrymu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bod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iaith</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fwy</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na</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chyfrwng</a:t>
            </a:r>
            <a:r>
              <a:rPr lang="en-US" sz="1200" i="1" kern="1200" dirty="0" smtClean="0">
                <a:solidFill>
                  <a:schemeClr val="tx1"/>
                </a:solidFill>
                <a:latin typeface="+mn-lt"/>
                <a:ea typeface="+mn-ea"/>
                <a:cs typeface="+mn-cs"/>
              </a:rPr>
              <a:t>’ (communication) ac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fwy</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na</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llythrennedd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cywirdeb</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mae</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hefyd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wyddor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ynddi</a:t>
            </a:r>
            <a:r>
              <a:rPr lang="en-US" sz="1200" i="1" kern="1200" dirty="0" smtClean="0">
                <a:solidFill>
                  <a:schemeClr val="tx1"/>
                </a:solidFill>
                <a:latin typeface="+mn-lt"/>
                <a:ea typeface="+mn-ea"/>
                <a:cs typeface="+mn-cs"/>
              </a:rPr>
              <a:t> hi </a:t>
            </a:r>
            <a:r>
              <a:rPr lang="en-US" sz="1200" i="1" kern="1200" dirty="0" err="1" smtClean="0">
                <a:solidFill>
                  <a:schemeClr val="tx1"/>
                </a:solidFill>
                <a:latin typeface="+mn-lt"/>
                <a:ea typeface="+mn-ea"/>
                <a:cs typeface="+mn-cs"/>
              </a:rPr>
              <a:t>ei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hunan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gyda’i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rheolau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rhesymeg</a:t>
            </a:r>
            <a:r>
              <a:rPr lang="en-US" sz="1200" i="1" kern="1200" dirty="0" smtClean="0">
                <a:solidFill>
                  <a:schemeClr val="tx1"/>
                </a:solidFill>
                <a:latin typeface="+mn-lt"/>
                <a:ea typeface="+mn-ea"/>
                <a:cs typeface="+mn-cs"/>
              </a:rPr>
              <a:t>.)</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three names suggest a more dynamic approach to languages, which, in turn will call for a more dynamic pedagogy, i.e. teaching methods that go beyond learning words-for-words and ‘patterns-for-patterns’.</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Can you recall any effective language teaching/learning from your days in school?</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What was effective about it?</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endParaRPr lang="en-US" baseline="0" dirty="0" smtClean="0"/>
          </a:p>
        </p:txBody>
      </p:sp>
      <p:sp>
        <p:nvSpPr>
          <p:cNvPr id="4" name="Slide Number Placeholder 3"/>
          <p:cNvSpPr>
            <a:spLocks noGrp="1"/>
          </p:cNvSpPr>
          <p:nvPr>
            <p:ph type="sldNum" sz="quarter" idx="10"/>
          </p:nvPr>
        </p:nvSpPr>
        <p:spPr/>
        <p:txBody>
          <a:bodyPr/>
          <a:lstStyle/>
          <a:p>
            <a:fld id="{9C94935D-99CF-3546-BCA5-5D0795CB7ED3}" type="slidenum">
              <a:rPr lang="en-US" smtClean="0"/>
              <a:pPr/>
              <a:t>19</a:t>
            </a:fld>
            <a:endParaRPr lang="en-US"/>
          </a:p>
        </p:txBody>
      </p:sp>
    </p:spTree>
    <p:extLst>
      <p:ext uri="{BB962C8B-B14F-4D97-AF65-F5344CB8AC3E}">
        <p14:creationId xmlns:p14="http://schemas.microsoft.com/office/powerpoint/2010/main" xmlns="" val="1272656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p.40</a:t>
            </a:r>
          </a:p>
          <a:p>
            <a:endParaRPr lang="en-US" dirty="0" smtClean="0"/>
          </a:p>
          <a:p>
            <a:r>
              <a:rPr lang="en-US" sz="1200" kern="1200" dirty="0" smtClean="0">
                <a:solidFill>
                  <a:schemeClr val="tx1"/>
                </a:solidFill>
                <a:latin typeface="+mn-lt"/>
                <a:ea typeface="+mn-ea"/>
                <a:cs typeface="+mn-cs"/>
              </a:rPr>
              <a:t>What do we know about the ‘fundamental role of language in thinking’?</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Can you think without language?</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Discuss!</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What does stronger language aptitude give us?</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21</a:t>
            </a:fld>
            <a:endParaRPr lang="en-US"/>
          </a:p>
        </p:txBody>
      </p:sp>
    </p:spTree>
    <p:extLst>
      <p:ext uri="{BB962C8B-B14F-4D97-AF65-F5344CB8AC3E}">
        <p14:creationId xmlns:p14="http://schemas.microsoft.com/office/powerpoint/2010/main" xmlns="" val="2182386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p.58</a:t>
            </a:r>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22</a:t>
            </a:fld>
            <a:endParaRPr lang="en-US"/>
          </a:p>
        </p:txBody>
      </p:sp>
    </p:spTree>
    <p:extLst>
      <p:ext uri="{BB962C8B-B14F-4D97-AF65-F5344CB8AC3E}">
        <p14:creationId xmlns:p14="http://schemas.microsoft.com/office/powerpoint/2010/main" xmlns="" val="39073727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p.60</a:t>
            </a:r>
          </a:p>
          <a:p>
            <a:endParaRPr lang="en-US" dirty="0" smtClean="0"/>
          </a:p>
          <a:p>
            <a:r>
              <a:rPr lang="en-US" sz="1200" kern="1200" dirty="0" smtClean="0">
                <a:solidFill>
                  <a:schemeClr val="tx1"/>
                </a:solidFill>
                <a:latin typeface="+mn-lt"/>
                <a:ea typeface="+mn-ea"/>
                <a:cs typeface="+mn-cs"/>
              </a:rPr>
              <a:t>Of the 68 Recommendations, 10 are DIRECTLY to do with WL.</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‘Transactional competence’ – a curious term.</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What might that mean?</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How might it be achieved?</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23</a:t>
            </a:fld>
            <a:endParaRPr lang="en-US"/>
          </a:p>
        </p:txBody>
      </p:sp>
    </p:spTree>
    <p:extLst>
      <p:ext uri="{BB962C8B-B14F-4D97-AF65-F5344CB8AC3E}">
        <p14:creationId xmlns:p14="http://schemas.microsoft.com/office/powerpoint/2010/main" xmlns="" val="554940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p.60</a:t>
            </a:r>
          </a:p>
          <a:p>
            <a:endParaRPr lang="en-US" dirty="0" smtClean="0"/>
          </a:p>
          <a:p>
            <a:r>
              <a:rPr lang="en-US" sz="1200" kern="1200" dirty="0" smtClean="0">
                <a:solidFill>
                  <a:schemeClr val="tx1"/>
                </a:solidFill>
                <a:latin typeface="+mn-lt"/>
                <a:ea typeface="+mn-ea"/>
                <a:cs typeface="+mn-cs"/>
              </a:rPr>
              <a:t>Let’s take a long hard look on 30.</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If you were designing an ITE programme, how would you structure it to meet this?</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24</a:t>
            </a:fld>
            <a:endParaRPr lang="en-US"/>
          </a:p>
        </p:txBody>
      </p:sp>
    </p:spTree>
    <p:extLst>
      <p:ext uri="{BB962C8B-B14F-4D97-AF65-F5344CB8AC3E}">
        <p14:creationId xmlns:p14="http://schemas.microsoft.com/office/powerpoint/2010/main" xmlns="" val="23567498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 88</a:t>
            </a:r>
          </a:p>
          <a:p>
            <a:endParaRPr lang="en-US" dirty="0" smtClean="0"/>
          </a:p>
          <a:p>
            <a:r>
              <a:rPr lang="en-US" sz="1200" kern="1200" dirty="0" smtClean="0">
                <a:solidFill>
                  <a:schemeClr val="tx1"/>
                </a:solidFill>
                <a:latin typeface="+mn-lt"/>
                <a:ea typeface="+mn-ea"/>
                <a:cs typeface="+mn-cs"/>
              </a:rPr>
              <a:t>In keeping with the philosophy of </a:t>
            </a:r>
            <a:r>
              <a:rPr lang="en-US" sz="1200" i="1" kern="1200" dirty="0" smtClean="0">
                <a:solidFill>
                  <a:schemeClr val="tx1"/>
                </a:solidFill>
                <a:latin typeface="+mn-lt"/>
                <a:ea typeface="+mn-ea"/>
                <a:cs typeface="+mn-cs"/>
              </a:rPr>
              <a:t>Successful Futures</a:t>
            </a:r>
            <a:r>
              <a:rPr lang="en-US" sz="1200" kern="1200" dirty="0" smtClean="0">
                <a:solidFill>
                  <a:schemeClr val="tx1"/>
                </a:solidFill>
                <a:latin typeface="+mn-lt"/>
                <a:ea typeface="+mn-ea"/>
                <a:cs typeface="+mn-cs"/>
              </a:rPr>
              <a:t>, here we see emphasis on progression.</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What can you say, from your experience, are the obstacles to progression from primary to secondary as far as learning languages is concerned?</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What do you understand to be the difference between language ‘acquisition’ and language ‘learning’?</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25</a:t>
            </a:fld>
            <a:endParaRPr lang="en-US"/>
          </a:p>
        </p:txBody>
      </p:sp>
    </p:spTree>
    <p:extLst>
      <p:ext uri="{BB962C8B-B14F-4D97-AF65-F5344CB8AC3E}">
        <p14:creationId xmlns:p14="http://schemas.microsoft.com/office/powerpoint/2010/main" xmlns="" val="33200283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p.90</a:t>
            </a:r>
          </a:p>
          <a:p>
            <a:endParaRPr lang="en-US" dirty="0" smtClean="0"/>
          </a:p>
          <a:p>
            <a:r>
              <a:rPr lang="en-US" sz="1200" kern="1200" dirty="0" smtClean="0">
                <a:solidFill>
                  <a:schemeClr val="tx1"/>
                </a:solidFill>
                <a:latin typeface="+mn-lt"/>
                <a:ea typeface="+mn-ea"/>
                <a:cs typeface="+mn-cs"/>
              </a:rPr>
              <a:t>Here we come across the concept of speaking a language to a  ‘functional standard’.</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Discuss.</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i="1" kern="1200" dirty="0" smtClean="0">
                <a:solidFill>
                  <a:schemeClr val="tx1"/>
                </a:solidFill>
                <a:latin typeface="+mn-lt"/>
                <a:ea typeface="+mn-ea"/>
                <a:cs typeface="+mn-cs"/>
              </a:rPr>
              <a:t>Mae </a:t>
            </a:r>
            <a:r>
              <a:rPr lang="en-US" sz="1200" i="1" kern="1200" dirty="0" err="1" smtClean="0">
                <a:solidFill>
                  <a:schemeClr val="tx1"/>
                </a:solidFill>
                <a:latin typeface="+mn-lt"/>
                <a:ea typeface="+mn-ea"/>
                <a:cs typeface="+mn-cs"/>
              </a:rPr>
              <a:t>hwn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ymadrodd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rhyfedd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iawn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oherwydd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mae</a:t>
            </a:r>
            <a:r>
              <a:rPr lang="en-US" sz="1200" i="1" kern="1200" dirty="0" smtClean="0">
                <a:solidFill>
                  <a:schemeClr val="tx1"/>
                </a:solidFill>
                <a:latin typeface="+mn-lt"/>
                <a:ea typeface="+mn-ea"/>
                <a:cs typeface="+mn-cs"/>
              </a:rPr>
              <a:t> ‘functional’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dibynnu’n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llwyr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a:t>
            </a:r>
            <a:r>
              <a:rPr lang="en-US" sz="1200" i="1" kern="1200" dirty="0" smtClean="0">
                <a:solidFill>
                  <a:schemeClr val="tx1"/>
                </a:solidFill>
                <a:latin typeface="+mn-lt"/>
                <a:ea typeface="+mn-ea"/>
                <a:cs typeface="+mn-cs"/>
              </a:rPr>
              <a:t> y </a:t>
            </a:r>
            <a:r>
              <a:rPr lang="en-US" sz="1200" i="1" kern="1200" dirty="0" err="1" smtClean="0">
                <a:solidFill>
                  <a:schemeClr val="tx1"/>
                </a:solidFill>
                <a:latin typeface="+mn-lt"/>
                <a:ea typeface="+mn-ea"/>
                <a:cs typeface="+mn-cs"/>
              </a:rPr>
              <a:t>cyd-destun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Gallwch</a:t>
            </a:r>
            <a:r>
              <a:rPr lang="en-US" sz="1200" i="1" kern="1200" dirty="0" smtClean="0">
                <a:solidFill>
                  <a:schemeClr val="tx1"/>
                </a:solidFill>
                <a:latin typeface="+mn-lt"/>
                <a:ea typeface="+mn-ea"/>
                <a:cs typeface="+mn-cs"/>
              </a:rPr>
              <a:t> chi </a:t>
            </a:r>
            <a:r>
              <a:rPr lang="en-US" sz="1200" i="1" kern="1200" dirty="0" err="1" smtClean="0">
                <a:solidFill>
                  <a:schemeClr val="tx1"/>
                </a:solidFill>
                <a:latin typeface="+mn-lt"/>
                <a:ea typeface="+mn-ea"/>
                <a:cs typeface="+mn-cs"/>
              </a:rPr>
              <a:t>fod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deall</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dau</a:t>
            </a:r>
            <a:r>
              <a:rPr lang="en-US" sz="1200" i="1" kern="1200" dirty="0" smtClean="0">
                <a:solidFill>
                  <a:schemeClr val="tx1"/>
                </a:solidFill>
                <a:latin typeface="+mn-lt"/>
                <a:ea typeface="+mn-ea"/>
                <a:cs typeface="+mn-cs"/>
              </a:rPr>
              <a:t> air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unig</a:t>
            </a:r>
            <a:r>
              <a:rPr lang="en-US" sz="1200" i="1" kern="1200" dirty="0" smtClean="0">
                <a:solidFill>
                  <a:schemeClr val="tx1"/>
                </a:solidFill>
                <a:latin typeface="+mn-lt"/>
                <a:ea typeface="+mn-ea"/>
                <a:cs typeface="+mn-cs"/>
              </a:rPr>
              <a:t> ‘stop’ and ‘go’ </a:t>
            </a:r>
            <a:r>
              <a:rPr lang="en-US" sz="1200" i="1" kern="1200" dirty="0" err="1" smtClean="0">
                <a:solidFill>
                  <a:schemeClr val="tx1"/>
                </a:solidFill>
                <a:latin typeface="+mn-lt"/>
                <a:ea typeface="+mn-ea"/>
                <a:cs typeface="+mn-cs"/>
              </a:rPr>
              <a:t>i</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gyflawni</a:t>
            </a:r>
            <a:r>
              <a:rPr lang="en-US" sz="1200" i="1" kern="1200" dirty="0" smtClean="0">
                <a:solidFill>
                  <a:schemeClr val="tx1"/>
                </a:solidFill>
                <a:latin typeface="+mn-lt"/>
                <a:ea typeface="+mn-ea"/>
                <a:cs typeface="+mn-cs"/>
              </a:rPr>
              <a:t> function </a:t>
            </a:r>
            <a:r>
              <a:rPr lang="en-US" sz="1200" i="1" kern="1200" dirty="0" err="1" smtClean="0">
                <a:solidFill>
                  <a:schemeClr val="tx1"/>
                </a:solidFill>
                <a:latin typeface="+mn-lt"/>
                <a:ea typeface="+mn-ea"/>
                <a:cs typeface="+mn-cs"/>
              </a:rPr>
              <a:t>pwysig</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iawn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a:t>
            </a:r>
            <a:r>
              <a:rPr lang="en-US" sz="1200" i="1" kern="1200" dirty="0" smtClean="0">
                <a:solidFill>
                  <a:schemeClr val="tx1"/>
                </a:solidFill>
                <a:latin typeface="+mn-lt"/>
                <a:ea typeface="+mn-ea"/>
                <a:cs typeface="+mn-cs"/>
              </a:rPr>
              <a:t> y </a:t>
            </a:r>
            <a:r>
              <a:rPr lang="en-US" sz="1200" i="1" kern="1200" dirty="0" err="1" smtClean="0">
                <a:solidFill>
                  <a:schemeClr val="tx1"/>
                </a:solidFill>
                <a:latin typeface="+mn-lt"/>
                <a:ea typeface="+mn-ea"/>
                <a:cs typeface="+mn-cs"/>
              </a:rPr>
              <a:t>ffordd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ond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mae</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angen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llawer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mwy</a:t>
            </a:r>
            <a:r>
              <a:rPr lang="en-US" sz="1200" i="1" kern="1200" dirty="0" smtClean="0">
                <a:solidFill>
                  <a:schemeClr val="tx1"/>
                </a:solidFill>
                <a:latin typeface="+mn-lt"/>
                <a:ea typeface="+mn-ea"/>
                <a:cs typeface="+mn-cs"/>
              </a:rPr>
              <a:t> o </a:t>
            </a:r>
            <a:r>
              <a:rPr lang="en-US" sz="1200" i="1" kern="1200" dirty="0" err="1" smtClean="0">
                <a:solidFill>
                  <a:schemeClr val="tx1"/>
                </a:solidFill>
                <a:latin typeface="+mn-lt"/>
                <a:ea typeface="+mn-ea"/>
                <a:cs typeface="+mn-cs"/>
              </a:rPr>
              <a:t>afael</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iaith</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er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mwyn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bod</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‘functional’ </a:t>
            </a:r>
            <a:r>
              <a:rPr lang="en-US" sz="1200" i="1" kern="1200" dirty="0" err="1" smtClean="0">
                <a:solidFill>
                  <a:schemeClr val="tx1"/>
                </a:solidFill>
                <a:latin typeface="+mn-lt"/>
                <a:ea typeface="+mn-ea"/>
                <a:cs typeface="+mn-cs"/>
              </a:rPr>
              <a:t>os</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mae</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eich</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gwaith</a:t>
            </a:r>
            <a:r>
              <a:rPr lang="en-US" sz="1200" i="1" kern="1200" dirty="0" smtClean="0">
                <a:solidFill>
                  <a:schemeClr val="tx1"/>
                </a:solidFill>
                <a:latin typeface="+mn-lt"/>
                <a:ea typeface="+mn-ea"/>
                <a:cs typeface="+mn-cs"/>
              </a:rPr>
              <a:t> chi </a:t>
            </a:r>
            <a:r>
              <a:rPr lang="en-US" sz="1200" i="1" kern="1200" dirty="0" err="1" smtClean="0">
                <a:solidFill>
                  <a:schemeClr val="tx1"/>
                </a:solidFill>
                <a:latin typeface="+mn-lt"/>
                <a:ea typeface="+mn-ea"/>
                <a:cs typeface="+mn-cs"/>
              </a:rPr>
              <a:t>yw</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holi’r</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prifweinidog</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yn</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fyw</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ar</a:t>
            </a:r>
            <a:r>
              <a:rPr lang="en-US" sz="1200" i="1" kern="1200" dirty="0" smtClean="0">
                <a:solidFill>
                  <a:schemeClr val="tx1"/>
                </a:solidFill>
                <a:latin typeface="+mn-lt"/>
                <a:ea typeface="+mn-ea"/>
                <a:cs typeface="+mn-cs"/>
              </a:rPr>
              <a:t> y </a:t>
            </a:r>
            <a:r>
              <a:rPr lang="en-US" sz="1200" i="1" kern="1200" dirty="0" err="1" smtClean="0">
                <a:solidFill>
                  <a:schemeClr val="tx1"/>
                </a:solidFill>
                <a:latin typeface="+mn-lt"/>
                <a:ea typeface="+mn-ea"/>
                <a:cs typeface="+mn-cs"/>
              </a:rPr>
              <a:t>teledu</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e.e</a:t>
            </a:r>
            <a:r>
              <a:rPr lang="en-US" sz="1200" i="1" kern="1200" dirty="0" smtClean="0">
                <a:solidFill>
                  <a:schemeClr val="tx1"/>
                </a:solidFill>
                <a:latin typeface="+mn-lt"/>
                <a:ea typeface="+mn-ea"/>
                <a:cs typeface="+mn-cs"/>
              </a:rPr>
              <a:t>…. </a:t>
            </a:r>
          </a:p>
          <a:p>
            <a:endParaRPr lang="en-US" sz="1200" i="1" kern="1200" dirty="0" smtClean="0">
              <a:solidFill>
                <a:schemeClr val="tx1"/>
              </a:solidFill>
              <a:latin typeface="+mn-lt"/>
              <a:ea typeface="+mn-ea"/>
              <a:cs typeface="+mn-cs"/>
            </a:endParaRPr>
          </a:p>
          <a:p>
            <a:r>
              <a:rPr lang="en-US" sz="1200" i="1" kern="1200" dirty="0" smtClean="0">
                <a:solidFill>
                  <a:schemeClr val="tx1"/>
                </a:solidFill>
                <a:latin typeface="+mn-lt"/>
                <a:ea typeface="+mn-ea"/>
                <a:cs typeface="+mn-cs"/>
              </a:rPr>
              <a:t>This is a  very strange phrase as ‘functional’ depends totally on the context. You could only</a:t>
            </a:r>
            <a:r>
              <a:rPr lang="en-US" sz="1200" i="1" kern="1200" baseline="0" dirty="0" smtClean="0">
                <a:solidFill>
                  <a:schemeClr val="tx1"/>
                </a:solidFill>
                <a:latin typeface="+mn-lt"/>
                <a:ea typeface="+mn-ea"/>
                <a:cs typeface="+mn-cs"/>
              </a:rPr>
              <a:t> </a:t>
            </a:r>
            <a:r>
              <a:rPr lang="en-US" sz="1200" i="1" kern="1200" baseline="0" dirty="0" err="1" smtClean="0">
                <a:solidFill>
                  <a:schemeClr val="tx1"/>
                </a:solidFill>
                <a:latin typeface="+mn-lt"/>
                <a:ea typeface="+mn-ea"/>
                <a:cs typeface="+mn-cs"/>
              </a:rPr>
              <a:t>undersatnd</a:t>
            </a:r>
            <a:r>
              <a:rPr lang="en-US" sz="1200" i="1" kern="1200" baseline="0" dirty="0" smtClean="0">
                <a:solidFill>
                  <a:schemeClr val="tx1"/>
                </a:solidFill>
                <a:latin typeface="+mn-lt"/>
                <a:ea typeface="+mn-ea"/>
                <a:cs typeface="+mn-cs"/>
              </a:rPr>
              <a:t> ‘stop’ and ‘go’ to  execute a  very important function on the road, but there needs to be far more ‘grip’  on the language in order to be ‘functional’ if you are going to interview the first minister on TV for example!</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26</a:t>
            </a:fld>
            <a:endParaRPr lang="en-US"/>
          </a:p>
        </p:txBody>
      </p:sp>
    </p:spTree>
    <p:extLst>
      <p:ext uri="{BB962C8B-B14F-4D97-AF65-F5344CB8AC3E}">
        <p14:creationId xmlns:p14="http://schemas.microsoft.com/office/powerpoint/2010/main" xmlns="" val="42080606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p.96</a:t>
            </a:r>
          </a:p>
          <a:p>
            <a:endParaRPr lang="en-US" dirty="0" smtClean="0"/>
          </a:p>
          <a:p>
            <a:r>
              <a:rPr lang="en-US" sz="1200" kern="1200" dirty="0" smtClean="0">
                <a:solidFill>
                  <a:schemeClr val="tx1"/>
                </a:solidFill>
                <a:latin typeface="+mn-lt"/>
                <a:ea typeface="+mn-ea"/>
                <a:cs typeface="+mn-cs"/>
              </a:rPr>
              <a:t>We have already discussed the implications of this enhanced emphasis on developing WL skills for ITE students, but here we see a challenge for the qualified workforce.</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If you were Minister for Education – how would you make this possible?</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27</a:t>
            </a:fld>
            <a:endParaRPr lang="en-US"/>
          </a:p>
        </p:txBody>
      </p:sp>
    </p:spTree>
    <p:extLst>
      <p:ext uri="{BB962C8B-B14F-4D97-AF65-F5344CB8AC3E}">
        <p14:creationId xmlns:p14="http://schemas.microsoft.com/office/powerpoint/2010/main" xmlns="" val="4508643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p.108</a:t>
            </a:r>
          </a:p>
          <a:p>
            <a:endParaRPr lang="en-US" dirty="0" smtClean="0"/>
          </a:p>
          <a:p>
            <a:r>
              <a:rPr lang="en-GB" sz="1200" kern="1200" dirty="0" err="1" smtClean="0">
                <a:solidFill>
                  <a:schemeClr val="tx1"/>
                </a:solidFill>
                <a:latin typeface="+mn-lt"/>
                <a:ea typeface="+mn-ea"/>
                <a:cs typeface="+mn-cs"/>
              </a:rPr>
              <a:t>Tynnu</a:t>
            </a:r>
            <a:r>
              <a:rPr lang="en-GB" sz="1200" kern="1200" dirty="0" smtClean="0">
                <a:solidFill>
                  <a:schemeClr val="tx1"/>
                </a:solidFill>
                <a:latin typeface="+mn-lt"/>
                <a:ea typeface="+mn-ea"/>
                <a:cs typeface="+mn-cs"/>
              </a:rPr>
              <a:t> </a:t>
            </a:r>
            <a:r>
              <a:rPr lang="en-GB" sz="1200" kern="1200" dirty="0" err="1" smtClean="0">
                <a:solidFill>
                  <a:schemeClr val="tx1"/>
                </a:solidFill>
                <a:latin typeface="+mn-lt"/>
                <a:ea typeface="+mn-ea"/>
                <a:cs typeface="+mn-cs"/>
              </a:rPr>
              <a:t>sylw</a:t>
            </a:r>
            <a:r>
              <a:rPr lang="en-GB" sz="1200" kern="1200" dirty="0" smtClean="0">
                <a:solidFill>
                  <a:schemeClr val="tx1"/>
                </a:solidFill>
                <a:latin typeface="+mn-lt"/>
                <a:ea typeface="+mn-ea"/>
                <a:cs typeface="+mn-cs"/>
              </a:rPr>
              <a:t> at ‘strengthened’</a:t>
            </a:r>
          </a:p>
          <a:p>
            <a:r>
              <a:rPr lang="en-GB"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28</a:t>
            </a:fld>
            <a:endParaRPr lang="en-US"/>
          </a:p>
        </p:txBody>
      </p:sp>
    </p:spTree>
    <p:extLst>
      <p:ext uri="{BB962C8B-B14F-4D97-AF65-F5344CB8AC3E}">
        <p14:creationId xmlns:p14="http://schemas.microsoft.com/office/powerpoint/2010/main" xmlns="" val="1114543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p.112</a:t>
            </a:r>
          </a:p>
          <a:p>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err="1" smtClean="0">
                <a:solidFill>
                  <a:schemeClr val="tx1"/>
                </a:solidFill>
                <a:latin typeface="+mn-lt"/>
                <a:ea typeface="+mn-ea"/>
                <a:cs typeface="+mn-cs"/>
              </a:rPr>
              <a:t>Tynnu</a:t>
            </a:r>
            <a:r>
              <a:rPr lang="en-GB" sz="1200" kern="1200" dirty="0" smtClean="0">
                <a:solidFill>
                  <a:schemeClr val="tx1"/>
                </a:solidFill>
                <a:latin typeface="+mn-lt"/>
                <a:ea typeface="+mn-ea"/>
                <a:cs typeface="+mn-cs"/>
              </a:rPr>
              <a:t> </a:t>
            </a:r>
            <a:r>
              <a:rPr lang="en-GB" sz="1200" kern="1200" dirty="0" err="1" smtClean="0">
                <a:solidFill>
                  <a:schemeClr val="tx1"/>
                </a:solidFill>
                <a:latin typeface="+mn-lt"/>
                <a:ea typeface="+mn-ea"/>
                <a:cs typeface="+mn-cs"/>
              </a:rPr>
              <a:t>sylw</a:t>
            </a:r>
            <a:r>
              <a:rPr lang="en-GB" sz="1200" kern="1200" dirty="0" smtClean="0">
                <a:solidFill>
                  <a:schemeClr val="tx1"/>
                </a:solidFill>
                <a:latin typeface="+mn-lt"/>
                <a:ea typeface="+mn-ea"/>
                <a:cs typeface="+mn-cs"/>
              </a:rPr>
              <a:t> at ‘major implications’</a:t>
            </a:r>
          </a:p>
          <a:p>
            <a:endParaRPr lang="en-US" dirty="0"/>
          </a:p>
        </p:txBody>
      </p:sp>
      <p:sp>
        <p:nvSpPr>
          <p:cNvPr id="4" name="Slide Number Placeholder 3"/>
          <p:cNvSpPr>
            <a:spLocks noGrp="1"/>
          </p:cNvSpPr>
          <p:nvPr>
            <p:ph type="sldNum" sz="quarter" idx="10"/>
          </p:nvPr>
        </p:nvSpPr>
        <p:spPr/>
        <p:txBody>
          <a:bodyPr/>
          <a:lstStyle/>
          <a:p>
            <a:fld id="{9C94935D-99CF-3546-BCA5-5D0795CB7ED3}" type="slidenum">
              <a:rPr lang="en-US" smtClean="0"/>
              <a:pPr/>
              <a:t>29</a:t>
            </a:fld>
            <a:endParaRPr lang="en-US"/>
          </a:p>
        </p:txBody>
      </p:sp>
    </p:spTree>
    <p:extLst>
      <p:ext uri="{BB962C8B-B14F-4D97-AF65-F5344CB8AC3E}">
        <p14:creationId xmlns:p14="http://schemas.microsoft.com/office/powerpoint/2010/main" xmlns="" val="6410691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1849222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2909635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3005578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3350620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2762631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1065137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4183342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451570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2165843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4289326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B03EE32-C4A4-3049-93EB-E89020170C57}"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5FB267C-E7E0-064E-8374-56BC0139DBC0}" type="slidenum">
              <a:rPr lang="en-US" smtClean="0"/>
              <a:pPr/>
              <a:t>‹#›</a:t>
            </a:fld>
            <a:endParaRPr lang="en-US"/>
          </a:p>
        </p:txBody>
      </p:sp>
    </p:spTree>
    <p:extLst>
      <p:ext uri="{BB962C8B-B14F-4D97-AF65-F5344CB8AC3E}">
        <p14:creationId xmlns:p14="http://schemas.microsoft.com/office/powerpoint/2010/main" xmlns="" val="831139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28706807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30871767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1026745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4042010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8129700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1399484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15798450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19715325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21306127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11935894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99FD3AF-6186-BB47-B800-4ACD48CEDB9F}" type="datetimeFigureOut">
              <a:rPr lang="en-US" smtClean="0"/>
              <a:pPr/>
              <a:t>11/22/2017</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542BA1A-E53F-3242-BA4B-99A87B99F0DD}" type="slidenum">
              <a:rPr lang="en-US" smtClean="0"/>
              <a:pPr/>
              <a:t>‹#›</a:t>
            </a:fld>
            <a:endParaRPr lang="en-US"/>
          </a:p>
        </p:txBody>
      </p:sp>
    </p:spTree>
    <p:extLst>
      <p:ext uri="{BB962C8B-B14F-4D97-AF65-F5344CB8AC3E}">
        <p14:creationId xmlns:p14="http://schemas.microsoft.com/office/powerpoint/2010/main" xmlns="" val="3151540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descr="contentslide.jpg"/>
          <p:cNvPicPr>
            <a:picLocks noChangeAspect="1"/>
          </p:cNvPicPr>
          <p:nvPr userDrawn="1"/>
        </p:nvPicPr>
        <p:blipFill>
          <a:blip r:embed="rId13"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xmlns="" val="18037247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1" name="Picture 10" descr="powerpoint-2.jpg"/>
          <p:cNvPicPr>
            <a:picLocks noChangeAspect="1"/>
          </p:cNvPicPr>
          <p:nvPr userDrawn="1"/>
        </p:nvPicPr>
        <p:blipFill>
          <a:blip r:embed="rId13" cstate="email">
            <a:alphaModFix amt="25000"/>
            <a:extLst>
              <a:ext uri="{28A0092B-C50C-407E-A947-70E740481C1C}">
                <a14:useLocalDpi xmlns:a14="http://schemas.microsoft.com/office/drawing/2010/main" xmlns=""/>
              </a:ext>
            </a:extLst>
          </a:blip>
          <a:stretch>
            <a:fillRect/>
          </a:stretch>
        </p:blipFill>
        <p:spPr>
          <a:xfrm>
            <a:off x="0" y="5658095"/>
            <a:ext cx="9144000" cy="1199905"/>
          </a:xfrm>
          <a:prstGeom prst="rect">
            <a:avLst/>
          </a:prstGeom>
        </p:spPr>
      </p:pic>
      <p:pic>
        <p:nvPicPr>
          <p:cNvPr id="7" name="Picture 6" descr="Corporate_Generic.eps"/>
          <p:cNvPicPr>
            <a:picLocks noChangeAspect="1"/>
          </p:cNvPicPr>
          <p:nvPr userDrawn="1"/>
        </p:nvPicPr>
        <p:blipFill>
          <a:blip r:embed="rId14" cstate="email">
            <a:extLst>
              <a:ext uri="{28A0092B-C50C-407E-A947-70E740481C1C}">
                <a14:useLocalDpi xmlns:a14="http://schemas.microsoft.com/office/drawing/2010/main" xmlns=""/>
              </a:ext>
            </a:extLst>
          </a:blip>
          <a:stretch>
            <a:fillRect/>
          </a:stretch>
        </p:blipFill>
        <p:spPr>
          <a:xfrm>
            <a:off x="216498" y="5824521"/>
            <a:ext cx="1960822" cy="776929"/>
          </a:xfrm>
          <a:prstGeom prst="rect">
            <a:avLst/>
          </a:prstGeom>
        </p:spPr>
      </p:pic>
      <p:pic>
        <p:nvPicPr>
          <p:cNvPr id="8" name="Picture 7" descr="Guardian logo winner.eps"/>
          <p:cNvPicPr>
            <a:picLocks noChangeAspect="1"/>
          </p:cNvPicPr>
          <p:nvPr userDrawn="1"/>
        </p:nvPicPr>
        <p:blipFill>
          <a:blip r:embed="rId15" cstate="email">
            <a:extLst>
              <a:ext uri="{28A0092B-C50C-407E-A947-70E740481C1C}">
                <a14:useLocalDpi xmlns:a14="http://schemas.microsoft.com/office/drawing/2010/main" xmlns=""/>
              </a:ext>
            </a:extLst>
          </a:blip>
          <a:stretch>
            <a:fillRect/>
          </a:stretch>
        </p:blipFill>
        <p:spPr>
          <a:xfrm>
            <a:off x="8290696" y="5824521"/>
            <a:ext cx="665169" cy="665169"/>
          </a:xfrm>
          <a:prstGeom prst="rect">
            <a:avLst/>
          </a:prstGeom>
        </p:spPr>
      </p:pic>
      <p:sp>
        <p:nvSpPr>
          <p:cNvPr id="9" name="Rectangle 8"/>
          <p:cNvSpPr/>
          <p:nvPr userDrawn="1"/>
        </p:nvSpPr>
        <p:spPr>
          <a:xfrm>
            <a:off x="0" y="6756400"/>
            <a:ext cx="9144000" cy="101601"/>
          </a:xfrm>
          <a:prstGeom prst="rect">
            <a:avLst/>
          </a:prstGeom>
          <a:solidFill>
            <a:srgbClr val="104C85"/>
          </a:solidFill>
          <a:ln>
            <a:noFill/>
          </a:ln>
        </p:spPr>
        <p:style>
          <a:lnRef idx="3">
            <a:schemeClr val="lt1"/>
          </a:lnRef>
          <a:fillRef idx="1">
            <a:schemeClr val="dk1"/>
          </a:fillRef>
          <a:effectRef idx="1">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39728838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www.worldometers.info/geography/how-many-countries-in-asia/" TargetMode="External"/><Relationship Id="rId7" Type="http://schemas.openxmlformats.org/officeDocument/2006/relationships/hyperlink" Target="http://www.worldometers.info/geography/how-many-countries-in-northern-america/" TargetMode="External"/><Relationship Id="rId2" Type="http://schemas.openxmlformats.org/officeDocument/2006/relationships/hyperlink" Target="http://www.worldometers.info/geography/how-many-countries-in-africa/" TargetMode="External"/><Relationship Id="rId1" Type="http://schemas.openxmlformats.org/officeDocument/2006/relationships/slideLayout" Target="../slideLayouts/slideLayout4.xml"/><Relationship Id="rId6" Type="http://schemas.openxmlformats.org/officeDocument/2006/relationships/hyperlink" Target="http://www.worldometers.info/geography/how-many-countries-in-oceania/" TargetMode="External"/><Relationship Id="rId5" Type="http://schemas.openxmlformats.org/officeDocument/2006/relationships/hyperlink" Target="http://www.worldometers.info/geography/how-many-countries-in-latin-america/" TargetMode="External"/><Relationship Id="rId4" Type="http://schemas.openxmlformats.org/officeDocument/2006/relationships/hyperlink" Target="http://www.worldometers.info/geography/how-many-countries-in-europ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21.19.png"/>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401690"/>
          </a:xfrm>
          <a:prstGeom prst="rect">
            <a:avLst/>
          </a:prstGeom>
        </p:spPr>
      </p:pic>
    </p:spTree>
    <p:extLst>
      <p:ext uri="{BB962C8B-B14F-4D97-AF65-F5344CB8AC3E}">
        <p14:creationId xmlns:p14="http://schemas.microsoft.com/office/powerpoint/2010/main" xmlns="" val="2750061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250" y="167039"/>
            <a:ext cx="7810500" cy="5194300"/>
          </a:xfrm>
          <a:prstGeom prst="rect">
            <a:avLst/>
          </a:prstGeom>
        </p:spPr>
      </p:pic>
      <p:sp>
        <p:nvSpPr>
          <p:cNvPr id="3" name="Rectangle 2"/>
          <p:cNvSpPr/>
          <p:nvPr/>
        </p:nvSpPr>
        <p:spPr>
          <a:xfrm>
            <a:off x="263473" y="5361339"/>
            <a:ext cx="4572000" cy="461665"/>
          </a:xfrm>
          <a:prstGeom prst="rect">
            <a:avLst/>
          </a:prstGeom>
        </p:spPr>
        <p:txBody>
          <a:bodyPr>
            <a:spAutoFit/>
          </a:bodyPr>
          <a:lstStyle/>
          <a:p>
            <a:r>
              <a:rPr lang="en-US" sz="1200" dirty="0"/>
              <a:t>http://</a:t>
            </a:r>
            <a:r>
              <a:rPr lang="en-US" sz="1200" dirty="0" err="1"/>
              <a:t>www.walesonline.co.uk</a:t>
            </a:r>
            <a:r>
              <a:rPr lang="en-US" sz="1200" dirty="0"/>
              <a:t>/news/education/scotland-can-inspiration-wales-new-10701587</a:t>
            </a:r>
          </a:p>
        </p:txBody>
      </p:sp>
    </p:spTree>
    <p:extLst>
      <p:ext uri="{BB962C8B-B14F-4D97-AF65-F5344CB8AC3E}">
        <p14:creationId xmlns:p14="http://schemas.microsoft.com/office/powerpoint/2010/main" xmlns="" val="14963079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err="1" smtClean="0"/>
              <a:t>Pwy</a:t>
            </a:r>
            <a:r>
              <a:rPr lang="en-GB" sz="4000" dirty="0" smtClean="0"/>
              <a:t> </a:t>
            </a:r>
            <a:r>
              <a:rPr lang="en-GB" sz="4000" dirty="0" err="1" smtClean="0"/>
              <a:t>ydy</a:t>
            </a:r>
            <a:r>
              <a:rPr lang="en-GB" sz="4000" dirty="0" smtClean="0"/>
              <a:t> Professor Graham Donaldson?</a:t>
            </a:r>
            <a:endParaRPr lang="en-GB" sz="4000" dirty="0"/>
          </a:p>
        </p:txBody>
      </p:sp>
      <p:sp>
        <p:nvSpPr>
          <p:cNvPr id="3" name="Content Placeholder 2"/>
          <p:cNvSpPr>
            <a:spLocks noGrp="1"/>
          </p:cNvSpPr>
          <p:nvPr>
            <p:ph idx="1"/>
          </p:nvPr>
        </p:nvSpPr>
        <p:spPr>
          <a:xfrm>
            <a:off x="457200" y="1600200"/>
            <a:ext cx="8686800" cy="4525963"/>
          </a:xfrm>
        </p:spPr>
        <p:txBody>
          <a:bodyPr/>
          <a:lstStyle/>
          <a:p>
            <a:r>
              <a:rPr lang="en-GB" sz="2400" dirty="0" smtClean="0"/>
              <a:t>Following his retirement from HMIE Professor Graham Donaldson was asked to undertake a personal review of teacher education in Scotland. </a:t>
            </a:r>
          </a:p>
          <a:p>
            <a:endParaRPr lang="en-GB" sz="2400" dirty="0" smtClean="0"/>
          </a:p>
          <a:p>
            <a:r>
              <a:rPr lang="en-GB" sz="2400" dirty="0" smtClean="0"/>
              <a:t>‘Teaching Scotland’s Future’ (2011) made 50 recommendations which have all been accepted by the government and a major implementation programme is now under way. </a:t>
            </a:r>
          </a:p>
          <a:p>
            <a:endParaRPr lang="en-GB" sz="2400" dirty="0" smtClean="0"/>
          </a:p>
          <a:p>
            <a:r>
              <a:rPr lang="en-GB" sz="2400" dirty="0" smtClean="0"/>
              <a:t>Professor Graham Donaldson, was commissioned by the Welsh Government to consider new assessment and curriculum arrangements. </a:t>
            </a:r>
            <a:endParaRPr lang="en-GB"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a nut-shell</a:t>
            </a:r>
            <a:endParaRPr lang="en-GB" dirty="0"/>
          </a:p>
        </p:txBody>
      </p:sp>
      <p:sp>
        <p:nvSpPr>
          <p:cNvPr id="3" name="Content Placeholder 2"/>
          <p:cNvSpPr>
            <a:spLocks noGrp="1"/>
          </p:cNvSpPr>
          <p:nvPr>
            <p:ph idx="1"/>
          </p:nvPr>
        </p:nvSpPr>
        <p:spPr>
          <a:xfrm>
            <a:off x="457200" y="1230924"/>
            <a:ext cx="8229600" cy="4895240"/>
          </a:xfrm>
        </p:spPr>
        <p:txBody>
          <a:bodyPr/>
          <a:lstStyle/>
          <a:p>
            <a:r>
              <a:rPr lang="en-GB" dirty="0" smtClean="0"/>
              <a:t>4 purposes</a:t>
            </a:r>
          </a:p>
          <a:p>
            <a:r>
              <a:rPr lang="en-GB" dirty="0" smtClean="0"/>
              <a:t>6 Areas of Learning and Experiences</a:t>
            </a:r>
          </a:p>
          <a:p>
            <a:r>
              <a:rPr lang="en-GB" dirty="0" smtClean="0"/>
              <a:t>3 Cross-curricular responsibilities</a:t>
            </a:r>
          </a:p>
          <a:p>
            <a:r>
              <a:rPr lang="en-GB" dirty="0" smtClean="0"/>
              <a:t>Incorporates all learners aged 3 to 16, from Foundation Phase to Key Stage 4 (GCSE)</a:t>
            </a:r>
          </a:p>
          <a:p>
            <a:r>
              <a:rPr lang="en-GB" dirty="0" smtClean="0"/>
              <a:t>Replaces existing key stages with “progression steps”, relating broadly to expectations at ages 5, 8, 11, 14 and 16</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95653" y="274638"/>
            <a:ext cx="8229600" cy="1143000"/>
          </a:xfrm>
        </p:spPr>
        <p:txBody>
          <a:bodyPr/>
          <a:lstStyle/>
          <a:p>
            <a:r>
              <a:rPr lang="en-GB" dirty="0" smtClean="0"/>
              <a:t>                                    Evidence </a:t>
            </a:r>
            <a:br>
              <a:rPr lang="en-GB" dirty="0" smtClean="0"/>
            </a:br>
            <a:r>
              <a:rPr lang="en-GB" dirty="0" smtClean="0"/>
              <a:t>                                Gathering (Pg 16)</a:t>
            </a:r>
            <a:endParaRPr lang="en-GB" dirty="0"/>
          </a:p>
        </p:txBody>
      </p:sp>
      <p:pic>
        <p:nvPicPr>
          <p:cNvPr id="1026" name="Picture 2"/>
          <p:cNvPicPr>
            <a:picLocks noGrp="1" noChangeAspect="1" noChangeArrowheads="1"/>
          </p:cNvPicPr>
          <p:nvPr>
            <p:ph sz="half" idx="1"/>
          </p:nvPr>
        </p:nvPicPr>
        <p:blipFill>
          <a:blip r:embed="rId2"/>
          <a:srcRect l="28885" t="17279" r="38839" b="13387"/>
          <a:stretch>
            <a:fillRect/>
          </a:stretch>
        </p:blipFill>
        <p:spPr bwMode="auto">
          <a:xfrm>
            <a:off x="0" y="114300"/>
            <a:ext cx="4378569" cy="5878933"/>
          </a:xfrm>
          <a:prstGeom prst="rect">
            <a:avLst/>
          </a:prstGeom>
          <a:noFill/>
          <a:ln w="9525">
            <a:noFill/>
            <a:miter lim="800000"/>
            <a:headEnd/>
            <a:tailEnd/>
          </a:ln>
        </p:spPr>
      </p:pic>
      <p:sp>
        <p:nvSpPr>
          <p:cNvPr id="10" name="Content Placeholder 9"/>
          <p:cNvSpPr>
            <a:spLocks noGrp="1"/>
          </p:cNvSpPr>
          <p:nvPr>
            <p:ph sz="half" idx="2"/>
          </p:nvPr>
        </p:nvSpPr>
        <p:spPr>
          <a:xfrm>
            <a:off x="4151087" y="1600200"/>
            <a:ext cx="4992914" cy="4525963"/>
          </a:xfrm>
        </p:spPr>
        <p:txBody>
          <a:bodyPr/>
          <a:lstStyle/>
          <a:p>
            <a:pPr>
              <a:lnSpc>
                <a:spcPct val="150000"/>
              </a:lnSpc>
            </a:pPr>
            <a:r>
              <a:rPr lang="en-GB" sz="2000" dirty="0" smtClean="0"/>
              <a:t>Looked at best practice in in the UK</a:t>
            </a:r>
          </a:p>
          <a:p>
            <a:pPr>
              <a:lnSpc>
                <a:spcPct val="150000"/>
              </a:lnSpc>
            </a:pPr>
            <a:r>
              <a:rPr lang="en-GB" sz="2000" dirty="0" smtClean="0"/>
              <a:t>Look at best practice over seas</a:t>
            </a:r>
          </a:p>
          <a:p>
            <a:pPr>
              <a:lnSpc>
                <a:spcPct val="150000"/>
              </a:lnSpc>
            </a:pPr>
            <a:r>
              <a:rPr lang="en-GB" sz="2000" dirty="0" smtClean="0"/>
              <a:t>Stakeholder discussions</a:t>
            </a:r>
          </a:p>
          <a:p>
            <a:pPr>
              <a:lnSpc>
                <a:spcPct val="150000"/>
              </a:lnSpc>
            </a:pPr>
            <a:r>
              <a:rPr lang="en-GB" sz="2000" dirty="0" smtClean="0"/>
              <a:t>60+ schools visited</a:t>
            </a:r>
          </a:p>
          <a:p>
            <a:pPr>
              <a:lnSpc>
                <a:spcPct val="150000"/>
              </a:lnSpc>
            </a:pPr>
            <a:r>
              <a:rPr lang="en-GB" sz="2000" dirty="0" smtClean="0"/>
              <a:t>700+ response received</a:t>
            </a:r>
          </a:p>
          <a:p>
            <a:pPr>
              <a:lnSpc>
                <a:spcPct val="150000"/>
              </a:lnSpc>
            </a:pPr>
            <a:r>
              <a:rPr lang="en-GB" sz="2000" dirty="0" smtClean="0"/>
              <a:t>300+ child responses</a:t>
            </a:r>
          </a:p>
          <a:p>
            <a:pPr>
              <a:lnSpc>
                <a:spcPct val="150000"/>
              </a:lnSpc>
            </a:pPr>
            <a:r>
              <a:rPr lang="en-GB" sz="2000" dirty="0" smtClean="0"/>
              <a:t>Gathering evidence from across Wales</a:t>
            </a:r>
          </a:p>
          <a:p>
            <a:pPr>
              <a:lnSpc>
                <a:spcPct val="150000"/>
              </a:lnSpc>
            </a:pPr>
            <a:r>
              <a:rPr lang="en-GB" sz="2000" dirty="0" smtClean="0"/>
              <a:t>Listening was at the heart of the research</a:t>
            </a:r>
            <a:endParaRPr lang="en-GB" sz="2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Cymraeg</a:t>
            </a:r>
            <a:r>
              <a:rPr lang="en-GB" dirty="0" smtClean="0"/>
              <a:t> </a:t>
            </a:r>
            <a:r>
              <a:rPr lang="en-GB" dirty="0" err="1" smtClean="0"/>
              <a:t>yn</a:t>
            </a:r>
            <a:r>
              <a:rPr lang="en-GB" dirty="0" smtClean="0"/>
              <a:t> yr </a:t>
            </a:r>
            <a:r>
              <a:rPr lang="en-GB" dirty="0" err="1" smtClean="0"/>
              <a:t>adroddiad</a:t>
            </a:r>
            <a:endParaRPr lang="en-GB" dirty="0"/>
          </a:p>
        </p:txBody>
      </p:sp>
      <p:sp>
        <p:nvSpPr>
          <p:cNvPr id="3" name="Content Placeholder 2"/>
          <p:cNvSpPr>
            <a:spLocks noGrp="1"/>
          </p:cNvSpPr>
          <p:nvPr>
            <p:ph idx="1"/>
          </p:nvPr>
        </p:nvSpPr>
        <p:spPr/>
        <p:txBody>
          <a:bodyPr/>
          <a:lstStyle/>
          <a:p>
            <a:r>
              <a:rPr lang="en-GB" dirty="0" smtClean="0"/>
              <a:t>Teaching of the Welsh language remains compulsory up to the age of 16</a:t>
            </a:r>
          </a:p>
          <a:p>
            <a:r>
              <a:rPr lang="en-GB" dirty="0" smtClean="0"/>
              <a:t>Expectation that learners gain “transactional competence” by end of studies</a:t>
            </a:r>
          </a:p>
          <a:p>
            <a:r>
              <a:rPr lang="en-GB" dirty="0" smtClean="0"/>
              <a:t>Welsh-medium schools to act as hubs for the Welsh language, supporting teachers and practitioners in English-medium schools</a:t>
            </a:r>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‘best things’ from the current curriculum (pg15)</a:t>
            </a:r>
            <a:endParaRPr lang="en-GB" dirty="0"/>
          </a:p>
        </p:txBody>
      </p:sp>
      <p:sp>
        <p:nvSpPr>
          <p:cNvPr id="3" name="Content Placeholder 2"/>
          <p:cNvSpPr>
            <a:spLocks noGrp="1"/>
          </p:cNvSpPr>
          <p:nvPr>
            <p:ph idx="1"/>
          </p:nvPr>
        </p:nvSpPr>
        <p:spPr>
          <a:xfrm>
            <a:off x="457200" y="2206171"/>
            <a:ext cx="8229600" cy="3512458"/>
          </a:xfrm>
        </p:spPr>
        <p:txBody>
          <a:bodyPr/>
          <a:lstStyle/>
          <a:p>
            <a:r>
              <a:rPr lang="en-GB" dirty="0" smtClean="0"/>
              <a:t>The Foundation Phase</a:t>
            </a:r>
          </a:p>
          <a:p>
            <a:endParaRPr lang="en-GB" dirty="0" smtClean="0"/>
          </a:p>
          <a:p>
            <a:r>
              <a:rPr lang="en-GB" dirty="0" smtClean="0"/>
              <a:t>The Welsh language and bilingualism (especially with younger respondents)</a:t>
            </a:r>
          </a:p>
          <a:p>
            <a:endParaRPr lang="en-GB" dirty="0" smtClean="0"/>
          </a:p>
          <a:p>
            <a:r>
              <a:rPr lang="en-GB" dirty="0" smtClean="0"/>
              <a:t>Focus on the Welsh identity and the Curriculum </a:t>
            </a:r>
            <a:r>
              <a:rPr lang="en-GB" dirty="0" err="1" smtClean="0"/>
              <a:t>Cymreig</a:t>
            </a:r>
            <a:endParaRPr lang="en-GB" dirty="0" smtClean="0"/>
          </a:p>
          <a:p>
            <a:endParaRPr lang="en-GB" dirty="0" smtClean="0"/>
          </a:p>
          <a:p>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4785"/>
            <a:ext cx="8229600" cy="773724"/>
          </a:xfrm>
        </p:spPr>
        <p:txBody>
          <a:bodyPr/>
          <a:lstStyle/>
          <a:p>
            <a:r>
              <a:rPr lang="en-GB" sz="3600" b="1" dirty="0" smtClean="0"/>
              <a:t>Developing </a:t>
            </a:r>
            <a:r>
              <a:rPr lang="en-GB" sz="3600" b="1" dirty="0" smtClean="0">
                <a:solidFill>
                  <a:srgbClr val="FF0000"/>
                </a:solidFill>
              </a:rPr>
              <a:t>Distinctive</a:t>
            </a:r>
            <a:r>
              <a:rPr lang="en-GB" sz="3600" b="1" dirty="0" smtClean="0"/>
              <a:t> Purposes (Pg 24)</a:t>
            </a:r>
            <a:endParaRPr lang="en-GB" sz="3600" b="1" dirty="0"/>
          </a:p>
        </p:txBody>
      </p:sp>
      <p:sp>
        <p:nvSpPr>
          <p:cNvPr id="3" name="Content Placeholder 2"/>
          <p:cNvSpPr>
            <a:spLocks noGrp="1"/>
          </p:cNvSpPr>
          <p:nvPr>
            <p:ph idx="1"/>
          </p:nvPr>
        </p:nvSpPr>
        <p:spPr>
          <a:xfrm>
            <a:off x="457200" y="1248509"/>
            <a:ext cx="8229600" cy="4536830"/>
          </a:xfrm>
        </p:spPr>
        <p:txBody>
          <a:bodyPr/>
          <a:lstStyle/>
          <a:p>
            <a:r>
              <a:rPr lang="en-GB" dirty="0" smtClean="0"/>
              <a:t>The principles enshrined in the </a:t>
            </a:r>
            <a:r>
              <a:rPr lang="en-US" dirty="0" smtClean="0"/>
              <a:t>the United Nations Convention on the Rights of the Child (</a:t>
            </a:r>
            <a:r>
              <a:rPr lang="en-GB" dirty="0" smtClean="0"/>
              <a:t>UNCRC)</a:t>
            </a:r>
          </a:p>
          <a:p>
            <a:r>
              <a:rPr lang="en-GB" dirty="0" smtClean="0"/>
              <a:t>The Welsh language and culture</a:t>
            </a:r>
          </a:p>
          <a:p>
            <a:r>
              <a:rPr lang="en-GB" dirty="0" smtClean="0"/>
              <a:t>The community roles of schools</a:t>
            </a:r>
          </a:p>
          <a:p>
            <a:r>
              <a:rPr lang="en-GB" dirty="0" smtClean="0"/>
              <a:t>The health and well-being of young people</a:t>
            </a:r>
          </a:p>
          <a:p>
            <a:r>
              <a:rPr lang="en-GB" dirty="0" smtClean="0"/>
              <a:t>Independent review of W2L at KS3&amp;4</a:t>
            </a:r>
          </a:p>
          <a:p>
            <a:r>
              <a:rPr lang="en-GB" dirty="0" smtClean="0"/>
              <a:t>YCC</a:t>
            </a:r>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Desired purposes in other WG policy statements (p.26)</a:t>
            </a:r>
            <a:endParaRPr lang="en-GB" dirty="0"/>
          </a:p>
        </p:txBody>
      </p:sp>
      <p:sp>
        <p:nvSpPr>
          <p:cNvPr id="3" name="Content Placeholder 2"/>
          <p:cNvSpPr>
            <a:spLocks noGrp="1"/>
          </p:cNvSpPr>
          <p:nvPr>
            <p:ph idx="1"/>
          </p:nvPr>
        </p:nvSpPr>
        <p:spPr>
          <a:xfrm>
            <a:off x="457200" y="1802422"/>
            <a:ext cx="8229600" cy="4395177"/>
          </a:xfrm>
        </p:spPr>
        <p:txBody>
          <a:bodyPr/>
          <a:lstStyle/>
          <a:p>
            <a:r>
              <a:rPr lang="en-GB" sz="2100" i="1" dirty="0" smtClean="0"/>
              <a:t>Welsh Medium Education Strategy </a:t>
            </a:r>
            <a:r>
              <a:rPr lang="en-GB" sz="2100" dirty="0" smtClean="0"/>
              <a:t>(WG,2010) – a country where WM education and training are integral </a:t>
            </a:r>
          </a:p>
          <a:p>
            <a:r>
              <a:rPr lang="en-US" sz="2100" dirty="0" smtClean="0"/>
              <a:t>Response to a ‘public demand for an increase in Welsh-medium provision’</a:t>
            </a:r>
          </a:p>
          <a:p>
            <a:r>
              <a:rPr lang="en-US" sz="2100" dirty="0" smtClean="0"/>
              <a:t>Increase the use of Welsh - i.e. personal, social &amp; workplace</a:t>
            </a:r>
            <a:endParaRPr lang="en-GB" sz="2100" dirty="0" smtClean="0"/>
          </a:p>
          <a:p>
            <a:r>
              <a:rPr lang="en-GB" sz="2100" i="1" dirty="0" smtClean="0"/>
              <a:t>A living language: A language for Living </a:t>
            </a:r>
            <a:r>
              <a:rPr lang="en-GB" sz="2100" dirty="0" smtClean="0"/>
              <a:t>(2010) – plan to increase the number of people who speak and use the language</a:t>
            </a:r>
          </a:p>
          <a:p>
            <a:endParaRPr lang="en-GB" sz="2100" dirty="0" smtClean="0"/>
          </a:p>
          <a:p>
            <a:r>
              <a:rPr lang="en-US" sz="2100" dirty="0" smtClean="0"/>
              <a:t>Since the ‘A living language, a language for living’ document in 2012, the WG has published a further strategy which outlines how it will ensure that there will be a 1,000,000 speakers (one million) by the year 2050.</a:t>
            </a:r>
            <a:endParaRPr lang="en-GB" sz="21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z="4000" dirty="0" smtClean="0"/>
              <a:t>The Well-being and Future Generations  (Wales) Bill (p.27)</a:t>
            </a:r>
            <a:endParaRPr lang="en-GB" sz="4000" dirty="0"/>
          </a:p>
        </p:txBody>
      </p:sp>
      <p:sp>
        <p:nvSpPr>
          <p:cNvPr id="5" name="Content Placeholder 4"/>
          <p:cNvSpPr>
            <a:spLocks noGrp="1"/>
          </p:cNvSpPr>
          <p:nvPr>
            <p:ph sz="half" idx="1"/>
          </p:nvPr>
        </p:nvSpPr>
        <p:spPr>
          <a:xfrm>
            <a:off x="307732" y="1600200"/>
            <a:ext cx="5240214" cy="4525963"/>
          </a:xfrm>
        </p:spPr>
        <p:txBody>
          <a:bodyPr/>
          <a:lstStyle/>
          <a:p>
            <a:r>
              <a:rPr lang="en-GB" dirty="0" smtClean="0"/>
              <a:t>Shared vision for the long-term economic, environmental and social well-being of Wales. </a:t>
            </a:r>
          </a:p>
          <a:p>
            <a:r>
              <a:rPr lang="en-GB" dirty="0" smtClean="0"/>
              <a:t>A prosperous, resilient, healthier and more equal Wales</a:t>
            </a:r>
          </a:p>
          <a:p>
            <a:r>
              <a:rPr lang="en-GB" dirty="0" smtClean="0"/>
              <a:t>Cohesive communities, a vibrant culture and a thriving Welsh language</a:t>
            </a:r>
          </a:p>
          <a:p>
            <a:endParaRPr lang="en-GB" dirty="0"/>
          </a:p>
        </p:txBody>
      </p:sp>
      <p:pic>
        <p:nvPicPr>
          <p:cNvPr id="7" name="Content Placeholder 6"/>
          <p:cNvPicPr>
            <a:picLocks noGrp="1" noChangeAspect="1"/>
          </p:cNvPicPr>
          <p:nvPr>
            <p:ph sz="half" idx="2"/>
          </p:nvPr>
        </p:nvPicPr>
        <p:blipFill>
          <a:blip r:embed="rId2" cstate="email">
            <a:extLst>
              <a:ext uri="{28A0092B-C50C-407E-A947-70E740481C1C}">
                <a14:useLocalDpi xmlns:a14="http://schemas.microsoft.com/office/drawing/2010/main" xmlns=""/>
              </a:ext>
            </a:extLst>
          </a:blip>
          <a:stretch>
            <a:fillRect/>
          </a:stretch>
        </p:blipFill>
        <p:spPr>
          <a:xfrm>
            <a:off x="4547272" y="993104"/>
            <a:ext cx="5133059" cy="5133059"/>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The most recent Census</a:t>
            </a:r>
            <a:endParaRPr lang="en-GB" dirty="0"/>
          </a:p>
        </p:txBody>
      </p:sp>
      <p:sp>
        <p:nvSpPr>
          <p:cNvPr id="3" name="Content Placeholder 2"/>
          <p:cNvSpPr>
            <a:spLocks noGrp="1"/>
          </p:cNvSpPr>
          <p:nvPr>
            <p:ph idx="1"/>
          </p:nvPr>
        </p:nvSpPr>
        <p:spPr>
          <a:xfrm>
            <a:off x="457200" y="1257300"/>
            <a:ext cx="8229600" cy="4868863"/>
          </a:xfrm>
        </p:spPr>
        <p:txBody>
          <a:bodyPr/>
          <a:lstStyle/>
          <a:p>
            <a:r>
              <a:rPr lang="en-US" sz="2400" dirty="0" smtClean="0"/>
              <a:t>When was the last census in Wales	</a:t>
            </a:r>
          </a:p>
          <a:p>
            <a:pPr>
              <a:buNone/>
            </a:pPr>
            <a:r>
              <a:rPr lang="en-US" sz="2400" dirty="0" smtClean="0"/>
              <a:t>			 </a:t>
            </a:r>
            <a:endParaRPr lang="en-GB" sz="2400" dirty="0" smtClean="0"/>
          </a:p>
          <a:p>
            <a:r>
              <a:rPr lang="en-US" sz="2400" dirty="0" smtClean="0"/>
              <a:t>What was the headline regarding the Welsh language? </a:t>
            </a:r>
          </a:p>
          <a:p>
            <a:pPr>
              <a:buNone/>
            </a:pPr>
            <a:endParaRPr lang="en-GB" sz="2400" dirty="0" smtClean="0"/>
          </a:p>
          <a:p>
            <a:r>
              <a:rPr lang="en-US" sz="2400" dirty="0" smtClean="0"/>
              <a:t>What is the percentage of Welsh speakers in Wales?	</a:t>
            </a:r>
          </a:p>
          <a:p>
            <a:pPr>
              <a:buNone/>
            </a:pPr>
            <a:endParaRPr lang="en-GB" sz="2400" dirty="0" smtClean="0"/>
          </a:p>
          <a:p>
            <a:r>
              <a:rPr lang="en-US" sz="2400" dirty="0" smtClean="0"/>
              <a:t>What is the class’ view on the definition of a Welsh speaker? </a:t>
            </a:r>
          </a:p>
          <a:p>
            <a:endParaRPr lang="en-GB" sz="2400" dirty="0" smtClean="0"/>
          </a:p>
          <a:p>
            <a:r>
              <a:rPr lang="en-US" sz="2400" dirty="0" smtClean="0"/>
              <a:t>Is the question ‘are you a Wels speaker’ a straightforward question?</a:t>
            </a:r>
            <a:endParaRPr lang="en-GB" sz="2400" dirty="0" smtClean="0"/>
          </a:p>
          <a:p>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srcRect l="11101" t="16364" r="19494" b="8950"/>
          <a:stretch>
            <a:fillRect/>
          </a:stretch>
        </p:blipFill>
        <p:spPr bwMode="auto">
          <a:xfrm>
            <a:off x="203200" y="204845"/>
            <a:ext cx="8593434" cy="577946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31.25.png"/>
          <p:cNvPicPr>
            <a:picLocks noChangeAspect="1"/>
          </p:cNvPicPr>
          <p:nvPr/>
        </p:nvPicPr>
        <p:blipFill>
          <a:blip r:embed="rId3">
            <a:extLst>
              <a:ext uri="{28A0092B-C50C-407E-A947-70E740481C1C}">
                <a14:useLocalDpi xmlns:a14="http://schemas.microsoft.com/office/drawing/2010/main" xmlns=""/>
              </a:ext>
            </a:extLst>
          </a:blip>
          <a:srcRect l="4248" r="4363" b="5128"/>
          <a:stretch>
            <a:fillRect/>
          </a:stretch>
        </p:blipFill>
        <p:spPr>
          <a:xfrm>
            <a:off x="870440" y="202223"/>
            <a:ext cx="7242664" cy="5794131"/>
          </a:xfrm>
          <a:prstGeom prst="rect">
            <a:avLst/>
          </a:prstGeom>
        </p:spPr>
      </p:pic>
    </p:spTree>
    <p:extLst>
      <p:ext uri="{BB962C8B-B14F-4D97-AF65-F5344CB8AC3E}">
        <p14:creationId xmlns:p14="http://schemas.microsoft.com/office/powerpoint/2010/main" xmlns="" val="39360552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32.12.png"/>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105825"/>
            <a:ext cx="8843531" cy="5632202"/>
          </a:xfrm>
          <a:prstGeom prst="rect">
            <a:avLst/>
          </a:prstGeom>
        </p:spPr>
      </p:pic>
      <p:sp>
        <p:nvSpPr>
          <p:cNvPr id="4" name="Up Arrow Callout 3"/>
          <p:cNvSpPr/>
          <p:nvPr/>
        </p:nvSpPr>
        <p:spPr>
          <a:xfrm>
            <a:off x="1916697" y="5596928"/>
            <a:ext cx="1658003" cy="423297"/>
          </a:xfrm>
          <a:prstGeom prst="upArrow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dirty="0" smtClean="0"/>
              <a:t>???</a:t>
            </a:r>
            <a:endParaRPr lang="en-US" dirty="0"/>
          </a:p>
        </p:txBody>
      </p:sp>
    </p:spTree>
    <p:extLst>
      <p:ext uri="{BB962C8B-B14F-4D97-AF65-F5344CB8AC3E}">
        <p14:creationId xmlns:p14="http://schemas.microsoft.com/office/powerpoint/2010/main" xmlns="" val="23322537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 International Context (Pg 36)</a:t>
            </a:r>
            <a:endParaRPr lang="en-GB" dirty="0"/>
          </a:p>
        </p:txBody>
      </p:sp>
      <p:sp>
        <p:nvSpPr>
          <p:cNvPr id="3" name="Content Placeholder 2"/>
          <p:cNvSpPr>
            <a:spLocks noGrp="1"/>
          </p:cNvSpPr>
          <p:nvPr>
            <p:ph idx="1"/>
          </p:nvPr>
        </p:nvSpPr>
        <p:spPr>
          <a:xfrm>
            <a:off x="457200" y="1417638"/>
            <a:ext cx="8229600" cy="4708525"/>
          </a:xfrm>
        </p:spPr>
        <p:txBody>
          <a:bodyPr/>
          <a:lstStyle/>
          <a:p>
            <a:pPr>
              <a:buNone/>
            </a:pPr>
            <a:r>
              <a:rPr lang="en-GB" dirty="0" smtClean="0"/>
              <a:t>    An international trend in recent years towards ‘areas of learning’ as curriculum organisers</a:t>
            </a:r>
          </a:p>
          <a:p>
            <a:r>
              <a:rPr lang="en-GB" dirty="0" smtClean="0"/>
              <a:t>Australia</a:t>
            </a:r>
          </a:p>
          <a:p>
            <a:r>
              <a:rPr lang="en-GB" dirty="0" smtClean="0"/>
              <a:t>New Zealand</a:t>
            </a:r>
          </a:p>
          <a:p>
            <a:r>
              <a:rPr lang="en-GB" dirty="0" smtClean="0"/>
              <a:t>The Netherlands</a:t>
            </a:r>
          </a:p>
          <a:p>
            <a:r>
              <a:rPr lang="en-GB" dirty="0" smtClean="0"/>
              <a:t>Northern Ireland</a:t>
            </a:r>
          </a:p>
          <a:p>
            <a:r>
              <a:rPr lang="en-GB" dirty="0" smtClean="0"/>
              <a:t>Scotland</a:t>
            </a:r>
          </a:p>
          <a:p>
            <a:r>
              <a:rPr lang="en-GB" dirty="0" smtClean="0"/>
              <a:t>England (remain with subjects)</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          Have a guess!</a:t>
            </a:r>
            <a:endParaRPr lang="en-GB" dirty="0"/>
          </a:p>
        </p:txBody>
      </p:sp>
      <p:sp>
        <p:nvSpPr>
          <p:cNvPr id="3" name="Content Placeholder 2"/>
          <p:cNvSpPr>
            <a:spLocks noGrp="1"/>
          </p:cNvSpPr>
          <p:nvPr>
            <p:ph sz="half" idx="1"/>
          </p:nvPr>
        </p:nvSpPr>
        <p:spPr>
          <a:xfrm>
            <a:off x="457200" y="1600200"/>
            <a:ext cx="4519246" cy="4525963"/>
          </a:xfrm>
        </p:spPr>
        <p:txBody>
          <a:bodyPr/>
          <a:lstStyle/>
          <a:p>
            <a:pPr lvl="0"/>
            <a:r>
              <a:rPr lang="en-US" sz="2400" dirty="0" smtClean="0"/>
              <a:t>Roughly how many languages are there in the world?</a:t>
            </a:r>
          </a:p>
          <a:p>
            <a:pPr lvl="0"/>
            <a:endParaRPr lang="en-GB" sz="2400" dirty="0" smtClean="0"/>
          </a:p>
          <a:p>
            <a:pPr lvl="0"/>
            <a:endParaRPr lang="en-US" sz="2400" dirty="0" smtClean="0"/>
          </a:p>
          <a:p>
            <a:pPr lvl="0"/>
            <a:r>
              <a:rPr lang="en-US" sz="2400" dirty="0" smtClean="0"/>
              <a:t>How many countries?</a:t>
            </a:r>
          </a:p>
          <a:p>
            <a:pPr lvl="0"/>
            <a:endParaRPr lang="en-US" sz="2400" dirty="0" smtClean="0"/>
          </a:p>
          <a:p>
            <a:pPr lvl="0"/>
            <a:endParaRPr lang="en-GB" sz="2400" dirty="0" smtClean="0"/>
          </a:p>
          <a:p>
            <a:pPr lvl="0"/>
            <a:endParaRPr lang="en-US" sz="2400" dirty="0" smtClean="0"/>
          </a:p>
          <a:p>
            <a:pPr lvl="0"/>
            <a:r>
              <a:rPr lang="en-US" sz="2400" dirty="0" smtClean="0"/>
              <a:t>Percentage of bi-multilingual world population?</a:t>
            </a:r>
            <a:r>
              <a:rPr lang="en-GB" dirty="0" smtClean="0"/>
              <a:t> </a:t>
            </a:r>
          </a:p>
          <a:p>
            <a:pPr marL="0" indent="0">
              <a:buNone/>
            </a:pPr>
            <a:endParaRPr lang="en-US" dirty="0" smtClean="0"/>
          </a:p>
          <a:p>
            <a:endParaRPr lang="en-GB" dirty="0"/>
          </a:p>
        </p:txBody>
      </p:sp>
      <p:sp>
        <p:nvSpPr>
          <p:cNvPr id="4" name="Content Placeholder 3"/>
          <p:cNvSpPr>
            <a:spLocks noGrp="1"/>
          </p:cNvSpPr>
          <p:nvPr>
            <p:ph sz="half" idx="2"/>
          </p:nvPr>
        </p:nvSpPr>
        <p:spPr>
          <a:xfrm>
            <a:off x="4695092" y="1600201"/>
            <a:ext cx="4176346" cy="4290646"/>
          </a:xfrm>
        </p:spPr>
        <p:txBody>
          <a:bodyPr/>
          <a:lstStyle/>
          <a:p>
            <a:r>
              <a:rPr lang="en-GB" sz="1400" dirty="0" smtClean="0"/>
              <a:t>The </a:t>
            </a:r>
            <a:r>
              <a:rPr lang="en-GB" sz="1400" dirty="0" err="1" smtClean="0"/>
              <a:t>Ethnologue</a:t>
            </a:r>
            <a:r>
              <a:rPr lang="en-GB" sz="1400" dirty="0" smtClean="0"/>
              <a:t> catalogue of world languages, currently lists </a:t>
            </a:r>
            <a:r>
              <a:rPr lang="en-GB" sz="1400" b="1" dirty="0" smtClean="0"/>
              <a:t>6909</a:t>
            </a:r>
            <a:r>
              <a:rPr lang="en-GB" sz="1400" dirty="0" smtClean="0"/>
              <a:t> living languages. About 6% of them have more than a million speakers each, and collectively account for 94% of the world population.</a:t>
            </a:r>
          </a:p>
          <a:p>
            <a:endParaRPr lang="en-GB" sz="1400" dirty="0" smtClean="0"/>
          </a:p>
          <a:p>
            <a:pPr>
              <a:buNone/>
            </a:pPr>
            <a:endParaRPr lang="en-GB" sz="1400" dirty="0" smtClean="0"/>
          </a:p>
          <a:p>
            <a:r>
              <a:rPr lang="en-GB" sz="1400" dirty="0" smtClean="0"/>
              <a:t>There are </a:t>
            </a:r>
            <a:r>
              <a:rPr lang="en-GB" sz="1400" b="1" dirty="0" smtClean="0"/>
              <a:t>195 countries</a:t>
            </a:r>
            <a:r>
              <a:rPr lang="en-GB" sz="1400" dirty="0" smtClean="0"/>
              <a:t> in the world today. </a:t>
            </a:r>
          </a:p>
          <a:p>
            <a:r>
              <a:rPr lang="en-GB" sz="1400" u="sng" dirty="0" smtClean="0">
                <a:solidFill>
                  <a:srgbClr val="104C85"/>
                </a:solidFill>
                <a:hlinkClick r:id="rId2"/>
              </a:rPr>
              <a:t>54 countries are in Africa</a:t>
            </a:r>
            <a:endParaRPr lang="en-GB" sz="1400" u="sng" dirty="0" smtClean="0">
              <a:solidFill>
                <a:srgbClr val="104C85"/>
              </a:solidFill>
            </a:endParaRPr>
          </a:p>
          <a:p>
            <a:r>
              <a:rPr lang="en-GB" sz="1400" u="sng" dirty="0" smtClean="0">
                <a:solidFill>
                  <a:srgbClr val="104C85"/>
                </a:solidFill>
                <a:hlinkClick r:id="rId3"/>
              </a:rPr>
              <a:t>48 in Asia</a:t>
            </a:r>
            <a:endParaRPr lang="en-GB" sz="1400" u="sng" dirty="0" smtClean="0">
              <a:solidFill>
                <a:srgbClr val="104C85"/>
              </a:solidFill>
            </a:endParaRPr>
          </a:p>
          <a:p>
            <a:r>
              <a:rPr lang="en-GB" sz="1400" u="sng" dirty="0" smtClean="0">
                <a:solidFill>
                  <a:srgbClr val="104C85"/>
                </a:solidFill>
                <a:hlinkClick r:id="rId4"/>
              </a:rPr>
              <a:t>44 in Europe</a:t>
            </a:r>
            <a:endParaRPr lang="en-GB" sz="1400" u="sng" dirty="0" smtClean="0">
              <a:solidFill>
                <a:srgbClr val="104C85"/>
              </a:solidFill>
            </a:endParaRPr>
          </a:p>
          <a:p>
            <a:r>
              <a:rPr lang="en-GB" sz="1400" u="sng" dirty="0" smtClean="0">
                <a:solidFill>
                  <a:srgbClr val="104C85"/>
                </a:solidFill>
                <a:hlinkClick r:id="rId5"/>
              </a:rPr>
              <a:t>33 in Latin America and the Caribbean</a:t>
            </a:r>
            <a:endParaRPr lang="en-GB" sz="1400" u="sng" dirty="0" smtClean="0">
              <a:solidFill>
                <a:srgbClr val="104C85"/>
              </a:solidFill>
            </a:endParaRPr>
          </a:p>
          <a:p>
            <a:r>
              <a:rPr lang="en-GB" sz="1400" u="sng" dirty="0" smtClean="0">
                <a:solidFill>
                  <a:srgbClr val="104C85"/>
                </a:solidFill>
                <a:hlinkClick r:id="rId6"/>
              </a:rPr>
              <a:t>14 in Oceania</a:t>
            </a:r>
            <a:endParaRPr lang="en-GB" sz="1400" u="sng" dirty="0" smtClean="0">
              <a:solidFill>
                <a:srgbClr val="104C85"/>
              </a:solidFill>
            </a:endParaRPr>
          </a:p>
          <a:p>
            <a:r>
              <a:rPr lang="en-GB" sz="1400" u="sng" dirty="0" smtClean="0">
                <a:solidFill>
                  <a:srgbClr val="104C85"/>
                </a:solidFill>
                <a:hlinkClick r:id="rId7"/>
              </a:rPr>
              <a:t>2 in Northern America</a:t>
            </a:r>
            <a:endParaRPr lang="en-GB" sz="1400" u="sng" dirty="0" smtClean="0">
              <a:solidFill>
                <a:srgbClr val="104C85"/>
              </a:solidFill>
            </a:endParaRPr>
          </a:p>
          <a:p>
            <a:endParaRPr lang="en-GB" sz="1400" dirty="0" smtClean="0"/>
          </a:p>
          <a:p>
            <a:r>
              <a:rPr lang="en-GB" sz="1400" dirty="0" smtClean="0"/>
              <a:t>Monolingual: </a:t>
            </a:r>
            <a:r>
              <a:rPr lang="en-GB" sz="1400" b="1" dirty="0" smtClean="0"/>
              <a:t>40%</a:t>
            </a:r>
            <a:r>
              <a:rPr lang="en-GB" sz="1400" dirty="0" smtClean="0"/>
              <a:t> of world population </a:t>
            </a:r>
          </a:p>
          <a:p>
            <a:r>
              <a:rPr lang="en-GB" sz="1400" dirty="0" smtClean="0"/>
              <a:t>Bilingual: </a:t>
            </a:r>
            <a:r>
              <a:rPr lang="en-GB" sz="1400" b="1" dirty="0" smtClean="0"/>
              <a:t>43%</a:t>
            </a:r>
            <a:r>
              <a:rPr lang="en-GB" sz="1400" dirty="0" smtClean="0"/>
              <a:t> of world population</a:t>
            </a:r>
          </a:p>
          <a:p>
            <a:r>
              <a:rPr lang="en-GB" sz="1400" dirty="0" smtClean="0"/>
              <a:t>Trilingual: </a:t>
            </a:r>
            <a:r>
              <a:rPr lang="en-GB" sz="1400" b="1" dirty="0" smtClean="0"/>
              <a:t>13%</a:t>
            </a:r>
            <a:r>
              <a:rPr lang="en-GB" sz="1400" dirty="0" smtClean="0"/>
              <a:t> of world population</a:t>
            </a:r>
            <a:endParaRPr lang="en-GB" sz="1400" dirty="0"/>
          </a:p>
        </p:txBody>
      </p:sp>
      <p:pic>
        <p:nvPicPr>
          <p:cNvPr id="3074" name="Picture 2"/>
          <p:cNvPicPr>
            <a:picLocks noChangeAspect="1" noChangeArrowheads="1"/>
          </p:cNvPicPr>
          <p:nvPr/>
        </p:nvPicPr>
        <p:blipFill>
          <a:blip r:embed="rId8"/>
          <a:srcRect t="24102" r="35075" b="14606"/>
          <a:stretch>
            <a:fillRect/>
          </a:stretch>
        </p:blipFill>
        <p:spPr bwMode="auto">
          <a:xfrm>
            <a:off x="6462347" y="178768"/>
            <a:ext cx="2409092" cy="142143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additive="base">
                                        <p:cTn id="18"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 calcmode="lin" valueType="num">
                                      <p:cBhvr additive="base">
                                        <p:cTn id="22"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anim calcmode="lin" valueType="num">
                                      <p:cBhvr additive="base">
                                        <p:cTn id="26"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
                                            <p:txEl>
                                              <p:pRg st="4" end="4"/>
                                            </p:txEl>
                                          </p:spTgt>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
                                            <p:txEl>
                                              <p:pRg st="5" end="5"/>
                                            </p:txEl>
                                          </p:spTgt>
                                        </p:tgtEl>
                                        <p:attrNameLst>
                                          <p:attrName>style.visibility</p:attrName>
                                        </p:attrNameLst>
                                      </p:cBhvr>
                                      <p:to>
                                        <p:strVal val="visible"/>
                                      </p:to>
                                    </p:set>
                                    <p:anim calcmode="lin" valueType="num">
                                      <p:cBhvr additive="base">
                                        <p:cTn id="30"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5" end="5"/>
                                            </p:txEl>
                                          </p:spTgt>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 calcmode="lin" valueType="num">
                                      <p:cBhvr additive="base">
                                        <p:cTn id="34"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4">
                                            <p:txEl>
                                              <p:pRg st="6" end="6"/>
                                            </p:txEl>
                                          </p:spTgt>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
                                            <p:txEl>
                                              <p:pRg st="7" end="7"/>
                                            </p:txEl>
                                          </p:spTgt>
                                        </p:tgtEl>
                                        <p:attrNameLst>
                                          <p:attrName>style.visibility</p:attrName>
                                        </p:attrNameLst>
                                      </p:cBhvr>
                                      <p:to>
                                        <p:strVal val="visible"/>
                                      </p:to>
                                    </p:set>
                                    <p:anim calcmode="lin" valueType="num">
                                      <p:cBhvr additive="base">
                                        <p:cTn id="38"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4">
                                            <p:txEl>
                                              <p:pRg st="7" end="7"/>
                                            </p:txEl>
                                          </p:spTgt>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 calcmode="lin" valueType="num">
                                      <p:cBhvr additive="base">
                                        <p:cTn id="42"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
                                            <p:txEl>
                                              <p:pRg st="8" end="8"/>
                                            </p:txEl>
                                          </p:spTgt>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
                                            <p:txEl>
                                              <p:pRg st="9" end="9"/>
                                            </p:txEl>
                                          </p:spTgt>
                                        </p:tgtEl>
                                        <p:attrNameLst>
                                          <p:attrName>style.visibility</p:attrName>
                                        </p:attrNameLst>
                                      </p:cBhvr>
                                      <p:to>
                                        <p:strVal val="visible"/>
                                      </p:to>
                                    </p:set>
                                    <p:anim calcmode="lin" valueType="num">
                                      <p:cBhvr additive="base">
                                        <p:cTn id="46"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4">
                                            <p:txEl>
                                              <p:pRg st="9" end="9"/>
                                            </p:txEl>
                                          </p:spTgt>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
                                            <p:txEl>
                                              <p:pRg st="11" end="11"/>
                                            </p:txEl>
                                          </p:spTgt>
                                        </p:tgtEl>
                                        <p:attrNameLst>
                                          <p:attrName>style.visibility</p:attrName>
                                        </p:attrNameLst>
                                      </p:cBhvr>
                                      <p:to>
                                        <p:strVal val="visible"/>
                                      </p:to>
                                    </p:set>
                                    <p:anim calcmode="lin" valueType="num">
                                      <p:cBhvr additive="base">
                                        <p:cTn id="50"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
                                            <p:txEl>
                                              <p:pRg st="12" end="12"/>
                                            </p:txEl>
                                          </p:spTgt>
                                        </p:tgtEl>
                                        <p:attrNameLst>
                                          <p:attrName>style.visibility</p:attrName>
                                        </p:attrNameLst>
                                      </p:cBhvr>
                                      <p:to>
                                        <p:strVal val="visible"/>
                                      </p:to>
                                    </p:set>
                                    <p:anim calcmode="lin" valueType="num">
                                      <p:cBhvr additive="base">
                                        <p:cTn id="54"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4">
                                            <p:txEl>
                                              <p:pRg st="13" end="13"/>
                                            </p:txEl>
                                          </p:spTgt>
                                        </p:tgtEl>
                                        <p:attrNameLst>
                                          <p:attrName>style.visibility</p:attrName>
                                        </p:attrNameLst>
                                      </p:cBhvr>
                                      <p:to>
                                        <p:strVal val="visible"/>
                                      </p:to>
                                    </p:set>
                                    <p:anim calcmode="lin" valueType="num">
                                      <p:cBhvr additive="base">
                                        <p:cTn id="58"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4">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4"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2"/>
          </p:nvPr>
        </p:nvSpPr>
        <p:spPr>
          <a:xfrm>
            <a:off x="457200" y="1770743"/>
            <a:ext cx="2489200" cy="4355420"/>
          </a:xfrm>
        </p:spPr>
        <p:txBody>
          <a:bodyPr/>
          <a:lstStyle/>
          <a:p>
            <a:r>
              <a:rPr lang="en-GB" dirty="0" smtClean="0"/>
              <a:t>What are world’s ten most widely spoken languages in 2017?</a:t>
            </a:r>
            <a:endParaRPr lang="en-GB" dirty="0"/>
          </a:p>
        </p:txBody>
      </p:sp>
      <p:pic>
        <p:nvPicPr>
          <p:cNvPr id="1026" name="Picture 2"/>
          <p:cNvPicPr>
            <a:picLocks noGrp="1" noChangeAspect="1" noChangeArrowheads="1"/>
          </p:cNvPicPr>
          <p:nvPr>
            <p:ph sz="quarter" idx="4"/>
          </p:nvPr>
        </p:nvPicPr>
        <p:blipFill>
          <a:blip r:embed="rId3"/>
          <a:srcRect l="11830" t="13712" r="55671" b="49681"/>
          <a:stretch>
            <a:fillRect/>
          </a:stretch>
        </p:blipFill>
        <p:spPr bwMode="auto">
          <a:xfrm>
            <a:off x="2627086" y="827314"/>
            <a:ext cx="6246916" cy="439782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t="17600" r="35240" b="9440"/>
          <a:stretch>
            <a:fillRect/>
          </a:stretch>
        </p:blipFill>
        <p:spPr bwMode="auto">
          <a:xfrm>
            <a:off x="557435" y="211014"/>
            <a:ext cx="8120573" cy="571800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35.34.png"/>
          <p:cNvPicPr>
            <a:picLocks noChangeAspect="1"/>
          </p:cNvPicPr>
          <p:nvPr/>
        </p:nvPicPr>
        <p:blipFill>
          <a:blip r:embed="rId3">
            <a:extLst>
              <a:ext uri="{28A0092B-C50C-407E-A947-70E740481C1C}">
                <a14:useLocalDpi xmlns:a14="http://schemas.microsoft.com/office/drawing/2010/main" xmlns=""/>
              </a:ext>
            </a:extLst>
          </a:blip>
          <a:srcRect l="9496" t="4036" r="45792" b="59874"/>
          <a:stretch>
            <a:fillRect/>
          </a:stretch>
        </p:blipFill>
        <p:spPr>
          <a:xfrm>
            <a:off x="6093069" y="194566"/>
            <a:ext cx="3050931" cy="1574674"/>
          </a:xfrm>
          <a:prstGeom prst="rect">
            <a:avLst/>
          </a:prstGeom>
        </p:spPr>
      </p:pic>
      <p:sp>
        <p:nvSpPr>
          <p:cNvPr id="5" name="Title 4"/>
          <p:cNvSpPr>
            <a:spLocks noGrp="1"/>
          </p:cNvSpPr>
          <p:nvPr>
            <p:ph type="title"/>
          </p:nvPr>
        </p:nvSpPr>
        <p:spPr/>
        <p:txBody>
          <a:bodyPr/>
          <a:lstStyle/>
          <a:p>
            <a:r>
              <a:rPr lang="en-GB" dirty="0" smtClean="0"/>
              <a:t/>
            </a:r>
            <a:br>
              <a:rPr lang="en-GB" dirty="0" smtClean="0"/>
            </a:br>
            <a:r>
              <a:rPr lang="en-GB" dirty="0" smtClean="0"/>
              <a:t>                   </a:t>
            </a:r>
            <a:r>
              <a:rPr lang="en-GB" sz="3200" dirty="0" smtClean="0"/>
              <a:t>Pg 48</a:t>
            </a:r>
            <a:endParaRPr lang="en-GB" sz="3200" dirty="0"/>
          </a:p>
        </p:txBody>
      </p:sp>
      <p:sp>
        <p:nvSpPr>
          <p:cNvPr id="4" name="Content Placeholder 3"/>
          <p:cNvSpPr>
            <a:spLocks noGrp="1"/>
          </p:cNvSpPr>
          <p:nvPr>
            <p:ph idx="1"/>
          </p:nvPr>
        </p:nvSpPr>
        <p:spPr/>
        <p:txBody>
          <a:bodyPr/>
          <a:lstStyle/>
          <a:p>
            <a:pPr marL="457200" indent="-457200"/>
            <a:r>
              <a:rPr lang="en-GB" sz="2800" dirty="0" smtClean="0">
                <a:latin typeface="Calibri Light" pitchFamily="34" charset="0"/>
              </a:rPr>
              <a:t>3 nouns - </a:t>
            </a:r>
            <a:r>
              <a:rPr lang="en-US" sz="2800" dirty="0" smtClean="0">
                <a:latin typeface="Calibri Light" pitchFamily="34" charset="0"/>
              </a:rPr>
              <a:t>a more dynamic approach to languages, which, in turn will call for a more dynamic pedagogy, i.e. teaching methods that go beyond learning words-for-words and ‘patterns-for-patterns’.</a:t>
            </a:r>
          </a:p>
          <a:p>
            <a:pPr marL="457200" indent="-457200"/>
            <a:r>
              <a:rPr lang="en-US" sz="2800" dirty="0" smtClean="0">
                <a:latin typeface="Calibri Light" pitchFamily="34" charset="0"/>
              </a:rPr>
              <a:t>Communication, learning, reflection &amp; creativity</a:t>
            </a:r>
          </a:p>
          <a:p>
            <a:pPr marL="457200" indent="-457200"/>
            <a:r>
              <a:rPr lang="en-US" sz="2800" dirty="0" smtClean="0">
                <a:latin typeface="Calibri Light" pitchFamily="34" charset="0"/>
              </a:rPr>
              <a:t>Literature – the power of language</a:t>
            </a:r>
          </a:p>
          <a:p>
            <a:pPr marL="457200" indent="-457200"/>
            <a:r>
              <a:rPr lang="en-GB" sz="2800" dirty="0" smtClean="0">
                <a:latin typeface="Calibri Light" pitchFamily="34" charset="0"/>
              </a:rPr>
              <a:t>Links with digital competence</a:t>
            </a:r>
          </a:p>
          <a:p>
            <a:pPr marL="457200" indent="-457200"/>
            <a:r>
              <a:rPr lang="en-GB" sz="2800" dirty="0" smtClean="0">
                <a:latin typeface="Calibri Light" pitchFamily="34" charset="0"/>
              </a:rPr>
              <a:t>Obvious connections with all Areas of Learning &amp; Experience</a:t>
            </a:r>
            <a:endParaRPr lang="en-US" sz="2800" dirty="0" smtClean="0">
              <a:latin typeface="Calibri Light" pitchFamily="34" charset="0"/>
            </a:endParaRPr>
          </a:p>
        </p:txBody>
      </p:sp>
    </p:spTree>
    <p:extLst>
      <p:ext uri="{BB962C8B-B14F-4D97-AF65-F5344CB8AC3E}">
        <p14:creationId xmlns:p14="http://schemas.microsoft.com/office/powerpoint/2010/main" xmlns="" val="38878812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315" y="274638"/>
            <a:ext cx="8229600" cy="1143000"/>
          </a:xfrm>
        </p:spPr>
        <p:txBody>
          <a:bodyPr/>
          <a:lstStyle/>
          <a:p>
            <a:r>
              <a:rPr lang="en-GB" dirty="0" smtClean="0"/>
              <a:t>Illustrative Examples</a:t>
            </a:r>
            <a:br>
              <a:rPr lang="en-GB" dirty="0" smtClean="0"/>
            </a:br>
            <a:r>
              <a:rPr lang="en-GB" sz="2800" dirty="0" smtClean="0"/>
              <a:t>How can LL&amp;C contribute to the 4 purposes? Pg 49</a:t>
            </a:r>
            <a:endParaRPr lang="en-GB" sz="2800" dirty="0"/>
          </a:p>
        </p:txBody>
      </p:sp>
      <p:pic>
        <p:nvPicPr>
          <p:cNvPr id="4098" name="Picture 2"/>
          <p:cNvPicPr>
            <a:picLocks noGrp="1" noChangeAspect="1" noChangeArrowheads="1"/>
          </p:cNvPicPr>
          <p:nvPr>
            <p:ph idx="1"/>
          </p:nvPr>
        </p:nvPicPr>
        <p:blipFill>
          <a:blip r:embed="rId2"/>
          <a:srcRect l="9205" t="27197" r="27538" b="28122"/>
          <a:stretch>
            <a:fillRect/>
          </a:stretch>
        </p:blipFill>
        <p:spPr bwMode="auto">
          <a:xfrm>
            <a:off x="325315" y="1723292"/>
            <a:ext cx="8683591" cy="383344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33.54.png"/>
          <p:cNvPicPr>
            <a:picLocks noChangeAspect="1"/>
          </p:cNvPicPr>
          <p:nvPr/>
        </p:nvPicPr>
        <p:blipFill>
          <a:blip r:embed="rId3">
            <a:extLst>
              <a:ext uri="{28A0092B-C50C-407E-A947-70E740481C1C}">
                <a14:useLocalDpi xmlns:a14="http://schemas.microsoft.com/office/drawing/2010/main" xmlns=""/>
              </a:ext>
            </a:extLst>
          </a:blip>
          <a:srcRect t="2773"/>
          <a:stretch>
            <a:fillRect/>
          </a:stretch>
        </p:blipFill>
        <p:spPr>
          <a:xfrm>
            <a:off x="0" y="1125415"/>
            <a:ext cx="9144000" cy="4703092"/>
          </a:xfrm>
          <a:prstGeom prst="rect">
            <a:avLst/>
          </a:prstGeom>
        </p:spPr>
      </p:pic>
    </p:spTree>
    <p:extLst>
      <p:ext uri="{BB962C8B-B14F-4D97-AF65-F5344CB8AC3E}">
        <p14:creationId xmlns:p14="http://schemas.microsoft.com/office/powerpoint/2010/main" xmlns="" val="27004015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38.09.png"/>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8915400" cy="5969000"/>
          </a:xfrm>
          <a:prstGeom prst="rect">
            <a:avLst/>
          </a:prstGeom>
        </p:spPr>
      </p:pic>
    </p:spTree>
    <p:extLst>
      <p:ext uri="{BB962C8B-B14F-4D97-AF65-F5344CB8AC3E}">
        <p14:creationId xmlns:p14="http://schemas.microsoft.com/office/powerpoint/2010/main" xmlns="" val="18484508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39.53.png"/>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8877300" cy="6223000"/>
          </a:xfrm>
          <a:prstGeom prst="rect">
            <a:avLst/>
          </a:prstGeom>
        </p:spPr>
      </p:pic>
    </p:spTree>
    <p:extLst>
      <p:ext uri="{BB962C8B-B14F-4D97-AF65-F5344CB8AC3E}">
        <p14:creationId xmlns:p14="http://schemas.microsoft.com/office/powerpoint/2010/main" xmlns="" val="7888110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17 at 15.40.31.png"/>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48343" y="348343"/>
            <a:ext cx="8324197" cy="5704113"/>
          </a:xfrm>
          <a:prstGeom prst="rect">
            <a:avLst/>
          </a:prstGeom>
        </p:spPr>
      </p:pic>
    </p:spTree>
    <p:extLst>
      <p:ext uri="{BB962C8B-B14F-4D97-AF65-F5344CB8AC3E}">
        <p14:creationId xmlns:p14="http://schemas.microsoft.com/office/powerpoint/2010/main" xmlns="" val="17010571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iped Right Arrow 2"/>
          <p:cNvSpPr/>
          <p:nvPr/>
        </p:nvSpPr>
        <p:spPr>
          <a:xfrm>
            <a:off x="1540413" y="1"/>
            <a:ext cx="6443867" cy="1857828"/>
          </a:xfrm>
          <a:prstGeom prst="striped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200" dirty="0" smtClean="0"/>
              <a:t>i) progression </a:t>
            </a:r>
          </a:p>
          <a:p>
            <a:pPr algn="ctr"/>
            <a:r>
              <a:rPr lang="en-US" sz="3200" dirty="0" smtClean="0"/>
              <a:t>ii) language as ‘skill’??</a:t>
            </a:r>
            <a:endParaRPr lang="en-US" sz="3200" dirty="0"/>
          </a:p>
        </p:txBody>
      </p:sp>
      <p:sp>
        <p:nvSpPr>
          <p:cNvPr id="4" name="TextBox 3"/>
          <p:cNvSpPr txBox="1"/>
          <p:nvPr/>
        </p:nvSpPr>
        <p:spPr>
          <a:xfrm>
            <a:off x="7543801" y="5486400"/>
            <a:ext cx="1141604" cy="861774"/>
          </a:xfrm>
          <a:prstGeom prst="rect">
            <a:avLst/>
          </a:prstGeom>
          <a:noFill/>
        </p:spPr>
        <p:txBody>
          <a:bodyPr wrap="square" rtlCol="0">
            <a:spAutoFit/>
          </a:bodyPr>
          <a:lstStyle/>
          <a:p>
            <a:r>
              <a:rPr lang="en-GB" sz="3200" dirty="0" smtClean="0"/>
              <a:t>P. 88</a:t>
            </a:r>
          </a:p>
          <a:p>
            <a:endParaRPr lang="en-GB" dirty="0"/>
          </a:p>
        </p:txBody>
      </p:sp>
      <p:sp>
        <p:nvSpPr>
          <p:cNvPr id="5" name="TextBox 4"/>
          <p:cNvSpPr txBox="1"/>
          <p:nvPr/>
        </p:nvSpPr>
        <p:spPr>
          <a:xfrm>
            <a:off x="435429" y="1857829"/>
            <a:ext cx="8249976" cy="4154984"/>
          </a:xfrm>
          <a:prstGeom prst="rect">
            <a:avLst/>
          </a:prstGeom>
          <a:noFill/>
        </p:spPr>
        <p:txBody>
          <a:bodyPr wrap="square" rtlCol="0">
            <a:spAutoFit/>
          </a:bodyPr>
          <a:lstStyle/>
          <a:p>
            <a:r>
              <a:rPr lang="en-GB" sz="2400" dirty="0" smtClean="0"/>
              <a:t>For children and young people, the new arrangements will help to ensure that they experience the full benefits of primary education. </a:t>
            </a:r>
          </a:p>
          <a:p>
            <a:endParaRPr lang="en-GB" sz="2400" dirty="0" smtClean="0"/>
          </a:p>
          <a:p>
            <a:r>
              <a:rPr lang="en-GB" sz="2400" dirty="0" smtClean="0"/>
              <a:t>The curriculum purposes will help ensure that they are developing as well-rounded individuals with strong literacy and numeracy skills and the ability to acquire and deploy digital competences in creative settings. </a:t>
            </a:r>
          </a:p>
          <a:p>
            <a:endParaRPr lang="en-GB" sz="2400" dirty="0" smtClean="0"/>
          </a:p>
          <a:p>
            <a:r>
              <a:rPr lang="en-GB" sz="2400" dirty="0" smtClean="0"/>
              <a:t>Their Welsh language skills will develop progressively as they move through primary. </a:t>
            </a:r>
            <a:endParaRPr lang="en-GB" sz="2400" dirty="0"/>
          </a:p>
        </p:txBody>
      </p:sp>
    </p:spTree>
    <p:extLst>
      <p:ext uri="{BB962C8B-B14F-4D97-AF65-F5344CB8AC3E}">
        <p14:creationId xmlns:p14="http://schemas.microsoft.com/office/powerpoint/2010/main" xmlns="" val="28376773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Arrow Callout 2"/>
          <p:cNvSpPr/>
          <p:nvPr/>
        </p:nvSpPr>
        <p:spPr>
          <a:xfrm>
            <a:off x="5797128" y="3833190"/>
            <a:ext cx="2681025" cy="2210551"/>
          </a:xfrm>
          <a:prstGeom prst="up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a:t>
            </a:r>
            <a:r>
              <a:rPr lang="en-US" sz="3200" dirty="0" err="1" smtClean="0"/>
              <a:t>functuional</a:t>
            </a:r>
            <a:r>
              <a:rPr lang="en-US" sz="3200" dirty="0" smtClean="0"/>
              <a:t> standard’?</a:t>
            </a:r>
            <a:endParaRPr lang="en-US" sz="3200" dirty="0"/>
          </a:p>
        </p:txBody>
      </p:sp>
      <p:sp>
        <p:nvSpPr>
          <p:cNvPr id="6" name="Content Placeholder 5"/>
          <p:cNvSpPr>
            <a:spLocks noGrp="1"/>
          </p:cNvSpPr>
          <p:nvPr>
            <p:ph idx="1"/>
          </p:nvPr>
        </p:nvSpPr>
        <p:spPr>
          <a:xfrm>
            <a:off x="457200" y="1175656"/>
            <a:ext cx="8229600" cy="4950507"/>
          </a:xfrm>
        </p:spPr>
        <p:txBody>
          <a:bodyPr/>
          <a:lstStyle/>
          <a:p>
            <a:r>
              <a:rPr lang="en-GB" sz="2400" dirty="0" smtClean="0"/>
              <a:t>For young people, the new arrangements will provide an education that is directed towards curriculum purposes that are designed to equip them for future life and work. </a:t>
            </a:r>
          </a:p>
          <a:p>
            <a:r>
              <a:rPr lang="en-GB" sz="2400" dirty="0" smtClean="0"/>
              <a:t>They will experience a broad and challenging curriculum within which their skills in literacy, numeracy and digital competence will be developed consistently. </a:t>
            </a:r>
          </a:p>
          <a:p>
            <a:r>
              <a:rPr lang="en-GB" sz="2400" dirty="0" smtClean="0"/>
              <a:t>They will engage with Welsh culture across the curriculum and develop their Welsh language skills to at least a functional standard. </a:t>
            </a:r>
          </a:p>
          <a:p>
            <a:pPr>
              <a:buNone/>
            </a:pPr>
            <a:endParaRPr lang="en-GB" sz="2400" dirty="0"/>
          </a:p>
        </p:txBody>
      </p:sp>
    </p:spTree>
    <p:extLst>
      <p:ext uri="{BB962C8B-B14F-4D97-AF65-F5344CB8AC3E}">
        <p14:creationId xmlns:p14="http://schemas.microsoft.com/office/powerpoint/2010/main" xmlns="" val="39197653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smtClean="0"/>
              <a:t>Teaching and leadership capacity</a:t>
            </a:r>
            <a:endParaRPr lang="en-GB" dirty="0"/>
          </a:p>
        </p:txBody>
      </p:sp>
      <p:sp>
        <p:nvSpPr>
          <p:cNvPr id="6" name="Content Placeholder 5"/>
          <p:cNvSpPr>
            <a:spLocks noGrp="1"/>
          </p:cNvSpPr>
          <p:nvPr>
            <p:ph idx="1"/>
          </p:nvPr>
        </p:nvSpPr>
        <p:spPr>
          <a:xfrm>
            <a:off x="457200" y="1600200"/>
            <a:ext cx="8229600" cy="4525963"/>
          </a:xfrm>
        </p:spPr>
        <p:txBody>
          <a:bodyPr/>
          <a:lstStyle/>
          <a:p>
            <a:r>
              <a:rPr lang="en-GB" sz="2400" dirty="0" smtClean="0"/>
              <a:t>The new curriculum and assessment arrangements will have significant implications for teaching and learning and therefore for the ways in which teachers’ skills, and those of the wider workforce, are developed. </a:t>
            </a:r>
          </a:p>
          <a:p>
            <a:endParaRPr lang="en-GB" sz="2400" dirty="0" smtClean="0"/>
          </a:p>
          <a:p>
            <a:r>
              <a:rPr lang="en-GB" sz="2400" dirty="0" smtClean="0"/>
              <a:t>In particular the cross-cutting digital competence responsibility, the enhanced focus on the Welsh language in pre-school/primary, and the greater emphasis on the use of the Welsh language in secondary will have wide implications for teaching.</a:t>
            </a:r>
            <a:endParaRPr lang="en-GB" sz="2400" dirty="0"/>
          </a:p>
        </p:txBody>
      </p:sp>
    </p:spTree>
    <p:extLst>
      <p:ext uri="{BB962C8B-B14F-4D97-AF65-F5344CB8AC3E}">
        <p14:creationId xmlns:p14="http://schemas.microsoft.com/office/powerpoint/2010/main" xmlns="" val="37222690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53654" y="5671038"/>
            <a:ext cx="1283677" cy="369332"/>
          </a:xfrm>
          <a:prstGeom prst="rect">
            <a:avLst/>
          </a:prstGeom>
          <a:noFill/>
        </p:spPr>
        <p:txBody>
          <a:bodyPr wrap="square" rtlCol="0">
            <a:spAutoFit/>
          </a:bodyPr>
          <a:lstStyle/>
          <a:p>
            <a:r>
              <a:rPr lang="en-GB" dirty="0" smtClean="0"/>
              <a:t>P. 108</a:t>
            </a:r>
            <a:endParaRPr lang="en-GB" dirty="0"/>
          </a:p>
        </p:txBody>
      </p:sp>
      <p:sp>
        <p:nvSpPr>
          <p:cNvPr id="4" name="Title 3"/>
          <p:cNvSpPr>
            <a:spLocks noGrp="1"/>
          </p:cNvSpPr>
          <p:nvPr>
            <p:ph type="title"/>
          </p:nvPr>
        </p:nvSpPr>
        <p:spPr/>
        <p:txBody>
          <a:bodyPr/>
          <a:lstStyle/>
          <a:p>
            <a:r>
              <a:rPr lang="en-GB" sz="3600" b="1" dirty="0" smtClean="0"/>
              <a:t>The place of the Welsh language in the curriculum needs to be strengthened</a:t>
            </a:r>
            <a:endParaRPr lang="en-GB" sz="3600" dirty="0"/>
          </a:p>
        </p:txBody>
      </p:sp>
      <p:sp>
        <p:nvSpPr>
          <p:cNvPr id="5" name="Content Placeholder 4"/>
          <p:cNvSpPr>
            <a:spLocks noGrp="1"/>
          </p:cNvSpPr>
          <p:nvPr>
            <p:ph idx="1"/>
          </p:nvPr>
        </p:nvSpPr>
        <p:spPr/>
        <p:txBody>
          <a:bodyPr/>
          <a:lstStyle/>
          <a:p>
            <a:r>
              <a:rPr lang="en-GB" sz="2000" dirty="0" smtClean="0"/>
              <a:t>All children should continue to learn the Welsh language to the age of 16. </a:t>
            </a:r>
          </a:p>
          <a:p>
            <a:r>
              <a:rPr lang="en-GB" sz="2000" dirty="0" smtClean="0"/>
              <a:t>Evidence points to confidence in the work of Welsh-medium schools to successfully develop language skills. </a:t>
            </a:r>
          </a:p>
          <a:p>
            <a:r>
              <a:rPr lang="en-GB" sz="2000" dirty="0" smtClean="0"/>
              <a:t>There remains a need to improve the quality and relevance of teaching and learning of the Welsh language in English-medium schools, particularly for older children. </a:t>
            </a:r>
          </a:p>
          <a:p>
            <a:r>
              <a:rPr lang="en-GB" sz="2000" dirty="0" smtClean="0"/>
              <a:t>Propose greater focus on children and young people’s ability to communicate confidently in everyday settings in the Welsh language, with an emphasis on its increasing role in workplace settings. </a:t>
            </a:r>
          </a:p>
          <a:p>
            <a:r>
              <a:rPr lang="en-GB" sz="2000" dirty="0" smtClean="0"/>
              <a:t>Welsh-medium schools employ specialists and have a wide range of available Welsh language resources and are well placed to act as hubs for the Welsh language and to provide support for teachers and other practitioners in English-medium schools.</a:t>
            </a:r>
            <a:endParaRPr lang="en-GB" sz="2000" dirty="0"/>
          </a:p>
        </p:txBody>
      </p:sp>
    </p:spTree>
    <p:extLst>
      <p:ext uri="{BB962C8B-B14F-4D97-AF65-F5344CB8AC3E}">
        <p14:creationId xmlns:p14="http://schemas.microsoft.com/office/powerpoint/2010/main" xmlns="" val="27264227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997371" y="5573486"/>
            <a:ext cx="928914" cy="369332"/>
          </a:xfrm>
          <a:prstGeom prst="rect">
            <a:avLst/>
          </a:prstGeom>
          <a:noFill/>
        </p:spPr>
        <p:txBody>
          <a:bodyPr wrap="square" rtlCol="0">
            <a:spAutoFit/>
          </a:bodyPr>
          <a:lstStyle/>
          <a:p>
            <a:r>
              <a:rPr lang="en-GB" dirty="0" smtClean="0"/>
              <a:t>P.112</a:t>
            </a:r>
            <a:endParaRPr lang="en-GB" dirty="0"/>
          </a:p>
        </p:txBody>
      </p:sp>
      <p:sp>
        <p:nvSpPr>
          <p:cNvPr id="7" name="Title 6"/>
          <p:cNvSpPr>
            <a:spLocks noGrp="1"/>
          </p:cNvSpPr>
          <p:nvPr>
            <p:ph type="title"/>
          </p:nvPr>
        </p:nvSpPr>
        <p:spPr/>
        <p:txBody>
          <a:bodyPr/>
          <a:lstStyle/>
          <a:p>
            <a:r>
              <a:rPr lang="en-GB" sz="3200" b="1" dirty="0" smtClean="0"/>
              <a:t>Recommendations have major implications for the professional development of practitioners.</a:t>
            </a:r>
            <a:endParaRPr lang="en-GB" sz="3200" dirty="0"/>
          </a:p>
        </p:txBody>
      </p:sp>
      <p:sp>
        <p:nvSpPr>
          <p:cNvPr id="8" name="Content Placeholder 7"/>
          <p:cNvSpPr>
            <a:spLocks noGrp="1"/>
          </p:cNvSpPr>
          <p:nvPr>
            <p:ph idx="1"/>
          </p:nvPr>
        </p:nvSpPr>
        <p:spPr/>
        <p:txBody>
          <a:bodyPr/>
          <a:lstStyle/>
          <a:p>
            <a:r>
              <a:rPr lang="en-GB" sz="2400" dirty="0" smtClean="0"/>
              <a:t>A need to extend teachers’ capacity in Welsh language, health and well-being, digital competence and computer science, as well as broader matters such as curriculum planning and assessment. </a:t>
            </a:r>
          </a:p>
          <a:p>
            <a:endParaRPr lang="en-GB" sz="2400" dirty="0" smtClean="0"/>
          </a:p>
          <a:p>
            <a:r>
              <a:rPr lang="en-GB" sz="2400" dirty="0" smtClean="0"/>
              <a:t>The Welsh Government’s New Deal for the Education Workforce and the review being undertaken by Professor John Furlong are well timed to address many of these issues but there will also be a need for more immediate action to build the confidence and capacity of teachers and school leaders in taking forward the Review’s recommendations.</a:t>
            </a:r>
            <a:endParaRPr lang="en-GB" sz="2400" dirty="0"/>
          </a:p>
        </p:txBody>
      </p:sp>
    </p:spTree>
    <p:extLst>
      <p:ext uri="{BB962C8B-B14F-4D97-AF65-F5344CB8AC3E}">
        <p14:creationId xmlns:p14="http://schemas.microsoft.com/office/powerpoint/2010/main" xmlns="" val="4023316869"/>
      </p:ext>
    </p:extLst>
  </p:cSld>
  <p:clrMapOvr>
    <a:masterClrMapping/>
  </p:clrMapOvr>
  <p:timing>
    <p:tnLst>
      <p:par>
        <p:cTn id="1" dur="indefinite" restart="never" nodeType="tmRoot"/>
      </p:par>
    </p:tnLst>
  </p:timing>
</p:sld>
</file>

<file path=ppt/theme/theme1.xml><?xml version="1.0" encoding="utf-8"?>
<a:theme xmlns:a="http://schemas.openxmlformats.org/drawingml/2006/main" name="Connected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Connected_Template.potx</Template>
  <TotalTime>1627</TotalTime>
  <Words>1471</Words>
  <Application>Microsoft Office PowerPoint</Application>
  <PresentationFormat>On-screen Show (4:3)</PresentationFormat>
  <Paragraphs>230</Paragraphs>
  <Slides>29</Slides>
  <Notes>16</Notes>
  <HiddenSlides>0</HiddenSlides>
  <MMClips>0</MMClips>
  <ScaleCrop>false</ScaleCrop>
  <HeadingPairs>
    <vt:vector size="4" baseType="variant">
      <vt:variant>
        <vt:lpstr>Theme</vt:lpstr>
      </vt:variant>
      <vt:variant>
        <vt:i4>2</vt:i4>
      </vt:variant>
      <vt:variant>
        <vt:lpstr>Slide Titles</vt:lpstr>
      </vt:variant>
      <vt:variant>
        <vt:i4>29</vt:i4>
      </vt:variant>
    </vt:vector>
  </HeadingPairs>
  <TitlesOfParts>
    <vt:vector size="31" baseType="lpstr">
      <vt:lpstr>Connected_Template</vt:lpstr>
      <vt:lpstr>Custom Design</vt:lpstr>
      <vt:lpstr>Slide 1</vt:lpstr>
      <vt:lpstr>Slide 2</vt:lpstr>
      <vt:lpstr>Pwy ydy Professor Graham Donaldson?</vt:lpstr>
      <vt:lpstr>In a nut-shell</vt:lpstr>
      <vt:lpstr>                                    Evidence                                  Gathering (Pg 16)</vt:lpstr>
      <vt:lpstr>Cymraeg yn yr adroddiad</vt:lpstr>
      <vt:lpstr>The ‘best things’ from the current curriculum (pg15)</vt:lpstr>
      <vt:lpstr>Developing Distinctive Purposes (Pg 24)</vt:lpstr>
      <vt:lpstr>Desired purposes in other WG policy statements (p.26)</vt:lpstr>
      <vt:lpstr>The Well-being and Future Generations  (Wales) Bill (p.27)</vt:lpstr>
      <vt:lpstr>The most recent Census</vt:lpstr>
      <vt:lpstr>Slide 12</vt:lpstr>
      <vt:lpstr>Slide 13</vt:lpstr>
      <vt:lpstr>Slide 14</vt:lpstr>
      <vt:lpstr>An International Context (Pg 36)</vt:lpstr>
      <vt:lpstr>          Have a guess!</vt:lpstr>
      <vt:lpstr>Slide 17</vt:lpstr>
      <vt:lpstr>Slide 18</vt:lpstr>
      <vt:lpstr>                    Pg 48</vt:lpstr>
      <vt:lpstr>Illustrative Examples How can LL&amp;C contribute to the 4 purposes? Pg 49</vt:lpstr>
      <vt:lpstr>Slide 21</vt:lpstr>
      <vt:lpstr>Slide 22</vt:lpstr>
      <vt:lpstr>Slide 23</vt:lpstr>
      <vt:lpstr>Slide 24</vt:lpstr>
      <vt:lpstr>Slide 25</vt:lpstr>
      <vt:lpstr>Slide 26</vt:lpstr>
      <vt:lpstr>Teaching and leadership capacity</vt:lpstr>
      <vt:lpstr>The place of the Welsh language in the curriculum needs to be strengthened</vt:lpstr>
      <vt:lpstr>Recommendations have major implications for the professional development of practitioners.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Harry Richmond</dc:creator>
  <cp:lastModifiedBy>Natalie</cp:lastModifiedBy>
  <cp:revision>82</cp:revision>
  <cp:lastPrinted>2016-10-19T06:01:51Z</cp:lastPrinted>
  <dcterms:created xsi:type="dcterms:W3CDTF">2014-09-09T13:31:28Z</dcterms:created>
  <dcterms:modified xsi:type="dcterms:W3CDTF">2017-11-22T00:19:20Z</dcterms:modified>
</cp:coreProperties>
</file>