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4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5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6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  <p:sldMasterId id="2147483823" r:id="rId2"/>
    <p:sldMasterId id="2147483832" r:id="rId3"/>
    <p:sldMasterId id="2147483841" r:id="rId4"/>
    <p:sldMasterId id="2147483845" r:id="rId5"/>
    <p:sldMasterId id="2147483849" r:id="rId6"/>
    <p:sldMasterId id="2147483854" r:id="rId7"/>
  </p:sldMasterIdLst>
  <p:notesMasterIdLst>
    <p:notesMasterId r:id="rId21"/>
  </p:notesMasterIdLst>
  <p:sldIdLst>
    <p:sldId id="471" r:id="rId8"/>
    <p:sldId id="474" r:id="rId9"/>
    <p:sldId id="472" r:id="rId10"/>
    <p:sldId id="475" r:id="rId11"/>
    <p:sldId id="487" r:id="rId12"/>
    <p:sldId id="476" r:id="rId13"/>
    <p:sldId id="341" r:id="rId14"/>
    <p:sldId id="481" r:id="rId15"/>
    <p:sldId id="482" r:id="rId16"/>
    <p:sldId id="368" r:id="rId17"/>
    <p:sldId id="388" r:id="rId18"/>
    <p:sldId id="483" r:id="rId19"/>
    <p:sldId id="48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82177" autoAdjust="0"/>
  </p:normalViewPr>
  <p:slideViewPr>
    <p:cSldViewPr snapToGrid="0">
      <p:cViewPr varScale="1">
        <p:scale>
          <a:sx n="88" d="100"/>
          <a:sy n="88" d="100"/>
        </p:scale>
        <p:origin x="2232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297414-54A9-3D45-AE68-DEE303B86DCA}" type="doc">
      <dgm:prSet loTypeId="urn:microsoft.com/office/officeart/2005/8/layout/cycle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0F2E1-D018-1F47-8EAA-AC6EC3FA637A}">
      <dgm:prSet phldrT="[Text]" custT="1"/>
      <dgm:spPr/>
      <dgm:t>
        <a:bodyPr/>
        <a:lstStyle/>
        <a:p>
          <a:r>
            <a:rPr lang="en-GB" sz="1800" dirty="0">
              <a:solidFill>
                <a:srgbClr val="FFFF00"/>
              </a:solidFill>
            </a:rPr>
            <a:t>Changing Behaviours</a:t>
          </a:r>
        </a:p>
      </dgm:t>
    </dgm:pt>
    <dgm:pt modelId="{413E4FEF-C1DD-FF4F-B2FD-D311E9A94477}" type="parTrans" cxnId="{1F182551-253A-E946-92BD-1E9674879746}">
      <dgm:prSet/>
      <dgm:spPr/>
      <dgm:t>
        <a:bodyPr/>
        <a:lstStyle/>
        <a:p>
          <a:endParaRPr lang="en-GB"/>
        </a:p>
      </dgm:t>
    </dgm:pt>
    <dgm:pt modelId="{D1B423E0-DD14-D34E-82AB-C1E92FF9158D}" type="sibTrans" cxnId="{1F182551-253A-E946-92BD-1E9674879746}">
      <dgm:prSet/>
      <dgm:spPr/>
      <dgm:t>
        <a:bodyPr/>
        <a:lstStyle/>
        <a:p>
          <a:endParaRPr lang="en-GB"/>
        </a:p>
      </dgm:t>
    </dgm:pt>
    <dgm:pt modelId="{48DCFBFF-8B0D-1F4D-86EF-65B67F36D411}">
      <dgm:prSet phldrT="[Text]" custT="1"/>
      <dgm:spPr/>
      <dgm:t>
        <a:bodyPr/>
        <a:lstStyle/>
        <a:p>
          <a:r>
            <a:rPr lang="en-GB" sz="1800" b="1" dirty="0"/>
            <a:t>Behavioural</a:t>
          </a:r>
        </a:p>
      </dgm:t>
    </dgm:pt>
    <dgm:pt modelId="{48965910-4475-FC43-BA7E-44F99A579C00}" type="parTrans" cxnId="{B826F139-E094-844B-8F5E-57A387D92AF9}">
      <dgm:prSet/>
      <dgm:spPr/>
      <dgm:t>
        <a:bodyPr/>
        <a:lstStyle/>
        <a:p>
          <a:endParaRPr lang="en-GB"/>
        </a:p>
      </dgm:t>
    </dgm:pt>
    <dgm:pt modelId="{8D16F10E-E0E0-244F-A8AE-10059057A4E1}" type="sibTrans" cxnId="{B826F139-E094-844B-8F5E-57A387D92AF9}">
      <dgm:prSet/>
      <dgm:spPr/>
      <dgm:t>
        <a:bodyPr/>
        <a:lstStyle/>
        <a:p>
          <a:endParaRPr lang="en-GB"/>
        </a:p>
      </dgm:t>
    </dgm:pt>
    <dgm:pt modelId="{0422A1FA-A7FA-BE49-847B-C17099682E7D}">
      <dgm:prSet phldrT="[Text]" custT="1"/>
      <dgm:spPr/>
      <dgm:t>
        <a:bodyPr/>
        <a:lstStyle/>
        <a:p>
          <a:r>
            <a:rPr lang="en-GB" sz="1800" dirty="0">
              <a:solidFill>
                <a:srgbClr val="FFFF00"/>
              </a:solidFill>
            </a:rPr>
            <a:t>Achieving Results</a:t>
          </a:r>
        </a:p>
      </dgm:t>
    </dgm:pt>
    <dgm:pt modelId="{D2B964DD-3F8A-A548-BF0B-89F1A283FC99}" type="parTrans" cxnId="{0B51FF32-13DE-C14F-9F99-65122F60101C}">
      <dgm:prSet/>
      <dgm:spPr/>
      <dgm:t>
        <a:bodyPr/>
        <a:lstStyle/>
        <a:p>
          <a:endParaRPr lang="en-GB"/>
        </a:p>
      </dgm:t>
    </dgm:pt>
    <dgm:pt modelId="{A38B3F8D-141C-0C4D-906F-6AA22D945B61}" type="sibTrans" cxnId="{0B51FF32-13DE-C14F-9F99-65122F60101C}">
      <dgm:prSet/>
      <dgm:spPr/>
      <dgm:t>
        <a:bodyPr/>
        <a:lstStyle/>
        <a:p>
          <a:endParaRPr lang="en-GB"/>
        </a:p>
      </dgm:t>
    </dgm:pt>
    <dgm:pt modelId="{4A90C848-38A8-FC4E-9FA3-85DD8B7AFC18}">
      <dgm:prSet phldrT="[Text]" custT="1"/>
      <dgm:spPr/>
      <dgm:t>
        <a:bodyPr/>
        <a:lstStyle/>
        <a:p>
          <a:r>
            <a:rPr lang="en-GB" sz="1800" b="1" dirty="0"/>
            <a:t>Cognitive</a:t>
          </a:r>
        </a:p>
      </dgm:t>
    </dgm:pt>
    <dgm:pt modelId="{C3B15BC4-8452-AD47-98AE-85383CB3CB13}" type="parTrans" cxnId="{1A09C9EA-A112-DE47-B14F-F84BB6C0F343}">
      <dgm:prSet/>
      <dgm:spPr/>
      <dgm:t>
        <a:bodyPr/>
        <a:lstStyle/>
        <a:p>
          <a:endParaRPr lang="en-GB"/>
        </a:p>
      </dgm:t>
    </dgm:pt>
    <dgm:pt modelId="{DBCD86DD-3FA4-1546-86E8-D3C38E176975}" type="sibTrans" cxnId="{1A09C9EA-A112-DE47-B14F-F84BB6C0F343}">
      <dgm:prSet/>
      <dgm:spPr/>
      <dgm:t>
        <a:bodyPr/>
        <a:lstStyle/>
        <a:p>
          <a:endParaRPr lang="en-GB"/>
        </a:p>
      </dgm:t>
    </dgm:pt>
    <dgm:pt modelId="{0E8A8D87-588A-F94F-9C64-7B3AEA4D478D}">
      <dgm:prSet phldrT="[Text]" custT="1"/>
      <dgm:spPr/>
      <dgm:t>
        <a:bodyPr/>
        <a:lstStyle/>
        <a:p>
          <a:r>
            <a:rPr lang="en-GB" sz="1800" dirty="0">
              <a:solidFill>
                <a:srgbClr val="FFFF00"/>
              </a:solidFill>
            </a:rPr>
            <a:t>Maximising Potential</a:t>
          </a:r>
        </a:p>
      </dgm:t>
    </dgm:pt>
    <dgm:pt modelId="{74F0E7C2-7644-B044-8462-BC917DCEAC1A}" type="parTrans" cxnId="{EBDDE226-66A2-C349-9AA5-9814B54F6132}">
      <dgm:prSet/>
      <dgm:spPr/>
      <dgm:t>
        <a:bodyPr/>
        <a:lstStyle/>
        <a:p>
          <a:endParaRPr lang="en-GB"/>
        </a:p>
      </dgm:t>
    </dgm:pt>
    <dgm:pt modelId="{3BCC29DB-381B-C24A-A5FF-21946697A66D}" type="sibTrans" cxnId="{EBDDE226-66A2-C349-9AA5-9814B54F6132}">
      <dgm:prSet/>
      <dgm:spPr/>
      <dgm:t>
        <a:bodyPr/>
        <a:lstStyle/>
        <a:p>
          <a:endParaRPr lang="en-GB"/>
        </a:p>
      </dgm:t>
    </dgm:pt>
    <dgm:pt modelId="{CF7B3541-054A-4C49-9E39-CF2B3CB4226E}">
      <dgm:prSet phldrT="[Text]" custT="1"/>
      <dgm:spPr/>
      <dgm:t>
        <a:bodyPr/>
        <a:lstStyle/>
        <a:p>
          <a:r>
            <a:rPr lang="en-GB" sz="1800" b="1" dirty="0"/>
            <a:t>Humanistic Psychology</a:t>
          </a:r>
        </a:p>
      </dgm:t>
    </dgm:pt>
    <dgm:pt modelId="{B6C6D6D0-1C7B-F14F-9720-7259D26CF93D}" type="parTrans" cxnId="{96C7EAD5-A46B-B14A-8213-EA30A2F11860}">
      <dgm:prSet/>
      <dgm:spPr/>
      <dgm:t>
        <a:bodyPr/>
        <a:lstStyle/>
        <a:p>
          <a:endParaRPr lang="en-GB"/>
        </a:p>
      </dgm:t>
    </dgm:pt>
    <dgm:pt modelId="{678F7BE6-0AF1-E946-9A0D-248AD2E02EA6}" type="sibTrans" cxnId="{96C7EAD5-A46B-B14A-8213-EA30A2F11860}">
      <dgm:prSet/>
      <dgm:spPr/>
      <dgm:t>
        <a:bodyPr/>
        <a:lstStyle/>
        <a:p>
          <a:endParaRPr lang="en-GB"/>
        </a:p>
      </dgm:t>
    </dgm:pt>
    <dgm:pt modelId="{FA0150F6-61A7-404C-8D8C-E77EA427321F}">
      <dgm:prSet phldrT="[Text]" custT="1"/>
      <dgm:spPr/>
      <dgm:t>
        <a:bodyPr/>
        <a:lstStyle/>
        <a:p>
          <a:r>
            <a:rPr lang="en-GB" sz="1800" dirty="0">
              <a:solidFill>
                <a:srgbClr val="FFFF00"/>
              </a:solidFill>
            </a:rPr>
            <a:t>The Inner World of Change</a:t>
          </a:r>
        </a:p>
      </dgm:t>
    </dgm:pt>
    <dgm:pt modelId="{A8BF2C6C-6E10-9847-9B4E-B14CE6B1FB7C}" type="parTrans" cxnId="{B0D6304B-B085-5641-9375-98ACAB42D499}">
      <dgm:prSet/>
      <dgm:spPr/>
      <dgm:t>
        <a:bodyPr/>
        <a:lstStyle/>
        <a:p>
          <a:endParaRPr lang="en-GB"/>
        </a:p>
      </dgm:t>
    </dgm:pt>
    <dgm:pt modelId="{EAD56BB7-1050-0A46-A523-AB4F09A4BB56}" type="sibTrans" cxnId="{B0D6304B-B085-5641-9375-98ACAB42D499}">
      <dgm:prSet/>
      <dgm:spPr/>
      <dgm:t>
        <a:bodyPr/>
        <a:lstStyle/>
        <a:p>
          <a:endParaRPr lang="en-GB"/>
        </a:p>
      </dgm:t>
    </dgm:pt>
    <dgm:pt modelId="{7CB04B7D-BCB2-1642-9B61-2F18BBA5E143}">
      <dgm:prSet phldrT="[Text]" custT="1"/>
      <dgm:spPr/>
      <dgm:t>
        <a:bodyPr/>
        <a:lstStyle/>
        <a:p>
          <a:r>
            <a:rPr lang="en-GB" sz="1800" b="1" dirty="0"/>
            <a:t>Psychodynamic</a:t>
          </a:r>
        </a:p>
      </dgm:t>
    </dgm:pt>
    <dgm:pt modelId="{536765F0-4266-114E-84AF-1A81B584A3BF}" type="parTrans" cxnId="{68FCA5EB-78E6-044A-A2D4-A4CEBE0ADD39}">
      <dgm:prSet/>
      <dgm:spPr/>
      <dgm:t>
        <a:bodyPr/>
        <a:lstStyle/>
        <a:p>
          <a:endParaRPr lang="en-GB"/>
        </a:p>
      </dgm:t>
    </dgm:pt>
    <dgm:pt modelId="{E3CAD483-2CDF-1A41-8295-6ABB859EB208}" type="sibTrans" cxnId="{68FCA5EB-78E6-044A-A2D4-A4CEBE0ADD39}">
      <dgm:prSet/>
      <dgm:spPr/>
      <dgm:t>
        <a:bodyPr/>
        <a:lstStyle/>
        <a:p>
          <a:endParaRPr lang="en-GB"/>
        </a:p>
      </dgm:t>
    </dgm:pt>
    <dgm:pt modelId="{70A99EE9-0C01-6E4B-98A9-A4D54E4577B2}" type="pres">
      <dgm:prSet presAssocID="{60297414-54A9-3D45-AE68-DEE303B86DC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6B668D5A-8884-E84A-94ED-6886C24B94F4}" type="pres">
      <dgm:prSet presAssocID="{60297414-54A9-3D45-AE68-DEE303B86DCA}" presName="children" presStyleCnt="0"/>
      <dgm:spPr/>
    </dgm:pt>
    <dgm:pt modelId="{BB9B3355-E047-7C48-B434-3A6A4D6A3859}" type="pres">
      <dgm:prSet presAssocID="{60297414-54A9-3D45-AE68-DEE303B86DCA}" presName="child1group" presStyleCnt="0"/>
      <dgm:spPr/>
    </dgm:pt>
    <dgm:pt modelId="{E277A4B0-0315-CB49-9BB4-21838D36EBAA}" type="pres">
      <dgm:prSet presAssocID="{60297414-54A9-3D45-AE68-DEE303B86DCA}" presName="child1" presStyleLbl="bgAcc1" presStyleIdx="0" presStyleCnt="4" custScaleY="49416" custLinFactNeighborX="-50587" custLinFactNeighborY="14263"/>
      <dgm:spPr/>
    </dgm:pt>
    <dgm:pt modelId="{78BC4FBF-C7E5-334F-9097-57465C264FF1}" type="pres">
      <dgm:prSet presAssocID="{60297414-54A9-3D45-AE68-DEE303B86DCA}" presName="child1Text" presStyleLbl="bgAcc1" presStyleIdx="0" presStyleCnt="4">
        <dgm:presLayoutVars>
          <dgm:bulletEnabled val="1"/>
        </dgm:presLayoutVars>
      </dgm:prSet>
      <dgm:spPr/>
    </dgm:pt>
    <dgm:pt modelId="{C9AC157B-118F-C649-AE1E-651C65C596A8}" type="pres">
      <dgm:prSet presAssocID="{60297414-54A9-3D45-AE68-DEE303B86DCA}" presName="child2group" presStyleCnt="0"/>
      <dgm:spPr/>
    </dgm:pt>
    <dgm:pt modelId="{50845A02-0698-EE47-809D-7353F2B06C8B}" type="pres">
      <dgm:prSet presAssocID="{60297414-54A9-3D45-AE68-DEE303B86DCA}" presName="child2" presStyleLbl="bgAcc1" presStyleIdx="1" presStyleCnt="4" custScaleY="40951" custLinFactNeighborX="34491" custLinFactNeighborY="3409"/>
      <dgm:spPr/>
    </dgm:pt>
    <dgm:pt modelId="{BDE5A01D-7B84-C840-8DD2-1DE9234605D5}" type="pres">
      <dgm:prSet presAssocID="{60297414-54A9-3D45-AE68-DEE303B86DCA}" presName="child2Text" presStyleLbl="bgAcc1" presStyleIdx="1" presStyleCnt="4">
        <dgm:presLayoutVars>
          <dgm:bulletEnabled val="1"/>
        </dgm:presLayoutVars>
      </dgm:prSet>
      <dgm:spPr/>
    </dgm:pt>
    <dgm:pt modelId="{93A16905-B716-CF4F-B8C9-C486DE409C83}" type="pres">
      <dgm:prSet presAssocID="{60297414-54A9-3D45-AE68-DEE303B86DCA}" presName="child3group" presStyleCnt="0"/>
      <dgm:spPr/>
    </dgm:pt>
    <dgm:pt modelId="{9CF34974-FE4C-8A42-A98E-2E2BF3CA3B97}" type="pres">
      <dgm:prSet presAssocID="{60297414-54A9-3D45-AE68-DEE303B86DCA}" presName="child3" presStyleLbl="bgAcc1" presStyleIdx="2" presStyleCnt="4" custScaleX="101159" custScaleY="64707" custLinFactNeighborX="14946" custLinFactNeighborY="-15974"/>
      <dgm:spPr/>
    </dgm:pt>
    <dgm:pt modelId="{DFA8197A-FCF3-E642-88D2-283ACDF38224}" type="pres">
      <dgm:prSet presAssocID="{60297414-54A9-3D45-AE68-DEE303B86DCA}" presName="child3Text" presStyleLbl="bgAcc1" presStyleIdx="2" presStyleCnt="4">
        <dgm:presLayoutVars>
          <dgm:bulletEnabled val="1"/>
        </dgm:presLayoutVars>
      </dgm:prSet>
      <dgm:spPr/>
    </dgm:pt>
    <dgm:pt modelId="{69AE3315-10F1-7741-A061-9014BE3177C8}" type="pres">
      <dgm:prSet presAssocID="{60297414-54A9-3D45-AE68-DEE303B86DCA}" presName="child4group" presStyleCnt="0"/>
      <dgm:spPr/>
    </dgm:pt>
    <dgm:pt modelId="{B8CACD56-D5BF-B242-9CAC-93DE1ABEABA9}" type="pres">
      <dgm:prSet presAssocID="{60297414-54A9-3D45-AE68-DEE303B86DCA}" presName="child4" presStyleLbl="bgAcc1" presStyleIdx="3" presStyleCnt="4" custScaleX="125523" custScaleY="61156" custLinFactNeighborX="-22420" custLinFactNeighborY="-14198"/>
      <dgm:spPr/>
    </dgm:pt>
    <dgm:pt modelId="{D86E29F1-712E-4545-A166-5C30E8192B6E}" type="pres">
      <dgm:prSet presAssocID="{60297414-54A9-3D45-AE68-DEE303B86DCA}" presName="child4Text" presStyleLbl="bgAcc1" presStyleIdx="3" presStyleCnt="4">
        <dgm:presLayoutVars>
          <dgm:bulletEnabled val="1"/>
        </dgm:presLayoutVars>
      </dgm:prSet>
      <dgm:spPr/>
    </dgm:pt>
    <dgm:pt modelId="{6D7F8311-AA96-B549-972F-433709BBEED2}" type="pres">
      <dgm:prSet presAssocID="{60297414-54A9-3D45-AE68-DEE303B86DCA}" presName="childPlaceholder" presStyleCnt="0"/>
      <dgm:spPr/>
    </dgm:pt>
    <dgm:pt modelId="{70F60147-E85E-7D41-A2C2-A061B27C614A}" type="pres">
      <dgm:prSet presAssocID="{60297414-54A9-3D45-AE68-DEE303B86DCA}" presName="circle" presStyleCnt="0"/>
      <dgm:spPr/>
    </dgm:pt>
    <dgm:pt modelId="{D99E3987-3BBA-6748-92FB-529651CBA54F}" type="pres">
      <dgm:prSet presAssocID="{60297414-54A9-3D45-AE68-DEE303B86DCA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FEEE5FBB-1E54-3F4C-AA01-C06B5B16A928}" type="pres">
      <dgm:prSet presAssocID="{60297414-54A9-3D45-AE68-DEE303B86DC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192413CD-8639-B44D-95B0-773C6BAA669A}" type="pres">
      <dgm:prSet presAssocID="{60297414-54A9-3D45-AE68-DEE303B86DC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512BBB84-D874-264A-AC2F-FEEDA97B518F}" type="pres">
      <dgm:prSet presAssocID="{60297414-54A9-3D45-AE68-DEE303B86DC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B209A849-0003-BB41-B6DD-E3E822768E53}" type="pres">
      <dgm:prSet presAssocID="{60297414-54A9-3D45-AE68-DEE303B86DCA}" presName="quadrantPlaceholder" presStyleCnt="0"/>
      <dgm:spPr/>
    </dgm:pt>
    <dgm:pt modelId="{488BB3F9-9D24-C345-9D97-187B83B3B5A5}" type="pres">
      <dgm:prSet presAssocID="{60297414-54A9-3D45-AE68-DEE303B86DCA}" presName="center1" presStyleLbl="fgShp" presStyleIdx="0" presStyleCnt="2" custScaleY="87424"/>
      <dgm:spPr/>
    </dgm:pt>
    <dgm:pt modelId="{1BA3F855-BB41-2340-96A5-03029AF20072}" type="pres">
      <dgm:prSet presAssocID="{60297414-54A9-3D45-AE68-DEE303B86DCA}" presName="center2" presStyleLbl="fgShp" presStyleIdx="1" presStyleCnt="2"/>
      <dgm:spPr/>
    </dgm:pt>
  </dgm:ptLst>
  <dgm:cxnLst>
    <dgm:cxn modelId="{EBDDE226-66A2-C349-9AA5-9814B54F6132}" srcId="{60297414-54A9-3D45-AE68-DEE303B86DCA}" destId="{0E8A8D87-588A-F94F-9C64-7B3AEA4D478D}" srcOrd="2" destOrd="0" parTransId="{74F0E7C2-7644-B044-8462-BC917DCEAC1A}" sibTransId="{3BCC29DB-381B-C24A-A5FF-21946697A66D}"/>
    <dgm:cxn modelId="{11B8402D-B351-1A4B-8BA9-E163C61F59A9}" type="presOf" srcId="{7CB04B7D-BCB2-1642-9B61-2F18BBA5E143}" destId="{B8CACD56-D5BF-B242-9CAC-93DE1ABEABA9}" srcOrd="0" destOrd="0" presId="urn:microsoft.com/office/officeart/2005/8/layout/cycle4"/>
    <dgm:cxn modelId="{0B51FF32-13DE-C14F-9F99-65122F60101C}" srcId="{60297414-54A9-3D45-AE68-DEE303B86DCA}" destId="{0422A1FA-A7FA-BE49-847B-C17099682E7D}" srcOrd="1" destOrd="0" parTransId="{D2B964DD-3F8A-A548-BF0B-89F1A283FC99}" sibTransId="{A38B3F8D-141C-0C4D-906F-6AA22D945B61}"/>
    <dgm:cxn modelId="{B826F139-E094-844B-8F5E-57A387D92AF9}" srcId="{0860F2E1-D018-1F47-8EAA-AC6EC3FA637A}" destId="{48DCFBFF-8B0D-1F4D-86EF-65B67F36D411}" srcOrd="0" destOrd="0" parTransId="{48965910-4475-FC43-BA7E-44F99A579C00}" sibTransId="{8D16F10E-E0E0-244F-A8AE-10059057A4E1}"/>
    <dgm:cxn modelId="{D7684C3C-C119-CA43-97CF-C8B0B9423323}" type="presOf" srcId="{FA0150F6-61A7-404C-8D8C-E77EA427321F}" destId="{512BBB84-D874-264A-AC2F-FEEDA97B518F}" srcOrd="0" destOrd="0" presId="urn:microsoft.com/office/officeart/2005/8/layout/cycle4"/>
    <dgm:cxn modelId="{FC81913F-2093-4A43-AF0E-6E65CB14702F}" type="presOf" srcId="{0E8A8D87-588A-F94F-9C64-7B3AEA4D478D}" destId="{192413CD-8639-B44D-95B0-773C6BAA669A}" srcOrd="0" destOrd="0" presId="urn:microsoft.com/office/officeart/2005/8/layout/cycle4"/>
    <dgm:cxn modelId="{B0D6304B-B085-5641-9375-98ACAB42D499}" srcId="{60297414-54A9-3D45-AE68-DEE303B86DCA}" destId="{FA0150F6-61A7-404C-8D8C-E77EA427321F}" srcOrd="3" destOrd="0" parTransId="{A8BF2C6C-6E10-9847-9B4E-B14CE6B1FB7C}" sibTransId="{EAD56BB7-1050-0A46-A523-AB4F09A4BB56}"/>
    <dgm:cxn modelId="{89C9594E-23EE-B849-8D10-CA4F07A8C3B1}" type="presOf" srcId="{0860F2E1-D018-1F47-8EAA-AC6EC3FA637A}" destId="{D99E3987-3BBA-6748-92FB-529651CBA54F}" srcOrd="0" destOrd="0" presId="urn:microsoft.com/office/officeart/2005/8/layout/cycle4"/>
    <dgm:cxn modelId="{1F182551-253A-E946-92BD-1E9674879746}" srcId="{60297414-54A9-3D45-AE68-DEE303B86DCA}" destId="{0860F2E1-D018-1F47-8EAA-AC6EC3FA637A}" srcOrd="0" destOrd="0" parTransId="{413E4FEF-C1DD-FF4F-B2FD-D311E9A94477}" sibTransId="{D1B423E0-DD14-D34E-82AB-C1E92FF9158D}"/>
    <dgm:cxn modelId="{DC795553-B854-5140-9A02-4652AAE8B2C3}" type="presOf" srcId="{7CB04B7D-BCB2-1642-9B61-2F18BBA5E143}" destId="{D86E29F1-712E-4545-A166-5C30E8192B6E}" srcOrd="1" destOrd="0" presId="urn:microsoft.com/office/officeart/2005/8/layout/cycle4"/>
    <dgm:cxn modelId="{16BA0F78-5EDB-074D-A1E7-43B760C14C10}" type="presOf" srcId="{4A90C848-38A8-FC4E-9FA3-85DD8B7AFC18}" destId="{50845A02-0698-EE47-809D-7353F2B06C8B}" srcOrd="0" destOrd="0" presId="urn:microsoft.com/office/officeart/2005/8/layout/cycle4"/>
    <dgm:cxn modelId="{C664FF84-4105-C844-9CCC-4A5F9EB1A99C}" type="presOf" srcId="{48DCFBFF-8B0D-1F4D-86EF-65B67F36D411}" destId="{78BC4FBF-C7E5-334F-9097-57465C264FF1}" srcOrd="1" destOrd="0" presId="urn:microsoft.com/office/officeart/2005/8/layout/cycle4"/>
    <dgm:cxn modelId="{60715A86-B2A2-3D43-BEC0-F1B3D381D042}" type="presOf" srcId="{CF7B3541-054A-4C49-9E39-CF2B3CB4226E}" destId="{9CF34974-FE4C-8A42-A98E-2E2BF3CA3B97}" srcOrd="0" destOrd="0" presId="urn:microsoft.com/office/officeart/2005/8/layout/cycle4"/>
    <dgm:cxn modelId="{2EE5138B-5485-E64F-B752-84E0EAD67028}" type="presOf" srcId="{0422A1FA-A7FA-BE49-847B-C17099682E7D}" destId="{FEEE5FBB-1E54-3F4C-AA01-C06B5B16A928}" srcOrd="0" destOrd="0" presId="urn:microsoft.com/office/officeart/2005/8/layout/cycle4"/>
    <dgm:cxn modelId="{425B3B8E-8ED0-1443-8501-1E3E657922A0}" type="presOf" srcId="{CF7B3541-054A-4C49-9E39-CF2B3CB4226E}" destId="{DFA8197A-FCF3-E642-88D2-283ACDF38224}" srcOrd="1" destOrd="0" presId="urn:microsoft.com/office/officeart/2005/8/layout/cycle4"/>
    <dgm:cxn modelId="{0D8D03B4-B9A3-724E-98D5-F1EEFD390B76}" type="presOf" srcId="{4A90C848-38A8-FC4E-9FA3-85DD8B7AFC18}" destId="{BDE5A01D-7B84-C840-8DD2-1DE9234605D5}" srcOrd="1" destOrd="0" presId="urn:microsoft.com/office/officeart/2005/8/layout/cycle4"/>
    <dgm:cxn modelId="{609C90BA-A1AF-7B48-8779-1D7FAEE1DA0A}" type="presOf" srcId="{48DCFBFF-8B0D-1F4D-86EF-65B67F36D411}" destId="{E277A4B0-0315-CB49-9BB4-21838D36EBAA}" srcOrd="0" destOrd="0" presId="urn:microsoft.com/office/officeart/2005/8/layout/cycle4"/>
    <dgm:cxn modelId="{96C7EAD5-A46B-B14A-8213-EA30A2F11860}" srcId="{0E8A8D87-588A-F94F-9C64-7B3AEA4D478D}" destId="{CF7B3541-054A-4C49-9E39-CF2B3CB4226E}" srcOrd="0" destOrd="0" parTransId="{B6C6D6D0-1C7B-F14F-9720-7259D26CF93D}" sibTransId="{678F7BE6-0AF1-E946-9A0D-248AD2E02EA6}"/>
    <dgm:cxn modelId="{FE9F67E5-75A6-7E4E-9B18-C739A279155E}" type="presOf" srcId="{60297414-54A9-3D45-AE68-DEE303B86DCA}" destId="{70A99EE9-0C01-6E4B-98A9-A4D54E4577B2}" srcOrd="0" destOrd="0" presId="urn:microsoft.com/office/officeart/2005/8/layout/cycle4"/>
    <dgm:cxn modelId="{1A09C9EA-A112-DE47-B14F-F84BB6C0F343}" srcId="{0422A1FA-A7FA-BE49-847B-C17099682E7D}" destId="{4A90C848-38A8-FC4E-9FA3-85DD8B7AFC18}" srcOrd="0" destOrd="0" parTransId="{C3B15BC4-8452-AD47-98AE-85383CB3CB13}" sibTransId="{DBCD86DD-3FA4-1546-86E8-D3C38E176975}"/>
    <dgm:cxn modelId="{68FCA5EB-78E6-044A-A2D4-A4CEBE0ADD39}" srcId="{FA0150F6-61A7-404C-8D8C-E77EA427321F}" destId="{7CB04B7D-BCB2-1642-9B61-2F18BBA5E143}" srcOrd="0" destOrd="0" parTransId="{536765F0-4266-114E-84AF-1A81B584A3BF}" sibTransId="{E3CAD483-2CDF-1A41-8295-6ABB859EB208}"/>
    <dgm:cxn modelId="{D0F7FB19-BD7B-C149-8D84-E910E679BFC9}" type="presParOf" srcId="{70A99EE9-0C01-6E4B-98A9-A4D54E4577B2}" destId="{6B668D5A-8884-E84A-94ED-6886C24B94F4}" srcOrd="0" destOrd="0" presId="urn:microsoft.com/office/officeart/2005/8/layout/cycle4"/>
    <dgm:cxn modelId="{7848C7F9-1A63-F54C-A676-AB6DD8E669F0}" type="presParOf" srcId="{6B668D5A-8884-E84A-94ED-6886C24B94F4}" destId="{BB9B3355-E047-7C48-B434-3A6A4D6A3859}" srcOrd="0" destOrd="0" presId="urn:microsoft.com/office/officeart/2005/8/layout/cycle4"/>
    <dgm:cxn modelId="{77019BF7-5337-3A49-8A46-808673D73073}" type="presParOf" srcId="{BB9B3355-E047-7C48-B434-3A6A4D6A3859}" destId="{E277A4B0-0315-CB49-9BB4-21838D36EBAA}" srcOrd="0" destOrd="0" presId="urn:microsoft.com/office/officeart/2005/8/layout/cycle4"/>
    <dgm:cxn modelId="{CD74DDCD-FFE2-D74A-A70B-3EB21E2867C5}" type="presParOf" srcId="{BB9B3355-E047-7C48-B434-3A6A4D6A3859}" destId="{78BC4FBF-C7E5-334F-9097-57465C264FF1}" srcOrd="1" destOrd="0" presId="urn:microsoft.com/office/officeart/2005/8/layout/cycle4"/>
    <dgm:cxn modelId="{601460AE-636D-7146-9D70-77DD788355D7}" type="presParOf" srcId="{6B668D5A-8884-E84A-94ED-6886C24B94F4}" destId="{C9AC157B-118F-C649-AE1E-651C65C596A8}" srcOrd="1" destOrd="0" presId="urn:microsoft.com/office/officeart/2005/8/layout/cycle4"/>
    <dgm:cxn modelId="{197CB60B-1E79-5B4B-81AC-4E5E27D15E0C}" type="presParOf" srcId="{C9AC157B-118F-C649-AE1E-651C65C596A8}" destId="{50845A02-0698-EE47-809D-7353F2B06C8B}" srcOrd="0" destOrd="0" presId="urn:microsoft.com/office/officeart/2005/8/layout/cycle4"/>
    <dgm:cxn modelId="{16D16D4F-BE71-7448-BE81-C6E1DA601718}" type="presParOf" srcId="{C9AC157B-118F-C649-AE1E-651C65C596A8}" destId="{BDE5A01D-7B84-C840-8DD2-1DE9234605D5}" srcOrd="1" destOrd="0" presId="urn:microsoft.com/office/officeart/2005/8/layout/cycle4"/>
    <dgm:cxn modelId="{A0421829-CAC4-0D41-81C9-6D610D325F23}" type="presParOf" srcId="{6B668D5A-8884-E84A-94ED-6886C24B94F4}" destId="{93A16905-B716-CF4F-B8C9-C486DE409C83}" srcOrd="2" destOrd="0" presId="urn:microsoft.com/office/officeart/2005/8/layout/cycle4"/>
    <dgm:cxn modelId="{1A4DE3D0-6945-9540-8D2A-FE069D7F4BED}" type="presParOf" srcId="{93A16905-B716-CF4F-B8C9-C486DE409C83}" destId="{9CF34974-FE4C-8A42-A98E-2E2BF3CA3B97}" srcOrd="0" destOrd="0" presId="urn:microsoft.com/office/officeart/2005/8/layout/cycle4"/>
    <dgm:cxn modelId="{1F6DDF5E-53DB-5D47-968E-0262F22D09DE}" type="presParOf" srcId="{93A16905-B716-CF4F-B8C9-C486DE409C83}" destId="{DFA8197A-FCF3-E642-88D2-283ACDF38224}" srcOrd="1" destOrd="0" presId="urn:microsoft.com/office/officeart/2005/8/layout/cycle4"/>
    <dgm:cxn modelId="{FE6BA3EA-0627-7648-8EF4-9EDCA83C3F7B}" type="presParOf" srcId="{6B668D5A-8884-E84A-94ED-6886C24B94F4}" destId="{69AE3315-10F1-7741-A061-9014BE3177C8}" srcOrd="3" destOrd="0" presId="urn:microsoft.com/office/officeart/2005/8/layout/cycle4"/>
    <dgm:cxn modelId="{192DE930-8FC1-BF41-BD84-05B7BB6FD92A}" type="presParOf" srcId="{69AE3315-10F1-7741-A061-9014BE3177C8}" destId="{B8CACD56-D5BF-B242-9CAC-93DE1ABEABA9}" srcOrd="0" destOrd="0" presId="urn:microsoft.com/office/officeart/2005/8/layout/cycle4"/>
    <dgm:cxn modelId="{75010165-85C1-7D4F-A818-493F192CE561}" type="presParOf" srcId="{69AE3315-10F1-7741-A061-9014BE3177C8}" destId="{D86E29F1-712E-4545-A166-5C30E8192B6E}" srcOrd="1" destOrd="0" presId="urn:microsoft.com/office/officeart/2005/8/layout/cycle4"/>
    <dgm:cxn modelId="{B554C867-C8C4-7743-BB40-8F79FB414B2E}" type="presParOf" srcId="{6B668D5A-8884-E84A-94ED-6886C24B94F4}" destId="{6D7F8311-AA96-B549-972F-433709BBEED2}" srcOrd="4" destOrd="0" presId="urn:microsoft.com/office/officeart/2005/8/layout/cycle4"/>
    <dgm:cxn modelId="{D1B7F611-19E5-F442-A7D1-3CDF5AC84E0A}" type="presParOf" srcId="{70A99EE9-0C01-6E4B-98A9-A4D54E4577B2}" destId="{70F60147-E85E-7D41-A2C2-A061B27C614A}" srcOrd="1" destOrd="0" presId="urn:microsoft.com/office/officeart/2005/8/layout/cycle4"/>
    <dgm:cxn modelId="{E82E2779-503A-3542-B143-7985753D5679}" type="presParOf" srcId="{70F60147-E85E-7D41-A2C2-A061B27C614A}" destId="{D99E3987-3BBA-6748-92FB-529651CBA54F}" srcOrd="0" destOrd="0" presId="urn:microsoft.com/office/officeart/2005/8/layout/cycle4"/>
    <dgm:cxn modelId="{7B120505-C533-E241-9C7D-5083C61DB503}" type="presParOf" srcId="{70F60147-E85E-7D41-A2C2-A061B27C614A}" destId="{FEEE5FBB-1E54-3F4C-AA01-C06B5B16A928}" srcOrd="1" destOrd="0" presId="urn:microsoft.com/office/officeart/2005/8/layout/cycle4"/>
    <dgm:cxn modelId="{11F6DE2A-08BA-5F43-9FB9-A143CD7CEA5D}" type="presParOf" srcId="{70F60147-E85E-7D41-A2C2-A061B27C614A}" destId="{192413CD-8639-B44D-95B0-773C6BAA669A}" srcOrd="2" destOrd="0" presId="urn:microsoft.com/office/officeart/2005/8/layout/cycle4"/>
    <dgm:cxn modelId="{C63E3946-BE34-AA47-8A32-295F720ECCB8}" type="presParOf" srcId="{70F60147-E85E-7D41-A2C2-A061B27C614A}" destId="{512BBB84-D874-264A-AC2F-FEEDA97B518F}" srcOrd="3" destOrd="0" presId="urn:microsoft.com/office/officeart/2005/8/layout/cycle4"/>
    <dgm:cxn modelId="{37E4ACCB-0197-FA4F-90F3-6F96A83E495D}" type="presParOf" srcId="{70F60147-E85E-7D41-A2C2-A061B27C614A}" destId="{B209A849-0003-BB41-B6DD-E3E822768E53}" srcOrd="4" destOrd="0" presId="urn:microsoft.com/office/officeart/2005/8/layout/cycle4"/>
    <dgm:cxn modelId="{5D8C7419-A4D4-4142-8091-8D9FDC7DE9C9}" type="presParOf" srcId="{70A99EE9-0C01-6E4B-98A9-A4D54E4577B2}" destId="{488BB3F9-9D24-C345-9D97-187B83B3B5A5}" srcOrd="2" destOrd="0" presId="urn:microsoft.com/office/officeart/2005/8/layout/cycle4"/>
    <dgm:cxn modelId="{C3CFF746-4686-6D48-9F70-C14E962F9F34}" type="presParOf" srcId="{70A99EE9-0C01-6E4B-98A9-A4D54E4577B2}" destId="{1BA3F855-BB41-2340-96A5-03029AF20072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34974-FE4C-8A42-A98E-2E2BF3CA3B97}">
      <dsp:nvSpPr>
        <dsp:cNvPr id="0" name=""/>
        <dsp:cNvSpPr/>
      </dsp:nvSpPr>
      <dsp:spPr>
        <a:xfrm>
          <a:off x="5061905" y="2982198"/>
          <a:ext cx="2174474" cy="9009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Humanistic Psychology</a:t>
          </a:r>
        </a:p>
      </dsp:txBody>
      <dsp:txXfrm>
        <a:off x="5734039" y="3227239"/>
        <a:ext cx="1482548" cy="636164"/>
      </dsp:txXfrm>
    </dsp:sp>
    <dsp:sp modelId="{B8CACD56-D5BF-B242-9CAC-93DE1ABEABA9}">
      <dsp:nvSpPr>
        <dsp:cNvPr id="0" name=""/>
        <dsp:cNvSpPr/>
      </dsp:nvSpPr>
      <dsp:spPr>
        <a:xfrm>
          <a:off x="489662" y="3031650"/>
          <a:ext cx="2698193" cy="851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Psychodynamic</a:t>
          </a:r>
        </a:p>
      </dsp:txBody>
      <dsp:txXfrm>
        <a:off x="508368" y="3263244"/>
        <a:ext cx="1851323" cy="601253"/>
      </dsp:txXfrm>
    </dsp:sp>
    <dsp:sp modelId="{50845A02-0698-EE47-809D-7353F2B06C8B}">
      <dsp:nvSpPr>
        <dsp:cNvPr id="0" name=""/>
        <dsp:cNvSpPr/>
      </dsp:nvSpPr>
      <dsp:spPr>
        <a:xfrm>
          <a:off x="5494493" y="458575"/>
          <a:ext cx="2149560" cy="570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Cognitive</a:t>
          </a:r>
        </a:p>
      </dsp:txBody>
      <dsp:txXfrm>
        <a:off x="6151887" y="471101"/>
        <a:ext cx="1479640" cy="402607"/>
      </dsp:txXfrm>
    </dsp:sp>
    <dsp:sp modelId="{E277A4B0-0315-CB49-9BB4-21838D36EBAA}">
      <dsp:nvSpPr>
        <dsp:cNvPr id="0" name=""/>
        <dsp:cNvSpPr/>
      </dsp:nvSpPr>
      <dsp:spPr>
        <a:xfrm>
          <a:off x="158511" y="550774"/>
          <a:ext cx="2149560" cy="688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Behavioural</a:t>
          </a:r>
        </a:p>
      </dsp:txBody>
      <dsp:txXfrm>
        <a:off x="173626" y="565889"/>
        <a:ext cx="1474462" cy="485831"/>
      </dsp:txXfrm>
    </dsp:sp>
    <dsp:sp modelId="{D99E3987-3BBA-6748-92FB-529651CBA54F}">
      <dsp:nvSpPr>
        <dsp:cNvPr id="0" name=""/>
        <dsp:cNvSpPr/>
      </dsp:nvSpPr>
      <dsp:spPr>
        <a:xfrm>
          <a:off x="2015707" y="248026"/>
          <a:ext cx="1884129" cy="188412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00"/>
              </a:solidFill>
            </a:rPr>
            <a:t>Changing Behaviours</a:t>
          </a:r>
        </a:p>
      </dsp:txBody>
      <dsp:txXfrm>
        <a:off x="2567556" y="799875"/>
        <a:ext cx="1332280" cy="1332280"/>
      </dsp:txXfrm>
    </dsp:sp>
    <dsp:sp modelId="{FEEE5FBB-1E54-3F4C-AA01-C06B5B16A928}">
      <dsp:nvSpPr>
        <dsp:cNvPr id="0" name=""/>
        <dsp:cNvSpPr/>
      </dsp:nvSpPr>
      <dsp:spPr>
        <a:xfrm rot="5400000">
          <a:off x="3986863" y="248026"/>
          <a:ext cx="1884129" cy="188412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00"/>
              </a:solidFill>
            </a:rPr>
            <a:t>Achieving Results</a:t>
          </a:r>
        </a:p>
      </dsp:txBody>
      <dsp:txXfrm rot="-5400000">
        <a:off x="3986863" y="799875"/>
        <a:ext cx="1332280" cy="1332280"/>
      </dsp:txXfrm>
    </dsp:sp>
    <dsp:sp modelId="{192413CD-8639-B44D-95B0-773C6BAA669A}">
      <dsp:nvSpPr>
        <dsp:cNvPr id="0" name=""/>
        <dsp:cNvSpPr/>
      </dsp:nvSpPr>
      <dsp:spPr>
        <a:xfrm rot="10800000">
          <a:off x="3986863" y="2219182"/>
          <a:ext cx="1884129" cy="188412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00"/>
              </a:solidFill>
            </a:rPr>
            <a:t>Maximising Potential</a:t>
          </a:r>
        </a:p>
      </dsp:txBody>
      <dsp:txXfrm rot="10800000">
        <a:off x="3986863" y="2219182"/>
        <a:ext cx="1332280" cy="1332280"/>
      </dsp:txXfrm>
    </dsp:sp>
    <dsp:sp modelId="{512BBB84-D874-264A-AC2F-FEEDA97B518F}">
      <dsp:nvSpPr>
        <dsp:cNvPr id="0" name=""/>
        <dsp:cNvSpPr/>
      </dsp:nvSpPr>
      <dsp:spPr>
        <a:xfrm rot="16200000">
          <a:off x="2015707" y="2219182"/>
          <a:ext cx="1884129" cy="188412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00"/>
              </a:solidFill>
            </a:rPr>
            <a:t>The Inner World of Change</a:t>
          </a:r>
        </a:p>
      </dsp:txBody>
      <dsp:txXfrm rot="5400000">
        <a:off x="2567556" y="2219182"/>
        <a:ext cx="1332280" cy="1332280"/>
      </dsp:txXfrm>
    </dsp:sp>
    <dsp:sp modelId="{488BB3F9-9D24-C345-9D97-187B83B3B5A5}">
      <dsp:nvSpPr>
        <dsp:cNvPr id="0" name=""/>
        <dsp:cNvSpPr/>
      </dsp:nvSpPr>
      <dsp:spPr>
        <a:xfrm>
          <a:off x="3618087" y="1819618"/>
          <a:ext cx="650525" cy="49453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3F855-BB41-2340-96A5-03029AF20072}">
      <dsp:nvSpPr>
        <dsp:cNvPr id="0" name=""/>
        <dsp:cNvSpPr/>
      </dsp:nvSpPr>
      <dsp:spPr>
        <a:xfrm rot="10800000">
          <a:off x="3618087" y="2001615"/>
          <a:ext cx="650525" cy="56567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D1CB8-3D6E-40AE-A7E8-4CF4A76342B5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28BDE-2AC0-470B-BB74-AA5AB09CB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074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MWOTH – ‘My Way Or The Highway’.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39015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E. Cameron &amp; M. Green (2004) Making Sense of Change Management. Kogan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F28BDE-2AC0-470B-BB74-AA5AB09CB6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2571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</a:t>
            </a:r>
            <a:r>
              <a:rPr lang="en-GB" b="1" i="1" dirty="0"/>
              <a:t>curve</a:t>
            </a:r>
            <a:r>
              <a:rPr lang="en-GB" dirty="0"/>
              <a:t> as a nice follow up to the previous slide, by looking at it as a model that tries to explain why we can react the way we do, as individuals, to change</a:t>
            </a:r>
          </a:p>
          <a:p>
            <a:endParaRPr lang="en-GB" dirty="0"/>
          </a:p>
          <a:p>
            <a:r>
              <a:rPr lang="en-GB" dirty="0"/>
              <a:t>An awareness of this process can help managers/leaders facilitate people through the change more successfully, although there are no guarantees!</a:t>
            </a:r>
          </a:p>
          <a:p>
            <a:endParaRPr lang="en-GB" dirty="0"/>
          </a:p>
          <a:p>
            <a:r>
              <a:rPr lang="en-GB" dirty="0"/>
              <a:t>It is worth noting that not all people come out of the ‘Depression’, and some will leave the company – either voluntarily, or because of an inability to respond to help.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501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CB98C978-902C-42E1-AE3E-B067040E98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B3E38FD5-31AC-4D69-92D3-B2BB13C670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u="none" dirty="0">
                <a:latin typeface="Times New Roman" panose="02020603050405020304" pitchFamily="18" charset="0"/>
              </a:rPr>
              <a:t>Recommend that you advise students to watch this video in their own time.</a:t>
            </a:r>
          </a:p>
          <a:p>
            <a:endParaRPr lang="en-GB" altLang="en-US" u="sng" dirty="0">
              <a:latin typeface="Times New Roman" panose="02020603050405020304" pitchFamily="18" charset="0"/>
            </a:endParaRPr>
          </a:p>
          <a:p>
            <a:r>
              <a:rPr lang="en-GB" altLang="en-US" u="sng" dirty="0">
                <a:latin typeface="Times New Roman" panose="02020603050405020304" pitchFamily="18" charset="0"/>
              </a:rPr>
              <a:t>https://www.youtube.com/watch?v=4o5HeUAYJiw&amp;feature=youtu.be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7D6D7D38-AB73-4B02-B9C5-54BCDA325C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D1AB9D05-5D81-4358-94ED-BB92EF5FCA0C}" type="slidenum">
              <a:rPr lang="en-US" altLang="en-US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b="1" u="sng" dirty="0">
                <a:solidFill>
                  <a:srgbClr val="0000CC"/>
                </a:solidFill>
              </a:rPr>
              <a:t>Place the following 8 points on a flipchart  - to talk through as part of the discussion, ‘</a:t>
            </a:r>
            <a:r>
              <a:rPr lang="en-GB" sz="1200" b="1" i="1" u="sng" dirty="0">
                <a:solidFill>
                  <a:srgbClr val="0000CC"/>
                </a:solidFill>
              </a:rPr>
              <a:t>after’ </a:t>
            </a:r>
            <a:r>
              <a:rPr lang="en-GB" sz="1200" b="1" u="sng" dirty="0">
                <a:solidFill>
                  <a:srgbClr val="0000CC"/>
                </a:solidFill>
              </a:rPr>
              <a:t>capturing the group’s initial thoughts.</a:t>
            </a:r>
          </a:p>
          <a:p>
            <a:pPr marL="0" indent="0">
              <a:buNone/>
            </a:pPr>
            <a:endParaRPr lang="en-GB" sz="1200" b="1" u="sng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sz="1200" b="1" u="sng" dirty="0">
                <a:solidFill>
                  <a:srgbClr val="0000CC"/>
                </a:solidFill>
              </a:rPr>
              <a:t>Some common themes</a:t>
            </a:r>
            <a:r>
              <a:rPr lang="en-GB" sz="1200" b="1" dirty="0">
                <a:solidFill>
                  <a:srgbClr val="0000CC"/>
                </a:solidFill>
              </a:rPr>
              <a:t>….according to John Kotter (1996)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Allowing too much complacency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Failing to create a sufficiently powerful guiding coalition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Underestimating the power of vision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Under-communicating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Permitting obstacles to block the new vision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Failing to create short-term wins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Declaring victory too soon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Neglecting to anchor the changes firmly in the corporate culture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7337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6197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76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9BCE0FD-C0CC-41C8-8EFA-551EE7B5724A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E75A3BD-D416-4EAB-9FE2-837DD2600A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498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F2F8064-206A-454D-B210-699341222286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F515AD3-A22F-4857-82CB-DF69E1C892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12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7587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49CC735-9001-41E7-B46E-2C7CB2A3B4AF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93A3130-2FB6-48BA-8828-C6478C2B17F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914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55A9561-7629-453E-8252-39BBC2328C2A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B9591AE-2ECB-4135-A631-3D9D2E24D5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38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32E41F7-A0BA-461C-9F41-3803C25F989C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8209D4-92FE-4E6A-BCC7-1DA2FACAE6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799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CA2CA-4542-4841-9C4E-B83D4459C0CE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AA6C85C-AFD5-4666-83B2-FD5B5C4A6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461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E70BC6D-DDB9-45C4-8752-5B94D8A1E149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E78A523-C61F-450B-B78B-753BCA5D04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739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E9636DB-E5D3-4134-BFB1-0E0608B41622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B9F5D91-3709-4545-9ABC-FA66CAFCB25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6616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5365850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34275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8675619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5721293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9919508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9008134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94216"/>
      </p:ext>
    </p:extLst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4028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50280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269330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812640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90952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60900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19446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49174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78975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9159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7963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22168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4411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136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3212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8129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2375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23766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1059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4857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2885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90474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31534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7868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79773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6916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79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20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3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52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852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311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928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097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551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953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o5HeUAYJiw" TargetMode="Externa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648A1-637D-1840-45A2-7D2E6FFCF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117" y="4589603"/>
            <a:ext cx="3943350" cy="657312"/>
          </a:xfrm>
        </p:spPr>
        <p:txBody>
          <a:bodyPr/>
          <a:lstStyle/>
          <a:p>
            <a:pPr algn="ctr"/>
            <a:r>
              <a:rPr lang="en-GB" sz="4000" i="1">
                <a:solidFill>
                  <a:schemeClr val="bg1"/>
                </a:solidFill>
              </a:rPr>
              <a:t>Session 4</a:t>
            </a:r>
            <a:endParaRPr lang="en-GB" sz="4000" i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750FFB-EAAE-EAB5-D66F-E71C95181199}"/>
              </a:ext>
            </a:extLst>
          </p:cNvPr>
          <p:cNvSpPr txBox="1"/>
          <p:nvPr/>
        </p:nvSpPr>
        <p:spPr>
          <a:xfrm>
            <a:off x="655906" y="1161980"/>
            <a:ext cx="306977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BMSK6011</a:t>
            </a:r>
          </a:p>
          <a:p>
            <a:pPr algn="ctr"/>
            <a:endParaRPr lang="en-GB" sz="4000" dirty="0">
              <a:solidFill>
                <a:schemeClr val="bg1"/>
              </a:solidFill>
            </a:endParaRP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Leading and Implementing Change</a:t>
            </a:r>
          </a:p>
        </p:txBody>
      </p:sp>
    </p:spTree>
    <p:extLst>
      <p:ext uri="{BB962C8B-B14F-4D97-AF65-F5344CB8AC3E}">
        <p14:creationId xmlns:p14="http://schemas.microsoft.com/office/powerpoint/2010/main" val="4281141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9A470-2596-404C-861F-BD7D38D12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732"/>
            <a:ext cx="7886700" cy="975643"/>
          </a:xfrm>
        </p:spPr>
        <p:txBody>
          <a:bodyPr/>
          <a:lstStyle/>
          <a:p>
            <a:pPr algn="ctr"/>
            <a:r>
              <a:rPr lang="en-GB" dirty="0"/>
              <a:t>The Change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A6D3F-68B0-4DC8-A626-0BDB307E6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856983" cy="141375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dirty="0">
                <a:solidFill>
                  <a:srgbClr val="0000CC"/>
                </a:solidFill>
              </a:rPr>
              <a:t>Understanding Organisational 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538A05-4E39-4F78-9CAD-7C74DD785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355536"/>
            <a:ext cx="8568952" cy="425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338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pPr algn="ctr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43000"/>
            <a:ext cx="8784976" cy="3917032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nature of the change process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involved?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do so many change initiatives fail?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</a:rPr>
              <a:t>Research &amp; report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279191-1131-4CA4-BB94-EE4CE29A4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656" y="3671050"/>
            <a:ext cx="5777344" cy="2043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E3B398-E61C-49C7-8579-F51FE3147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8652" y="0"/>
            <a:ext cx="2795836" cy="206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72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E665FD88-CF38-42AC-8D96-C6E0C9C552F2}"/>
              </a:ext>
            </a:extLst>
          </p:cNvPr>
          <p:cNvSpPr/>
          <p:nvPr/>
        </p:nvSpPr>
        <p:spPr>
          <a:xfrm>
            <a:off x="4103948" y="2492896"/>
            <a:ext cx="93610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Change Process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09E676-4794-4D4E-A93D-B54894DFFDE0}"/>
              </a:ext>
            </a:extLst>
          </p:cNvPr>
          <p:cNvSpPr/>
          <p:nvPr/>
        </p:nvSpPr>
        <p:spPr>
          <a:xfrm>
            <a:off x="107504" y="44624"/>
            <a:ext cx="3384375" cy="2952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 dirty="0"/>
              <a:t>Context of Change</a:t>
            </a:r>
          </a:p>
          <a:p>
            <a:pPr algn="ctr">
              <a:spcAft>
                <a:spcPts val="600"/>
              </a:spcAft>
            </a:pPr>
            <a:r>
              <a:rPr lang="en-GB" sz="1200" dirty="0"/>
              <a:t>(Past, present and future)</a:t>
            </a:r>
          </a:p>
          <a:p>
            <a:r>
              <a:rPr lang="en-GB" sz="1200" b="1" i="1" dirty="0"/>
              <a:t>External Context</a:t>
            </a:r>
          </a:p>
          <a:p>
            <a:pPr marL="285750" indent="-285750">
              <a:buFont typeface="+mj-lt"/>
              <a:buAutoNum type="romanUcPeriod"/>
            </a:pPr>
            <a:r>
              <a:rPr lang="en-GB" sz="1200" dirty="0"/>
              <a:t>(e.g. market, legislation, political events, etc.)</a:t>
            </a:r>
          </a:p>
          <a:p>
            <a:r>
              <a:rPr lang="en-GB" sz="1200" b="1" i="1" dirty="0"/>
              <a:t>Internal Context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Human resources (e.g., work relations/teamwork)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Administrative structures (e.g., Job design/work structures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Technology (e.g., plant, machinery, tools)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Product or service (e.g., core business activity)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History and culture (e.g., contextual evolution of shared beliefs and assumptions)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133C44-C476-457A-8EC0-8A8D6C38116C}"/>
              </a:ext>
            </a:extLst>
          </p:cNvPr>
          <p:cNvSpPr/>
          <p:nvPr/>
        </p:nvSpPr>
        <p:spPr>
          <a:xfrm>
            <a:off x="107504" y="3140968"/>
            <a:ext cx="3384374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1200" b="1" u="sng" dirty="0"/>
              <a:t>Politics of Change</a:t>
            </a:r>
          </a:p>
          <a:p>
            <a:r>
              <a:rPr lang="en-GB" sz="1200" b="1" i="1" dirty="0"/>
              <a:t>External political activity</a:t>
            </a:r>
          </a:p>
          <a:p>
            <a:r>
              <a:rPr lang="en-GB" sz="1200" dirty="0"/>
              <a:t>(e.g., lobbying of politicians, strategic alliances, market positioning, stakeholder and competitor discussions)</a:t>
            </a:r>
          </a:p>
          <a:p>
            <a:endParaRPr lang="en-GB" sz="1200" b="1" i="1" dirty="0"/>
          </a:p>
          <a:p>
            <a:r>
              <a:rPr lang="en-GB" sz="1200" b="1" i="1" dirty="0"/>
              <a:t>Internal political activity</a:t>
            </a:r>
          </a:p>
          <a:p>
            <a:r>
              <a:rPr lang="en-GB" sz="1200" dirty="0"/>
              <a:t>(e.g., consultation, negotiation, conflicts and resistance, which occur within and between groups and individuals during the process of organisational change)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71C47C8-4F5D-4BF4-970A-7323E2A5B0C4}"/>
              </a:ext>
            </a:extLst>
          </p:cNvPr>
          <p:cNvSpPr/>
          <p:nvPr/>
        </p:nvSpPr>
        <p:spPr>
          <a:xfrm>
            <a:off x="6040581" y="645610"/>
            <a:ext cx="972108" cy="8492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Present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A74A600-72A6-405C-8542-90E704B8FBC8}"/>
              </a:ext>
            </a:extLst>
          </p:cNvPr>
          <p:cNvSpPr/>
          <p:nvPr/>
        </p:nvSpPr>
        <p:spPr>
          <a:xfrm>
            <a:off x="5652121" y="1153425"/>
            <a:ext cx="972108" cy="9861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Future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28D480-DC26-4204-9F4B-25BDEB42E282}"/>
              </a:ext>
            </a:extLst>
          </p:cNvPr>
          <p:cNvSpPr txBox="1"/>
          <p:nvPr/>
        </p:nvSpPr>
        <p:spPr>
          <a:xfrm>
            <a:off x="5118848" y="165786"/>
            <a:ext cx="3010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Sensemaking and Sensegiving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C13C44-26A0-464E-BA78-06CEAC350C91}"/>
              </a:ext>
            </a:extLst>
          </p:cNvPr>
          <p:cNvSpPr/>
          <p:nvPr/>
        </p:nvSpPr>
        <p:spPr>
          <a:xfrm>
            <a:off x="5652121" y="3140968"/>
            <a:ext cx="3240359" cy="23046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1200" b="1" u="sng" dirty="0"/>
              <a:t>Substance of Change</a:t>
            </a:r>
          </a:p>
          <a:p>
            <a:r>
              <a:rPr lang="en-GB" sz="1200" b="1" i="1" dirty="0"/>
              <a:t>Scale and scope</a:t>
            </a:r>
          </a:p>
          <a:p>
            <a:r>
              <a:rPr lang="en-GB" sz="1200" dirty="0"/>
              <a:t>(e.g., from small discrete to large radical change initiatives)</a:t>
            </a:r>
          </a:p>
          <a:p>
            <a:endParaRPr lang="en-GB" sz="1200" dirty="0"/>
          </a:p>
          <a:p>
            <a:r>
              <a:rPr lang="en-GB" sz="1200" b="1" i="1" dirty="0"/>
              <a:t>Defining characteristics</a:t>
            </a:r>
          </a:p>
          <a:p>
            <a:r>
              <a:rPr lang="en-GB" sz="1200" dirty="0"/>
              <a:t>(e.g., two change projects with the same label may be very different, so are concerned with content)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FDC6D4A-4D02-4163-A9DC-F34CFABEC6C6}"/>
              </a:ext>
            </a:extLst>
          </p:cNvPr>
          <p:cNvSpPr/>
          <p:nvPr/>
        </p:nvSpPr>
        <p:spPr>
          <a:xfrm>
            <a:off x="6433915" y="1153424"/>
            <a:ext cx="972108" cy="9861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Past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1D1EB29-33B9-427F-BE19-D36871CFDA96}"/>
              </a:ext>
            </a:extLst>
          </p:cNvPr>
          <p:cNvCxnSpPr>
            <a:stCxn id="7" idx="3"/>
            <a:endCxn id="5" idx="3"/>
          </p:cNvCxnSpPr>
          <p:nvPr/>
        </p:nvCxnSpPr>
        <p:spPr>
          <a:xfrm flipV="1">
            <a:off x="3491878" y="3230448"/>
            <a:ext cx="749159" cy="10626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35E3531-A482-49D4-9ADA-8A124CE1150B}"/>
              </a:ext>
            </a:extLst>
          </p:cNvPr>
          <p:cNvCxnSpPr>
            <a:stCxn id="14" idx="1"/>
            <a:endCxn id="5" idx="5"/>
          </p:cNvCxnSpPr>
          <p:nvPr/>
        </p:nvCxnSpPr>
        <p:spPr>
          <a:xfrm flipH="1" flipV="1">
            <a:off x="4902963" y="3230448"/>
            <a:ext cx="749158" cy="106284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75BC6D4-C373-4C9D-AFA8-61CEACA8618D}"/>
              </a:ext>
            </a:extLst>
          </p:cNvPr>
          <p:cNvCxnSpPr>
            <a:stCxn id="6" idx="3"/>
            <a:endCxn id="5" idx="1"/>
          </p:cNvCxnSpPr>
          <p:nvPr/>
        </p:nvCxnSpPr>
        <p:spPr>
          <a:xfrm>
            <a:off x="3491879" y="1520788"/>
            <a:ext cx="749158" cy="109865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C7D35FD-3C26-4299-9342-CA9BB854CB2A}"/>
              </a:ext>
            </a:extLst>
          </p:cNvPr>
          <p:cNvCxnSpPr>
            <a:stCxn id="12" idx="2"/>
            <a:endCxn id="5" idx="7"/>
          </p:cNvCxnSpPr>
          <p:nvPr/>
        </p:nvCxnSpPr>
        <p:spPr>
          <a:xfrm flipH="1">
            <a:off x="4902963" y="1646521"/>
            <a:ext cx="749158" cy="97291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6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FE761-21A4-4B07-2234-5E6608FC4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Four Approaches to Individual Change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DD42153-EC01-EAB3-B3A3-5E5D349031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9772296"/>
              </p:ext>
            </p:extLst>
          </p:nvPr>
        </p:nvGraphicFramePr>
        <p:xfrm>
          <a:off x="628650" y="1356068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Quad Arrow 5">
            <a:extLst>
              <a:ext uri="{FF2B5EF4-FFF2-40B4-BE49-F238E27FC236}">
                <a16:creationId xmlns:a16="http://schemas.microsoft.com/office/drawing/2014/main" id="{254DED02-2D35-FDBA-6484-18CAFEC0C79D}"/>
              </a:ext>
            </a:extLst>
          </p:cNvPr>
          <p:cNvSpPr/>
          <p:nvPr/>
        </p:nvSpPr>
        <p:spPr>
          <a:xfrm rot="2717101">
            <a:off x="3952864" y="2975683"/>
            <a:ext cx="1238271" cy="1112108"/>
          </a:xfrm>
          <a:prstGeom prst="quad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FFA24D8-FC5B-85D8-AD6D-3297AF18B605}"/>
              </a:ext>
            </a:extLst>
          </p:cNvPr>
          <p:cNvCxnSpPr>
            <a:cxnSpLocks/>
          </p:cNvCxnSpPr>
          <p:nvPr/>
        </p:nvCxnSpPr>
        <p:spPr>
          <a:xfrm>
            <a:off x="2397212" y="2150076"/>
            <a:ext cx="4028302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64796B4-9533-7527-8086-33C96DED81BA}"/>
              </a:ext>
            </a:extLst>
          </p:cNvPr>
          <p:cNvCxnSpPr>
            <a:cxnSpLocks/>
          </p:cNvCxnSpPr>
          <p:nvPr/>
        </p:nvCxnSpPr>
        <p:spPr>
          <a:xfrm>
            <a:off x="2273644" y="5058032"/>
            <a:ext cx="4028302" cy="0"/>
          </a:xfrm>
          <a:prstGeom prst="straightConnector1">
            <a:avLst/>
          </a:prstGeom>
          <a:ln w="15875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8F5C778-A0EC-5C7F-EDF8-EC20DA90C382}"/>
              </a:ext>
            </a:extLst>
          </p:cNvPr>
          <p:cNvCxnSpPr>
            <a:cxnSpLocks/>
          </p:cNvCxnSpPr>
          <p:nvPr/>
        </p:nvCxnSpPr>
        <p:spPr>
          <a:xfrm>
            <a:off x="2108749" y="2700540"/>
            <a:ext cx="0" cy="1424557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EC530FE-2427-B11C-3488-8C3958B0E92F}"/>
              </a:ext>
            </a:extLst>
          </p:cNvPr>
          <p:cNvCxnSpPr>
            <a:cxnSpLocks/>
          </p:cNvCxnSpPr>
          <p:nvPr/>
        </p:nvCxnSpPr>
        <p:spPr>
          <a:xfrm>
            <a:off x="7277992" y="2568735"/>
            <a:ext cx="0" cy="1424557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43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ADE1C9-C22B-452A-A1D7-BC1B2A221CAD}"/>
              </a:ext>
            </a:extLst>
          </p:cNvPr>
          <p:cNvSpPr txBox="1"/>
          <p:nvPr/>
        </p:nvSpPr>
        <p:spPr>
          <a:xfrm>
            <a:off x="1862803" y="25054"/>
            <a:ext cx="56238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The Journey Through Change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27D4A1-576E-4691-9E4D-9B0C1D1AFE89}"/>
              </a:ext>
            </a:extLst>
          </p:cNvPr>
          <p:cNvSpPr/>
          <p:nvPr/>
        </p:nvSpPr>
        <p:spPr>
          <a:xfrm>
            <a:off x="539552" y="671385"/>
            <a:ext cx="8064896" cy="49178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3ADE38D-A20B-45CF-A0F2-8A901B072BAE}"/>
              </a:ext>
            </a:extLst>
          </p:cNvPr>
          <p:cNvCxnSpPr/>
          <p:nvPr/>
        </p:nvCxnSpPr>
        <p:spPr>
          <a:xfrm>
            <a:off x="4499992" y="908720"/>
            <a:ext cx="0" cy="4464496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F9B3286-9D30-43F0-84C2-EA02007CAEB3}"/>
              </a:ext>
            </a:extLst>
          </p:cNvPr>
          <p:cNvCxnSpPr>
            <a:cxnSpLocks/>
          </p:cNvCxnSpPr>
          <p:nvPr/>
        </p:nvCxnSpPr>
        <p:spPr>
          <a:xfrm>
            <a:off x="1619672" y="3140968"/>
            <a:ext cx="5616624" cy="0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Arc 14">
            <a:extLst>
              <a:ext uri="{FF2B5EF4-FFF2-40B4-BE49-F238E27FC236}">
                <a16:creationId xmlns:a16="http://schemas.microsoft.com/office/drawing/2014/main" id="{66B3243E-99DC-4171-AA2E-FCDB10FE8885}"/>
              </a:ext>
            </a:extLst>
          </p:cNvPr>
          <p:cNvSpPr/>
          <p:nvPr/>
        </p:nvSpPr>
        <p:spPr>
          <a:xfrm>
            <a:off x="2483787" y="1047741"/>
            <a:ext cx="4392522" cy="4253458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FF5C14E1-1730-4141-AFF9-3EE42A9717F0}"/>
              </a:ext>
            </a:extLst>
          </p:cNvPr>
          <p:cNvSpPr/>
          <p:nvPr/>
        </p:nvSpPr>
        <p:spPr>
          <a:xfrm rot="5400000">
            <a:off x="2885392" y="1050265"/>
            <a:ext cx="3772421" cy="4209411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3FB4BA80-8977-4EEE-AE98-AAE8389748AB}"/>
              </a:ext>
            </a:extLst>
          </p:cNvPr>
          <p:cNvSpPr/>
          <p:nvPr/>
        </p:nvSpPr>
        <p:spPr>
          <a:xfrm rot="10800000">
            <a:off x="2201785" y="1124744"/>
            <a:ext cx="4314430" cy="3906110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4543878E-E53E-4F68-897A-3181FE36BA93}"/>
              </a:ext>
            </a:extLst>
          </p:cNvPr>
          <p:cNvSpPr/>
          <p:nvPr/>
        </p:nvSpPr>
        <p:spPr>
          <a:xfrm rot="16200000">
            <a:off x="2309829" y="951066"/>
            <a:ext cx="3960379" cy="4176463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E54D68-3376-4DB4-B0CB-44832BD75BCB}"/>
              </a:ext>
            </a:extLst>
          </p:cNvPr>
          <p:cNvSpPr txBox="1"/>
          <p:nvPr/>
        </p:nvSpPr>
        <p:spPr>
          <a:xfrm>
            <a:off x="2545709" y="1758168"/>
            <a:ext cx="1862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rgbClr val="FFFF00"/>
                </a:solidFill>
              </a:rPr>
              <a:t>Comfort </a:t>
            </a:r>
          </a:p>
          <a:p>
            <a:pPr algn="ctr"/>
            <a:r>
              <a:rPr lang="en-GB" sz="2200" b="1" dirty="0">
                <a:solidFill>
                  <a:srgbClr val="FFFF00"/>
                </a:solidFill>
              </a:rPr>
              <a:t>and </a:t>
            </a:r>
          </a:p>
          <a:p>
            <a:pPr algn="ctr"/>
            <a:r>
              <a:rPr lang="en-GB" sz="2200" b="1" dirty="0">
                <a:solidFill>
                  <a:srgbClr val="FFFF00"/>
                </a:solidFill>
              </a:rPr>
              <a:t>Control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846C25B-9D62-46D3-9EB3-E80B48B941EA}"/>
              </a:ext>
            </a:extLst>
          </p:cNvPr>
          <p:cNvSpPr txBox="1"/>
          <p:nvPr/>
        </p:nvSpPr>
        <p:spPr>
          <a:xfrm>
            <a:off x="2566768" y="3316817"/>
            <a:ext cx="1862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rgbClr val="FFFF00"/>
                </a:solidFill>
              </a:rPr>
              <a:t>Fear, Anger and Resistance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06422D4-AE09-4C75-9122-B6783A5D957B}"/>
              </a:ext>
            </a:extLst>
          </p:cNvPr>
          <p:cNvSpPr txBox="1"/>
          <p:nvPr/>
        </p:nvSpPr>
        <p:spPr>
          <a:xfrm>
            <a:off x="4301874" y="3279990"/>
            <a:ext cx="24309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rgbClr val="FFFF00"/>
                </a:solidFill>
              </a:rPr>
              <a:t>Enquiry, Experimentation and Discovery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BA57F30-F269-4B57-9AE1-AF3A2CBA8080}"/>
              </a:ext>
            </a:extLst>
          </p:cNvPr>
          <p:cNvSpPr txBox="1"/>
          <p:nvPr/>
        </p:nvSpPr>
        <p:spPr>
          <a:xfrm>
            <a:off x="4561193" y="1722931"/>
            <a:ext cx="18627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rgbClr val="FFFF00"/>
                </a:solidFill>
              </a:rPr>
              <a:t>Learning, Acceptance and</a:t>
            </a:r>
            <a:r>
              <a:rPr lang="en-GB" sz="2200" b="1" dirty="0"/>
              <a:t> </a:t>
            </a:r>
            <a:r>
              <a:rPr lang="en-GB" sz="2200" b="1" dirty="0">
                <a:solidFill>
                  <a:srgbClr val="FFFF00"/>
                </a:solidFill>
              </a:rPr>
              <a:t>Commitment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B5BAE76-F531-4C2A-9B19-455DD6A347D6}"/>
              </a:ext>
            </a:extLst>
          </p:cNvPr>
          <p:cNvSpPr txBox="1"/>
          <p:nvPr/>
        </p:nvSpPr>
        <p:spPr>
          <a:xfrm>
            <a:off x="667452" y="2708467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Looking Back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7AF94E4-8A2B-4A05-9923-0813A8E73436}"/>
              </a:ext>
            </a:extLst>
          </p:cNvPr>
          <p:cNvSpPr txBox="1"/>
          <p:nvPr/>
        </p:nvSpPr>
        <p:spPr>
          <a:xfrm>
            <a:off x="6840403" y="2708467"/>
            <a:ext cx="1867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Looking Forwards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A47517E-F231-47F9-97D1-24D5FF4600DD}"/>
              </a:ext>
            </a:extLst>
          </p:cNvPr>
          <p:cNvSpPr txBox="1"/>
          <p:nvPr/>
        </p:nvSpPr>
        <p:spPr>
          <a:xfrm>
            <a:off x="4031562" y="611406"/>
            <a:ext cx="966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Stability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54C9ABB-E6CC-43AB-8F0C-42EC3570D347}"/>
              </a:ext>
            </a:extLst>
          </p:cNvPr>
          <p:cNvSpPr txBox="1"/>
          <p:nvPr/>
        </p:nvSpPr>
        <p:spPr>
          <a:xfrm>
            <a:off x="4123927" y="5224559"/>
            <a:ext cx="752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Chaos</a:t>
            </a:r>
          </a:p>
        </p:txBody>
      </p:sp>
    </p:spTree>
    <p:extLst>
      <p:ext uri="{BB962C8B-B14F-4D97-AF65-F5344CB8AC3E}">
        <p14:creationId xmlns:p14="http://schemas.microsoft.com/office/powerpoint/2010/main" val="402283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928E885C-FE1E-4392-A639-DD228C9A5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000" dirty="0"/>
              <a:t>Getting Stuck in the Journey</a:t>
            </a:r>
            <a:endParaRPr lang="en-US" altLang="en-US" dirty="0"/>
          </a:p>
        </p:txBody>
      </p:sp>
      <p:graphicFrame>
        <p:nvGraphicFramePr>
          <p:cNvPr id="131105" name="Group 33">
            <a:extLst>
              <a:ext uri="{FF2B5EF4-FFF2-40B4-BE49-F238E27FC236}">
                <a16:creationId xmlns:a16="http://schemas.microsoft.com/office/drawing/2014/main" id="{23E385E5-DB48-4C3F-9D90-1D4EDC50DB18}"/>
              </a:ext>
            </a:extLst>
          </p:cNvPr>
          <p:cNvGraphicFramePr>
            <a:graphicFrameLocks noGrp="1"/>
          </p:cNvGraphicFramePr>
          <p:nvPr/>
        </p:nvGraphicFramePr>
        <p:xfrm>
          <a:off x="323528" y="1417638"/>
          <a:ext cx="8712968" cy="4038600"/>
        </p:xfrm>
        <a:graphic>
          <a:graphicData uri="http://schemas.openxmlformats.org/drawingml/2006/table">
            <a:tbl>
              <a:tblPr/>
              <a:tblGrid>
                <a:gridCol w="45941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8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8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</a:rPr>
                        <a:t>When people get stuck</a:t>
                      </a:r>
                      <a:b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</a:rPr>
                      </a:b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</a:rPr>
                        <a:t>here . . .</a:t>
                      </a: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  <a:sym typeface="Wingdings" panose="05000000000000000000" pitchFamily="2" charset="2"/>
                        </a:rPr>
                        <a:t>It can lead to this . . .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</a:rPr>
                        <a:t>Comfort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</a:rPr>
                        <a:t> </a:t>
                      </a: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</a:rPr>
                        <a:t>and Control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Complacency and Obsolescence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Fear, Anger and Resistance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+mj-lt"/>
                        <a:cs typeface="Times New Roman" panose="02020603050405020304" pitchFamily="18" charset="0"/>
                        <a:sym typeface="Wingdings" panose="05000000000000000000" pitchFamily="2" charset="2"/>
                      </a:endParaRP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Sickness and Depression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Enquiry, Experimentation</a:t>
                      </a:r>
                      <a:b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</a:b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and Discovery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Anxiety and Lack of Integration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2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Learning, Acceptance and Commitment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Gradual Drift ‘Backward’ into Comfort and Control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1100" name="Rectangle 28">
            <a:extLst>
              <a:ext uri="{FF2B5EF4-FFF2-40B4-BE49-F238E27FC236}">
                <a16:creationId xmlns:a16="http://schemas.microsoft.com/office/drawing/2014/main" id="{D83DC7D1-6683-4445-A58D-CC0A9F629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6413" y="1638300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1" name="Rectangle 29">
            <a:extLst>
              <a:ext uri="{FF2B5EF4-FFF2-40B4-BE49-F238E27FC236}">
                <a16:creationId xmlns:a16="http://schemas.microsoft.com/office/drawing/2014/main" id="{54512D4F-66B2-4127-A9A3-9CE2913D54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263" y="2490726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2" name="Rectangle 30">
            <a:extLst>
              <a:ext uri="{FF2B5EF4-FFF2-40B4-BE49-F238E27FC236}">
                <a16:creationId xmlns:a16="http://schemas.microsoft.com/office/drawing/2014/main" id="{583DDE32-2FD2-4DB6-90D1-3443409BD7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263" y="3287898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3" name="Rectangle 31">
            <a:extLst>
              <a:ext uri="{FF2B5EF4-FFF2-40B4-BE49-F238E27FC236}">
                <a16:creationId xmlns:a16="http://schemas.microsoft.com/office/drawing/2014/main" id="{E8EF0E00-02F6-47EA-A504-C8A605B7B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1851" y="4064041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4" name="Rectangle 32">
            <a:extLst>
              <a:ext uri="{FF2B5EF4-FFF2-40B4-BE49-F238E27FC236}">
                <a16:creationId xmlns:a16="http://schemas.microsoft.com/office/drawing/2014/main" id="{64C1AC35-DA86-4599-A18D-F03D29565A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4424" y="4848307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1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1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1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100" grpId="0" autoUpdateAnimBg="0"/>
      <p:bldP spid="131101" grpId="0" autoUpdateAnimBg="0"/>
      <p:bldP spid="131102" grpId="0" autoUpdateAnimBg="0"/>
      <p:bldP spid="131103" grpId="0" autoUpdateAnimBg="0"/>
      <p:bldP spid="13110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63B4C-DCB8-444F-BB35-34EA436BB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759619"/>
          </a:xfrm>
        </p:spPr>
        <p:txBody>
          <a:bodyPr/>
          <a:lstStyle/>
          <a:p>
            <a:pPr algn="ctr"/>
            <a:r>
              <a:rPr lang="en-GB" dirty="0"/>
              <a:t>The Change Curve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59A20E-26F0-4379-B540-3B32A831F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849753"/>
            <a:ext cx="7800798" cy="4857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870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60764-0358-4D4C-BADE-3027C20D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4797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What is the Leader/Manager’s Role in this Process?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788DC-4B5E-4A45-9010-403770CD5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38"/>
            <a:ext cx="5004048" cy="1080120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rgbClr val="0000CC"/>
                </a:solidFill>
              </a:rPr>
              <a:t>What can </a:t>
            </a:r>
            <a:r>
              <a:rPr lang="en-GB" sz="3600" i="1" dirty="0">
                <a:solidFill>
                  <a:srgbClr val="0000CC"/>
                </a:solidFill>
              </a:rPr>
              <a:t>we</a:t>
            </a:r>
            <a:r>
              <a:rPr lang="en-GB" sz="3600" dirty="0">
                <a:solidFill>
                  <a:srgbClr val="0000CC"/>
                </a:solidFill>
              </a:rPr>
              <a:t> do to help </a:t>
            </a:r>
            <a:r>
              <a:rPr lang="en-GB" sz="3600" i="1" dirty="0">
                <a:solidFill>
                  <a:srgbClr val="0000CC"/>
                </a:solidFill>
              </a:rPr>
              <a:t>ourselves</a:t>
            </a:r>
            <a:r>
              <a:rPr lang="en-GB" sz="3600" dirty="0">
                <a:solidFill>
                  <a:srgbClr val="0000CC"/>
                </a:solidFill>
              </a:rPr>
              <a:t> through this ‘transition’?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19552D-1D9C-43C5-9120-D83FA89C0AB5}"/>
              </a:ext>
            </a:extLst>
          </p:cNvPr>
          <p:cNvSpPr txBox="1"/>
          <p:nvPr/>
        </p:nvSpPr>
        <p:spPr>
          <a:xfrm>
            <a:off x="4067944" y="4797152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Discussion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4D4DF1-D747-4856-BA13-D451B2019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82940"/>
            <a:ext cx="3549653" cy="245031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E0C4D48-4FB2-4C3F-B846-875B92476153}"/>
              </a:ext>
            </a:extLst>
          </p:cNvPr>
          <p:cNvSpPr txBox="1">
            <a:spLocks/>
          </p:cNvSpPr>
          <p:nvPr/>
        </p:nvSpPr>
        <p:spPr>
          <a:xfrm>
            <a:off x="3479757" y="3093834"/>
            <a:ext cx="6012160" cy="108012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dirty="0">
                <a:solidFill>
                  <a:srgbClr val="002060"/>
                </a:solidFill>
              </a:rPr>
              <a:t>What can </a:t>
            </a:r>
            <a:r>
              <a:rPr lang="en-GB" sz="3600" i="1" dirty="0">
                <a:solidFill>
                  <a:srgbClr val="002060"/>
                </a:solidFill>
              </a:rPr>
              <a:t>we</a:t>
            </a:r>
            <a:r>
              <a:rPr lang="en-GB" sz="3600" dirty="0">
                <a:solidFill>
                  <a:srgbClr val="002060"/>
                </a:solidFill>
              </a:rPr>
              <a:t> do to help </a:t>
            </a:r>
            <a:r>
              <a:rPr lang="en-GB" sz="3600" i="1" dirty="0">
                <a:solidFill>
                  <a:srgbClr val="002060"/>
                </a:solidFill>
              </a:rPr>
              <a:t>others</a:t>
            </a:r>
            <a:r>
              <a:rPr lang="en-GB" sz="3600" dirty="0">
                <a:solidFill>
                  <a:srgbClr val="002060"/>
                </a:solidFill>
              </a:rPr>
              <a:t> through this ‘transition’?</a:t>
            </a:r>
          </a:p>
        </p:txBody>
      </p:sp>
      <p:pic>
        <p:nvPicPr>
          <p:cNvPr id="9" name="Picture 3" descr="A person jumping in the air&#10;&#10;Description generated with high confidence">
            <a:extLst>
              <a:ext uri="{FF2B5EF4-FFF2-40B4-BE49-F238E27FC236}">
                <a16:creationId xmlns:a16="http://schemas.microsoft.com/office/drawing/2014/main" id="{1F3B5CEC-1BC2-4F97-B4FF-77D8E95544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38"/>
            <a:ext cx="2146003" cy="1430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094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A1A4-4BB5-42C0-B232-FDC9762F2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0"/>
            <a:ext cx="6728635" cy="759619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/>
              <a:t>Why is organisational change so difficult?</a:t>
            </a:r>
          </a:p>
        </p:txBody>
      </p:sp>
      <p:pic>
        <p:nvPicPr>
          <p:cNvPr id="5" name="4o5HeUAYJiw">
            <a:hlinkClick r:id="" action="ppaction://media"/>
            <a:extLst>
              <a:ext uri="{FF2B5EF4-FFF2-40B4-BE49-F238E27FC236}">
                <a16:creationId xmlns:a16="http://schemas.microsoft.com/office/drawing/2014/main" id="{FC8A328B-524E-40D3-817B-C9983B4D0D4F}"/>
              </a:ext>
            </a:extLst>
          </p:cNvPr>
          <p:cNvPicPr>
            <a:picLocks noGrp="1" noRot="1" noChangeAspect="1" noChangeArrowheads="1"/>
          </p:cNvPicPr>
          <p:nvPr>
            <p:ph idx="1"/>
            <a:vide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32" y="1181000"/>
            <a:ext cx="8424936" cy="4495999"/>
          </a:xfrm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BEFE0-5CB0-43A7-8818-41EF5796F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8" y="260648"/>
            <a:ext cx="8856984" cy="687611"/>
          </a:xfrm>
        </p:spPr>
        <p:txBody>
          <a:bodyPr/>
          <a:lstStyle/>
          <a:p>
            <a:pPr algn="ctr"/>
            <a:r>
              <a:rPr lang="en-GB" sz="4000" dirty="0"/>
              <a:t>Why Do So Many Change Initiatives Fail?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2A087-9A9E-4541-B243-5C03B93BD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052736"/>
            <a:ext cx="8748972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are your thoughts on this?  </a:t>
            </a:r>
            <a:r>
              <a:rPr lang="en-GB" b="1" i="1" dirty="0"/>
              <a:t>Discuss</a:t>
            </a:r>
            <a:r>
              <a:rPr lang="en-GB" b="1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18D4EB-35BD-7543-D240-BBFF86672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942350"/>
            <a:ext cx="5376628" cy="1774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0430B4-CEC2-6C7D-F57A-AC9ED6182F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8184" y="1602747"/>
            <a:ext cx="2534004" cy="16004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9A7B086-59CC-6D15-6DF6-672F9D12F9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8131" y="3403765"/>
            <a:ext cx="2086266" cy="16194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A80ECE-5A73-FB8E-D102-AA59CE6ABD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6920" y="3789040"/>
            <a:ext cx="3636404" cy="188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7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7B027-150C-4536-921A-BCD835CCE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/>
          <a:lstStyle/>
          <a:p>
            <a:r>
              <a:rPr lang="en-GB" dirty="0"/>
              <a:t>Some more thoughts…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90544-2424-4127-8B13-EFEA86DF9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Lack of planning – </a:t>
            </a:r>
            <a:r>
              <a:rPr lang="en-GB" i="1" dirty="0">
                <a:solidFill>
                  <a:srgbClr val="0000CC"/>
                </a:solidFill>
              </a:rPr>
              <a:t>linked to Kotter’s items 1 – 4</a:t>
            </a:r>
          </a:p>
          <a:p>
            <a:r>
              <a:rPr lang="en-GB" dirty="0">
                <a:solidFill>
                  <a:srgbClr val="0000CC"/>
                </a:solidFill>
              </a:rPr>
              <a:t>Employees do not understand the purpose or even the need for change  - </a:t>
            </a:r>
            <a:r>
              <a:rPr lang="en-GB" i="1" dirty="0">
                <a:solidFill>
                  <a:srgbClr val="0000CC"/>
                </a:solidFill>
              </a:rPr>
              <a:t>linked to Kotter’s items 3 &amp; 4</a:t>
            </a:r>
          </a:p>
          <a:p>
            <a:r>
              <a:rPr lang="en-GB" dirty="0">
                <a:solidFill>
                  <a:srgbClr val="0000CC"/>
                </a:solidFill>
              </a:rPr>
              <a:t>Poor communication – </a:t>
            </a:r>
            <a:r>
              <a:rPr lang="en-GB" i="1" dirty="0">
                <a:solidFill>
                  <a:srgbClr val="0000CC"/>
                </a:solidFill>
              </a:rPr>
              <a:t>Kotter’s item 4</a:t>
            </a:r>
          </a:p>
          <a:p>
            <a:r>
              <a:rPr lang="en-GB" dirty="0">
                <a:solidFill>
                  <a:srgbClr val="0000CC"/>
                </a:solidFill>
              </a:rPr>
              <a:t>Employees lack the necessary skills and/or there is insufficient training and development offered – </a:t>
            </a:r>
            <a:r>
              <a:rPr lang="en-GB" i="1" dirty="0">
                <a:solidFill>
                  <a:srgbClr val="0000CC"/>
                </a:solidFill>
              </a:rPr>
              <a:t>Kotter’s item 5</a:t>
            </a:r>
          </a:p>
          <a:p>
            <a:r>
              <a:rPr lang="en-GB" dirty="0">
                <a:solidFill>
                  <a:srgbClr val="0000CC"/>
                </a:solidFill>
              </a:rPr>
              <a:t>Lack of necessary resources – Kotter’s items 1,2,5 &amp; 6</a:t>
            </a:r>
          </a:p>
          <a:p>
            <a:r>
              <a:rPr lang="en-GB" dirty="0">
                <a:solidFill>
                  <a:srgbClr val="0000CC"/>
                </a:solidFill>
              </a:rPr>
              <a:t>Inadequate/inappropriate rewards – Kotter’s items 6 &amp; 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87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29D8507-D1CE-25EF-B2A7-FC4FE0788217}"/>
              </a:ext>
            </a:extLst>
          </p:cNvPr>
          <p:cNvSpPr txBox="1">
            <a:spLocks/>
          </p:cNvSpPr>
          <p:nvPr/>
        </p:nvSpPr>
        <p:spPr>
          <a:xfrm>
            <a:off x="1547664" y="37586"/>
            <a:ext cx="2719214" cy="7627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2C9CCE-804F-F669-2C0F-9377901B9BD7}"/>
              </a:ext>
            </a:extLst>
          </p:cNvPr>
          <p:cNvSpPr txBox="1"/>
          <p:nvPr/>
        </p:nvSpPr>
        <p:spPr>
          <a:xfrm>
            <a:off x="87150" y="800353"/>
            <a:ext cx="45568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00CC"/>
                </a:solidFill>
              </a:rPr>
              <a:t>We are now starting to get a feel for ‘</a:t>
            </a:r>
            <a:r>
              <a:rPr lang="en-GB" sz="2800" i="1" dirty="0">
                <a:solidFill>
                  <a:srgbClr val="0000CC"/>
                </a:solidFill>
              </a:rPr>
              <a:t>the nature</a:t>
            </a:r>
            <a:r>
              <a:rPr lang="en-GB" sz="2800" dirty="0">
                <a:solidFill>
                  <a:srgbClr val="0000CC"/>
                </a:solidFill>
              </a:rPr>
              <a:t>’ of change process…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4BE221-D1CF-4393-72C4-3B92FB4A9D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02" y="2271568"/>
            <a:ext cx="4788024" cy="27469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1A98B2-BB59-20B0-24C5-DDED01AFD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652" y="3231"/>
            <a:ext cx="4357364" cy="32097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1E5E11-4FEF-9105-2335-FEF8E1D779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007" y="3211948"/>
            <a:ext cx="4332348" cy="248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75050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4762</TotalTime>
  <Words>758</Words>
  <Application>Microsoft Office PowerPoint</Application>
  <PresentationFormat>On-screen Show (4:3)</PresentationFormat>
  <Paragraphs>117</Paragraphs>
  <Slides>13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7" baseType="lpstr">
      <vt:lpstr>Arial</vt:lpstr>
      <vt:lpstr>Calibri</vt:lpstr>
      <vt:lpstr>Calibri Light</vt:lpstr>
      <vt:lpstr>Symbol</vt:lpstr>
      <vt:lpstr>Times New Roman</vt:lpstr>
      <vt:lpstr>Trebuchet MS</vt:lpstr>
      <vt:lpstr>Wingdings</vt:lpstr>
      <vt:lpstr>UWTSD 200 B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Session 4</vt:lpstr>
      <vt:lpstr>The Change Process</vt:lpstr>
      <vt:lpstr>Agenda</vt:lpstr>
      <vt:lpstr>PowerPoint Presentation</vt:lpstr>
      <vt:lpstr>Four Approaches to Individual Change</vt:lpstr>
      <vt:lpstr>PowerPoint Presentation</vt:lpstr>
      <vt:lpstr>Getting Stuck in the Journey</vt:lpstr>
      <vt:lpstr>The Change Curve</vt:lpstr>
      <vt:lpstr>What is the Leader/Manager’s Role in this Process?</vt:lpstr>
      <vt:lpstr>Why is organisational change so difficult?</vt:lpstr>
      <vt:lpstr>Why Do So Many Change Initiatives Fail?</vt:lpstr>
      <vt:lpstr>Some more thoughts…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Tinkler</dc:creator>
  <cp:lastModifiedBy>Paul Tinkler</cp:lastModifiedBy>
  <cp:revision>10</cp:revision>
  <dcterms:created xsi:type="dcterms:W3CDTF">2022-07-05T09:16:08Z</dcterms:created>
  <dcterms:modified xsi:type="dcterms:W3CDTF">2024-09-11T14:36:30Z</dcterms:modified>
</cp:coreProperties>
</file>