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2"/>
  </p:notesMasterIdLst>
  <p:sldIdLst>
    <p:sldId id="257" r:id="rId2"/>
    <p:sldId id="259" r:id="rId3"/>
    <p:sldId id="290" r:id="rId4"/>
    <p:sldId id="292" r:id="rId5"/>
    <p:sldId id="282" r:id="rId6"/>
    <p:sldId id="293" r:id="rId7"/>
    <p:sldId id="295" r:id="rId8"/>
    <p:sldId id="284" r:id="rId9"/>
    <p:sldId id="283" r:id="rId10"/>
    <p:sldId id="261" r:id="rId11"/>
    <p:sldId id="285" r:id="rId12"/>
    <p:sldId id="278" r:id="rId13"/>
    <p:sldId id="260" r:id="rId14"/>
    <p:sldId id="262" r:id="rId15"/>
    <p:sldId id="264" r:id="rId16"/>
    <p:sldId id="296" r:id="rId17"/>
    <p:sldId id="305" r:id="rId18"/>
    <p:sldId id="279" r:id="rId19"/>
    <p:sldId id="300" r:id="rId20"/>
    <p:sldId id="303"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08" autoAdjust="0"/>
    <p:restoredTop sz="93606" autoAdjust="0"/>
  </p:normalViewPr>
  <p:slideViewPr>
    <p:cSldViewPr>
      <p:cViewPr varScale="1">
        <p:scale>
          <a:sx n="86" d="100"/>
          <a:sy n="86" d="100"/>
        </p:scale>
        <p:origin x="96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A42ACF4-006E-433F-9D27-7F39A5B772B0}" type="datetimeFigureOut">
              <a:rPr lang="en-GB" smtClean="0"/>
              <a:t>03/10/2017</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3B48E429-67FD-415F-ABD8-AD4ADA09E34C}" type="slidenum">
              <a:rPr lang="en-GB" smtClean="0"/>
              <a:t>‹#›</a:t>
            </a:fld>
            <a:endParaRPr lang="en-GB" dirty="0"/>
          </a:p>
        </p:txBody>
      </p:sp>
    </p:spTree>
    <p:extLst>
      <p:ext uri="{BB962C8B-B14F-4D97-AF65-F5344CB8AC3E}">
        <p14:creationId xmlns:p14="http://schemas.microsoft.com/office/powerpoint/2010/main" val="2483284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a:t>
            </a:fld>
            <a:endParaRPr lang="en-GB" dirty="0"/>
          </a:p>
        </p:txBody>
      </p:sp>
    </p:spTree>
    <p:extLst>
      <p:ext uri="{BB962C8B-B14F-4D97-AF65-F5344CB8AC3E}">
        <p14:creationId xmlns:p14="http://schemas.microsoft.com/office/powerpoint/2010/main" val="568792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2</a:t>
            </a:fld>
            <a:endParaRPr lang="en-GB" dirty="0"/>
          </a:p>
        </p:txBody>
      </p:sp>
    </p:spTree>
    <p:extLst>
      <p:ext uri="{BB962C8B-B14F-4D97-AF65-F5344CB8AC3E}">
        <p14:creationId xmlns:p14="http://schemas.microsoft.com/office/powerpoint/2010/main" val="3195543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3</a:t>
            </a:fld>
            <a:endParaRPr lang="en-GB" dirty="0"/>
          </a:p>
        </p:txBody>
      </p:sp>
    </p:spTree>
    <p:extLst>
      <p:ext uri="{BB962C8B-B14F-4D97-AF65-F5344CB8AC3E}">
        <p14:creationId xmlns:p14="http://schemas.microsoft.com/office/powerpoint/2010/main" val="3545086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4</a:t>
            </a:fld>
            <a:endParaRPr lang="en-GB" dirty="0"/>
          </a:p>
        </p:txBody>
      </p:sp>
    </p:spTree>
    <p:extLst>
      <p:ext uri="{BB962C8B-B14F-4D97-AF65-F5344CB8AC3E}">
        <p14:creationId xmlns:p14="http://schemas.microsoft.com/office/powerpoint/2010/main" val="1825227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5</a:t>
            </a:fld>
            <a:endParaRPr lang="en-GB" dirty="0"/>
          </a:p>
        </p:txBody>
      </p:sp>
    </p:spTree>
    <p:extLst>
      <p:ext uri="{BB962C8B-B14F-4D97-AF65-F5344CB8AC3E}">
        <p14:creationId xmlns:p14="http://schemas.microsoft.com/office/powerpoint/2010/main" val="1188785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6</a:t>
            </a:fld>
            <a:endParaRPr lang="en-GB" dirty="0"/>
          </a:p>
        </p:txBody>
      </p:sp>
    </p:spTree>
    <p:extLst>
      <p:ext uri="{BB962C8B-B14F-4D97-AF65-F5344CB8AC3E}">
        <p14:creationId xmlns:p14="http://schemas.microsoft.com/office/powerpoint/2010/main" val="908231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7</a:t>
            </a:fld>
            <a:endParaRPr lang="en-GB" dirty="0"/>
          </a:p>
        </p:txBody>
      </p:sp>
    </p:spTree>
    <p:extLst>
      <p:ext uri="{BB962C8B-B14F-4D97-AF65-F5344CB8AC3E}">
        <p14:creationId xmlns:p14="http://schemas.microsoft.com/office/powerpoint/2010/main" val="4004571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8</a:t>
            </a:fld>
            <a:endParaRPr lang="en-GB" dirty="0"/>
          </a:p>
        </p:txBody>
      </p:sp>
    </p:spTree>
    <p:extLst>
      <p:ext uri="{BB962C8B-B14F-4D97-AF65-F5344CB8AC3E}">
        <p14:creationId xmlns:p14="http://schemas.microsoft.com/office/powerpoint/2010/main" val="2307799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9</a:t>
            </a:fld>
            <a:endParaRPr lang="en-GB" dirty="0"/>
          </a:p>
        </p:txBody>
      </p:sp>
    </p:spTree>
    <p:extLst>
      <p:ext uri="{BB962C8B-B14F-4D97-AF65-F5344CB8AC3E}">
        <p14:creationId xmlns:p14="http://schemas.microsoft.com/office/powerpoint/2010/main" val="3617605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10</a:t>
            </a:fld>
            <a:endParaRPr lang="en-GB" dirty="0"/>
          </a:p>
        </p:txBody>
      </p:sp>
    </p:spTree>
    <p:extLst>
      <p:ext uri="{BB962C8B-B14F-4D97-AF65-F5344CB8AC3E}">
        <p14:creationId xmlns:p14="http://schemas.microsoft.com/office/powerpoint/2010/main" val="1029408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11</a:t>
            </a:fld>
            <a:endParaRPr lang="en-GB" dirty="0"/>
          </a:p>
        </p:txBody>
      </p:sp>
    </p:spTree>
    <p:extLst>
      <p:ext uri="{BB962C8B-B14F-4D97-AF65-F5344CB8AC3E}">
        <p14:creationId xmlns:p14="http://schemas.microsoft.com/office/powerpoint/2010/main" val="4231015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12</a:t>
            </a:fld>
            <a:endParaRPr lang="en-GB" dirty="0"/>
          </a:p>
        </p:txBody>
      </p:sp>
    </p:spTree>
    <p:extLst>
      <p:ext uri="{BB962C8B-B14F-4D97-AF65-F5344CB8AC3E}">
        <p14:creationId xmlns:p14="http://schemas.microsoft.com/office/powerpoint/2010/main" val="37477353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13</a:t>
            </a:fld>
            <a:endParaRPr lang="en-GB" dirty="0"/>
          </a:p>
        </p:txBody>
      </p:sp>
    </p:spTree>
    <p:extLst>
      <p:ext uri="{BB962C8B-B14F-4D97-AF65-F5344CB8AC3E}">
        <p14:creationId xmlns:p14="http://schemas.microsoft.com/office/powerpoint/2010/main" val="1094187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14</a:t>
            </a:fld>
            <a:endParaRPr lang="en-GB" dirty="0"/>
          </a:p>
        </p:txBody>
      </p:sp>
    </p:spTree>
    <p:extLst>
      <p:ext uri="{BB962C8B-B14F-4D97-AF65-F5344CB8AC3E}">
        <p14:creationId xmlns:p14="http://schemas.microsoft.com/office/powerpoint/2010/main" val="30215164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15</a:t>
            </a:fld>
            <a:endParaRPr lang="en-GB" dirty="0"/>
          </a:p>
        </p:txBody>
      </p:sp>
    </p:spTree>
    <p:extLst>
      <p:ext uri="{BB962C8B-B14F-4D97-AF65-F5344CB8AC3E}">
        <p14:creationId xmlns:p14="http://schemas.microsoft.com/office/powerpoint/2010/main" val="19834672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16</a:t>
            </a:fld>
            <a:endParaRPr lang="en-GB" dirty="0"/>
          </a:p>
        </p:txBody>
      </p:sp>
    </p:spTree>
    <p:extLst>
      <p:ext uri="{BB962C8B-B14F-4D97-AF65-F5344CB8AC3E}">
        <p14:creationId xmlns:p14="http://schemas.microsoft.com/office/powerpoint/2010/main" val="20625549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17</a:t>
            </a:fld>
            <a:endParaRPr lang="en-GB" dirty="0"/>
          </a:p>
        </p:txBody>
      </p:sp>
    </p:spTree>
    <p:extLst>
      <p:ext uri="{BB962C8B-B14F-4D97-AF65-F5344CB8AC3E}">
        <p14:creationId xmlns:p14="http://schemas.microsoft.com/office/powerpoint/2010/main" val="1360309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18</a:t>
            </a:fld>
            <a:endParaRPr lang="en-GB" dirty="0"/>
          </a:p>
        </p:txBody>
      </p:sp>
    </p:spTree>
    <p:extLst>
      <p:ext uri="{BB962C8B-B14F-4D97-AF65-F5344CB8AC3E}">
        <p14:creationId xmlns:p14="http://schemas.microsoft.com/office/powerpoint/2010/main" val="7853917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19</a:t>
            </a:fld>
            <a:endParaRPr lang="en-GB" dirty="0"/>
          </a:p>
        </p:txBody>
      </p:sp>
    </p:spTree>
    <p:extLst>
      <p:ext uri="{BB962C8B-B14F-4D97-AF65-F5344CB8AC3E}">
        <p14:creationId xmlns:p14="http://schemas.microsoft.com/office/powerpoint/2010/main" val="31389133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20</a:t>
            </a:fld>
            <a:endParaRPr lang="en-GB" dirty="0"/>
          </a:p>
        </p:txBody>
      </p:sp>
    </p:spTree>
    <p:extLst>
      <p:ext uri="{BB962C8B-B14F-4D97-AF65-F5344CB8AC3E}">
        <p14:creationId xmlns:p14="http://schemas.microsoft.com/office/powerpoint/2010/main" val="1305385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pPr/>
              <a:t>‹#›</a:t>
            </a:fld>
            <a:endParaRPr lang="en-GB" altLang="en-US"/>
          </a:p>
        </p:txBody>
      </p:sp>
    </p:spTree>
    <p:extLst>
      <p:ext uri="{BB962C8B-B14F-4D97-AF65-F5344CB8AC3E}">
        <p14:creationId xmlns:p14="http://schemas.microsoft.com/office/powerpoint/2010/main" val="2099466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pPr/>
              <a:t>‹#›</a:t>
            </a:fld>
            <a:endParaRPr lang="en-GB" altLang="en-US"/>
          </a:p>
        </p:txBody>
      </p:sp>
    </p:spTree>
    <p:extLst>
      <p:ext uri="{BB962C8B-B14F-4D97-AF65-F5344CB8AC3E}">
        <p14:creationId xmlns:p14="http://schemas.microsoft.com/office/powerpoint/2010/main" val="3443159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pPr/>
              <a:t>‹#›</a:t>
            </a:fld>
            <a:endParaRPr lang="en-GB" altLang="en-US"/>
          </a:p>
        </p:txBody>
      </p:sp>
    </p:spTree>
    <p:extLst>
      <p:ext uri="{BB962C8B-B14F-4D97-AF65-F5344CB8AC3E}">
        <p14:creationId xmlns:p14="http://schemas.microsoft.com/office/powerpoint/2010/main" val="1830107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pPr/>
              <a:t>‹#›</a:t>
            </a:fld>
            <a:endParaRPr lang="en-GB" altLang="en-US"/>
          </a:p>
        </p:txBody>
      </p:sp>
    </p:spTree>
    <p:extLst>
      <p:ext uri="{BB962C8B-B14F-4D97-AF65-F5344CB8AC3E}">
        <p14:creationId xmlns:p14="http://schemas.microsoft.com/office/powerpoint/2010/main" val="2266454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pPr/>
              <a:t>‹#›</a:t>
            </a:fld>
            <a:endParaRPr lang="en-GB" altLang="en-US"/>
          </a:p>
        </p:txBody>
      </p:sp>
    </p:spTree>
    <p:extLst>
      <p:ext uri="{BB962C8B-B14F-4D97-AF65-F5344CB8AC3E}">
        <p14:creationId xmlns:p14="http://schemas.microsoft.com/office/powerpoint/2010/main" val="4183398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pPr/>
              <a:t>‹#›</a:t>
            </a:fld>
            <a:endParaRPr lang="en-GB" altLang="en-US"/>
          </a:p>
        </p:txBody>
      </p:sp>
    </p:spTree>
    <p:extLst>
      <p:ext uri="{BB962C8B-B14F-4D97-AF65-F5344CB8AC3E}">
        <p14:creationId xmlns:p14="http://schemas.microsoft.com/office/powerpoint/2010/main" val="2526404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pPr/>
              <a:t>‹#›</a:t>
            </a:fld>
            <a:endParaRPr lang="en-GB" altLang="en-US"/>
          </a:p>
        </p:txBody>
      </p:sp>
    </p:spTree>
    <p:extLst>
      <p:ext uri="{BB962C8B-B14F-4D97-AF65-F5344CB8AC3E}">
        <p14:creationId xmlns:p14="http://schemas.microsoft.com/office/powerpoint/2010/main" val="4095897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pPr/>
              <a:t>‹#›</a:t>
            </a:fld>
            <a:endParaRPr lang="en-GB" altLang="en-US"/>
          </a:p>
        </p:txBody>
      </p:sp>
    </p:spTree>
    <p:extLst>
      <p:ext uri="{BB962C8B-B14F-4D97-AF65-F5344CB8AC3E}">
        <p14:creationId xmlns:p14="http://schemas.microsoft.com/office/powerpoint/2010/main" val="3051444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pPr/>
              <a:t>‹#›</a:t>
            </a:fld>
            <a:endParaRPr lang="en-GB" altLang="en-US"/>
          </a:p>
        </p:txBody>
      </p:sp>
    </p:spTree>
    <p:extLst>
      <p:ext uri="{BB962C8B-B14F-4D97-AF65-F5344CB8AC3E}">
        <p14:creationId xmlns:p14="http://schemas.microsoft.com/office/powerpoint/2010/main" val="1821036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pPr/>
              <a:t>‹#›</a:t>
            </a:fld>
            <a:endParaRPr lang="en-GB" altLang="en-US"/>
          </a:p>
        </p:txBody>
      </p:sp>
    </p:spTree>
    <p:extLst>
      <p:ext uri="{BB962C8B-B14F-4D97-AF65-F5344CB8AC3E}">
        <p14:creationId xmlns:p14="http://schemas.microsoft.com/office/powerpoint/2010/main" val="3680392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pPr/>
              <a:t>‹#›</a:t>
            </a:fld>
            <a:endParaRPr lang="en-GB" altLang="en-US"/>
          </a:p>
        </p:txBody>
      </p:sp>
    </p:spTree>
    <p:extLst>
      <p:ext uri="{BB962C8B-B14F-4D97-AF65-F5344CB8AC3E}">
        <p14:creationId xmlns:p14="http://schemas.microsoft.com/office/powerpoint/2010/main" val="3128037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03/10/2017</a:t>
            </a:fld>
            <a:endParaRPr lang="en-GB">
              <a:solidFill>
                <a:prstClr val="white">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solidFill>
                <a:prstClr val="white">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cs typeface="Arial" panose="020B0604020202020204" pitchFamily="34" charset="0"/>
              </a:rPr>
              <a:pPr fontAlgn="base">
                <a:spcBef>
                  <a:spcPct val="0"/>
                </a:spcBef>
                <a:spcAft>
                  <a:spcPct val="0"/>
                </a:spcAft>
              </a:pPr>
              <a:t>‹#›</a:t>
            </a:fld>
            <a:endParaRPr lang="en-GB" altLang="en-US" smtClean="0">
              <a:cs typeface="Arial" panose="020B0604020202020204" pitchFamily="34" charset="0"/>
            </a:endParaRPr>
          </a:p>
        </p:txBody>
      </p:sp>
    </p:spTree>
    <p:extLst>
      <p:ext uri="{BB962C8B-B14F-4D97-AF65-F5344CB8AC3E}">
        <p14:creationId xmlns:p14="http://schemas.microsoft.com/office/powerpoint/2010/main" val="62966920"/>
      </p:ext>
    </p:extLst>
  </p:cSld>
  <p:clrMap bg1="dk1" tx1="lt1" bg2="dk2" tx2="lt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604742"/>
          </a:xfrm>
          <a:prstGeom prst="rect">
            <a:avLst/>
          </a:prstGeom>
          <a:noFill/>
        </p:spPr>
        <p:txBody>
          <a:bodyPr wrap="square" lIns="432000" tIns="360000" rIns="432000" bIns="360000" rtlCol="0">
            <a:spAutoFit/>
          </a:bodyPr>
          <a:lstStyle/>
          <a:p>
            <a:r>
              <a:rPr lang="en-GB" b="1" dirty="0"/>
              <a:t>AHSK5004 </a:t>
            </a:r>
            <a:r>
              <a:rPr lang="en-GB" b="1" dirty="0" smtClean="0"/>
              <a:t> Critical </a:t>
            </a:r>
            <a:r>
              <a:rPr lang="en-GB" b="1" dirty="0"/>
              <a:t>Perspectives (History and Medieval Studies)</a:t>
            </a:r>
          </a:p>
          <a:p>
            <a:r>
              <a:rPr lang="en-GB" sz="3600" b="1" dirty="0" smtClean="0">
                <a:solidFill>
                  <a:srgbClr val="FFFF00"/>
                </a:solidFill>
              </a:rPr>
              <a:t>WHAT IS HISTORY? </a:t>
            </a:r>
            <a:r>
              <a:rPr lang="en-GB" sz="1600" smtClean="0"/>
              <a:t>(Tuesday Week </a:t>
            </a:r>
            <a:r>
              <a:rPr lang="en-GB" sz="1600" dirty="0" smtClean="0"/>
              <a:t>1 lecture)</a:t>
            </a:r>
          </a:p>
          <a:p>
            <a:endParaRPr lang="en-GB" sz="1600" dirty="0" smtClean="0"/>
          </a:p>
          <a:p>
            <a:r>
              <a:rPr lang="en-GB" sz="1600" i="1" dirty="0" smtClean="0"/>
              <a:t> </a:t>
            </a:r>
            <a:endParaRPr lang="en-GB" sz="1600" dirty="0" smtClean="0"/>
          </a:p>
          <a:p>
            <a:pPr marL="285750" indent="-285750">
              <a:buFontTx/>
              <a:buChar char="-"/>
            </a:pPr>
            <a:endParaRPr lang="en-GB" sz="1600" dirty="0" smtClean="0"/>
          </a:p>
          <a:p>
            <a:pPr marL="285750" indent="-285750">
              <a:buFontTx/>
              <a:buChar char="-"/>
            </a:pPr>
            <a:endParaRPr lang="en-GB" sz="1700" dirty="0" smtClean="0"/>
          </a:p>
          <a:p>
            <a:pPr marL="342900" indent="-342900">
              <a:buAutoNum type="arabicPeriod"/>
            </a:pPr>
            <a:endParaRPr lang="en-GB" sz="1700" dirty="0" smtClean="0"/>
          </a:p>
          <a:p>
            <a:pPr marL="342900" indent="-342900">
              <a:buAutoNum type="arabicPeriod"/>
            </a:pPr>
            <a:endParaRPr lang="en-GB" sz="1700" dirty="0" smtClean="0"/>
          </a:p>
          <a:p>
            <a:pPr marL="342900" indent="-342900">
              <a:buAutoNum type="arabicPeriod"/>
            </a:pPr>
            <a:endParaRPr lang="en-GB" sz="1700" dirty="0" smtClean="0"/>
          </a:p>
          <a:p>
            <a:pPr marL="342900" indent="-342900">
              <a:buAutoNum type="arabicPeriod"/>
            </a:pPr>
            <a:endParaRPr lang="en-GB" sz="1700" dirty="0"/>
          </a:p>
        </p:txBody>
      </p:sp>
      <p:sp>
        <p:nvSpPr>
          <p:cNvPr id="4" name="TextBox 3"/>
          <p:cNvSpPr txBox="1"/>
          <p:nvPr/>
        </p:nvSpPr>
        <p:spPr>
          <a:xfrm>
            <a:off x="0" y="1268760"/>
            <a:ext cx="9144000" cy="6214178"/>
          </a:xfrm>
          <a:prstGeom prst="rect">
            <a:avLst/>
          </a:prstGeom>
          <a:noFill/>
        </p:spPr>
        <p:txBody>
          <a:bodyPr wrap="square" lIns="914400" tIns="182880" rIns="914400" bIns="180000" numCol="2" spcCol="360000" rtlCol="0">
            <a:spAutoFit/>
          </a:bodyPr>
          <a:lstStyle/>
          <a:p>
            <a:r>
              <a:rPr lang="en-GB" sz="1900" b="1" dirty="0" smtClean="0"/>
              <a:t>1. What is History?</a:t>
            </a:r>
          </a:p>
          <a:p>
            <a:pPr marL="285750" indent="-285750">
              <a:buFontTx/>
              <a:buChar char="-"/>
            </a:pPr>
            <a:r>
              <a:rPr lang="en-GB" sz="1900" dirty="0" smtClean="0"/>
              <a:t>Meanings and definitions</a:t>
            </a:r>
          </a:p>
          <a:p>
            <a:endParaRPr lang="en-GB" sz="1900" dirty="0"/>
          </a:p>
          <a:p>
            <a:r>
              <a:rPr lang="en-GB" sz="1900" b="1" dirty="0" smtClean="0"/>
              <a:t>2. Origins of (Western) History-Writing</a:t>
            </a:r>
          </a:p>
          <a:p>
            <a:pPr marL="285750" indent="-285750">
              <a:buFontTx/>
              <a:buChar char="-"/>
            </a:pPr>
            <a:r>
              <a:rPr lang="en-GB" sz="1900" dirty="0" smtClean="0"/>
              <a:t>Ancient Greek, Roman and Christian traditions</a:t>
            </a:r>
          </a:p>
          <a:p>
            <a:endParaRPr lang="en-GB" sz="1900" dirty="0" smtClean="0"/>
          </a:p>
          <a:p>
            <a:r>
              <a:rPr lang="en-GB" sz="1900" b="1" dirty="0" smtClean="0"/>
              <a:t>3. Towards a ‘Modern’ History-Writing</a:t>
            </a:r>
          </a:p>
          <a:p>
            <a:pPr marL="285750" indent="-285750">
              <a:buFontTx/>
              <a:buChar char="-"/>
            </a:pPr>
            <a:r>
              <a:rPr lang="en-GB" sz="1900" dirty="0" smtClean="0"/>
              <a:t>Gibbon and the Fall of Rome</a:t>
            </a:r>
          </a:p>
          <a:p>
            <a:pPr marL="285750" indent="-285750">
              <a:buFontTx/>
              <a:buChar char="-"/>
            </a:pPr>
            <a:r>
              <a:rPr lang="en-GB" sz="1900" dirty="0" smtClean="0"/>
              <a:t>Victorian histories: shift from gentlemen scholars  towards professionalization and Institutionalisation of History </a:t>
            </a:r>
          </a:p>
          <a:p>
            <a:pPr marL="285750" indent="-285750">
              <a:buFontTx/>
              <a:buChar char="-"/>
            </a:pPr>
            <a:endParaRPr lang="en-GB" sz="1900" dirty="0" smtClean="0"/>
          </a:p>
          <a:p>
            <a:endParaRPr lang="en-GB" sz="1900" b="1" dirty="0" smtClean="0"/>
          </a:p>
          <a:p>
            <a:endParaRPr lang="en-GB" sz="1900" b="1" dirty="0"/>
          </a:p>
          <a:p>
            <a:endParaRPr lang="en-GB" sz="1900" b="1" dirty="0" smtClean="0"/>
          </a:p>
          <a:p>
            <a:endParaRPr lang="en-GB" sz="1900" b="1" dirty="0"/>
          </a:p>
          <a:p>
            <a:pPr algn="r"/>
            <a:r>
              <a:rPr lang="en-GB" sz="1900" b="1" u="sng" dirty="0" smtClean="0">
                <a:solidFill>
                  <a:srgbClr val="FFFF00"/>
                </a:solidFill>
              </a:rPr>
              <a:t>AIMS</a:t>
            </a:r>
          </a:p>
          <a:p>
            <a:pPr marL="285750" indent="-285750" algn="r">
              <a:buFont typeface="Arial" panose="020B0604020202020204" pitchFamily="34" charset="0"/>
              <a:buChar char="•"/>
            </a:pPr>
            <a:r>
              <a:rPr lang="en-GB" sz="1900" b="1" dirty="0" smtClean="0">
                <a:solidFill>
                  <a:srgbClr val="FFFF00"/>
                </a:solidFill>
              </a:rPr>
              <a:t>To scrutinise and </a:t>
            </a:r>
            <a:r>
              <a:rPr lang="en-GB" sz="1900" b="1" dirty="0" err="1">
                <a:solidFill>
                  <a:srgbClr val="FFFF00"/>
                </a:solidFill>
              </a:rPr>
              <a:t>d</a:t>
            </a:r>
            <a:r>
              <a:rPr lang="en-GB" sz="1900" b="1" dirty="0" err="1" smtClean="0">
                <a:solidFill>
                  <a:srgbClr val="FFFF00"/>
                </a:solidFill>
              </a:rPr>
              <a:t>efamiliarize</a:t>
            </a:r>
            <a:r>
              <a:rPr lang="en-GB" sz="1900" b="1" dirty="0" smtClean="0">
                <a:solidFill>
                  <a:srgbClr val="FFFF00"/>
                </a:solidFill>
              </a:rPr>
              <a:t> common definitions conceptions of history </a:t>
            </a:r>
          </a:p>
          <a:p>
            <a:pPr marL="285750" indent="-285750" algn="r">
              <a:buFont typeface="Arial" panose="020B0604020202020204" pitchFamily="34" charset="0"/>
              <a:buChar char="•"/>
            </a:pPr>
            <a:r>
              <a:rPr lang="en-GB" sz="1900" b="1" dirty="0" smtClean="0">
                <a:solidFill>
                  <a:srgbClr val="FFFF00"/>
                </a:solidFill>
              </a:rPr>
              <a:t>To show that the discipline of history and practices of historians have their own history</a:t>
            </a:r>
          </a:p>
          <a:p>
            <a:pPr marL="285750" indent="-285750" algn="r">
              <a:buFont typeface="Arial" panose="020B0604020202020204" pitchFamily="34" charset="0"/>
              <a:buChar char="•"/>
            </a:pPr>
            <a:r>
              <a:rPr lang="en-GB" sz="1900" b="1" dirty="0" smtClean="0">
                <a:solidFill>
                  <a:srgbClr val="FFFF00"/>
                </a:solidFill>
              </a:rPr>
              <a:t>To root the Western historical tradition within a series of developments (esp. those which occurred during the 19</a:t>
            </a:r>
            <a:r>
              <a:rPr lang="en-GB" sz="1900" b="1" baseline="30000" dirty="0" smtClean="0">
                <a:solidFill>
                  <a:srgbClr val="FFFF00"/>
                </a:solidFill>
              </a:rPr>
              <a:t>th</a:t>
            </a:r>
            <a:r>
              <a:rPr lang="en-GB" sz="1900" b="1" dirty="0" smtClean="0">
                <a:solidFill>
                  <a:srgbClr val="FFFF00"/>
                </a:solidFill>
              </a:rPr>
              <a:t> century)</a:t>
            </a:r>
          </a:p>
          <a:p>
            <a:pPr marL="285750" indent="-285750" algn="r">
              <a:buFont typeface="Arial" panose="020B0604020202020204" pitchFamily="34" charset="0"/>
              <a:buChar char="•"/>
            </a:pPr>
            <a:r>
              <a:rPr lang="en-GB" sz="1900" b="1" dirty="0" smtClean="0">
                <a:solidFill>
                  <a:srgbClr val="FFFF00"/>
                </a:solidFill>
              </a:rPr>
              <a:t>To analyse different ways historians and philosophers have addressed the question </a:t>
            </a:r>
            <a:r>
              <a:rPr lang="en-GB" sz="2000" b="1" dirty="0" smtClean="0">
                <a:solidFill>
                  <a:srgbClr val="FFFF00"/>
                </a:solidFill>
              </a:rPr>
              <a:t>‘What is History?’</a:t>
            </a:r>
            <a:endParaRPr lang="en-GB" sz="2000" dirty="0">
              <a:solidFill>
                <a:srgbClr val="FFFF00"/>
              </a:solidFill>
            </a:endParaRPr>
          </a:p>
        </p:txBody>
      </p:sp>
    </p:spTree>
    <p:extLst>
      <p:ext uri="{BB962C8B-B14F-4D97-AF65-F5344CB8AC3E}">
        <p14:creationId xmlns:p14="http://schemas.microsoft.com/office/powerpoint/2010/main" val="16722783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solidFill>
                  <a:srgbClr val="FFFF00"/>
                </a:solidFill>
                <a:effectLst>
                  <a:outerShdw blurRad="38100" dist="38100" dir="2700000" algn="tl">
                    <a:srgbClr val="000000">
                      <a:alpha val="43137"/>
                    </a:srgbClr>
                  </a:outerShdw>
                </a:effectLst>
              </a:rPr>
              <a:t>1. What is History? Meanings and Definitions</a:t>
            </a:r>
            <a:endParaRPr lang="en-GB" sz="2800" b="1"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endParaRPr lang="en-GB" sz="1200" dirty="0" smtClean="0"/>
          </a:p>
          <a:p>
            <a:pPr marL="0" indent="0" algn="just">
              <a:buNone/>
            </a:pPr>
            <a:endParaRPr lang="en-GB" sz="1800" dirty="0"/>
          </a:p>
          <a:p>
            <a:pPr marL="0" indent="0" algn="just">
              <a:buNone/>
            </a:pPr>
            <a:r>
              <a:rPr lang="en-GB" sz="1800" dirty="0"/>
              <a:t>https://www.youtube.com/watch?v=_</a:t>
            </a:r>
            <a:r>
              <a:rPr lang="en-GB" sz="1800" dirty="0" smtClean="0"/>
              <a:t>nooFAX0V-o</a:t>
            </a:r>
          </a:p>
          <a:p>
            <a:pPr marL="0" indent="0" algn="just">
              <a:buNone/>
            </a:pPr>
            <a:endParaRPr lang="en-GB" sz="1800" dirty="0"/>
          </a:p>
          <a:p>
            <a:pPr marL="0" indent="0" algn="just">
              <a:buNone/>
            </a:pPr>
            <a:endParaRPr lang="en-GB" sz="18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1875475"/>
            <a:ext cx="2762250" cy="401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326296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buNone/>
            </a:pPr>
            <a:r>
              <a:rPr lang="en-GB" sz="2100" b="1" dirty="0" smtClean="0"/>
              <a:t>history, n.</a:t>
            </a:r>
          </a:p>
          <a:p>
            <a:pPr marL="0" indent="0" algn="r">
              <a:buNone/>
            </a:pPr>
            <a:r>
              <a:rPr lang="en-GB" sz="2100" b="1" dirty="0" smtClean="0"/>
              <a:t>I </a:t>
            </a:r>
            <a:r>
              <a:rPr lang="en-GB" sz="2100" b="1" i="1" dirty="0" smtClean="0"/>
              <a:t>Senses relating to the </a:t>
            </a:r>
            <a:r>
              <a:rPr lang="en-GB" sz="2100" b="1" i="1" dirty="0" smtClean="0">
                <a:solidFill>
                  <a:srgbClr val="FFFF00"/>
                </a:solidFill>
              </a:rPr>
              <a:t>narration, representation, or study of events or phenomena.</a:t>
            </a:r>
          </a:p>
          <a:p>
            <a:pPr marL="457200" indent="-457200" algn="just">
              <a:buAutoNum type="arabicPeriod"/>
            </a:pPr>
            <a:r>
              <a:rPr lang="en-GB" sz="2100" dirty="0" smtClean="0"/>
              <a:t>a) A </a:t>
            </a:r>
            <a:r>
              <a:rPr lang="en-GB" sz="2100" b="1" dirty="0" smtClean="0">
                <a:solidFill>
                  <a:srgbClr val="FFFF00"/>
                </a:solidFill>
              </a:rPr>
              <a:t>written</a:t>
            </a:r>
            <a:r>
              <a:rPr lang="en-GB" sz="2100" b="1" dirty="0" smtClean="0"/>
              <a:t> </a:t>
            </a:r>
            <a:r>
              <a:rPr lang="en-GB" sz="2100" dirty="0" smtClean="0"/>
              <a:t>narrative constituting a continuous chronological record of important or public events (esp. in a particular place) or of a particular trend, institution, or person's life. Common in the titles of books.</a:t>
            </a:r>
          </a:p>
          <a:p>
            <a:pPr marL="457200" lvl="1" indent="0" algn="just">
              <a:buNone/>
            </a:pPr>
            <a:r>
              <a:rPr lang="en-GB" sz="2100" dirty="0" smtClean="0"/>
              <a:t>b) A narration of incidents, esp. (in later use) professedly true ones; a narrative, a story.</a:t>
            </a:r>
          </a:p>
          <a:p>
            <a:pPr marL="457200" lvl="1" indent="0" algn="just">
              <a:buNone/>
            </a:pPr>
            <a:endParaRPr lang="en-GB" sz="2100" dirty="0" smtClean="0"/>
          </a:p>
          <a:p>
            <a:pPr marL="0" indent="0" algn="just">
              <a:buNone/>
            </a:pPr>
            <a:r>
              <a:rPr lang="en-GB" sz="2100" dirty="0" smtClean="0"/>
              <a:t>2.  The branch of knowledge that deals with </a:t>
            </a:r>
            <a:r>
              <a:rPr lang="en-GB" sz="2100" b="1" dirty="0" smtClean="0">
                <a:solidFill>
                  <a:srgbClr val="FFFF00"/>
                </a:solidFill>
              </a:rPr>
              <a:t>past </a:t>
            </a:r>
            <a:r>
              <a:rPr lang="en-GB" sz="2100" b="1" dirty="0" smtClean="0"/>
              <a:t>events</a:t>
            </a:r>
            <a:r>
              <a:rPr lang="en-GB" sz="2100" dirty="0" smtClean="0"/>
              <a:t>; the formal record or study of past events, esp. human affairs. Also: this as a subject of study.</a:t>
            </a:r>
          </a:p>
          <a:p>
            <a:pPr lvl="1" algn="just">
              <a:buFont typeface="+mj-lt"/>
              <a:buAutoNum type="alphaLcParenR"/>
            </a:pPr>
            <a:r>
              <a:rPr lang="en-GB" sz="2100" dirty="0" smtClean="0"/>
              <a:t> Unmodified. 2005   </a:t>
            </a:r>
            <a:r>
              <a:rPr lang="en-GB" sz="2100" i="1" dirty="0" smtClean="0"/>
              <a:t>Atlanta</a:t>
            </a:r>
            <a:r>
              <a:rPr lang="en-GB" sz="2100" dirty="0" smtClean="0"/>
              <a:t> July 63/2   He relentlessly studied history, philosophy and classic literature.</a:t>
            </a:r>
          </a:p>
          <a:p>
            <a:pPr lvl="1" algn="just">
              <a:buFont typeface="+mj-lt"/>
              <a:buAutoNum type="alphaLcParenR"/>
            </a:pPr>
            <a:r>
              <a:rPr lang="en-GB" sz="2100" b="1" dirty="0" smtClean="0">
                <a:solidFill>
                  <a:srgbClr val="FFFF00"/>
                </a:solidFill>
              </a:rPr>
              <a:t> Modified by an adjective designating the period, region, etc., recorded or studied.</a:t>
            </a:r>
          </a:p>
          <a:p>
            <a:pPr marL="457200" lvl="1" indent="0" algn="just">
              <a:buNone/>
            </a:pPr>
            <a:endParaRPr lang="en-GB" sz="2100" b="1" dirty="0">
              <a:solidFill>
                <a:srgbClr val="FFFF00"/>
              </a:solidFill>
            </a:endParaRPr>
          </a:p>
        </p:txBody>
      </p:sp>
    </p:spTree>
    <p:extLst>
      <p:ext uri="{BB962C8B-B14F-4D97-AF65-F5344CB8AC3E}">
        <p14:creationId xmlns:p14="http://schemas.microsoft.com/office/powerpoint/2010/main" val="40209368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buNone/>
            </a:pPr>
            <a:r>
              <a:rPr lang="en-GB" sz="2100" b="1" dirty="0" smtClean="0"/>
              <a:t>history, n.</a:t>
            </a:r>
          </a:p>
          <a:p>
            <a:pPr marL="0" indent="0" algn="r">
              <a:buNone/>
            </a:pPr>
            <a:r>
              <a:rPr lang="en-GB" sz="2100" b="1" dirty="0" smtClean="0"/>
              <a:t>I </a:t>
            </a:r>
            <a:r>
              <a:rPr lang="en-GB" sz="2100" b="1" i="1" dirty="0" smtClean="0"/>
              <a:t>Senses relating to the </a:t>
            </a:r>
            <a:r>
              <a:rPr lang="en-GB" sz="2100" b="1" i="1" dirty="0" smtClean="0">
                <a:solidFill>
                  <a:srgbClr val="FFFF00"/>
                </a:solidFill>
              </a:rPr>
              <a:t>narration, representation, or study of events or phenomena.</a:t>
            </a:r>
          </a:p>
          <a:p>
            <a:pPr marL="457200" lvl="1" indent="0" algn="just">
              <a:buNone/>
            </a:pPr>
            <a:endParaRPr lang="en-GB" sz="2100" dirty="0" smtClean="0"/>
          </a:p>
          <a:p>
            <a:pPr marL="0" indent="0" algn="just">
              <a:buNone/>
            </a:pPr>
            <a:r>
              <a:rPr lang="en-GB" sz="2100" b="1" dirty="0" smtClean="0">
                <a:solidFill>
                  <a:srgbClr val="FFFF00"/>
                </a:solidFill>
              </a:rPr>
              <a:t>Modified by an adjective … </a:t>
            </a:r>
          </a:p>
          <a:p>
            <a:pPr marL="0" indent="0" algn="just">
              <a:buNone/>
            </a:pPr>
            <a:endParaRPr lang="en-GB" sz="2100" b="1" dirty="0">
              <a:solidFill>
                <a:srgbClr val="FFFF00"/>
              </a:solidFill>
            </a:endParaRPr>
          </a:p>
          <a:p>
            <a:pPr marL="0" indent="0" algn="ctr">
              <a:buNone/>
            </a:pPr>
            <a:r>
              <a:rPr lang="en-GB" sz="4400" b="1" dirty="0" smtClean="0">
                <a:solidFill>
                  <a:srgbClr val="FFFF00"/>
                </a:solidFill>
              </a:rPr>
              <a:t> </a:t>
            </a:r>
            <a:r>
              <a:rPr lang="en-GB" sz="4400" b="1" dirty="0" smtClean="0">
                <a:solidFill>
                  <a:schemeClr val="accent2"/>
                </a:solidFill>
              </a:rPr>
              <a:t>… history</a:t>
            </a:r>
          </a:p>
          <a:p>
            <a:pPr marL="0" indent="0" algn="ctr">
              <a:buNone/>
            </a:pPr>
            <a:r>
              <a:rPr lang="en-GB" sz="4400" b="1" dirty="0" smtClean="0">
                <a:solidFill>
                  <a:schemeClr val="accent2"/>
                </a:solidFill>
              </a:rPr>
              <a:t>… historian</a:t>
            </a:r>
          </a:p>
        </p:txBody>
      </p:sp>
    </p:spTree>
    <p:extLst>
      <p:ext uri="{BB962C8B-B14F-4D97-AF65-F5344CB8AC3E}">
        <p14:creationId xmlns:p14="http://schemas.microsoft.com/office/powerpoint/2010/main" val="13211986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(Modern)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r">
              <a:buNone/>
            </a:pPr>
            <a:r>
              <a:rPr lang="en-GB" sz="2100" b="1" dirty="0"/>
              <a:t>modern, adj. and n.</a:t>
            </a:r>
          </a:p>
          <a:p>
            <a:pPr marL="0" indent="0" algn="just">
              <a:buNone/>
            </a:pPr>
            <a:r>
              <a:rPr lang="en-GB" sz="2100" dirty="0"/>
              <a:t>1</a:t>
            </a:r>
            <a:r>
              <a:rPr lang="en-GB" sz="2100" dirty="0">
                <a:solidFill>
                  <a:srgbClr val="FFFF00"/>
                </a:solidFill>
              </a:rPr>
              <a:t>. </a:t>
            </a:r>
            <a:r>
              <a:rPr lang="en-GB" sz="2100" b="1" dirty="0" smtClean="0">
                <a:solidFill>
                  <a:srgbClr val="FFFF00"/>
                </a:solidFill>
              </a:rPr>
              <a:t>Being </a:t>
            </a:r>
            <a:r>
              <a:rPr lang="en-GB" sz="2100" b="1" dirty="0">
                <a:solidFill>
                  <a:srgbClr val="FFFF00"/>
                </a:solidFill>
              </a:rPr>
              <a:t>in existence at this time; </a:t>
            </a:r>
            <a:r>
              <a:rPr lang="en-GB" sz="2100" b="1" u="sng" dirty="0">
                <a:solidFill>
                  <a:srgbClr val="FFFF00"/>
                </a:solidFill>
              </a:rPr>
              <a:t>current, present</a:t>
            </a:r>
            <a:r>
              <a:rPr lang="en-GB" sz="2100" dirty="0">
                <a:solidFill>
                  <a:srgbClr val="FFFF00"/>
                </a:solidFill>
              </a:rPr>
              <a:t>. </a:t>
            </a:r>
          </a:p>
          <a:p>
            <a:pPr marL="0" indent="0" algn="just">
              <a:buNone/>
            </a:pPr>
            <a:endParaRPr lang="en-GB" sz="1000" dirty="0" smtClean="0"/>
          </a:p>
          <a:p>
            <a:pPr marL="0" indent="0" algn="just">
              <a:buNone/>
            </a:pPr>
            <a:r>
              <a:rPr lang="en-GB" sz="2100" dirty="0" smtClean="0"/>
              <a:t>2</a:t>
            </a:r>
            <a:r>
              <a:rPr lang="en-GB" sz="2100" dirty="0"/>
              <a:t>. </a:t>
            </a:r>
            <a:r>
              <a:rPr lang="en-GB" sz="2100" dirty="0" smtClean="0"/>
              <a:t> 	a</a:t>
            </a:r>
            <a:r>
              <a:rPr lang="en-GB" sz="2100" dirty="0"/>
              <a:t>)</a:t>
            </a:r>
            <a:r>
              <a:rPr lang="en-GB" sz="2100" dirty="0" smtClean="0"/>
              <a:t> </a:t>
            </a:r>
            <a:r>
              <a:rPr lang="en-GB" sz="2100" dirty="0"/>
              <a:t>Of or relating to the present and recent times, as </a:t>
            </a:r>
            <a:r>
              <a:rPr lang="en-GB" sz="2100" b="1" dirty="0">
                <a:solidFill>
                  <a:srgbClr val="FFFF00"/>
                </a:solidFill>
              </a:rPr>
              <a:t>opposed to the remote past</a:t>
            </a:r>
            <a:r>
              <a:rPr lang="en-GB" sz="2100" b="1" dirty="0"/>
              <a:t>; </a:t>
            </a:r>
            <a:r>
              <a:rPr lang="en-GB" sz="2100" dirty="0"/>
              <a:t>of, relating to, or originating in the current age or period.</a:t>
            </a:r>
          </a:p>
          <a:p>
            <a:pPr marL="0" indent="0" algn="just">
              <a:buNone/>
            </a:pPr>
            <a:r>
              <a:rPr lang="en-GB" sz="2100" dirty="0"/>
              <a:t>	</a:t>
            </a:r>
            <a:r>
              <a:rPr lang="en-GB" sz="2100" dirty="0" smtClean="0"/>
              <a:t>…  d) </a:t>
            </a:r>
            <a:r>
              <a:rPr lang="en-GB" sz="2100" dirty="0"/>
              <a:t>Of, relating to, or designating a current or recent movement or trend in art, architecture, etc., characterized by a departure from or a repudiation of accepted or traditional styles and values. Freq. in modern art. Also: designating </a:t>
            </a:r>
            <a:r>
              <a:rPr lang="en-GB" sz="2100" dirty="0" smtClean="0"/>
              <a:t>… work </a:t>
            </a:r>
            <a:r>
              <a:rPr lang="en-GB" sz="2100" dirty="0"/>
              <a:t>produced by such a movement; = modernist adj.   </a:t>
            </a:r>
            <a:endParaRPr lang="en-GB" sz="2100" dirty="0" smtClean="0"/>
          </a:p>
          <a:p>
            <a:pPr marL="0" indent="0" algn="just">
              <a:buNone/>
            </a:pPr>
            <a:endParaRPr lang="en-GB" sz="1100" dirty="0" smtClean="0"/>
          </a:p>
          <a:p>
            <a:pPr marL="0" indent="0" algn="just">
              <a:buNone/>
            </a:pPr>
            <a:r>
              <a:rPr lang="en-GB" sz="2100" dirty="0" smtClean="0"/>
              <a:t>3</a:t>
            </a:r>
            <a:r>
              <a:rPr lang="en-GB" sz="2100" dirty="0"/>
              <a:t>. </a:t>
            </a:r>
            <a:r>
              <a:rPr lang="en-GB" sz="2100" dirty="0" smtClean="0"/>
              <a:t> 	a</a:t>
            </a:r>
            <a:r>
              <a:rPr lang="en-GB" sz="2100" dirty="0" smtClean="0">
                <a:solidFill>
                  <a:srgbClr val="FFFF00"/>
                </a:solidFill>
              </a:rPr>
              <a:t>) </a:t>
            </a:r>
            <a:r>
              <a:rPr lang="en-GB" sz="2100" b="1" dirty="0" smtClean="0">
                <a:solidFill>
                  <a:srgbClr val="FFFF00"/>
                </a:solidFill>
              </a:rPr>
              <a:t>Characteristic </a:t>
            </a:r>
            <a:r>
              <a:rPr lang="en-GB" sz="2100" b="1" dirty="0">
                <a:solidFill>
                  <a:srgbClr val="FFFF00"/>
                </a:solidFill>
              </a:rPr>
              <a:t>of the present time, or the time of writing</a:t>
            </a:r>
            <a:r>
              <a:rPr lang="en-GB" sz="2100" dirty="0"/>
              <a:t>; not old-fashioned, antiquated, or obsolete</a:t>
            </a:r>
            <a:r>
              <a:rPr lang="en-GB" sz="2100" b="1" dirty="0"/>
              <a:t>; </a:t>
            </a:r>
            <a:r>
              <a:rPr lang="en-GB" sz="2100" b="1" dirty="0">
                <a:solidFill>
                  <a:srgbClr val="FFFF00"/>
                </a:solidFill>
              </a:rPr>
              <a:t>employing the most up-to-date ideas, techniques, or equipment</a:t>
            </a:r>
            <a:r>
              <a:rPr lang="en-GB" sz="2100" dirty="0"/>
              <a:t>.</a:t>
            </a:r>
          </a:p>
          <a:p>
            <a:pPr marL="0" indent="0" algn="just">
              <a:buNone/>
            </a:pPr>
            <a:r>
              <a:rPr lang="en-GB" sz="2100" dirty="0"/>
              <a:t>	</a:t>
            </a:r>
            <a:r>
              <a:rPr lang="en-GB" sz="2100" dirty="0" smtClean="0"/>
              <a:t>b) </a:t>
            </a:r>
            <a:r>
              <a:rPr lang="en-GB" sz="2100" dirty="0"/>
              <a:t>Of a person or (occas.) something personified: up to date in behaviour, outlook, opinions, etc.; embracing innovation and new ideas; liberal-minded. Esp. in modern girl, modern woman.</a:t>
            </a:r>
          </a:p>
        </p:txBody>
      </p:sp>
    </p:spTree>
    <p:extLst>
      <p:ext uri="{BB962C8B-B14F-4D97-AF65-F5344CB8AC3E}">
        <p14:creationId xmlns:p14="http://schemas.microsoft.com/office/powerpoint/2010/main" val="22462631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(Modern)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908720"/>
            <a:ext cx="8496944" cy="5832648"/>
          </a:xfrm>
        </p:spPr>
        <p:txBody>
          <a:bodyPr>
            <a:noAutofit/>
          </a:bodyPr>
          <a:lstStyle/>
          <a:p>
            <a:pPr marL="0" indent="0" algn="r">
              <a:buNone/>
            </a:pPr>
            <a:endParaRPr lang="en-GB" sz="2100" b="1" dirty="0"/>
          </a:p>
        </p:txBody>
      </p:sp>
      <p:sp>
        <p:nvSpPr>
          <p:cNvPr id="4" name="Rectangle 3"/>
          <p:cNvSpPr/>
          <p:nvPr/>
        </p:nvSpPr>
        <p:spPr>
          <a:xfrm>
            <a:off x="2195736" y="1628800"/>
            <a:ext cx="4393194" cy="2308324"/>
          </a:xfrm>
          <a:prstGeom prst="rect">
            <a:avLst/>
          </a:prstGeom>
        </p:spPr>
        <p:txBody>
          <a:bodyPr wrap="square">
            <a:spAutoFit/>
          </a:bodyPr>
          <a:lstStyle/>
          <a:p>
            <a:pPr algn="ctr"/>
            <a:r>
              <a:rPr lang="en-GB" sz="4800" b="1" dirty="0" smtClean="0">
                <a:solidFill>
                  <a:srgbClr val="FF0000"/>
                </a:solidFill>
                <a:effectLst>
                  <a:outerShdw blurRad="38100" dist="38100" dir="2700000" algn="tl">
                    <a:srgbClr val="000000">
                      <a:alpha val="43137"/>
                    </a:srgbClr>
                  </a:outerShdw>
                </a:effectLst>
              </a:rPr>
              <a:t>When did modern history ‘start’?</a:t>
            </a:r>
          </a:p>
        </p:txBody>
      </p:sp>
    </p:spTree>
    <p:extLst>
      <p:ext uri="{BB962C8B-B14F-4D97-AF65-F5344CB8AC3E}">
        <p14:creationId xmlns:p14="http://schemas.microsoft.com/office/powerpoint/2010/main" val="33630674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91" y="857167"/>
            <a:ext cx="2727068" cy="37727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9674" y="695667"/>
            <a:ext cx="4155106" cy="328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93712" y="794007"/>
            <a:ext cx="2822103" cy="923330"/>
          </a:xfrm>
          <a:prstGeom prst="rect">
            <a:avLst/>
          </a:prstGeom>
          <a:noFill/>
        </p:spPr>
        <p:txBody>
          <a:bodyPr wrap="square" rtlCol="0">
            <a:spAutoFit/>
          </a:bodyPr>
          <a:lstStyle/>
          <a:p>
            <a:r>
              <a:rPr lang="en-GB" sz="2400" b="1" dirty="0">
                <a:solidFill>
                  <a:schemeClr val="accent2"/>
                </a:solidFill>
              </a:rPr>
              <a:t>Renaissance</a:t>
            </a:r>
          </a:p>
          <a:p>
            <a:r>
              <a:rPr lang="en-GB" sz="1200" b="1" dirty="0">
                <a:solidFill>
                  <a:schemeClr val="accent2"/>
                </a:solidFill>
              </a:rPr>
              <a:t>(i.e. </a:t>
            </a:r>
            <a:r>
              <a:rPr lang="en-GB" sz="1200" b="1" dirty="0" smtClean="0">
                <a:solidFill>
                  <a:schemeClr val="accent2"/>
                </a:solidFill>
              </a:rPr>
              <a:t>14</a:t>
            </a:r>
            <a:r>
              <a:rPr lang="en-GB" sz="1200" b="1" baseline="30000" dirty="0" smtClean="0">
                <a:solidFill>
                  <a:schemeClr val="accent2"/>
                </a:solidFill>
              </a:rPr>
              <a:t>th </a:t>
            </a:r>
            <a:r>
              <a:rPr lang="en-GB" sz="1200" b="1" dirty="0" smtClean="0">
                <a:solidFill>
                  <a:schemeClr val="accent2"/>
                </a:solidFill>
              </a:rPr>
              <a:t>–</a:t>
            </a:r>
            <a:r>
              <a:rPr lang="en-GB" sz="1200" b="1" dirty="0">
                <a:solidFill>
                  <a:schemeClr val="accent2"/>
                </a:solidFill>
              </a:rPr>
              <a:t>17</a:t>
            </a:r>
            <a:r>
              <a:rPr lang="en-GB" sz="1200" b="1" baseline="30000" dirty="0">
                <a:solidFill>
                  <a:schemeClr val="accent2"/>
                </a:solidFill>
              </a:rPr>
              <a:t>th</a:t>
            </a:r>
            <a:r>
              <a:rPr lang="en-GB" sz="1200" b="1" dirty="0">
                <a:solidFill>
                  <a:schemeClr val="accent2"/>
                </a:solidFill>
              </a:rPr>
              <a:t>  centuries)</a:t>
            </a:r>
          </a:p>
          <a:p>
            <a:endParaRPr lang="en-GB" dirty="0">
              <a:solidFill>
                <a:schemeClr val="accent2"/>
              </a:solidFill>
            </a:endParaRPr>
          </a:p>
        </p:txBody>
      </p:sp>
      <p:pic>
        <p:nvPicPr>
          <p:cNvPr id="2057"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896" y="4513337"/>
            <a:ext cx="3589784" cy="236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p:cNvSpPr txBox="1"/>
          <p:nvPr/>
        </p:nvSpPr>
        <p:spPr>
          <a:xfrm>
            <a:off x="6857767" y="3017667"/>
            <a:ext cx="2257013" cy="1107996"/>
          </a:xfrm>
          <a:prstGeom prst="rect">
            <a:avLst/>
          </a:prstGeom>
          <a:noFill/>
        </p:spPr>
        <p:txBody>
          <a:bodyPr wrap="square" rtlCol="0">
            <a:spAutoFit/>
          </a:bodyPr>
          <a:lstStyle/>
          <a:p>
            <a:pPr algn="r"/>
            <a:r>
              <a:rPr lang="en-GB" sz="2400" b="1" dirty="0">
                <a:effectLst>
                  <a:outerShdw blurRad="38100" dist="38100" dir="2700000" algn="tl">
                    <a:srgbClr val="000000">
                      <a:alpha val="43137"/>
                    </a:srgbClr>
                  </a:outerShdw>
                </a:effectLst>
              </a:rPr>
              <a:t>Revolution</a:t>
            </a:r>
          </a:p>
          <a:p>
            <a:pPr algn="r"/>
            <a:r>
              <a:rPr lang="en-GB" sz="1200" b="1" dirty="0">
                <a:effectLst>
                  <a:outerShdw blurRad="38100" dist="38100" dir="2700000" algn="tl">
                    <a:srgbClr val="000000">
                      <a:alpha val="43137"/>
                    </a:srgbClr>
                  </a:outerShdw>
                </a:effectLst>
              </a:rPr>
              <a:t>(French 18</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–19</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 centuries; Industrial, 19</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 century –?) </a:t>
            </a:r>
          </a:p>
          <a:p>
            <a:endParaRPr lang="en-GB" dirty="0">
              <a:solidFill>
                <a:srgbClr val="FFFF00"/>
              </a:solidFill>
            </a:endParaRPr>
          </a:p>
        </p:txBody>
      </p:sp>
      <p:sp>
        <p:nvSpPr>
          <p:cNvPr id="5" name="Title 4"/>
          <p:cNvSpPr>
            <a:spLocks noGrp="1"/>
          </p:cNvSpPr>
          <p:nvPr>
            <p:ph type="title"/>
          </p:nvPr>
        </p:nvSpPr>
        <p:spPr/>
        <p:txBody>
          <a:bodyPr/>
          <a:lstStyle/>
          <a:p>
            <a:r>
              <a:rPr lang="en-GB" dirty="0" smtClean="0">
                <a:solidFill>
                  <a:schemeClr val="accent2"/>
                </a:solidFill>
              </a:rPr>
              <a:t/>
            </a:r>
            <a:br>
              <a:rPr lang="en-GB" dirty="0" smtClean="0">
                <a:solidFill>
                  <a:schemeClr val="accent2"/>
                </a:solidFill>
              </a:rPr>
            </a:br>
            <a:endParaRPr lang="en-US" dirty="0">
              <a:solidFill>
                <a:schemeClr val="accent2"/>
              </a:solidFill>
            </a:endParaRPr>
          </a:p>
        </p:txBody>
      </p:sp>
      <p:sp>
        <p:nvSpPr>
          <p:cNvPr id="12" name="Title 1"/>
          <p:cNvSpPr txBox="1">
            <a:spLocks/>
          </p:cNvSpPr>
          <p:nvPr/>
        </p:nvSpPr>
        <p:spPr>
          <a:xfrm>
            <a:off x="467544" y="0"/>
            <a:ext cx="8229600" cy="1143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smtClean="0">
                <a:effectLst>
                  <a:outerShdw blurRad="38100" dist="38100" dir="2700000" algn="tl">
                    <a:srgbClr val="000000">
                      <a:alpha val="43137"/>
                    </a:srgbClr>
                  </a:outerShdw>
                </a:effectLst>
              </a:rPr>
              <a:t>1. What is (Modern) History? Meanings and Definitions</a:t>
            </a:r>
            <a:endParaRPr lang="en-GB" sz="2800" b="1" dirty="0">
              <a:effectLst>
                <a:outerShdw blurRad="38100" dist="38100" dir="2700000" algn="tl">
                  <a:srgbClr val="000000">
                    <a:alpha val="43137"/>
                  </a:srgbClr>
                </a:outerShdw>
              </a:effectLst>
            </a:endParaRPr>
          </a:p>
        </p:txBody>
      </p:sp>
      <p:sp>
        <p:nvSpPr>
          <p:cNvPr id="14" name="Content Placeholder 2"/>
          <p:cNvSpPr txBox="1">
            <a:spLocks/>
          </p:cNvSpPr>
          <p:nvPr/>
        </p:nvSpPr>
        <p:spPr>
          <a:xfrm>
            <a:off x="2650066" y="544773"/>
            <a:ext cx="3611853" cy="583264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4000" b="1" dirty="0" smtClean="0"/>
          </a:p>
          <a:p>
            <a:pPr marL="0" indent="0" algn="ctr">
              <a:buFont typeface="Arial" panose="020B0604020202020204" pitchFamily="34" charset="0"/>
              <a:buNone/>
            </a:pPr>
            <a:r>
              <a:rPr lang="en-GB" sz="4000" b="1" dirty="0" smtClean="0">
                <a:solidFill>
                  <a:srgbClr val="FF0000"/>
                </a:solidFill>
                <a:effectLst>
                  <a:outerShdw blurRad="38100" dist="38100" dir="2700000" algn="tl">
                    <a:srgbClr val="000000">
                      <a:alpha val="43137"/>
                    </a:srgbClr>
                  </a:outerShdw>
                </a:effectLst>
              </a:rPr>
              <a:t>When did modern history ‘start’?</a:t>
            </a:r>
          </a:p>
        </p:txBody>
      </p:sp>
      <p:sp>
        <p:nvSpPr>
          <p:cNvPr id="16" name="TextBox 15"/>
          <p:cNvSpPr txBox="1"/>
          <p:nvPr/>
        </p:nvSpPr>
        <p:spPr>
          <a:xfrm>
            <a:off x="2557040" y="3110618"/>
            <a:ext cx="2086968" cy="923330"/>
          </a:xfrm>
          <a:prstGeom prst="rect">
            <a:avLst/>
          </a:prstGeom>
          <a:noFill/>
        </p:spPr>
        <p:txBody>
          <a:bodyPr wrap="square" rtlCol="0">
            <a:spAutoFit/>
          </a:bodyPr>
          <a:lstStyle/>
          <a:p>
            <a:r>
              <a:rPr lang="en-GB" sz="2400" b="1" dirty="0">
                <a:solidFill>
                  <a:srgbClr val="92D050"/>
                </a:solidFill>
              </a:rPr>
              <a:t>Enlightenment</a:t>
            </a:r>
          </a:p>
          <a:p>
            <a:r>
              <a:rPr lang="en-GB" sz="1200" b="1" dirty="0">
                <a:solidFill>
                  <a:srgbClr val="92D050"/>
                </a:solidFill>
              </a:rPr>
              <a:t>(17</a:t>
            </a:r>
            <a:r>
              <a:rPr lang="en-GB" sz="1200" b="1" baseline="30000" dirty="0">
                <a:solidFill>
                  <a:srgbClr val="92D050"/>
                </a:solidFill>
              </a:rPr>
              <a:t>th</a:t>
            </a:r>
            <a:r>
              <a:rPr lang="en-GB" sz="1200" b="1" dirty="0">
                <a:solidFill>
                  <a:srgbClr val="92D050"/>
                </a:solidFill>
              </a:rPr>
              <a:t> –18</a:t>
            </a:r>
            <a:r>
              <a:rPr lang="en-GB" sz="1200" b="1" baseline="30000" dirty="0">
                <a:solidFill>
                  <a:srgbClr val="92D050"/>
                </a:solidFill>
              </a:rPr>
              <a:t>th</a:t>
            </a:r>
            <a:r>
              <a:rPr lang="en-GB" sz="1200" b="1" dirty="0">
                <a:solidFill>
                  <a:srgbClr val="92D050"/>
                </a:solidFill>
              </a:rPr>
              <a:t> centuries)</a:t>
            </a:r>
          </a:p>
          <a:p>
            <a:endParaRPr lang="en-GB" b="1" dirty="0">
              <a:solidFill>
                <a:srgbClr val="92D050"/>
              </a:solidFill>
            </a:endParaRPr>
          </a:p>
        </p:txBody>
      </p:sp>
      <p:pic>
        <p:nvPicPr>
          <p:cNvPr id="8" name="Picture 7"/>
          <p:cNvPicPr>
            <a:picLocks noChangeAspect="1"/>
          </p:cNvPicPr>
          <p:nvPr/>
        </p:nvPicPr>
        <p:blipFill>
          <a:blip r:embed="rId6"/>
          <a:stretch>
            <a:fillRect/>
          </a:stretch>
        </p:blipFill>
        <p:spPr>
          <a:xfrm>
            <a:off x="5285093" y="3980779"/>
            <a:ext cx="3858907" cy="2851304"/>
          </a:xfrm>
          <a:prstGeom prst="rect">
            <a:avLst/>
          </a:prstGeom>
        </p:spPr>
      </p:pic>
      <p:pic>
        <p:nvPicPr>
          <p:cNvPr id="18" name="Picture 17"/>
          <p:cNvPicPr>
            <a:picLocks noChangeAspect="1"/>
          </p:cNvPicPr>
          <p:nvPr/>
        </p:nvPicPr>
        <p:blipFill>
          <a:blip r:embed="rId7"/>
          <a:stretch>
            <a:fillRect/>
          </a:stretch>
        </p:blipFill>
        <p:spPr>
          <a:xfrm>
            <a:off x="3589784" y="3980779"/>
            <a:ext cx="2146886" cy="2877221"/>
          </a:xfrm>
          <a:prstGeom prst="rect">
            <a:avLst/>
          </a:prstGeom>
        </p:spPr>
      </p:pic>
    </p:spTree>
    <p:extLst>
      <p:ext uri="{BB962C8B-B14F-4D97-AF65-F5344CB8AC3E}">
        <p14:creationId xmlns:p14="http://schemas.microsoft.com/office/powerpoint/2010/main" val="14963170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1</a:t>
            </a:r>
            <a:r>
              <a:rPr lang="en-GB" sz="2800" b="1" dirty="0">
                <a:effectLst>
                  <a:outerShdw blurRad="38100" dist="38100" dir="2700000" algn="tl">
                    <a:srgbClr val="000000">
                      <a:alpha val="43137"/>
                    </a:srgbClr>
                  </a:outerShdw>
                </a:effectLst>
              </a:rPr>
              <a:t>. What is </a:t>
            </a:r>
            <a:r>
              <a:rPr lang="en-GB" sz="2800" b="1" dirty="0" smtClean="0">
                <a:effectLst>
                  <a:outerShdw blurRad="38100" dist="38100" dir="2700000" algn="tl">
                    <a:srgbClr val="000000">
                      <a:alpha val="43137"/>
                    </a:srgbClr>
                  </a:outerShdw>
                </a:effectLst>
              </a:rPr>
              <a:t>(Modern) History</a:t>
            </a:r>
            <a:r>
              <a:rPr lang="en-GB" sz="2800" b="1" dirty="0">
                <a:effectLst>
                  <a:outerShdw blurRad="38100" dist="38100" dir="2700000" algn="tl">
                    <a:srgbClr val="000000">
                      <a:alpha val="43137"/>
                    </a:srgbClr>
                  </a:outerShdw>
                </a:effectLst>
              </a:rPr>
              <a:t>? Meanings and Definitions</a:t>
            </a:r>
            <a:br>
              <a:rPr lang="en-GB" sz="2800" b="1" dirty="0">
                <a:effectLst>
                  <a:outerShdw blurRad="38100" dist="38100" dir="2700000" algn="tl">
                    <a:srgbClr val="000000">
                      <a:alpha val="43137"/>
                    </a:srgbClr>
                  </a:outerShdw>
                </a:effectLst>
              </a:rPr>
            </a:br>
            <a:r>
              <a:rPr lang="en-GB" sz="2800" b="1" dirty="0" smtClean="0">
                <a:effectLst>
                  <a:outerShdw blurRad="38100" dist="38100" dir="2700000" algn="tl">
                    <a:srgbClr val="000000">
                      <a:alpha val="43137"/>
                    </a:srgbClr>
                  </a:outerShdw>
                </a:effectLst>
              </a:rPr>
              <a:t/>
            </a:r>
            <a:br>
              <a:rPr lang="en-GB" sz="2800" b="1" dirty="0" smtClean="0">
                <a:effectLst>
                  <a:outerShdw blurRad="38100" dist="38100" dir="2700000" algn="tl">
                    <a:srgbClr val="000000">
                      <a:alpha val="43137"/>
                    </a:srgbClr>
                  </a:outerShdw>
                </a:effectLst>
              </a:rPr>
            </a:b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908720"/>
            <a:ext cx="8424936" cy="5832648"/>
          </a:xfrm>
        </p:spPr>
        <p:txBody>
          <a:bodyPr>
            <a:noAutofit/>
          </a:bodyPr>
          <a:lstStyle/>
          <a:p>
            <a:pPr marL="0" indent="0">
              <a:lnSpc>
                <a:spcPct val="100000"/>
              </a:lnSpc>
              <a:buNone/>
            </a:pPr>
            <a:r>
              <a:rPr lang="en-GB" sz="4000" b="1" dirty="0" smtClean="0"/>
              <a:t>‘Modern history begins with the Fall of Rome’ 			</a:t>
            </a:r>
            <a:r>
              <a:rPr lang="en-GB" sz="1800" dirty="0" smtClean="0"/>
              <a:t>(i.e. 4</a:t>
            </a:r>
            <a:r>
              <a:rPr lang="en-GB" sz="1800" baseline="30000" dirty="0" smtClean="0"/>
              <a:t>th</a:t>
            </a:r>
            <a:r>
              <a:rPr lang="en-GB" sz="1800" dirty="0" smtClean="0"/>
              <a:t> – 5</a:t>
            </a:r>
            <a:r>
              <a:rPr lang="en-GB" sz="1800" baseline="30000" dirty="0" smtClean="0"/>
              <a:t>th</a:t>
            </a:r>
            <a:r>
              <a:rPr lang="en-GB" sz="1800" dirty="0" smtClean="0"/>
              <a:t> Century ACE)</a:t>
            </a:r>
          </a:p>
          <a:p>
            <a:pPr marL="0" indent="0">
              <a:lnSpc>
                <a:spcPct val="100000"/>
              </a:lnSpc>
              <a:buNone/>
            </a:pPr>
            <a:r>
              <a:rPr lang="en-GB" sz="2800" dirty="0" smtClean="0"/>
              <a:t>Sir Frederick Maurice </a:t>
            </a:r>
            <a:r>
              <a:rPr lang="en-GB" sz="2800" dirty="0" err="1" smtClean="0"/>
              <a:t>Powicke</a:t>
            </a:r>
            <a:r>
              <a:rPr lang="en-GB" sz="2800" dirty="0" smtClean="0"/>
              <a:t> (1879–1963)</a:t>
            </a:r>
          </a:p>
          <a:p>
            <a:pPr marL="0" indent="0">
              <a:lnSpc>
                <a:spcPct val="100000"/>
              </a:lnSpc>
              <a:buNone/>
            </a:pPr>
            <a:r>
              <a:rPr lang="en-GB" sz="1600" dirty="0" smtClean="0"/>
              <a:t>Professor of </a:t>
            </a:r>
            <a:r>
              <a:rPr lang="en-GB" sz="1600" b="1" dirty="0" smtClean="0">
                <a:solidFill>
                  <a:srgbClr val="FFFF00"/>
                </a:solidFill>
              </a:rPr>
              <a:t>Modern </a:t>
            </a:r>
            <a:r>
              <a:rPr lang="en-GB" sz="1600" b="1" dirty="0">
                <a:solidFill>
                  <a:srgbClr val="FFFF00"/>
                </a:solidFill>
              </a:rPr>
              <a:t>H</a:t>
            </a:r>
            <a:r>
              <a:rPr lang="en-GB" sz="1600" b="1" dirty="0" smtClean="0">
                <a:solidFill>
                  <a:srgbClr val="FFFF00"/>
                </a:solidFill>
              </a:rPr>
              <a:t>istory </a:t>
            </a:r>
            <a:r>
              <a:rPr lang="en-GB" sz="1600" dirty="0" smtClean="0"/>
              <a:t>at Queen’s University, Belfast, 1909 to 1919 </a:t>
            </a:r>
          </a:p>
          <a:p>
            <a:pPr marL="0" indent="0">
              <a:lnSpc>
                <a:spcPct val="100000"/>
              </a:lnSpc>
              <a:buNone/>
            </a:pPr>
            <a:r>
              <a:rPr lang="en-GB" sz="1600" dirty="0" smtClean="0"/>
              <a:t>Professor of </a:t>
            </a:r>
            <a:r>
              <a:rPr lang="en-GB" sz="1600" b="1" dirty="0" smtClean="0">
                <a:solidFill>
                  <a:schemeClr val="accent6"/>
                </a:solidFill>
              </a:rPr>
              <a:t>Medieval History </a:t>
            </a:r>
            <a:r>
              <a:rPr lang="en-GB" sz="1600" dirty="0" smtClean="0"/>
              <a:t>at University of Manchester, 1919 to 1928</a:t>
            </a:r>
          </a:p>
          <a:p>
            <a:pPr marL="0" indent="0">
              <a:lnSpc>
                <a:spcPct val="100000"/>
              </a:lnSpc>
              <a:buNone/>
            </a:pPr>
            <a:r>
              <a:rPr lang="en-GB" sz="1600" dirty="0" smtClean="0"/>
              <a:t>Professor of </a:t>
            </a:r>
            <a:r>
              <a:rPr lang="en-GB" sz="1600" b="1" dirty="0" smtClean="0">
                <a:solidFill>
                  <a:srgbClr val="FFFF00"/>
                </a:solidFill>
              </a:rPr>
              <a:t>Modern History </a:t>
            </a:r>
            <a:r>
              <a:rPr lang="en-GB" sz="1600" dirty="0" smtClean="0"/>
              <a:t>at University of Oxford, 1928 to 1947</a:t>
            </a:r>
          </a:p>
          <a:p>
            <a:pPr marL="400050" lvl="1" indent="0">
              <a:lnSpc>
                <a:spcPct val="100000"/>
              </a:lnSpc>
              <a:buNone/>
            </a:pPr>
            <a:endParaRPr lang="en-GB" sz="1200" dirty="0"/>
          </a:p>
          <a:p>
            <a:pPr marL="0" indent="0">
              <a:lnSpc>
                <a:spcPct val="100000"/>
              </a:lnSpc>
              <a:spcBef>
                <a:spcPts val="0"/>
              </a:spcBef>
              <a:buNone/>
            </a:pPr>
            <a:r>
              <a:rPr lang="en-GB" sz="1600" dirty="0" smtClean="0"/>
              <a:t>Works included:</a:t>
            </a:r>
          </a:p>
          <a:p>
            <a:pPr marL="0" indent="-457200">
              <a:lnSpc>
                <a:spcPct val="100000"/>
              </a:lnSpc>
              <a:spcBef>
                <a:spcPts val="0"/>
              </a:spcBef>
              <a:buNone/>
            </a:pPr>
            <a:r>
              <a:rPr lang="en-GB" sz="1600" i="1" dirty="0" smtClean="0">
                <a:effectLst/>
              </a:rPr>
              <a:t>The Loss of Normandy 1189–1204: Studies in the History of the </a:t>
            </a:r>
            <a:r>
              <a:rPr lang="en-GB" sz="1600" i="1" dirty="0" err="1" smtClean="0">
                <a:effectLst/>
              </a:rPr>
              <a:t>Angevin</a:t>
            </a:r>
            <a:r>
              <a:rPr lang="en-GB" sz="1600" i="1" dirty="0" smtClean="0">
                <a:effectLst/>
              </a:rPr>
              <a:t> Empire</a:t>
            </a:r>
            <a:r>
              <a:rPr lang="en-GB" sz="1600" dirty="0" smtClean="0">
                <a:effectLst/>
              </a:rPr>
              <a:t> (1913)</a:t>
            </a:r>
          </a:p>
          <a:p>
            <a:pPr marL="0" indent="-457200">
              <a:lnSpc>
                <a:spcPct val="100000"/>
              </a:lnSpc>
              <a:spcBef>
                <a:spcPts val="0"/>
              </a:spcBef>
              <a:buNone/>
            </a:pPr>
            <a:r>
              <a:rPr lang="en-GB" sz="1600" i="1" dirty="0" smtClean="0">
                <a:effectLst/>
              </a:rPr>
              <a:t>Gerald of Wales</a:t>
            </a:r>
            <a:r>
              <a:rPr lang="en-GB" sz="1600" dirty="0" smtClean="0">
                <a:effectLst/>
              </a:rPr>
              <a:t> (1928)</a:t>
            </a:r>
          </a:p>
          <a:p>
            <a:pPr marL="0" indent="-457200">
              <a:lnSpc>
                <a:spcPct val="100000"/>
              </a:lnSpc>
              <a:spcBef>
                <a:spcPts val="0"/>
              </a:spcBef>
              <a:buNone/>
            </a:pPr>
            <a:r>
              <a:rPr lang="en-GB" sz="1600" i="1" dirty="0" smtClean="0">
                <a:effectLst/>
              </a:rPr>
              <a:t>King Henry III and the Lord Edward: the Community of the Realm in the Thirteenth Century</a:t>
            </a:r>
            <a:r>
              <a:rPr lang="en-GB" sz="1600" dirty="0" smtClean="0">
                <a:effectLst/>
              </a:rPr>
              <a:t> (1947) 2 </a:t>
            </a:r>
            <a:r>
              <a:rPr lang="en-GB" sz="1600" dirty="0" err="1" smtClean="0">
                <a:effectLst/>
              </a:rPr>
              <a:t>vols</a:t>
            </a:r>
            <a:r>
              <a:rPr lang="en-GB" sz="1600" dirty="0" smtClean="0">
                <a:effectLst/>
              </a:rPr>
              <a:t> </a:t>
            </a:r>
            <a:r>
              <a:rPr lang="en-GB" sz="1600" i="1" dirty="0" smtClean="0">
                <a:effectLst/>
              </a:rPr>
              <a:t>Mediaeval England, 1066–1485</a:t>
            </a:r>
            <a:r>
              <a:rPr lang="en-GB" sz="1600" dirty="0" smtClean="0">
                <a:effectLst/>
              </a:rPr>
              <a:t> (1948)</a:t>
            </a:r>
          </a:p>
          <a:p>
            <a:pPr marL="0" indent="-457200">
              <a:lnSpc>
                <a:spcPct val="100000"/>
              </a:lnSpc>
              <a:spcBef>
                <a:spcPts val="0"/>
              </a:spcBef>
              <a:buNone/>
            </a:pPr>
            <a:r>
              <a:rPr lang="en-GB" sz="1600" i="1" dirty="0" smtClean="0">
                <a:effectLst/>
              </a:rPr>
              <a:t>Ways of Medieval Life and Thought: Essays and Addresses</a:t>
            </a:r>
            <a:r>
              <a:rPr lang="en-GB" sz="1600" dirty="0" smtClean="0">
                <a:effectLst/>
              </a:rPr>
              <a:t> (1949)</a:t>
            </a:r>
          </a:p>
          <a:p>
            <a:pPr marL="0" indent="-457200">
              <a:lnSpc>
                <a:spcPct val="100000"/>
              </a:lnSpc>
              <a:spcBef>
                <a:spcPts val="0"/>
              </a:spcBef>
              <a:buNone/>
            </a:pPr>
            <a:r>
              <a:rPr lang="en-GB" sz="1600" i="1" dirty="0" smtClean="0">
                <a:effectLst/>
              </a:rPr>
              <a:t>Oxford History of England – Thirteenth Century 1216 – 1307</a:t>
            </a:r>
            <a:r>
              <a:rPr lang="en-GB" sz="1600" dirty="0" smtClean="0">
                <a:effectLst/>
              </a:rPr>
              <a:t> (1953)</a:t>
            </a:r>
          </a:p>
          <a:p>
            <a:pPr marL="0" indent="-457200">
              <a:lnSpc>
                <a:spcPct val="100000"/>
              </a:lnSpc>
              <a:spcBef>
                <a:spcPts val="0"/>
              </a:spcBef>
              <a:buNone/>
            </a:pPr>
            <a:r>
              <a:rPr lang="en-GB" sz="1600" i="1" dirty="0" smtClean="0">
                <a:effectLst/>
              </a:rPr>
              <a:t>The Reformation in England</a:t>
            </a:r>
            <a:r>
              <a:rPr lang="en-GB" sz="1600" dirty="0" smtClean="0">
                <a:effectLst/>
              </a:rPr>
              <a:t> (1953)</a:t>
            </a:r>
          </a:p>
          <a:p>
            <a:pPr marL="400050" lvl="1" indent="0">
              <a:buNone/>
            </a:pPr>
            <a:endParaRPr lang="en-GB" sz="1200" dirty="0"/>
          </a:p>
        </p:txBody>
      </p:sp>
      <p:pic>
        <p:nvPicPr>
          <p:cNvPr id="3073"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2086124"/>
            <a:ext cx="2073275" cy="2079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768335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836712"/>
            <a:ext cx="8229600" cy="4525963"/>
          </a:xfrm>
        </p:spPr>
        <p:txBody>
          <a:bodyPr>
            <a:noAutofit/>
          </a:bodyPr>
          <a:lstStyle/>
          <a:p>
            <a:pPr marL="0" indent="0">
              <a:lnSpc>
                <a:spcPct val="100000"/>
              </a:lnSpc>
              <a:spcBef>
                <a:spcPts val="0"/>
              </a:spcBef>
              <a:buNone/>
            </a:pPr>
            <a:r>
              <a:rPr lang="en-GB" sz="2400" b="1" dirty="0">
                <a:solidFill>
                  <a:srgbClr val="FFFF00"/>
                </a:solidFill>
              </a:rPr>
              <a:t>m</a:t>
            </a:r>
            <a:r>
              <a:rPr lang="en-GB" sz="2400" b="1" dirty="0" smtClean="0">
                <a:solidFill>
                  <a:srgbClr val="FFFF00"/>
                </a:solidFill>
              </a:rPr>
              <a:t>edieval, adj. and n.</a:t>
            </a:r>
          </a:p>
          <a:p>
            <a:pPr marL="0" indent="0">
              <a:lnSpc>
                <a:spcPct val="100000"/>
              </a:lnSpc>
              <a:spcBef>
                <a:spcPts val="0"/>
              </a:spcBef>
              <a:buNone/>
            </a:pPr>
            <a:r>
              <a:rPr lang="en-GB" sz="1800" dirty="0" smtClean="0"/>
              <a:t>of or relating to a period of time intervening between (periods designated as) ancient and modern; </a:t>
            </a:r>
            <a:r>
              <a:rPr lang="en-GB" sz="1800" i="1" dirty="0" smtClean="0"/>
              <a:t>spec.</a:t>
            </a:r>
            <a:r>
              <a:rPr lang="en-GB" sz="1800" dirty="0" smtClean="0"/>
              <a:t> of, relating to, or characteristic of the Middle Ages. </a:t>
            </a:r>
          </a:p>
          <a:p>
            <a:pPr marL="400050" lvl="1" indent="0">
              <a:lnSpc>
                <a:spcPct val="100000"/>
              </a:lnSpc>
              <a:spcBef>
                <a:spcPts val="0"/>
              </a:spcBef>
              <a:buNone/>
            </a:pPr>
            <a:r>
              <a:rPr lang="en-GB" sz="1400" dirty="0" smtClean="0"/>
              <a:t>1817   T. D. </a:t>
            </a:r>
            <a:r>
              <a:rPr lang="en-GB" sz="1400" dirty="0" err="1" smtClean="0"/>
              <a:t>Fosbroke</a:t>
            </a:r>
            <a:r>
              <a:rPr lang="en-GB" sz="1400" dirty="0" smtClean="0"/>
              <a:t> </a:t>
            </a:r>
            <a:r>
              <a:rPr lang="en-GB" sz="1400" i="1" dirty="0" smtClean="0"/>
              <a:t>Brit. </a:t>
            </a:r>
            <a:r>
              <a:rPr lang="en-GB" sz="1400" i="1" dirty="0" err="1" smtClean="0"/>
              <a:t>Monachism</a:t>
            </a:r>
            <a:r>
              <a:rPr lang="en-GB" sz="1400" dirty="0" smtClean="0"/>
              <a:t> (ed. 2) I. Pref. p. vi,   The Author… professes to illustrate </a:t>
            </a:r>
            <a:r>
              <a:rPr lang="en-GB" sz="1400" dirty="0" err="1" smtClean="0"/>
              <a:t>mediæval</a:t>
            </a:r>
            <a:r>
              <a:rPr lang="en-GB" sz="1400" dirty="0" smtClean="0"/>
              <a:t> customs upon </a:t>
            </a:r>
            <a:r>
              <a:rPr lang="en-GB" sz="1400" dirty="0" err="1" smtClean="0"/>
              <a:t>mediæval</a:t>
            </a:r>
            <a:r>
              <a:rPr lang="en-GB" sz="1400" dirty="0" smtClean="0"/>
              <a:t> principles.</a:t>
            </a:r>
          </a:p>
          <a:p>
            <a:pPr marL="400050" lvl="1" indent="0">
              <a:lnSpc>
                <a:spcPct val="100000"/>
              </a:lnSpc>
              <a:spcBef>
                <a:spcPts val="0"/>
              </a:spcBef>
              <a:buNone/>
            </a:pPr>
            <a:r>
              <a:rPr lang="en-GB" sz="1400" dirty="0" smtClean="0"/>
              <a:t>1848   Webb </a:t>
            </a:r>
            <a:r>
              <a:rPr lang="en-GB" sz="1400" i="1" dirty="0" smtClean="0"/>
              <a:t>Sketches Continental </a:t>
            </a:r>
            <a:r>
              <a:rPr lang="en-GB" sz="1400" i="1" dirty="0" err="1" smtClean="0"/>
              <a:t>Ecclesiol</a:t>
            </a:r>
            <a:r>
              <a:rPr lang="en-GB" sz="1400" i="1" dirty="0" smtClean="0"/>
              <a:t>.</a:t>
            </a:r>
            <a:r>
              <a:rPr lang="en-GB" sz="1400" dirty="0" smtClean="0"/>
              <a:t> 22   Open grills were not uncommon in mediaeval times instead of close screens.</a:t>
            </a:r>
          </a:p>
          <a:p>
            <a:pPr marL="400050" lvl="1" indent="0">
              <a:lnSpc>
                <a:spcPct val="100000"/>
              </a:lnSpc>
              <a:spcBef>
                <a:spcPts val="0"/>
              </a:spcBef>
              <a:buNone/>
            </a:pPr>
            <a:r>
              <a:rPr lang="en-GB" sz="1400" dirty="0" smtClean="0"/>
              <a:t>1876   Stubbs </a:t>
            </a:r>
            <a:r>
              <a:rPr lang="en-GB" sz="1400" i="1" dirty="0" smtClean="0"/>
              <a:t>Early </a:t>
            </a:r>
            <a:r>
              <a:rPr lang="en-GB" sz="1400" i="1" dirty="0" err="1" smtClean="0"/>
              <a:t>Plantagenets</a:t>
            </a:r>
            <a:r>
              <a:rPr lang="en-GB" sz="1400" dirty="0" smtClean="0"/>
              <a:t>  Weapons drawn from the storehouse of medieval English history.</a:t>
            </a:r>
          </a:p>
          <a:p>
            <a:pPr marL="400050" lvl="1" indent="0">
              <a:lnSpc>
                <a:spcPct val="100000"/>
              </a:lnSpc>
              <a:spcBef>
                <a:spcPts val="0"/>
              </a:spcBef>
              <a:buNone/>
            </a:pPr>
            <a:r>
              <a:rPr lang="en-GB" sz="1400" dirty="0" smtClean="0"/>
              <a:t>1882   S. F. A. </a:t>
            </a:r>
            <a:r>
              <a:rPr lang="en-GB" sz="1400" dirty="0" err="1" smtClean="0"/>
              <a:t>Caulfeild</a:t>
            </a:r>
            <a:r>
              <a:rPr lang="en-GB" sz="1400" dirty="0" smtClean="0"/>
              <a:t> &amp; B. C. </a:t>
            </a:r>
            <a:r>
              <a:rPr lang="en-GB" sz="1400" dirty="0" err="1" smtClean="0"/>
              <a:t>Saward</a:t>
            </a:r>
            <a:r>
              <a:rPr lang="en-GB" sz="1400" dirty="0" smtClean="0"/>
              <a:t> </a:t>
            </a:r>
            <a:r>
              <a:rPr lang="en-GB" sz="1400" i="1" dirty="0" smtClean="0"/>
              <a:t>Dict. Needlework</a:t>
            </a:r>
            <a:r>
              <a:rPr lang="en-GB" sz="1400" dirty="0" smtClean="0"/>
              <a:t> 344/1   </a:t>
            </a:r>
            <a:r>
              <a:rPr lang="en-GB" sz="1400" i="1" dirty="0" smtClean="0"/>
              <a:t>Medieval embroidery</a:t>
            </a:r>
            <a:r>
              <a:rPr lang="en-GB" sz="1400" dirty="0" smtClean="0"/>
              <a:t>, this is a modern Embroidery worked in the same stitches as are used in Church Embroidery, [etc.].</a:t>
            </a:r>
          </a:p>
          <a:p>
            <a:pPr marL="0" indent="0">
              <a:lnSpc>
                <a:spcPct val="100000"/>
              </a:lnSpc>
              <a:spcBef>
                <a:spcPts val="0"/>
              </a:spcBef>
              <a:buNone/>
            </a:pPr>
            <a:endParaRPr lang="en-GB" sz="1400" b="1" dirty="0" smtClean="0"/>
          </a:p>
          <a:p>
            <a:pPr marL="0" indent="0" algn="just">
              <a:lnSpc>
                <a:spcPct val="100000"/>
              </a:lnSpc>
              <a:spcBef>
                <a:spcPts val="0"/>
              </a:spcBef>
              <a:buNone/>
            </a:pPr>
            <a:r>
              <a:rPr lang="en-GB" b="1" dirty="0" smtClean="0">
                <a:solidFill>
                  <a:srgbClr val="FFFF00"/>
                </a:solidFill>
              </a:rPr>
              <a:t>early modern adj. </a:t>
            </a:r>
          </a:p>
          <a:p>
            <a:pPr marL="0" indent="0" algn="just">
              <a:lnSpc>
                <a:spcPct val="100000"/>
              </a:lnSpc>
              <a:spcBef>
                <a:spcPts val="0"/>
              </a:spcBef>
              <a:buNone/>
            </a:pPr>
            <a:r>
              <a:rPr lang="en-GB" sz="1800" dirty="0" smtClean="0"/>
              <a:t>of, belonging to, or designating that period of history regarded as the earliest stage of modern history, now usually taken as extending from the late 15th cent. until the 18th cent. Early Modern English: a phase in the history of the English language lasting from approximately 1500–1700</a:t>
            </a:r>
            <a:r>
              <a:rPr lang="en-GB" sz="2000" dirty="0" smtClean="0"/>
              <a:t>.</a:t>
            </a:r>
          </a:p>
          <a:p>
            <a:pPr marL="400050" lvl="1" indent="0">
              <a:lnSpc>
                <a:spcPct val="100000"/>
              </a:lnSpc>
              <a:spcBef>
                <a:spcPts val="0"/>
              </a:spcBef>
              <a:buNone/>
            </a:pPr>
            <a:r>
              <a:rPr lang="en-GB" sz="1400" dirty="0" smtClean="0"/>
              <a:t>1817   </a:t>
            </a:r>
            <a:r>
              <a:rPr lang="en-GB" sz="1400" i="1" dirty="0" smtClean="0"/>
              <a:t>Examiner</a:t>
            </a:r>
            <a:r>
              <a:rPr lang="en-GB" sz="1400" dirty="0" smtClean="0"/>
              <a:t> 16 Nov.   The union of a masculine nation [</a:t>
            </a:r>
            <a:r>
              <a:rPr lang="en-GB" sz="1400" i="1" dirty="0" smtClean="0"/>
              <a:t>sc.</a:t>
            </a:r>
            <a:r>
              <a:rPr lang="en-GB" sz="1400" dirty="0" smtClean="0"/>
              <a:t> the Goths] with the degenerate Romans produced that fine race of people, the early modern Italians.</a:t>
            </a:r>
          </a:p>
          <a:p>
            <a:pPr marL="400050" lvl="1" indent="0">
              <a:lnSpc>
                <a:spcPct val="100000"/>
              </a:lnSpc>
              <a:spcBef>
                <a:spcPts val="0"/>
              </a:spcBef>
              <a:buNone/>
            </a:pPr>
            <a:r>
              <a:rPr lang="en-GB" sz="1400" dirty="0" smtClean="0"/>
              <a:t>1874   H. Sweet </a:t>
            </a:r>
            <a:r>
              <a:rPr lang="en-GB" sz="1400" i="1" dirty="0" smtClean="0"/>
              <a:t>Hist. Eng. Sounds</a:t>
            </a:r>
            <a:r>
              <a:rPr lang="en-GB" sz="1400" dirty="0" smtClean="0"/>
              <a:t> 83   The valuable pronouncing vocabulary of Early Modern English given by Mr. Ellis.</a:t>
            </a:r>
          </a:p>
          <a:p>
            <a:pPr marL="400050" lvl="1" indent="0">
              <a:lnSpc>
                <a:spcPct val="100000"/>
              </a:lnSpc>
              <a:spcBef>
                <a:spcPts val="0"/>
              </a:spcBef>
              <a:buNone/>
            </a:pPr>
            <a:r>
              <a:rPr lang="en-GB" sz="1400" dirty="0" smtClean="0"/>
              <a:t>1880   </a:t>
            </a:r>
            <a:r>
              <a:rPr lang="en-GB" sz="1400" i="1" dirty="0" smtClean="0"/>
              <a:t>Encycl. Brit.</a:t>
            </a:r>
            <a:r>
              <a:rPr lang="en-GB" sz="1400" dirty="0" smtClean="0"/>
              <a:t> XI. 351/2   The book may be regarded as a general view of early modern history.</a:t>
            </a:r>
          </a:p>
          <a:p>
            <a:pPr marL="400050" lvl="1" indent="0">
              <a:lnSpc>
                <a:spcPct val="100000"/>
              </a:lnSpc>
              <a:spcBef>
                <a:spcPts val="0"/>
              </a:spcBef>
              <a:buNone/>
            </a:pPr>
            <a:r>
              <a:rPr lang="en-GB" sz="1400" dirty="0" smtClean="0"/>
              <a:t>1953   </a:t>
            </a:r>
            <a:r>
              <a:rPr lang="en-GB" sz="1400" i="1" dirty="0" err="1" smtClean="0"/>
              <a:t>Jrnl</a:t>
            </a:r>
            <a:r>
              <a:rPr lang="en-GB" sz="1400" i="1" dirty="0" smtClean="0"/>
              <a:t>. Hist. Ideas</a:t>
            </a:r>
            <a:r>
              <a:rPr lang="en-GB" sz="1400" dirty="0" smtClean="0"/>
              <a:t> 14 36   The classicist humanism of the early modern age originated in a deep longing for a new society and a new individual.</a:t>
            </a:r>
          </a:p>
          <a:p>
            <a:pPr marL="400050" lvl="1" indent="0">
              <a:lnSpc>
                <a:spcPct val="120000"/>
              </a:lnSpc>
              <a:buNone/>
            </a:pPr>
            <a:endParaRPr lang="en-GB" sz="1500" dirty="0"/>
          </a:p>
          <a:p>
            <a:pPr marL="0" indent="0">
              <a:lnSpc>
                <a:spcPct val="120000"/>
              </a:lnSpc>
              <a:buNone/>
            </a:pPr>
            <a:endParaRPr lang="en-GB" sz="1500" dirty="0" smtClean="0"/>
          </a:p>
        </p:txBody>
      </p:sp>
      <p:sp>
        <p:nvSpPr>
          <p:cNvPr id="4" name="Title 1"/>
          <p:cNvSpPr txBox="1">
            <a:spLocks/>
          </p:cNvSpPr>
          <p:nvPr/>
        </p:nvSpPr>
        <p:spPr>
          <a:xfrm>
            <a:off x="467544"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b="1" dirty="0">
                <a:effectLst>
                  <a:outerShdw blurRad="38100" dist="38100" dir="2700000" algn="tl">
                    <a:srgbClr val="000000">
                      <a:alpha val="43137"/>
                    </a:srgbClr>
                  </a:outerShdw>
                </a:effectLst>
              </a:rPr>
              <a:t>1. What is History? Meanings and Definitions</a:t>
            </a:r>
          </a:p>
        </p:txBody>
      </p:sp>
    </p:spTree>
    <p:extLst>
      <p:ext uri="{BB962C8B-B14F-4D97-AF65-F5344CB8AC3E}">
        <p14:creationId xmlns:p14="http://schemas.microsoft.com/office/powerpoint/2010/main" val="12891512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history, n.</a:t>
            </a:r>
          </a:p>
          <a:p>
            <a:pPr marL="0" indent="0" algn="just">
              <a:buNone/>
            </a:pPr>
            <a:r>
              <a:rPr lang="en-GB" sz="2800" b="1" dirty="0"/>
              <a:t>I </a:t>
            </a:r>
            <a:r>
              <a:rPr lang="en-GB" sz="2800" b="1" i="1" dirty="0"/>
              <a:t>Senses relating to the narration, representation, or study of events or phenomena</a:t>
            </a:r>
            <a:endParaRPr lang="en-GB" sz="2800" b="1" dirty="0" smtClean="0"/>
          </a:p>
          <a:p>
            <a:pPr marL="0" indent="0" algn="just">
              <a:buNone/>
            </a:pPr>
            <a:endParaRPr lang="en-GB" sz="2800" b="1" dirty="0" smtClean="0"/>
          </a:p>
          <a:p>
            <a:pPr marL="0" indent="0" algn="just">
              <a:buNone/>
            </a:pPr>
            <a:r>
              <a:rPr lang="en-GB" sz="2800" b="1" dirty="0" smtClean="0"/>
              <a:t>II  </a:t>
            </a:r>
            <a:r>
              <a:rPr lang="en-GB" sz="2800" b="1" i="1" dirty="0" smtClean="0"/>
              <a:t>Past events and related senses</a:t>
            </a:r>
          </a:p>
          <a:p>
            <a:pPr marL="0" indent="0" algn="just">
              <a:buNone/>
            </a:pPr>
            <a:r>
              <a:rPr lang="en-GB" sz="1600" dirty="0" smtClean="0"/>
              <a:t>7.</a:t>
            </a:r>
          </a:p>
          <a:p>
            <a:pPr marL="0" indent="0" algn="just">
              <a:buNone/>
            </a:pPr>
            <a:r>
              <a:rPr lang="en-GB" sz="1600" dirty="0" smtClean="0"/>
              <a:t>a) The whole series of past events connected with a particular person, country, institution, or thing.</a:t>
            </a:r>
          </a:p>
          <a:p>
            <a:pPr marL="400050" lvl="1" indent="0" algn="just">
              <a:buNone/>
            </a:pPr>
            <a:r>
              <a:rPr lang="en-GB" sz="1400" dirty="0" smtClean="0"/>
              <a:t>2009   </a:t>
            </a:r>
            <a:r>
              <a:rPr lang="en-GB" sz="1400" i="1" dirty="0" smtClean="0"/>
              <a:t>Vanity Fair </a:t>
            </a:r>
            <a:r>
              <a:rPr lang="en-GB" sz="1400" dirty="0" smtClean="0"/>
              <a:t>(N.Y.) Dec. 260/1   It was a very dramatic moment in the history of Italy.</a:t>
            </a:r>
          </a:p>
          <a:p>
            <a:pPr marL="0" indent="0" algn="just">
              <a:buNone/>
            </a:pPr>
            <a:endParaRPr lang="en-GB" sz="1600" dirty="0" smtClean="0"/>
          </a:p>
          <a:p>
            <a:pPr marL="0" indent="0" algn="just">
              <a:buNone/>
            </a:pPr>
            <a:r>
              <a:rPr lang="en-GB" sz="1600" i="1" dirty="0" smtClean="0"/>
              <a:t>b)</a:t>
            </a:r>
            <a:r>
              <a:rPr lang="en-GB" sz="1600" i="1" dirty="0"/>
              <a:t> </a:t>
            </a:r>
            <a:r>
              <a:rPr lang="en-GB" sz="1600" i="1" dirty="0" smtClean="0"/>
              <a:t>The aggregate of past events; the course of human affairs.</a:t>
            </a:r>
          </a:p>
          <a:p>
            <a:pPr marL="400050" lvl="1" indent="0" algn="just">
              <a:buNone/>
            </a:pPr>
            <a:r>
              <a:rPr lang="en-GB" sz="1400" dirty="0" smtClean="0"/>
              <a:t>1745   </a:t>
            </a:r>
            <a:r>
              <a:rPr lang="en-GB" sz="1400" i="1" dirty="0" smtClean="0"/>
              <a:t>Universal Hist</a:t>
            </a:r>
            <a:r>
              <a:rPr lang="en-GB" sz="1400" dirty="0" smtClean="0"/>
              <a:t>. (Dublin rev. ed.) VIII. 258   The giving a full, distinct, and perspicuous account of such perplexed parts of history, is one of the greatest services a writer can render to posterity.</a:t>
            </a:r>
          </a:p>
          <a:p>
            <a:pPr marL="400050" lvl="1" indent="0" algn="just">
              <a:buNone/>
            </a:pPr>
            <a:r>
              <a:rPr lang="en-GB" sz="1400" dirty="0" smtClean="0"/>
              <a:t>1871   S. Smiles </a:t>
            </a:r>
            <a:r>
              <a:rPr lang="en-GB" sz="1400" i="1" dirty="0" smtClean="0"/>
              <a:t>Character </a:t>
            </a:r>
            <a:r>
              <a:rPr lang="en-GB" sz="1400" dirty="0" smtClean="0"/>
              <a:t>i. 22   History is but continuous humanity influenced by men of character.</a:t>
            </a:r>
          </a:p>
          <a:p>
            <a:pPr marL="400050" lvl="1" indent="0" algn="just">
              <a:buNone/>
            </a:pPr>
            <a:r>
              <a:rPr lang="en-GB" sz="1400" dirty="0" smtClean="0"/>
              <a:t>1902   G. S. Whitmore </a:t>
            </a:r>
            <a:r>
              <a:rPr lang="en-GB" sz="1400" i="1" dirty="0" smtClean="0"/>
              <a:t>Last Maori War </a:t>
            </a:r>
            <a:r>
              <a:rPr lang="en-GB" sz="1400" dirty="0" smtClean="0"/>
              <a:t>p. vi,   Everything should be done to save the native people from the fate which in all history had befallen aboriginal races brought into contact with civilization.</a:t>
            </a:r>
          </a:p>
          <a:p>
            <a:pPr marL="400050" lvl="1" indent="0" algn="just">
              <a:buNone/>
            </a:pPr>
            <a:r>
              <a:rPr lang="en-GB" sz="1400" dirty="0" smtClean="0"/>
              <a:t>2008   </a:t>
            </a:r>
            <a:r>
              <a:rPr lang="en-GB" sz="1400" i="1" dirty="0" smtClean="0"/>
              <a:t>Independent</a:t>
            </a:r>
            <a:r>
              <a:rPr lang="en-GB" sz="1400" dirty="0" smtClean="0"/>
              <a:t> 20 June 34/1   Some of humankind's most significant advances throughout history have been a result of agricultural innovation.</a:t>
            </a:r>
          </a:p>
          <a:p>
            <a:pPr marL="0" indent="0" algn="just">
              <a:buNone/>
            </a:pPr>
            <a:endParaRPr lang="en-GB" sz="1600" dirty="0" smtClean="0"/>
          </a:p>
          <a:p>
            <a:pPr marL="0" indent="0" algn="just">
              <a:buNone/>
            </a:pPr>
            <a:r>
              <a:rPr lang="en-GB" sz="1600" dirty="0" smtClean="0"/>
              <a:t> </a:t>
            </a:r>
          </a:p>
        </p:txBody>
      </p:sp>
    </p:spTree>
    <p:extLst>
      <p:ext uri="{BB962C8B-B14F-4D97-AF65-F5344CB8AC3E}">
        <p14:creationId xmlns:p14="http://schemas.microsoft.com/office/powerpoint/2010/main" val="33150697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a:t>
            </a:r>
            <a:r>
              <a:rPr lang="en-GB" sz="2800" b="1" dirty="0" smtClean="0">
                <a:effectLst>
                  <a:outerShdw blurRad="38100" dist="38100" dir="2700000" algn="tl">
                    <a:srgbClr val="000000">
                      <a:alpha val="43137"/>
                    </a:srgbClr>
                  </a:outerShdw>
                </a:effectLst>
              </a:rPr>
              <a:t>Meanings </a:t>
            </a:r>
            <a:r>
              <a:rPr lang="en-GB" sz="2800" b="1" dirty="0">
                <a:effectLst>
                  <a:outerShdw blurRad="38100" dist="38100" dir="2700000" algn="tl">
                    <a:srgbClr val="000000">
                      <a:alpha val="43137"/>
                    </a:srgbClr>
                  </a:outerShdw>
                </a:effectLst>
              </a:rPr>
              <a:t>and </a:t>
            </a:r>
            <a:r>
              <a:rPr lang="en-GB" sz="2800" b="1" dirty="0" smtClean="0">
                <a:effectLst>
                  <a:outerShdw blurRad="38100" dist="38100" dir="2700000" algn="tl">
                    <a:srgbClr val="000000">
                      <a:alpha val="43137"/>
                    </a:srgbClr>
                  </a:outerShdw>
                </a:effectLst>
              </a:rPr>
              <a:t>Definitions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 </a:t>
            </a:r>
            <a:r>
              <a:rPr lang="en-GB" sz="2800" b="1" dirty="0"/>
              <a:t>historiography, n</a:t>
            </a:r>
            <a:r>
              <a:rPr lang="en-GB" sz="2800" b="1" dirty="0" smtClean="0"/>
              <a:t>.</a:t>
            </a:r>
            <a:endParaRPr lang="en-GB" sz="2800" b="1" dirty="0"/>
          </a:p>
        </p:txBody>
      </p:sp>
    </p:spTree>
    <p:extLst>
      <p:ext uri="{BB962C8B-B14F-4D97-AF65-F5344CB8AC3E}">
        <p14:creationId xmlns:p14="http://schemas.microsoft.com/office/powerpoint/2010/main" val="10358802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a:bodyPr>
          <a:lstStyle/>
          <a:p>
            <a:r>
              <a:rPr lang="en-GB" sz="2800" b="1" dirty="0" smtClean="0">
                <a:effectLst>
                  <a:outerShdw blurRad="38100" dist="38100" dir="2700000" algn="tl">
                    <a:srgbClr val="000000">
                      <a:alpha val="43137"/>
                    </a:srgbClr>
                  </a:outerShdw>
                </a:effectLst>
              </a:rPr>
              <a:t>1. What is History</a:t>
            </a:r>
            <a:r>
              <a:rPr lang="en-GB" sz="2800" b="1" dirty="0">
                <a:effectLst>
                  <a:outerShdw blurRad="38100" dist="38100" dir="2700000" algn="tl">
                    <a:srgbClr val="000000">
                      <a:alpha val="43137"/>
                    </a:srgbClr>
                  </a:outerShdw>
                </a:effectLst>
              </a:rPr>
              <a:t>? </a:t>
            </a:r>
            <a:r>
              <a:rPr lang="en-GB" sz="2800" b="1" dirty="0" smtClean="0">
                <a:effectLst>
                  <a:outerShdw blurRad="38100" dist="38100" dir="2700000" algn="tl">
                    <a:srgbClr val="000000">
                      <a:alpha val="43137"/>
                    </a:srgbClr>
                  </a:outerShdw>
                </a:effectLst>
              </a:rPr>
              <a:t>Meanings </a:t>
            </a:r>
            <a:r>
              <a:rPr lang="en-GB" sz="2800" b="1" dirty="0">
                <a:effectLst>
                  <a:outerShdw blurRad="38100" dist="38100" dir="2700000" algn="tl">
                    <a:srgbClr val="000000">
                      <a:alpha val="43137"/>
                    </a:srgbClr>
                  </a:outerShdw>
                </a:effectLst>
              </a:rPr>
              <a:t>and </a:t>
            </a:r>
            <a:r>
              <a:rPr lang="en-GB" sz="2800" b="1" dirty="0" smtClean="0">
                <a:effectLst>
                  <a:outerShdw blurRad="38100" dist="38100" dir="2700000" algn="tl">
                    <a:srgbClr val="000000">
                      <a:alpha val="43137"/>
                    </a:srgbClr>
                  </a:outerShdw>
                </a:effectLst>
              </a:rPr>
              <a:t>Definitions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23528" y="764704"/>
            <a:ext cx="8496944" cy="5832648"/>
          </a:xfrm>
        </p:spPr>
        <p:txBody>
          <a:bodyPr>
            <a:noAutofit/>
          </a:bodyPr>
          <a:lstStyle/>
          <a:p>
            <a:pPr marL="0" indent="0" algn="just">
              <a:buNone/>
            </a:pPr>
            <a:r>
              <a:rPr lang="en-GB" sz="2800" b="1" dirty="0" smtClean="0"/>
              <a:t> </a:t>
            </a:r>
            <a:r>
              <a:rPr lang="en-GB" sz="2800" b="1" dirty="0"/>
              <a:t>historiography, n.</a:t>
            </a:r>
          </a:p>
          <a:p>
            <a:pPr marL="0" indent="0" algn="just">
              <a:buNone/>
            </a:pPr>
            <a:r>
              <a:rPr lang="en-GB" sz="2000" b="1" dirty="0" smtClean="0"/>
              <a:t>1</a:t>
            </a:r>
            <a:r>
              <a:rPr lang="en-GB" sz="2000" b="1" dirty="0"/>
              <a:t>. The writing of history; written history</a:t>
            </a:r>
            <a:r>
              <a:rPr lang="en-GB" sz="1600" b="1" dirty="0"/>
              <a:t>.</a:t>
            </a:r>
          </a:p>
          <a:p>
            <a:pPr marL="400050" lvl="1" indent="0" algn="just">
              <a:buNone/>
            </a:pPr>
            <a:r>
              <a:rPr lang="en-GB" sz="1400" dirty="0"/>
              <a:t>1565   W. </a:t>
            </a:r>
            <a:r>
              <a:rPr lang="en-GB" sz="1400" dirty="0" err="1"/>
              <a:t>Cuningham</a:t>
            </a:r>
            <a:r>
              <a:rPr lang="en-GB" sz="1400" dirty="0"/>
              <a:t> in J. Hall tr. Lanfranc Most Excellent </a:t>
            </a:r>
            <a:r>
              <a:rPr lang="en-GB" sz="1400" dirty="0" err="1"/>
              <a:t>Woorke</a:t>
            </a:r>
            <a:r>
              <a:rPr lang="en-GB" sz="1400" dirty="0"/>
              <a:t> </a:t>
            </a:r>
            <a:r>
              <a:rPr lang="en-GB" sz="1400" dirty="0" err="1"/>
              <a:t>Chirurg</a:t>
            </a:r>
            <a:r>
              <a:rPr lang="en-GB" sz="1400" dirty="0"/>
              <a:t>. sig. ¶.</a:t>
            </a:r>
            <a:r>
              <a:rPr lang="en-GB" sz="1400" dirty="0" err="1"/>
              <a:t>iiij</a:t>
            </a:r>
            <a:r>
              <a:rPr lang="en-GB" sz="1400" dirty="0"/>
              <a:t>,   </a:t>
            </a:r>
            <a:r>
              <a:rPr lang="en-GB" sz="1400" dirty="0" err="1"/>
              <a:t>Diuinitie</a:t>
            </a:r>
            <a:r>
              <a:rPr lang="en-GB" sz="1400" dirty="0"/>
              <a:t>, </a:t>
            </a:r>
            <a:r>
              <a:rPr lang="en-GB" sz="1400" dirty="0" err="1"/>
              <a:t>phisique</a:t>
            </a:r>
            <a:r>
              <a:rPr lang="en-GB" sz="1400" dirty="0"/>
              <a:t> </a:t>
            </a:r>
            <a:r>
              <a:rPr lang="en-GB" sz="1400" dirty="0" err="1"/>
              <a:t>mathematicalles</a:t>
            </a:r>
            <a:r>
              <a:rPr lang="en-GB" sz="1400" dirty="0"/>
              <a:t>, </a:t>
            </a:r>
            <a:r>
              <a:rPr lang="en-GB" sz="1400" dirty="0" err="1"/>
              <a:t>lawe</a:t>
            </a:r>
            <a:r>
              <a:rPr lang="en-GB" sz="1400" dirty="0"/>
              <a:t>, </a:t>
            </a:r>
            <a:r>
              <a:rPr lang="en-GB" sz="1400" dirty="0" err="1"/>
              <a:t>historiographie</a:t>
            </a:r>
            <a:r>
              <a:rPr lang="en-GB" sz="1400" dirty="0"/>
              <a:t>, </a:t>
            </a:r>
            <a:r>
              <a:rPr lang="en-GB" sz="1400" dirty="0" err="1"/>
              <a:t>poetrie</a:t>
            </a:r>
            <a:r>
              <a:rPr lang="en-GB" sz="1400" dirty="0"/>
              <a:t> Agriculture, and other profitable studies.</a:t>
            </a:r>
          </a:p>
          <a:p>
            <a:pPr marL="400050" lvl="1" indent="0" algn="just">
              <a:buNone/>
            </a:pPr>
            <a:r>
              <a:rPr lang="en-GB" sz="1400" dirty="0"/>
              <a:t>1597   N. Breton Wit's </a:t>
            </a:r>
            <a:r>
              <a:rPr lang="en-GB" sz="1400" i="1" dirty="0" err="1"/>
              <a:t>Trenchmour</a:t>
            </a:r>
            <a:r>
              <a:rPr lang="en-GB" sz="1400" dirty="0"/>
              <a:t> in Wks. (1879) 13   </a:t>
            </a:r>
            <a:r>
              <a:rPr lang="en-GB" sz="1400" dirty="0" err="1"/>
              <a:t>Haue</a:t>
            </a:r>
            <a:r>
              <a:rPr lang="en-GB" sz="1400" dirty="0"/>
              <a:t> you not </a:t>
            </a:r>
            <a:r>
              <a:rPr lang="en-GB" sz="1400" dirty="0" err="1"/>
              <a:t>beene</a:t>
            </a:r>
            <a:r>
              <a:rPr lang="en-GB" sz="1400" dirty="0"/>
              <a:t> a little red in </a:t>
            </a:r>
            <a:r>
              <a:rPr lang="en-GB" sz="1400" dirty="0" err="1"/>
              <a:t>historiographie</a:t>
            </a:r>
            <a:r>
              <a:rPr lang="en-GB" sz="1400" dirty="0"/>
              <a:t>.</a:t>
            </a:r>
          </a:p>
          <a:p>
            <a:pPr marL="400050" lvl="1" indent="0" algn="just">
              <a:buNone/>
            </a:pPr>
            <a:r>
              <a:rPr lang="en-GB" sz="1400" dirty="0" smtClean="0"/>
              <a:t>1797   </a:t>
            </a:r>
            <a:r>
              <a:rPr lang="en-GB" sz="1400" i="1" dirty="0"/>
              <a:t>Monthly Mag. </a:t>
            </a:r>
            <a:r>
              <a:rPr lang="en-GB" sz="1400" dirty="0"/>
              <a:t>3 269   An important </a:t>
            </a:r>
            <a:r>
              <a:rPr lang="en-GB" sz="1400" dirty="0" err="1"/>
              <a:t>work..beginning</a:t>
            </a:r>
            <a:r>
              <a:rPr lang="en-GB" sz="1400" dirty="0"/>
              <a:t> with the historiography of the first founders of the school of Florence.</a:t>
            </a:r>
          </a:p>
          <a:p>
            <a:pPr marL="400050" lvl="1" indent="0" algn="just">
              <a:buNone/>
            </a:pPr>
            <a:r>
              <a:rPr lang="en-GB" sz="1400" dirty="0"/>
              <a:t>1828   </a:t>
            </a:r>
            <a:r>
              <a:rPr lang="en-GB" sz="1400" i="1" dirty="0"/>
              <a:t>Foreign</a:t>
            </a:r>
            <a:r>
              <a:rPr lang="en-GB" sz="1400" dirty="0"/>
              <a:t> Rev. 2 332   Here is historiography in its cradle, the annalistic method of marking events in one or two lines.</a:t>
            </a:r>
          </a:p>
          <a:p>
            <a:pPr marL="400050" lvl="1" indent="0" algn="just">
              <a:buNone/>
            </a:pPr>
            <a:r>
              <a:rPr lang="en-GB" sz="1400" dirty="0"/>
              <a:t>1858   J. H. Newman </a:t>
            </a:r>
            <a:r>
              <a:rPr lang="en-GB" sz="1400" i="1" dirty="0"/>
              <a:t>Hist. Sketches </a:t>
            </a:r>
            <a:r>
              <a:rPr lang="en-GB" sz="1400" dirty="0"/>
              <a:t>(1873) III. iv. xi. 419   Monastic </a:t>
            </a:r>
            <a:r>
              <a:rPr lang="en-GB" sz="1400" dirty="0" err="1"/>
              <a:t>historiography..proceeded</a:t>
            </a:r>
            <a:r>
              <a:rPr lang="en-GB" sz="1400" dirty="0"/>
              <a:t> from the motive of religious duty.</a:t>
            </a:r>
          </a:p>
          <a:p>
            <a:pPr marL="400050" lvl="1" indent="0" algn="just">
              <a:buNone/>
            </a:pPr>
            <a:r>
              <a:rPr lang="en-GB" sz="1400" dirty="0" smtClean="0"/>
              <a:t>1996   </a:t>
            </a:r>
            <a:r>
              <a:rPr lang="en-GB" sz="1400" i="1" dirty="0"/>
              <a:t>Amer. Hist. Rev. </a:t>
            </a:r>
            <a:r>
              <a:rPr lang="en-GB" sz="1400" dirty="0"/>
              <a:t>101 828/2   No contemporary treatment exists on the </a:t>
            </a:r>
            <a:r>
              <a:rPr lang="en-GB" sz="1400" b="1" dirty="0"/>
              <a:t>combined corpus </a:t>
            </a:r>
            <a:r>
              <a:rPr lang="en-GB" sz="1400" dirty="0"/>
              <a:t>of Anglo-Norman historiography.</a:t>
            </a:r>
          </a:p>
          <a:p>
            <a:pPr marL="0" indent="0" algn="just">
              <a:buNone/>
            </a:pPr>
            <a:r>
              <a:rPr lang="en-GB" sz="2000" b="1" dirty="0" smtClean="0"/>
              <a:t>2</a:t>
            </a:r>
            <a:r>
              <a:rPr lang="en-GB" sz="2000" b="1" dirty="0"/>
              <a:t>. The study of history-writing, esp. as an academic discipline.</a:t>
            </a:r>
          </a:p>
          <a:p>
            <a:pPr marL="400050" lvl="1" indent="0" algn="just">
              <a:buNone/>
            </a:pPr>
            <a:r>
              <a:rPr lang="en-GB" sz="1400" dirty="0"/>
              <a:t>1889   R. G. Boone </a:t>
            </a:r>
            <a:r>
              <a:rPr lang="en-GB" sz="1400" i="1" dirty="0"/>
              <a:t>Educ. in U.S</a:t>
            </a:r>
            <a:r>
              <a:rPr lang="en-GB" sz="1400" dirty="0"/>
              <a:t>. x. 183   The </a:t>
            </a:r>
            <a:r>
              <a:rPr lang="en-GB" sz="1400" dirty="0" smtClean="0"/>
              <a:t>department .. provides lectures ...on ...</a:t>
            </a:r>
            <a:r>
              <a:rPr lang="en-GB" sz="1400" dirty="0"/>
              <a:t>modern historical </a:t>
            </a:r>
            <a:r>
              <a:rPr lang="en-GB" sz="1400" b="1" dirty="0"/>
              <a:t>criticism</a:t>
            </a:r>
            <a:r>
              <a:rPr lang="en-GB" sz="1400" dirty="0"/>
              <a:t>, historiography and modern </a:t>
            </a:r>
            <a:r>
              <a:rPr lang="en-GB" sz="1400" b="1" dirty="0"/>
              <a:t>methods</a:t>
            </a:r>
            <a:r>
              <a:rPr lang="en-GB" sz="1400" dirty="0"/>
              <a:t> of historical </a:t>
            </a:r>
            <a:r>
              <a:rPr lang="en-GB" sz="1400" b="1" dirty="0"/>
              <a:t>research</a:t>
            </a:r>
            <a:r>
              <a:rPr lang="en-GB" sz="1400" dirty="0"/>
              <a:t>.</a:t>
            </a:r>
          </a:p>
          <a:p>
            <a:pPr marL="400050" lvl="1" indent="0" algn="just">
              <a:buNone/>
            </a:pPr>
            <a:r>
              <a:rPr lang="en-GB" sz="1400" dirty="0"/>
              <a:t>1946   </a:t>
            </a:r>
            <a:r>
              <a:rPr lang="en-GB" sz="1400" i="1" dirty="0"/>
              <a:t>Mississippi Valley Hist. Rev. </a:t>
            </a:r>
            <a:r>
              <a:rPr lang="en-GB" sz="1400" dirty="0"/>
              <a:t>32 599   If Mr. </a:t>
            </a:r>
            <a:r>
              <a:rPr lang="en-GB" sz="1400" dirty="0" err="1"/>
              <a:t>Adamic</a:t>
            </a:r>
            <a:r>
              <a:rPr lang="en-GB" sz="1400" dirty="0"/>
              <a:t> expects ‘standard’ historians to be impressed by a catalogue of names, he is in need of a course in historiography.</a:t>
            </a:r>
          </a:p>
          <a:p>
            <a:pPr marL="400050" lvl="1" indent="0" algn="just">
              <a:buNone/>
            </a:pPr>
            <a:r>
              <a:rPr lang="en-GB" sz="1400" dirty="0"/>
              <a:t>1951   </a:t>
            </a:r>
            <a:r>
              <a:rPr lang="en-GB" sz="1400" i="1" dirty="0"/>
              <a:t>Speculum</a:t>
            </a:r>
            <a:r>
              <a:rPr lang="en-GB" sz="1400" dirty="0"/>
              <a:t> 26 166   A wise old professor outlined for the class in historiography three major aspects of the subject: (1) the assembling and testing of source material, (2) the synthesizing of this material into a logical pattern, and (3) its transmission to the reader.</a:t>
            </a:r>
          </a:p>
          <a:p>
            <a:pPr marL="400050" lvl="1" indent="0" algn="just">
              <a:buNone/>
            </a:pPr>
            <a:r>
              <a:rPr lang="en-GB" sz="1400" dirty="0" smtClean="0"/>
              <a:t>2008   </a:t>
            </a:r>
            <a:r>
              <a:rPr lang="en-GB" sz="1400" i="1" dirty="0"/>
              <a:t>Wall St. </a:t>
            </a:r>
            <a:r>
              <a:rPr lang="en-GB" sz="1400" i="1" dirty="0" err="1"/>
              <a:t>Jrnl</a:t>
            </a:r>
            <a:r>
              <a:rPr lang="en-GB" sz="1400" dirty="0"/>
              <a:t>. 16 Jan. d10/1   The book is an example of historiography, the study of the principles and techniques of history—a discipline that is usually dryness itself.</a:t>
            </a:r>
            <a:endParaRPr lang="en-GB" sz="1400" dirty="0" smtClean="0"/>
          </a:p>
        </p:txBody>
      </p:sp>
    </p:spTree>
    <p:extLst>
      <p:ext uri="{BB962C8B-B14F-4D97-AF65-F5344CB8AC3E}">
        <p14:creationId xmlns:p14="http://schemas.microsoft.com/office/powerpoint/2010/main" val="16948990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0728"/>
            <a:ext cx="6884640" cy="6912768"/>
          </a:xfrm>
        </p:spPr>
        <p:txBody>
          <a:bodyPr lIns="731520" tIns="180000" rIns="731520" bIns="180000">
            <a:noAutofit/>
          </a:bodyPr>
          <a:lstStyle/>
          <a:p>
            <a:pPr marL="0" indent="0" algn="just">
              <a:lnSpc>
                <a:spcPct val="100000"/>
              </a:lnSpc>
              <a:spcBef>
                <a:spcPts val="0"/>
              </a:spcBef>
              <a:buNone/>
            </a:pPr>
            <a:r>
              <a:rPr lang="en-GB" sz="1900" dirty="0" smtClean="0"/>
              <a:t>“Here are presented the results of the enquiry carried out by Herodotus of Halicarnassus. The purpose is to </a:t>
            </a:r>
            <a:r>
              <a:rPr lang="en-GB" sz="1900" b="1" dirty="0" smtClean="0">
                <a:solidFill>
                  <a:srgbClr val="FFFF00"/>
                </a:solidFill>
              </a:rPr>
              <a:t>prevent the traces of human events from being erased by time, and to preserve the fame of the important and remarkable achievements produced by both Greeks and non-Greeks</a:t>
            </a:r>
            <a:r>
              <a:rPr lang="en-GB" sz="1900" dirty="0" smtClean="0"/>
              <a:t>; among the matters covered is, in particular, </a:t>
            </a:r>
            <a:r>
              <a:rPr lang="en-GB" sz="1900" b="1" dirty="0" smtClean="0"/>
              <a:t>the cause of the hostilities between Greeks and non-Greeks.” </a:t>
            </a:r>
          </a:p>
          <a:p>
            <a:pPr algn="r">
              <a:lnSpc>
                <a:spcPct val="100000"/>
              </a:lnSpc>
              <a:spcBef>
                <a:spcPts val="0"/>
              </a:spcBef>
              <a:buFontTx/>
              <a:buChar char="-"/>
            </a:pPr>
            <a:r>
              <a:rPr lang="en-GB" sz="1400" dirty="0" smtClean="0">
                <a:effectLst/>
              </a:rPr>
              <a:t>From Herodotus (top), </a:t>
            </a:r>
            <a:r>
              <a:rPr lang="en-GB" sz="1400" i="1" dirty="0" smtClean="0">
                <a:effectLst/>
              </a:rPr>
              <a:t>The Histories </a:t>
            </a:r>
            <a:r>
              <a:rPr lang="en-GB" sz="1400" dirty="0" smtClean="0">
                <a:effectLst/>
              </a:rPr>
              <a:t> </a:t>
            </a:r>
            <a:r>
              <a:rPr lang="en-GB" sz="1400" dirty="0" smtClean="0"/>
              <a:t>(450sBC). Enquiry into Greco-Persian Wars </a:t>
            </a:r>
          </a:p>
          <a:p>
            <a:pPr algn="just">
              <a:lnSpc>
                <a:spcPct val="100000"/>
              </a:lnSpc>
              <a:spcBef>
                <a:spcPts val="0"/>
              </a:spcBef>
              <a:buFontTx/>
              <a:buChar char="-"/>
            </a:pPr>
            <a:endParaRPr lang="en-GB" sz="1400" dirty="0" smtClean="0"/>
          </a:p>
          <a:p>
            <a:pPr marL="0" indent="0" algn="just">
              <a:lnSpc>
                <a:spcPct val="100000"/>
              </a:lnSpc>
              <a:spcBef>
                <a:spcPts val="0"/>
              </a:spcBef>
              <a:buNone/>
            </a:pPr>
            <a:r>
              <a:rPr lang="en-GB" sz="1900" dirty="0"/>
              <a:t>“To hear this history rehearsed, for that there be inserted in it no fables, shall be perhaps not delightful. But he that desires to look into </a:t>
            </a:r>
            <a:r>
              <a:rPr lang="en-GB" sz="1900" b="1" dirty="0">
                <a:solidFill>
                  <a:srgbClr val="FFFF00"/>
                </a:solidFill>
              </a:rPr>
              <a:t>the truth of things done</a:t>
            </a:r>
            <a:r>
              <a:rPr lang="en-GB" sz="1900" dirty="0">
                <a:solidFill>
                  <a:srgbClr val="FFFF00"/>
                </a:solidFill>
              </a:rPr>
              <a:t>, </a:t>
            </a:r>
            <a:r>
              <a:rPr lang="en-GB" sz="1900" b="1" dirty="0">
                <a:solidFill>
                  <a:srgbClr val="FFFF00"/>
                </a:solidFill>
              </a:rPr>
              <a:t>and which </a:t>
            </a:r>
            <a:r>
              <a:rPr lang="en-GB" sz="1900" b="1" dirty="0" smtClean="0">
                <a:solidFill>
                  <a:srgbClr val="FFFF00"/>
                </a:solidFill>
              </a:rPr>
              <a:t>may </a:t>
            </a:r>
            <a:r>
              <a:rPr lang="en-GB" sz="1900" b="1" dirty="0">
                <a:solidFill>
                  <a:srgbClr val="FFFF00"/>
                </a:solidFill>
              </a:rPr>
              <a:t>be done again</a:t>
            </a:r>
            <a:r>
              <a:rPr lang="en-GB" sz="1900" dirty="0">
                <a:solidFill>
                  <a:srgbClr val="FFFF00"/>
                </a:solidFill>
              </a:rPr>
              <a:t>, </a:t>
            </a:r>
            <a:r>
              <a:rPr lang="en-GB" sz="1900" b="1" dirty="0">
                <a:solidFill>
                  <a:srgbClr val="FFFF00"/>
                </a:solidFill>
              </a:rPr>
              <a:t>or at least their like</a:t>
            </a:r>
            <a:r>
              <a:rPr lang="en-GB" sz="1900" dirty="0"/>
              <a:t>, shall find enough herein to make him think it profitable. </a:t>
            </a:r>
            <a:r>
              <a:rPr lang="en-GB" sz="1900" b="1" dirty="0"/>
              <a:t>And it is compiled rather for an everlasting possession than to be rehearsed for a prize</a:t>
            </a:r>
            <a:r>
              <a:rPr lang="en-GB" sz="1900" dirty="0" smtClean="0"/>
              <a:t>.”</a:t>
            </a:r>
          </a:p>
          <a:p>
            <a:pPr algn="r">
              <a:lnSpc>
                <a:spcPct val="100000"/>
              </a:lnSpc>
              <a:spcBef>
                <a:spcPts val="0"/>
              </a:spcBef>
              <a:buFontTx/>
              <a:buChar char="-"/>
            </a:pPr>
            <a:r>
              <a:rPr lang="en-GB" sz="1400" dirty="0" smtClean="0"/>
              <a:t>From Thucydides (bottom), </a:t>
            </a:r>
            <a:r>
              <a:rPr lang="en-GB" sz="1400" i="1" dirty="0"/>
              <a:t>History of the Peloponnesian </a:t>
            </a:r>
            <a:r>
              <a:rPr lang="en-GB" sz="1400" i="1" dirty="0" smtClean="0"/>
              <a:t>War </a:t>
            </a:r>
            <a:r>
              <a:rPr lang="en-GB" sz="1400" dirty="0" smtClean="0"/>
              <a:t>(430sBC</a:t>
            </a:r>
            <a:r>
              <a:rPr lang="en-GB" sz="1500" dirty="0" smtClean="0"/>
              <a:t>)</a:t>
            </a:r>
          </a:p>
          <a:p>
            <a:pPr algn="just">
              <a:buFontTx/>
              <a:buChar char="-"/>
            </a:pPr>
            <a:endParaRPr lang="en-GB" sz="1500" i="1" dirty="0"/>
          </a:p>
          <a:p>
            <a:pPr marL="0" indent="0" algn="just">
              <a:buNone/>
            </a:pPr>
            <a:endParaRPr lang="en-GB" sz="1500" dirty="0" smtClean="0"/>
          </a:p>
          <a:p>
            <a:pPr>
              <a:buFontTx/>
              <a:buChar char="-"/>
            </a:pPr>
            <a:endParaRPr lang="en-GB" sz="1500" dirty="0" smtClean="0"/>
          </a:p>
          <a:p>
            <a:pPr marL="0" indent="0">
              <a:buNone/>
            </a:pPr>
            <a:endParaRPr lang="en-GB" sz="1600" dirty="0" smtClean="0">
              <a:effectLst/>
            </a:endParaRPr>
          </a:p>
          <a:p>
            <a:pPr marL="0" indent="0">
              <a:buNone/>
            </a:pPr>
            <a:endParaRPr lang="en-GB" sz="1600" dirty="0"/>
          </a:p>
          <a:p>
            <a:pPr marL="0" indent="0" algn="just">
              <a:buNone/>
            </a:pPr>
            <a:endParaRPr lang="en-GB" sz="1600" dirty="0"/>
          </a:p>
          <a:p>
            <a:pPr marL="0" indent="0" algn="just">
              <a:buNone/>
            </a:pPr>
            <a:endParaRPr lang="en-GB" sz="1600"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3876612"/>
            <a:ext cx="1981820" cy="2952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6660232" y="0"/>
            <a:ext cx="2489424" cy="4040306"/>
          </a:xfrm>
          <a:prstGeom prst="rect">
            <a:avLst/>
          </a:prstGeom>
        </p:spPr>
      </p:pic>
      <p:sp>
        <p:nvSpPr>
          <p:cNvPr id="8" name="Title 1"/>
          <p:cNvSpPr txBox="1">
            <a:spLocks/>
          </p:cNvSpPr>
          <p:nvPr/>
        </p:nvSpPr>
        <p:spPr>
          <a:xfrm>
            <a:off x="0" y="124731"/>
            <a:ext cx="8697144" cy="1143000"/>
          </a:xfrm>
          <a:prstGeom prst="rect">
            <a:avLst/>
          </a:prstGeom>
        </p:spPr>
        <p:txBody>
          <a:bodyPr vert="horz" lIns="457200" tIns="182880" rIns="457200" bIns="18288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smtClean="0">
                <a:solidFill>
                  <a:srgbClr val="FFFF00"/>
                </a:solidFill>
                <a:effectLst>
                  <a:outerShdw blurRad="38100" dist="38100" dir="2700000" algn="tl">
                    <a:srgbClr val="000000">
                      <a:alpha val="43137"/>
                    </a:srgbClr>
                  </a:outerShdw>
                </a:effectLst>
              </a:rPr>
              <a:t>2. Origins of (Western) History-Writing: Ancient Greeks</a:t>
            </a:r>
            <a:br>
              <a:rPr lang="en-GB" sz="2400" b="1" dirty="0" smtClean="0">
                <a:solidFill>
                  <a:srgbClr val="FFFF00"/>
                </a:solidFill>
                <a:effectLst>
                  <a:outerShdw blurRad="38100" dist="38100" dir="2700000" algn="tl">
                    <a:srgbClr val="000000">
                      <a:alpha val="43137"/>
                    </a:srgbClr>
                  </a:outerShdw>
                </a:effectLst>
              </a:rPr>
            </a:br>
            <a:r>
              <a:rPr lang="en-GB" sz="2400" b="1" dirty="0" smtClean="0">
                <a:solidFill>
                  <a:srgbClr val="FFFF00"/>
                </a:solidFill>
                <a:effectLst>
                  <a:outerShdw blurRad="38100" dist="38100" dir="2700000" algn="tl">
                    <a:srgbClr val="000000">
                      <a:alpha val="43137"/>
                    </a:srgbClr>
                  </a:outerShdw>
                </a:effectLst>
              </a:rPr>
              <a:t>“</a:t>
            </a:r>
            <a:r>
              <a:rPr lang="en-GB" sz="2400" b="1" dirty="0" err="1" smtClean="0">
                <a:solidFill>
                  <a:srgbClr val="FFFF00"/>
                </a:solidFill>
                <a:effectLst>
                  <a:outerShdw blurRad="38100" dist="38100" dir="2700000" algn="tl">
                    <a:srgbClr val="000000">
                      <a:alpha val="43137"/>
                    </a:srgbClr>
                  </a:outerShdw>
                </a:effectLst>
              </a:rPr>
              <a:t>Historia</a:t>
            </a:r>
            <a:r>
              <a:rPr lang="en-GB" sz="2400" b="1" dirty="0" smtClean="0">
                <a:solidFill>
                  <a:srgbClr val="FFFF00"/>
                </a:solidFill>
                <a:effectLst>
                  <a:outerShdw blurRad="38100" dist="38100" dir="2700000" algn="tl">
                    <a:srgbClr val="000000">
                      <a:alpha val="43137"/>
                    </a:srgbClr>
                  </a:outerShdw>
                </a:effectLst>
              </a:rPr>
              <a:t>” = knowledge gained from enquiry</a:t>
            </a:r>
            <a:br>
              <a:rPr lang="en-GB" sz="2400" b="1" dirty="0" smtClean="0">
                <a:solidFill>
                  <a:srgbClr val="FFFF00"/>
                </a:solidFill>
                <a:effectLst>
                  <a:outerShdw blurRad="38100" dist="38100" dir="2700000" algn="tl">
                    <a:srgbClr val="000000">
                      <a:alpha val="43137"/>
                    </a:srgbClr>
                  </a:outerShdw>
                </a:effectLst>
              </a:rPr>
            </a:br>
            <a:endParaRPr lang="en-GB" sz="2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934304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2776"/>
          </a:xfrm>
        </p:spPr>
        <p:txBody>
          <a:bodyPr lIns="457200" rIns="457200">
            <a:normAutofit fontScale="90000"/>
          </a:bodyPr>
          <a:lstStyle/>
          <a:p>
            <a:pPr marL="0" indent="0"/>
            <a:r>
              <a:rPr lang="en-GB" sz="2800" dirty="0"/>
              <a:t/>
            </a:r>
            <a:br>
              <a:rPr lang="en-GB" sz="2800" dirty="0"/>
            </a:br>
            <a:r>
              <a:rPr lang="en-GB" sz="2400" b="1" dirty="0" smtClean="0">
                <a:solidFill>
                  <a:srgbClr val="FFFF00"/>
                </a:solidFill>
              </a:rPr>
              <a:t>2. Origins </a:t>
            </a:r>
            <a:r>
              <a:rPr lang="en-GB" sz="2400" b="1" dirty="0">
                <a:solidFill>
                  <a:srgbClr val="FFFF00"/>
                </a:solidFill>
              </a:rPr>
              <a:t>of (Western) History-Writing: Roman </a:t>
            </a:r>
            <a:r>
              <a:rPr lang="en-GB" sz="2400" b="1" dirty="0" smtClean="0">
                <a:solidFill>
                  <a:srgbClr val="FFFF00"/>
                </a:solidFill>
              </a:rPr>
              <a:t>and Christian Histories</a:t>
            </a:r>
            <a:br>
              <a:rPr lang="en-GB" sz="2400" b="1" dirty="0" smtClean="0">
                <a:solidFill>
                  <a:srgbClr val="FFFF00"/>
                </a:solidFill>
              </a:rPr>
            </a:br>
            <a:r>
              <a:rPr lang="en-GB" sz="2400" b="1" dirty="0" smtClean="0">
                <a:solidFill>
                  <a:srgbClr val="FFFF00"/>
                </a:solidFill>
              </a:rPr>
              <a:t/>
            </a:r>
            <a:br>
              <a:rPr lang="en-GB" sz="2400" b="1" dirty="0" smtClean="0">
                <a:solidFill>
                  <a:srgbClr val="FFFF00"/>
                </a:solidFill>
              </a:rPr>
            </a:br>
            <a:endParaRPr lang="en-GB" sz="2400" b="1"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0" y="3959220"/>
            <a:ext cx="9086530" cy="5832648"/>
          </a:xfrm>
        </p:spPr>
        <p:txBody>
          <a:bodyPr lIns="457200" tIns="182880" rIns="457200" bIns="182880">
            <a:noAutofit/>
          </a:bodyPr>
          <a:lstStyle/>
          <a:p>
            <a:pPr>
              <a:lnSpc>
                <a:spcPct val="100000"/>
              </a:lnSpc>
              <a:spcBef>
                <a:spcPts val="0"/>
              </a:spcBef>
            </a:pPr>
            <a:r>
              <a:rPr lang="en-GB" sz="1600" dirty="0" smtClean="0"/>
              <a:t>Circa 200BC, Polybius writes </a:t>
            </a:r>
            <a:r>
              <a:rPr lang="en-GB" sz="1600" i="1" dirty="0" smtClean="0"/>
              <a:t>Histories</a:t>
            </a:r>
            <a:r>
              <a:rPr lang="en-GB" sz="1600" dirty="0" smtClean="0"/>
              <a:t> of the rise of Roman Empire and Rome’s triumph over Carthage</a:t>
            </a:r>
          </a:p>
          <a:p>
            <a:pPr>
              <a:lnSpc>
                <a:spcPct val="100000"/>
              </a:lnSpc>
              <a:spcBef>
                <a:spcPts val="0"/>
              </a:spcBef>
            </a:pPr>
            <a:r>
              <a:rPr lang="en-GB" sz="1600" dirty="0" smtClean="0"/>
              <a:t>Around 27BC, Livy charts </a:t>
            </a:r>
            <a:r>
              <a:rPr lang="en-GB" sz="1600" i="1" dirty="0" smtClean="0"/>
              <a:t>The History of Rome </a:t>
            </a:r>
            <a:r>
              <a:rPr lang="en-GB" sz="1600" dirty="0" smtClean="0"/>
              <a:t>from the founding of the city, c. 753BC, up to his own lifetime during the reign of Augustus</a:t>
            </a:r>
          </a:p>
          <a:p>
            <a:pPr>
              <a:lnSpc>
                <a:spcPct val="100000"/>
              </a:lnSpc>
              <a:spcBef>
                <a:spcPts val="0"/>
              </a:spcBef>
            </a:pPr>
            <a:r>
              <a:rPr lang="en-GB" sz="1600" dirty="0" smtClean="0"/>
              <a:t>After the conversion of Emperor Constantine to Christianity, Eusebius wrote the </a:t>
            </a:r>
            <a:r>
              <a:rPr lang="en-GB" sz="1600" i="1" dirty="0" smtClean="0"/>
              <a:t>Ecclesiastical History </a:t>
            </a:r>
            <a:r>
              <a:rPr lang="en-GB" sz="1600" dirty="0" smtClean="0"/>
              <a:t>in the 4</a:t>
            </a:r>
            <a:r>
              <a:rPr lang="en-GB" sz="1600" baseline="30000" dirty="0" smtClean="0"/>
              <a:t>th</a:t>
            </a:r>
            <a:r>
              <a:rPr lang="en-GB" sz="1600" dirty="0" smtClean="0"/>
              <a:t> century AD</a:t>
            </a:r>
            <a:r>
              <a:rPr lang="en-GB" sz="1600" i="1" dirty="0" smtClean="0"/>
              <a:t> </a:t>
            </a:r>
          </a:p>
          <a:p>
            <a:pPr>
              <a:lnSpc>
                <a:spcPct val="100000"/>
              </a:lnSpc>
              <a:spcBef>
                <a:spcPts val="0"/>
              </a:spcBef>
            </a:pPr>
            <a:r>
              <a:rPr lang="en-GB" sz="1600" dirty="0" smtClean="0"/>
              <a:t>In 8</a:t>
            </a:r>
            <a:r>
              <a:rPr lang="en-GB" sz="1600" baseline="30000" dirty="0" smtClean="0"/>
              <a:t>th</a:t>
            </a:r>
            <a:r>
              <a:rPr lang="en-GB" sz="1600" dirty="0" smtClean="0"/>
              <a:t> century, Bede  wrote  </a:t>
            </a:r>
            <a:r>
              <a:rPr lang="en-GB" sz="1600" i="1" dirty="0" smtClean="0"/>
              <a:t>Ecclesiastical History of the English People</a:t>
            </a:r>
          </a:p>
          <a:p>
            <a:pPr>
              <a:lnSpc>
                <a:spcPct val="100000"/>
              </a:lnSpc>
              <a:spcBef>
                <a:spcPts val="0"/>
              </a:spcBef>
            </a:pPr>
            <a:r>
              <a:rPr lang="en-GB" sz="1600" dirty="0"/>
              <a:t>Development of hagiography as a genre: accounts of saints’ lives and miracles performed</a:t>
            </a:r>
          </a:p>
          <a:p>
            <a:pPr>
              <a:lnSpc>
                <a:spcPct val="100000"/>
              </a:lnSpc>
              <a:spcBef>
                <a:spcPts val="0"/>
              </a:spcBef>
            </a:pPr>
            <a:r>
              <a:rPr lang="en-GB" sz="1600" dirty="0" smtClean="0"/>
              <a:t>The Abrahamic tradition built upon texts which understand Islam, Judaism and Christianity within a longer timespan (they are religions of “historical consciousness”)</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70" y="771512"/>
            <a:ext cx="1584176" cy="31807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1666" y="739129"/>
            <a:ext cx="2448272" cy="2665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12278" t="4263" r="12991" b="6525"/>
          <a:stretch/>
        </p:blipFill>
        <p:spPr bwMode="auto">
          <a:xfrm>
            <a:off x="4716016" y="852633"/>
            <a:ext cx="1944216" cy="30900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1871700" y="3437408"/>
            <a:ext cx="2664296" cy="461665"/>
          </a:xfrm>
          <a:prstGeom prst="rect">
            <a:avLst/>
          </a:prstGeom>
        </p:spPr>
        <p:txBody>
          <a:bodyPr wrap="square">
            <a:spAutoFit/>
          </a:bodyPr>
          <a:lstStyle/>
          <a:p>
            <a:r>
              <a:rPr lang="en-GB" sz="1200" dirty="0" smtClean="0"/>
              <a:t>Stele believed to be of  Polybius;  bust of Titus Livius (Livy); Eusebius; Bede</a:t>
            </a:r>
            <a:endParaRPr lang="en-GB" sz="1200" dirty="0"/>
          </a:p>
        </p:txBody>
      </p:sp>
      <p:pic>
        <p:nvPicPr>
          <p:cNvPr id="205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04248" y="904628"/>
            <a:ext cx="2364036" cy="2994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69142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650361"/>
          </a:xfrm>
          <a:prstGeom prst="rect">
            <a:avLst/>
          </a:prstGeom>
          <a:noFill/>
        </p:spPr>
        <p:txBody>
          <a:bodyPr wrap="square" lIns="540000" tIns="360000" rIns="540000" bIns="360000" rtlCol="0">
            <a:spAutoFit/>
          </a:bodyPr>
          <a:lstStyle/>
          <a:p>
            <a:pPr algn="just"/>
            <a:r>
              <a:rPr lang="en-GB" sz="2200" b="1" dirty="0">
                <a:solidFill>
                  <a:srgbClr val="FFFF00"/>
                </a:solidFill>
                <a:effectLst>
                  <a:outerShdw blurRad="38100" dist="38100" dir="2700000" algn="tl">
                    <a:srgbClr val="000000">
                      <a:alpha val="43137"/>
                    </a:srgbClr>
                  </a:outerShdw>
                </a:effectLst>
              </a:rPr>
              <a:t>3. Towards a ‘Modern’ </a:t>
            </a:r>
            <a:r>
              <a:rPr lang="en-GB" sz="2200" b="1" dirty="0" smtClean="0">
                <a:solidFill>
                  <a:srgbClr val="FFFF00"/>
                </a:solidFill>
                <a:effectLst>
                  <a:outerShdw blurRad="38100" dist="38100" dir="2700000" algn="tl">
                    <a:srgbClr val="000000">
                      <a:alpha val="43137"/>
                    </a:srgbClr>
                  </a:outerShdw>
                </a:effectLst>
              </a:rPr>
              <a:t>History-Writing: Edward Gibbon, </a:t>
            </a:r>
            <a:r>
              <a:rPr lang="en-GB" sz="2200" b="1" i="1" dirty="0" smtClean="0">
                <a:solidFill>
                  <a:srgbClr val="FFFF00"/>
                </a:solidFill>
                <a:effectLst>
                  <a:outerShdw blurRad="38100" dist="38100" dir="2700000" algn="tl">
                    <a:srgbClr val="000000">
                      <a:alpha val="43137"/>
                    </a:srgbClr>
                  </a:outerShdw>
                </a:effectLst>
              </a:rPr>
              <a:t>The History of the Decline and Fall of the Roman Empire </a:t>
            </a:r>
            <a:r>
              <a:rPr lang="en-GB" sz="2200" b="1" dirty="0" smtClean="0">
                <a:solidFill>
                  <a:srgbClr val="FFFF00"/>
                </a:solidFill>
                <a:effectLst>
                  <a:outerShdw blurRad="38100" dist="38100" dir="2700000" algn="tl">
                    <a:srgbClr val="000000">
                      <a:alpha val="43137"/>
                    </a:srgbClr>
                  </a:outerShdw>
                </a:effectLst>
              </a:rPr>
              <a:t>(6 vols., 1776–1789)</a:t>
            </a:r>
          </a:p>
          <a:p>
            <a:pPr marL="342900" indent="-342900" algn="just">
              <a:buFont typeface="Arial" panose="020B0604020202020204" pitchFamily="34" charset="0"/>
              <a:buChar char="•"/>
            </a:pPr>
            <a:endParaRPr lang="en-GB" sz="1600" dirty="0" smtClean="0"/>
          </a:p>
        </p:txBody>
      </p:sp>
      <p:pic>
        <p:nvPicPr>
          <p:cNvPr id="3" name="Picture 2"/>
          <p:cNvPicPr>
            <a:picLocks noChangeAspect="1"/>
          </p:cNvPicPr>
          <p:nvPr/>
        </p:nvPicPr>
        <p:blipFill>
          <a:blip r:embed="rId3"/>
          <a:stretch>
            <a:fillRect/>
          </a:stretch>
        </p:blipFill>
        <p:spPr>
          <a:xfrm>
            <a:off x="6127415" y="1263249"/>
            <a:ext cx="2900966" cy="3468266"/>
          </a:xfrm>
          <a:prstGeom prst="rect">
            <a:avLst/>
          </a:prstGeom>
        </p:spPr>
      </p:pic>
      <p:sp>
        <p:nvSpPr>
          <p:cNvPr id="4" name="TextBox 3"/>
          <p:cNvSpPr txBox="1"/>
          <p:nvPr/>
        </p:nvSpPr>
        <p:spPr>
          <a:xfrm>
            <a:off x="-21704" y="1052736"/>
            <a:ext cx="6011796" cy="5651456"/>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000" dirty="0" smtClean="0"/>
              <a:t>Gibbon (1737–1794) was influenced by Herodotus, Thucydides, Livy and other ancient scholars, but also a product of Enlightenment thinking</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Used methods and practices which became recognisable features of history in the Western academy: </a:t>
            </a:r>
          </a:p>
          <a:p>
            <a:pPr marL="800100" lvl="1" indent="-342900" algn="just">
              <a:buFontTx/>
              <a:buChar char="-"/>
            </a:pPr>
            <a:r>
              <a:rPr lang="en-GB" sz="2000" dirty="0" smtClean="0"/>
              <a:t>Insistence on making connections between events</a:t>
            </a:r>
          </a:p>
          <a:p>
            <a:pPr marL="800100" lvl="1" indent="-342900" algn="just">
              <a:buFontTx/>
              <a:buChar char="-"/>
            </a:pPr>
            <a:r>
              <a:rPr lang="en-GB" sz="2000" dirty="0" smtClean="0"/>
              <a:t>Attempt to explain causes as well as telling a narrative </a:t>
            </a:r>
          </a:p>
          <a:p>
            <a:pPr marL="800100" lvl="1" indent="-342900" algn="just">
              <a:buFontTx/>
              <a:buChar char="-"/>
            </a:pPr>
            <a:r>
              <a:rPr lang="en-GB" sz="2000" dirty="0" smtClean="0"/>
              <a:t>Analysis of </a:t>
            </a:r>
            <a:r>
              <a:rPr lang="en-GB" sz="2000" b="1" dirty="0" smtClean="0"/>
              <a:t>human </a:t>
            </a:r>
            <a:r>
              <a:rPr lang="en-GB" sz="2000" dirty="0" smtClean="0"/>
              <a:t>actions and circumstances</a:t>
            </a:r>
          </a:p>
          <a:p>
            <a:pPr marL="800100" lvl="1" indent="-342900" algn="just">
              <a:buFontTx/>
              <a:buChar char="-"/>
            </a:pPr>
            <a:r>
              <a:rPr lang="en-GB" sz="2000" dirty="0" smtClean="0"/>
              <a:t>Extensive use of notes as guide to sources consulted: proto-footnotes!</a:t>
            </a:r>
          </a:p>
        </p:txBody>
      </p:sp>
      <p:pic>
        <p:nvPicPr>
          <p:cNvPr id="5" name="Picture 4"/>
          <p:cNvPicPr>
            <a:picLocks noChangeAspect="1"/>
          </p:cNvPicPr>
          <p:nvPr/>
        </p:nvPicPr>
        <p:blipFill>
          <a:blip r:embed="rId4"/>
          <a:stretch>
            <a:fillRect/>
          </a:stretch>
        </p:blipFill>
        <p:spPr>
          <a:xfrm>
            <a:off x="6732240" y="3802490"/>
            <a:ext cx="2176277" cy="2901702"/>
          </a:xfrm>
          <a:prstGeom prst="rect">
            <a:avLst/>
          </a:prstGeom>
        </p:spPr>
      </p:pic>
    </p:spTree>
    <p:extLst>
      <p:ext uri="{BB962C8B-B14F-4D97-AF65-F5344CB8AC3E}">
        <p14:creationId xmlns:p14="http://schemas.microsoft.com/office/powerpoint/2010/main" val="21425201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404140"/>
          </a:xfrm>
          <a:prstGeom prst="rect">
            <a:avLst/>
          </a:prstGeom>
          <a:noFill/>
        </p:spPr>
        <p:txBody>
          <a:bodyPr wrap="square" lIns="540000" tIns="360000" rIns="540000" bIns="360000" rtlCol="0">
            <a:spAutoFit/>
          </a:bodyPr>
          <a:lstStyle/>
          <a:p>
            <a:pPr algn="just"/>
            <a:r>
              <a:rPr lang="en-GB" sz="2200" b="1" dirty="0">
                <a:solidFill>
                  <a:srgbClr val="FFFF00"/>
                </a:solidFill>
                <a:effectLst>
                  <a:outerShdw blurRad="38100" dist="38100" dir="2700000" algn="tl">
                    <a:srgbClr val="000000">
                      <a:alpha val="43137"/>
                    </a:srgbClr>
                  </a:outerShdw>
                </a:effectLst>
              </a:rPr>
              <a:t>3. Towards a ‘Modern’ </a:t>
            </a:r>
            <a:r>
              <a:rPr lang="en-GB" sz="2200" b="1" dirty="0" smtClean="0">
                <a:solidFill>
                  <a:srgbClr val="FFFF00"/>
                </a:solidFill>
                <a:effectLst>
                  <a:outerShdw blurRad="38100" dist="38100" dir="2700000" algn="tl">
                    <a:srgbClr val="000000">
                      <a:alpha val="43137"/>
                    </a:srgbClr>
                  </a:outerShdw>
                </a:effectLst>
              </a:rPr>
              <a:t>History-Writing: Edward Gibbon, </a:t>
            </a:r>
            <a:r>
              <a:rPr lang="en-GB" sz="2200" b="1" i="1" dirty="0" smtClean="0">
                <a:solidFill>
                  <a:srgbClr val="FFFF00"/>
                </a:solidFill>
                <a:effectLst>
                  <a:outerShdw blurRad="38100" dist="38100" dir="2700000" algn="tl">
                    <a:srgbClr val="000000">
                      <a:alpha val="43137"/>
                    </a:srgbClr>
                  </a:outerShdw>
                </a:effectLst>
              </a:rPr>
              <a:t>The History of the Decline and Fall of the Roman Empire </a:t>
            </a:r>
            <a:r>
              <a:rPr lang="en-GB" sz="2200" b="1" dirty="0" smtClean="0">
                <a:solidFill>
                  <a:srgbClr val="FFFF00"/>
                </a:solidFill>
                <a:effectLst>
                  <a:outerShdw blurRad="38100" dist="38100" dir="2700000" algn="tl">
                    <a:srgbClr val="000000">
                      <a:alpha val="43137"/>
                    </a:srgbClr>
                  </a:outerShdw>
                </a:effectLst>
              </a:rPr>
              <a:t>(6 vols., 1776–1789)</a:t>
            </a:r>
          </a:p>
        </p:txBody>
      </p:sp>
      <p:sp>
        <p:nvSpPr>
          <p:cNvPr id="3" name="TextBox 2"/>
          <p:cNvSpPr txBox="1"/>
          <p:nvPr/>
        </p:nvSpPr>
        <p:spPr>
          <a:xfrm>
            <a:off x="0" y="548680"/>
            <a:ext cx="6444208" cy="6159288"/>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endParaRPr lang="en-GB" sz="1600" dirty="0" smtClean="0"/>
          </a:p>
          <a:p>
            <a:pPr algn="just"/>
            <a:endParaRPr lang="en-GB" sz="1700" dirty="0" smtClean="0"/>
          </a:p>
          <a:p>
            <a:pPr algn="just"/>
            <a:r>
              <a:rPr lang="en-GB" sz="2000" dirty="0" err="1" smtClean="0"/>
              <a:t>Gibbonian</a:t>
            </a:r>
            <a:r>
              <a:rPr lang="en-GB" sz="2000" dirty="0" smtClean="0"/>
              <a:t> aphorisms:</a:t>
            </a:r>
          </a:p>
          <a:p>
            <a:pPr algn="just"/>
            <a:endParaRPr lang="en-GB" sz="2000" dirty="0" smtClean="0"/>
          </a:p>
          <a:p>
            <a:pPr algn="just"/>
            <a:r>
              <a:rPr lang="en-GB" sz="2000" dirty="0" smtClean="0"/>
              <a:t>“The theologian may indulge the pleasing task of describing religion as she descended from Heaven in her native purity. A more melancholy duty is imposed on the historian. He must discover the inevitable mixture of error and corruption which she contracted in a long residence upon Earth, among a weak and degenerate race of beings.”</a:t>
            </a:r>
          </a:p>
          <a:p>
            <a:pPr algn="just"/>
            <a:endParaRPr lang="en-GB" sz="2000" dirty="0" smtClean="0"/>
          </a:p>
          <a:p>
            <a:pPr algn="just"/>
            <a:r>
              <a:rPr lang="en-GB" sz="2000" dirty="0" smtClean="0"/>
              <a:t>“I have but one lamp by which my feet are guided, and that is the lamp of experience. </a:t>
            </a:r>
            <a:r>
              <a:rPr lang="en-GB" sz="2000" b="1" dirty="0" smtClean="0"/>
              <a:t>I know no way of judging of the future but by the past</a:t>
            </a:r>
            <a:r>
              <a:rPr lang="en-GB" sz="2000" dirty="0" smtClean="0"/>
              <a:t>.” </a:t>
            </a:r>
          </a:p>
          <a:p>
            <a:pPr algn="just"/>
            <a:endParaRPr lang="en-GB" sz="2000" dirty="0" smtClean="0"/>
          </a:p>
          <a:p>
            <a:pPr algn="just"/>
            <a:r>
              <a:rPr lang="en-GB" sz="2000" dirty="0" smtClean="0"/>
              <a:t>“History ... is little more than the register of the crimes, follies, and misfortune of mankind”</a:t>
            </a:r>
            <a:endParaRPr lang="en-GB" sz="2000" i="1" dirty="0"/>
          </a:p>
        </p:txBody>
      </p:sp>
      <p:pic>
        <p:nvPicPr>
          <p:cNvPr id="4" name="Picture 3"/>
          <p:cNvPicPr>
            <a:picLocks noChangeAspect="1"/>
          </p:cNvPicPr>
          <p:nvPr/>
        </p:nvPicPr>
        <p:blipFill>
          <a:blip r:embed="rId3"/>
          <a:stretch>
            <a:fillRect/>
          </a:stretch>
        </p:blipFill>
        <p:spPr>
          <a:xfrm>
            <a:off x="6127415" y="1263249"/>
            <a:ext cx="2900966" cy="3468266"/>
          </a:xfrm>
          <a:prstGeom prst="rect">
            <a:avLst/>
          </a:prstGeom>
        </p:spPr>
      </p:pic>
    </p:spTree>
    <p:extLst>
      <p:ext uri="{BB962C8B-B14F-4D97-AF65-F5344CB8AC3E}">
        <p14:creationId xmlns:p14="http://schemas.microsoft.com/office/powerpoint/2010/main" val="9295376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482453"/>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Victorian </a:t>
            </a:r>
            <a:r>
              <a:rPr lang="en-GB" sz="2400" b="1" dirty="0" smtClean="0">
                <a:solidFill>
                  <a:srgbClr val="FFFF00"/>
                </a:solidFill>
                <a:effectLst>
                  <a:outerShdw blurRad="38100" dist="38100" dir="2700000" algn="tl">
                    <a:srgbClr val="000000">
                      <a:alpha val="43137"/>
                    </a:srgbClr>
                  </a:outerShdw>
                </a:effectLst>
              </a:rPr>
              <a:t>Histories</a:t>
            </a:r>
          </a:p>
          <a:p>
            <a:pPr algn="ctr"/>
            <a:endParaRPr lang="en-GB" b="1" dirty="0"/>
          </a:p>
          <a:p>
            <a:pPr marL="285750" indent="-285750" algn="just">
              <a:buFont typeface="Arial" panose="020B0604020202020204" pitchFamily="34" charset="0"/>
              <a:buChar char="•"/>
            </a:pPr>
            <a:r>
              <a:rPr lang="en-GB" sz="2400" dirty="0" smtClean="0"/>
              <a:t>Well into the 19</a:t>
            </a:r>
            <a:r>
              <a:rPr lang="en-GB" sz="2400" baseline="30000" dirty="0" smtClean="0"/>
              <a:t>th</a:t>
            </a:r>
            <a:r>
              <a:rPr lang="en-GB" sz="2400" dirty="0" smtClean="0"/>
              <a:t> century, history-writing remained principally the preserve of ‘gentlemen scholars’ rather than a specialised academic pursuit</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smtClean="0"/>
              <a:t>As a measure of this, University of Oxford’s first history school was est. 1872; Cambridge, 1875</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r>
              <a:rPr lang="en-GB" sz="2400" dirty="0" smtClean="0"/>
              <a:t>Nonetheless, history was a popular and influential part of the publishing industry; e.g. </a:t>
            </a:r>
          </a:p>
          <a:p>
            <a:pPr marL="742950" lvl="1" indent="-285750" algn="just">
              <a:buFontTx/>
              <a:buChar char="-"/>
            </a:pPr>
            <a:r>
              <a:rPr lang="en-GB" sz="2400" dirty="0" smtClean="0"/>
              <a:t>Thomas Carlyle’s polemical </a:t>
            </a:r>
            <a:r>
              <a:rPr lang="en-GB" sz="2400" i="1" dirty="0" smtClean="0"/>
              <a:t>The French Revolution: A History </a:t>
            </a:r>
            <a:r>
              <a:rPr lang="en-GB" sz="2400" dirty="0" smtClean="0"/>
              <a:t>(1837)</a:t>
            </a:r>
          </a:p>
          <a:p>
            <a:pPr marL="742950" lvl="1" indent="-285750" algn="just">
              <a:buFontTx/>
              <a:buChar char="-"/>
            </a:pPr>
            <a:r>
              <a:rPr lang="en-GB" sz="2400" dirty="0" smtClean="0"/>
              <a:t>Thomas Babington Macaulay, </a:t>
            </a:r>
            <a:r>
              <a:rPr lang="en-GB" sz="2400" i="1" dirty="0" smtClean="0"/>
              <a:t>The History of England from the Accession of James the Second </a:t>
            </a:r>
            <a:r>
              <a:rPr lang="en-GB" sz="2400" dirty="0" smtClean="0"/>
              <a:t>(1848) </a:t>
            </a:r>
          </a:p>
          <a:p>
            <a:pPr marL="742950" lvl="1" indent="-285750" algn="just">
              <a:buFontTx/>
              <a:buChar char="-"/>
            </a:pPr>
            <a:endParaRPr lang="en-GB" sz="2000" i="1" dirty="0"/>
          </a:p>
        </p:txBody>
      </p:sp>
    </p:spTree>
    <p:extLst>
      <p:ext uri="{BB962C8B-B14F-4D97-AF65-F5344CB8AC3E}">
        <p14:creationId xmlns:p14="http://schemas.microsoft.com/office/powerpoint/2010/main" val="17281746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315" y="1196752"/>
            <a:ext cx="6902039" cy="3681686"/>
          </a:xfrm>
          <a:prstGeom prst="rect">
            <a:avLst/>
          </a:prstGeom>
          <a:noFill/>
        </p:spPr>
        <p:txBody>
          <a:bodyPr wrap="square" lIns="360000" tIns="360000" rIns="360000" bIns="360000" rtlCol="0">
            <a:spAutoFit/>
          </a:bodyPr>
          <a:lstStyle/>
          <a:p>
            <a:pPr marL="285750" indent="-285750" algn="just">
              <a:buFont typeface="Arial" panose="020B0604020202020204" pitchFamily="34" charset="0"/>
              <a:buChar char="•"/>
            </a:pPr>
            <a:r>
              <a:rPr lang="en-GB" sz="3200" dirty="0" smtClean="0"/>
              <a:t>Moves towards professionalization of history – and the systemization of historians’  methods – take root in Germany in 1820s and 1830s. A leading influence was Leopold von Ranke</a:t>
            </a: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1354"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902039" y="4460504"/>
            <a:ext cx="2160240" cy="830997"/>
          </a:xfrm>
          <a:prstGeom prst="rect">
            <a:avLst/>
          </a:prstGeom>
        </p:spPr>
        <p:txBody>
          <a:bodyPr wrap="square">
            <a:spAutoFit/>
          </a:bodyPr>
          <a:lstStyle/>
          <a:p>
            <a:pPr algn="ctr"/>
            <a:r>
              <a:rPr lang="en-GB" sz="1200" dirty="0" smtClean="0"/>
              <a:t>Leopold von Ranke (1795–1886)</a:t>
            </a:r>
          </a:p>
          <a:p>
            <a:pPr algn="ctr"/>
            <a:endParaRPr lang="en-GB" sz="1200" dirty="0" smtClean="0"/>
          </a:p>
          <a:p>
            <a:endParaRPr lang="en-GB" sz="1200" dirty="0"/>
          </a:p>
        </p:txBody>
      </p:sp>
      <p:sp>
        <p:nvSpPr>
          <p:cNvPr id="6" name="TextBox 5"/>
          <p:cNvSpPr txBox="1"/>
          <p:nvPr/>
        </p:nvSpPr>
        <p:spPr>
          <a:xfrm>
            <a:off x="-50622" y="-1"/>
            <a:ext cx="9194622" cy="1465695"/>
          </a:xfrm>
          <a:prstGeom prst="rect">
            <a:avLst/>
          </a:prstGeom>
          <a:noFill/>
        </p:spPr>
        <p:txBody>
          <a:bodyPr wrap="square" lIns="360000" tIns="360000" rIns="360000" bIns="360000" rtlCol="0">
            <a:spAutoFit/>
          </a:bodyPr>
          <a:lstStyle/>
          <a:p>
            <a:pPr algn="ctr"/>
            <a:r>
              <a:rPr lang="en-GB" sz="2400" b="1" dirty="0">
                <a:solidFill>
                  <a:srgbClr val="FFFF00"/>
                </a:solidFill>
                <a:effectLst>
                  <a:outerShdw blurRad="38100" dist="38100" dir="2700000" algn="tl">
                    <a:srgbClr val="000000">
                      <a:alpha val="43137"/>
                    </a:srgbClr>
                  </a:outerShdw>
                </a:effectLst>
              </a:rPr>
              <a:t>3. Towards a ‘Modern’ History-Writing: </a:t>
            </a:r>
            <a:r>
              <a:rPr lang="en-GB" sz="2400" b="1" dirty="0" smtClean="0">
                <a:solidFill>
                  <a:srgbClr val="FFFF00"/>
                </a:solidFill>
                <a:effectLst>
                  <a:outerShdw blurRad="38100" dist="38100" dir="2700000" algn="tl">
                    <a:srgbClr val="000000">
                      <a:alpha val="43137"/>
                    </a:srgbClr>
                  </a:outerShdw>
                </a:effectLst>
              </a:rPr>
              <a:t>Professionalization </a:t>
            </a:r>
            <a:r>
              <a:rPr lang="en-GB" sz="2400" b="1" dirty="0">
                <a:solidFill>
                  <a:srgbClr val="FFFF00"/>
                </a:solidFill>
                <a:effectLst>
                  <a:outerShdw blurRad="38100" dist="38100" dir="2700000" algn="tl">
                    <a:srgbClr val="000000">
                      <a:alpha val="43137"/>
                    </a:srgbClr>
                  </a:outerShdw>
                </a:effectLst>
              </a:rPr>
              <a:t>and Institutionalisation of </a:t>
            </a:r>
            <a:r>
              <a:rPr lang="en-GB" sz="2400" b="1" dirty="0" smtClean="0">
                <a:solidFill>
                  <a:srgbClr val="FFFF00"/>
                </a:solidFill>
                <a:effectLst>
                  <a:outerShdw blurRad="38100" dist="38100" dir="2700000" algn="tl">
                    <a:srgbClr val="000000">
                      <a:alpha val="43137"/>
                    </a:srgbClr>
                  </a:outerShdw>
                </a:effectLst>
              </a:rPr>
              <a:t>History (Ranke) </a:t>
            </a:r>
            <a:endParaRPr lang="en-GB" sz="1700" i="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327907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8418" y="640297"/>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311946" y="-1"/>
            <a:ext cx="4557082" cy="6267009"/>
          </a:xfrm>
          <a:prstGeom prst="rect">
            <a:avLst/>
          </a:prstGeom>
          <a:noFill/>
        </p:spPr>
        <p:txBody>
          <a:bodyPr wrap="square" lIns="360000" tIns="360000" rIns="360000" bIns="360000" rtlCol="0">
            <a:spAutoFit/>
          </a:bodyPr>
          <a:lstStyle/>
          <a:p>
            <a:pPr algn="ctr"/>
            <a:r>
              <a:rPr lang="en-GB" sz="2400" b="1" dirty="0" smtClean="0">
                <a:solidFill>
                  <a:srgbClr val="FFFF00"/>
                </a:solidFill>
                <a:effectLst>
                  <a:outerShdw blurRad="38100" dist="38100" dir="2700000" algn="tl">
                    <a:srgbClr val="000000">
                      <a:alpha val="43137"/>
                    </a:srgbClr>
                  </a:outerShdw>
                </a:effectLst>
              </a:rPr>
              <a:t>WEEK 2 Discussion</a:t>
            </a:r>
          </a:p>
          <a:p>
            <a:endParaRPr lang="en-GB" sz="2400" b="1" i="1" dirty="0">
              <a:solidFill>
                <a:srgbClr val="FFFF00"/>
              </a:solidFill>
              <a:effectLst>
                <a:outerShdw blurRad="38100" dist="38100" dir="2700000" algn="tl">
                  <a:srgbClr val="000000">
                    <a:alpha val="43137"/>
                  </a:srgbClr>
                </a:outerShdw>
              </a:effectLst>
            </a:endParaRPr>
          </a:p>
          <a:p>
            <a:r>
              <a:rPr lang="en-GB" sz="2400" i="1" dirty="0" smtClean="0">
                <a:solidFill>
                  <a:srgbClr val="FFFF00"/>
                </a:solidFill>
                <a:effectLst>
                  <a:outerShdw blurRad="38100" dist="38100" dir="2700000" algn="tl">
                    <a:srgbClr val="000000">
                      <a:alpha val="43137"/>
                    </a:srgbClr>
                  </a:outerShdw>
                </a:effectLst>
              </a:rPr>
              <a:t>To varying degrees, the theorists discussed in today’s lecture have influenced how history came to be understood, practiced and written during the 20</a:t>
            </a:r>
            <a:r>
              <a:rPr lang="en-GB" sz="2400" i="1" baseline="30000" dirty="0" smtClean="0">
                <a:solidFill>
                  <a:srgbClr val="FFFF00"/>
                </a:solidFill>
                <a:effectLst>
                  <a:outerShdw blurRad="38100" dist="38100" dir="2700000" algn="tl">
                    <a:srgbClr val="000000">
                      <a:alpha val="43137"/>
                    </a:srgbClr>
                  </a:outerShdw>
                </a:effectLst>
              </a:rPr>
              <a:t>th</a:t>
            </a:r>
            <a:r>
              <a:rPr lang="en-GB" sz="2400" i="1" dirty="0" smtClean="0">
                <a:solidFill>
                  <a:srgbClr val="FFFF00"/>
                </a:solidFill>
                <a:effectLst>
                  <a:outerShdw blurRad="38100" dist="38100" dir="2700000" algn="tl">
                    <a:srgbClr val="000000">
                      <a:alpha val="43137"/>
                    </a:srgbClr>
                  </a:outerShdw>
                </a:effectLst>
              </a:rPr>
              <a:t> century (and continue to do so today).</a:t>
            </a:r>
          </a:p>
          <a:p>
            <a:r>
              <a:rPr lang="en-GB" sz="2400" i="1" dirty="0" smtClean="0">
                <a:solidFill>
                  <a:srgbClr val="FFFF00"/>
                </a:solidFill>
                <a:effectLst>
                  <a:outerShdw blurRad="38100" dist="38100" dir="2700000" algn="tl">
                    <a:srgbClr val="000000">
                      <a:alpha val="43137"/>
                    </a:srgbClr>
                  </a:outerShdw>
                </a:effectLst>
              </a:rPr>
              <a:t>	With that in mind, our discussion in the first part of next Monday’s lecture will be structured around two proponents of 20</a:t>
            </a:r>
            <a:r>
              <a:rPr lang="en-GB" sz="2400" i="1" baseline="30000" dirty="0" smtClean="0">
                <a:solidFill>
                  <a:srgbClr val="FFFF00"/>
                </a:solidFill>
                <a:effectLst>
                  <a:outerShdw blurRad="38100" dist="38100" dir="2700000" algn="tl">
                    <a:srgbClr val="000000">
                      <a:alpha val="43137"/>
                    </a:srgbClr>
                  </a:outerShdw>
                </a:effectLst>
              </a:rPr>
              <a:t>th</a:t>
            </a:r>
            <a:r>
              <a:rPr lang="en-GB" sz="2400" i="1" dirty="0" smtClean="0">
                <a:solidFill>
                  <a:srgbClr val="FFFF00"/>
                </a:solidFill>
                <a:effectLst>
                  <a:outerShdw blurRad="38100" dist="38100" dir="2700000" algn="tl">
                    <a:srgbClr val="000000">
                      <a:alpha val="43137"/>
                    </a:srgbClr>
                  </a:outerShdw>
                </a:effectLst>
              </a:rPr>
              <a:t>-century historical methods</a:t>
            </a:r>
          </a:p>
        </p:txBody>
      </p:sp>
      <p:pic>
        <p:nvPicPr>
          <p:cNvPr id="3" name="Picture 2"/>
          <p:cNvPicPr>
            <a:picLocks noChangeAspect="1"/>
          </p:cNvPicPr>
          <p:nvPr/>
        </p:nvPicPr>
        <p:blipFill>
          <a:blip r:embed="rId4"/>
          <a:stretch>
            <a:fillRect/>
          </a:stretch>
        </p:blipFill>
        <p:spPr>
          <a:xfrm>
            <a:off x="-4142" y="612312"/>
            <a:ext cx="2316088" cy="3763642"/>
          </a:xfrm>
          <a:prstGeom prst="rect">
            <a:avLst/>
          </a:prstGeom>
        </p:spPr>
      </p:pic>
      <p:pic>
        <p:nvPicPr>
          <p:cNvPr id="5" name="Picture 4"/>
          <p:cNvPicPr>
            <a:picLocks noChangeAspect="1"/>
          </p:cNvPicPr>
          <p:nvPr/>
        </p:nvPicPr>
        <p:blipFill>
          <a:blip r:embed="rId5"/>
          <a:stretch>
            <a:fillRect/>
          </a:stretch>
        </p:blipFill>
        <p:spPr>
          <a:xfrm>
            <a:off x="0" y="4294250"/>
            <a:ext cx="2051720" cy="2560674"/>
          </a:xfrm>
          <a:prstGeom prst="rect">
            <a:avLst/>
          </a:prstGeom>
        </p:spPr>
      </p:pic>
      <p:pic>
        <p:nvPicPr>
          <p:cNvPr id="7" name="Picture 6"/>
          <p:cNvPicPr>
            <a:picLocks noChangeAspect="1"/>
          </p:cNvPicPr>
          <p:nvPr/>
        </p:nvPicPr>
        <p:blipFill>
          <a:blip r:embed="rId6"/>
          <a:stretch>
            <a:fillRect/>
          </a:stretch>
        </p:blipFill>
        <p:spPr>
          <a:xfrm>
            <a:off x="6869028" y="3904049"/>
            <a:ext cx="2274972" cy="2719451"/>
          </a:xfrm>
          <a:prstGeom prst="rect">
            <a:avLst/>
          </a:prstGeom>
        </p:spPr>
      </p:pic>
    </p:spTree>
    <p:extLst>
      <p:ext uri="{BB962C8B-B14F-4D97-AF65-F5344CB8AC3E}">
        <p14:creationId xmlns:p14="http://schemas.microsoft.com/office/powerpoint/2010/main" val="31282509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8418" y="640297"/>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2311946" y="-1"/>
            <a:ext cx="4557082" cy="7067228"/>
          </a:xfrm>
          <a:prstGeom prst="rect">
            <a:avLst/>
          </a:prstGeom>
          <a:noFill/>
        </p:spPr>
        <p:txBody>
          <a:bodyPr wrap="square" lIns="360000" tIns="360000" rIns="360000" bIns="360000" rtlCol="0">
            <a:spAutoFit/>
          </a:bodyPr>
          <a:lstStyle/>
          <a:p>
            <a:pPr algn="ctr"/>
            <a:r>
              <a:rPr lang="en-GB" sz="2400" b="1" dirty="0" smtClean="0">
                <a:solidFill>
                  <a:srgbClr val="FFFF00"/>
                </a:solidFill>
                <a:effectLst>
                  <a:outerShdw blurRad="38100" dist="38100" dir="2700000" algn="tl">
                    <a:srgbClr val="000000">
                      <a:alpha val="43137"/>
                    </a:srgbClr>
                  </a:outerShdw>
                </a:effectLst>
              </a:rPr>
              <a:t>WEEK 2 Discussion</a:t>
            </a:r>
          </a:p>
          <a:p>
            <a:endParaRPr lang="en-US" sz="2400" dirty="0" smtClean="0"/>
          </a:p>
          <a:p>
            <a:r>
              <a:rPr lang="en-US" sz="2000" dirty="0" smtClean="0"/>
              <a:t>EH </a:t>
            </a:r>
            <a:r>
              <a:rPr lang="en-US" sz="2000" dirty="0"/>
              <a:t>Carr, Preface and 'The Historian and His Facts' in </a:t>
            </a:r>
            <a:r>
              <a:rPr lang="en-US" sz="2000" i="1" dirty="0"/>
              <a:t>What is History?</a:t>
            </a:r>
            <a:r>
              <a:rPr lang="en-US" sz="2000" dirty="0"/>
              <a:t> (Penguin: </a:t>
            </a:r>
            <a:r>
              <a:rPr lang="en-US" sz="2000" dirty="0" err="1"/>
              <a:t>Harmondsworth</a:t>
            </a:r>
            <a:r>
              <a:rPr lang="en-US" sz="2000" dirty="0"/>
              <a:t>, Middlesex, 1987 [1st ed. 1961]), pp. 3–30. </a:t>
            </a:r>
            <a:r>
              <a:rPr lang="en-US" sz="2000" b="1" dirty="0"/>
              <a:t>Note: the PDF file contains additional chapters which may-or-may not be of use to you.</a:t>
            </a:r>
            <a:endParaRPr lang="en-US" sz="2000" dirty="0"/>
          </a:p>
          <a:p>
            <a:endParaRPr lang="en-US" sz="2000" dirty="0" smtClean="0"/>
          </a:p>
          <a:p>
            <a:r>
              <a:rPr lang="en-US" sz="2000" dirty="0" smtClean="0"/>
              <a:t>John </a:t>
            </a:r>
            <a:r>
              <a:rPr lang="en-US" sz="2000" dirty="0"/>
              <a:t>Tosh, 'The Uses of History' in </a:t>
            </a:r>
            <a:r>
              <a:rPr lang="en-US" sz="2000" i="1" dirty="0"/>
              <a:t>The Pursuit of History: Aims, Methods and New Directions in the Study of Modern History</a:t>
            </a:r>
            <a:r>
              <a:rPr lang="en-US" sz="2000" dirty="0"/>
              <a:t> (Pearson: Harlow, 2006 [1st ed. 1984]), pp. 28–56</a:t>
            </a:r>
            <a:r>
              <a:rPr lang="en-US" sz="2000" dirty="0" smtClean="0"/>
              <a:t>.</a:t>
            </a:r>
          </a:p>
          <a:p>
            <a:endParaRPr lang="en-GB" sz="2000" dirty="0" smtClean="0"/>
          </a:p>
          <a:p>
            <a:r>
              <a:rPr lang="en-GB" sz="2000" dirty="0" smtClean="0"/>
              <a:t>Please consult the Study </a:t>
            </a:r>
            <a:r>
              <a:rPr lang="en-GB" sz="2000" dirty="0" err="1" smtClean="0"/>
              <a:t>QUestions</a:t>
            </a:r>
            <a:r>
              <a:rPr lang="en-GB" sz="2000" dirty="0" smtClean="0"/>
              <a:t> available on Moodle.</a:t>
            </a:r>
            <a:endParaRPr lang="en-US" sz="2000" dirty="0"/>
          </a:p>
          <a:p>
            <a:endParaRPr lang="en-GB" sz="2400" b="1" i="1" dirty="0">
              <a:solidFill>
                <a:srgbClr val="FFFF00"/>
              </a:solidFill>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4"/>
          <a:stretch>
            <a:fillRect/>
          </a:stretch>
        </p:blipFill>
        <p:spPr>
          <a:xfrm>
            <a:off x="-4142" y="612312"/>
            <a:ext cx="2316088" cy="3763642"/>
          </a:xfrm>
          <a:prstGeom prst="rect">
            <a:avLst/>
          </a:prstGeom>
        </p:spPr>
      </p:pic>
      <p:pic>
        <p:nvPicPr>
          <p:cNvPr id="5" name="Picture 4"/>
          <p:cNvPicPr>
            <a:picLocks noChangeAspect="1"/>
          </p:cNvPicPr>
          <p:nvPr/>
        </p:nvPicPr>
        <p:blipFill>
          <a:blip r:embed="rId5"/>
          <a:stretch>
            <a:fillRect/>
          </a:stretch>
        </p:blipFill>
        <p:spPr>
          <a:xfrm>
            <a:off x="0" y="4294250"/>
            <a:ext cx="2051720" cy="2560674"/>
          </a:xfrm>
          <a:prstGeom prst="rect">
            <a:avLst/>
          </a:prstGeom>
        </p:spPr>
      </p:pic>
      <p:pic>
        <p:nvPicPr>
          <p:cNvPr id="7" name="Picture 6"/>
          <p:cNvPicPr>
            <a:picLocks noChangeAspect="1"/>
          </p:cNvPicPr>
          <p:nvPr/>
        </p:nvPicPr>
        <p:blipFill>
          <a:blip r:embed="rId6"/>
          <a:stretch>
            <a:fillRect/>
          </a:stretch>
        </p:blipFill>
        <p:spPr>
          <a:xfrm>
            <a:off x="6869028" y="3904049"/>
            <a:ext cx="2274972" cy="2719451"/>
          </a:xfrm>
          <a:prstGeom prst="rect">
            <a:avLst/>
          </a:prstGeom>
        </p:spPr>
      </p:pic>
    </p:spTree>
    <p:extLst>
      <p:ext uri="{BB962C8B-B14F-4D97-AF65-F5344CB8AC3E}">
        <p14:creationId xmlns:p14="http://schemas.microsoft.com/office/powerpoint/2010/main" val="685102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1142</TotalTime>
  <Words>1950</Words>
  <Application>Microsoft Office PowerPoint</Application>
  <PresentationFormat>On-screen Show (4:3)</PresentationFormat>
  <Paragraphs>209</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1. What is History? Meanings and Definitions</vt:lpstr>
      <vt:lpstr>1. What is History? Meanings and Definitions</vt:lpstr>
      <vt:lpstr>1. What is History? Meanings and Definitions</vt:lpstr>
      <vt:lpstr>1. What is (Modern) History? Meanings and Definitions</vt:lpstr>
      <vt:lpstr>1. What is (Modern) History? Meanings and Definitions</vt:lpstr>
      <vt:lpstr> </vt:lpstr>
      <vt:lpstr>  1. What is (Modern) History? Meanings and Definitions  </vt:lpstr>
      <vt:lpstr>PowerPoint Presentation</vt:lpstr>
      <vt:lpstr>1. What is History? Meanings and Definitions</vt:lpstr>
      <vt:lpstr>1. What is History? Meanings and Definitions </vt:lpstr>
      <vt:lpstr>1. What is History? Meanings and Definitions </vt:lpstr>
      <vt:lpstr>PowerPoint Presentation</vt:lpstr>
      <vt:lpstr> 2. Origins of (Western) History-Writing: Roman and Christian Histories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63</cp:revision>
  <cp:lastPrinted>2017-10-02T16:38:05Z</cp:lastPrinted>
  <dcterms:created xsi:type="dcterms:W3CDTF">2015-09-30T14:36:27Z</dcterms:created>
  <dcterms:modified xsi:type="dcterms:W3CDTF">2017-10-03T13:16:18Z</dcterms:modified>
</cp:coreProperties>
</file>