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80" r:id="rId19"/>
    <p:sldId id="276" r:id="rId20"/>
    <p:sldId id="277" r:id="rId21"/>
    <p:sldId id="278" r:id="rId22"/>
    <p:sldId id="279" r:id="rId23"/>
    <p:sldId id="281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9900CC"/>
    <a:srgbClr val="FF3300"/>
    <a:srgbClr val="33CC33"/>
    <a:srgbClr val="9933FF"/>
    <a:srgbClr val="256475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DF88AA-770E-4FE7-87E8-B8B3EFED3DA0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16FE5A-63F8-4023-92FF-8363BCDD2A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855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8640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426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5230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8468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551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946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7251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652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328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9190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6494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8829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3840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1671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3535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6FE5A-63F8-4023-92FF-8363BCDD2AD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039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490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186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9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665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577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8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278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547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01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258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417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D5979-EFCF-4170-A963-77017B78DB19}" type="datetimeFigureOut">
              <a:rPr lang="en-GB" smtClean="0"/>
              <a:pPr/>
              <a:t>16/03/2017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CCD8A-FF84-4E00-B1D8-6DAB5FB3890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328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2348880"/>
            <a:ext cx="7772400" cy="1470025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b="1" dirty="0" err="1" smtClean="0">
                <a:solidFill>
                  <a:srgbClr val="0070C0"/>
                </a:solidFill>
              </a:rPr>
              <a:t>Caneuon</a:t>
            </a:r>
            <a:r>
              <a:rPr lang="en-GB" b="1" dirty="0" smtClean="0">
                <a:solidFill>
                  <a:srgbClr val="0070C0"/>
                </a:solidFill>
              </a:rPr>
              <a:t> a </a:t>
            </a:r>
            <a:r>
              <a:rPr lang="en-GB" b="1" dirty="0" err="1" smtClean="0">
                <a:solidFill>
                  <a:srgbClr val="0070C0"/>
                </a:solidFill>
              </a:rPr>
              <a:t>Hwiangerddi</a:t>
            </a:r>
            <a:endParaRPr lang="en-GB" b="1" dirty="0">
              <a:solidFill>
                <a:srgbClr val="0070C0"/>
              </a:solidFill>
            </a:endParaRPr>
          </a:p>
        </p:txBody>
      </p:sp>
      <p:pic>
        <p:nvPicPr>
          <p:cNvPr id="4" name="Picture 3" descr="logo'r AGGaD cop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620688"/>
            <a:ext cx="1608957" cy="1008112"/>
          </a:xfrm>
          <a:prstGeom prst="rect">
            <a:avLst/>
          </a:prstGeom>
        </p:spPr>
      </p:pic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78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Dawns y </a:t>
            </a:r>
            <a:r>
              <a:rPr lang="en-GB" b="1" dirty="0" err="1" smtClean="0">
                <a:solidFill>
                  <a:srgbClr val="7030A0"/>
                </a:solidFill>
              </a:rPr>
              <a:t>bysedd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9933FF"/>
                </a:solidFill>
              </a:rPr>
              <a:t>            Un bys, </a:t>
            </a:r>
            <a:r>
              <a:rPr lang="en-GB" dirty="0" err="1" smtClean="0">
                <a:solidFill>
                  <a:srgbClr val="9933FF"/>
                </a:solidFill>
              </a:rPr>
              <a:t>dau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fys</a:t>
            </a:r>
            <a:r>
              <a:rPr lang="en-GB" dirty="0" smtClean="0">
                <a:solidFill>
                  <a:srgbClr val="9933FF"/>
                </a:solidFill>
              </a:rPr>
              <a:t>, tri bys </a:t>
            </a:r>
            <a:r>
              <a:rPr lang="en-GB" dirty="0" err="1" smtClean="0">
                <a:solidFill>
                  <a:srgbClr val="9933FF"/>
                </a:solidFill>
              </a:rPr>
              <a:t>yn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dawnsio</a:t>
            </a:r>
            <a:r>
              <a:rPr lang="en-GB" dirty="0" smtClean="0">
                <a:solidFill>
                  <a:srgbClr val="9933FF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9933FF"/>
                </a:solidFill>
              </a:rPr>
              <a:t>    </a:t>
            </a:r>
            <a:r>
              <a:rPr lang="en-GB" dirty="0" err="1" smtClean="0">
                <a:solidFill>
                  <a:srgbClr val="9933FF"/>
                </a:solidFill>
              </a:rPr>
              <a:t>Pedwar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bys</a:t>
            </a:r>
            <a:r>
              <a:rPr lang="en-GB" dirty="0" smtClean="0">
                <a:solidFill>
                  <a:srgbClr val="9933FF"/>
                </a:solidFill>
              </a:rPr>
              <a:t>, </a:t>
            </a:r>
            <a:r>
              <a:rPr lang="en-GB" dirty="0" err="1" smtClean="0">
                <a:solidFill>
                  <a:srgbClr val="9933FF"/>
                </a:solidFill>
              </a:rPr>
              <a:t>pum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bys</a:t>
            </a:r>
            <a:r>
              <a:rPr lang="en-GB" dirty="0" smtClean="0">
                <a:solidFill>
                  <a:srgbClr val="9933FF"/>
                </a:solidFill>
              </a:rPr>
              <a:t>, </a:t>
            </a:r>
            <a:r>
              <a:rPr lang="en-GB" dirty="0" err="1" smtClean="0">
                <a:solidFill>
                  <a:srgbClr val="9933FF"/>
                </a:solidFill>
              </a:rPr>
              <a:t>chwe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bys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yn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dawnsio</a:t>
            </a:r>
            <a:endParaRPr lang="en-GB" dirty="0" smtClean="0">
              <a:solidFill>
                <a:srgbClr val="9933FF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9933FF"/>
                </a:solidFill>
              </a:rPr>
              <a:t>      </a:t>
            </a:r>
            <a:r>
              <a:rPr lang="en-GB" dirty="0" err="1" smtClean="0">
                <a:solidFill>
                  <a:srgbClr val="9933FF"/>
                </a:solidFill>
              </a:rPr>
              <a:t>Saith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bys</a:t>
            </a:r>
            <a:r>
              <a:rPr lang="en-GB" dirty="0" smtClean="0">
                <a:solidFill>
                  <a:srgbClr val="9933FF"/>
                </a:solidFill>
              </a:rPr>
              <a:t>, </a:t>
            </a:r>
            <a:r>
              <a:rPr lang="en-GB" dirty="0" err="1" smtClean="0">
                <a:solidFill>
                  <a:srgbClr val="9933FF"/>
                </a:solidFill>
              </a:rPr>
              <a:t>wyth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bys</a:t>
            </a:r>
            <a:r>
              <a:rPr lang="en-GB" dirty="0" smtClean="0">
                <a:solidFill>
                  <a:srgbClr val="9933FF"/>
                </a:solidFill>
              </a:rPr>
              <a:t>, </a:t>
            </a:r>
            <a:r>
              <a:rPr lang="en-GB" dirty="0" err="1" smtClean="0">
                <a:solidFill>
                  <a:srgbClr val="9933FF"/>
                </a:solidFill>
              </a:rPr>
              <a:t>naw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bys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yn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dawnsio</a:t>
            </a:r>
            <a:endParaRPr lang="en-GB" dirty="0" smtClean="0">
              <a:solidFill>
                <a:srgbClr val="9933FF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9933FF"/>
                </a:solidFill>
              </a:rPr>
              <a:t>                  </a:t>
            </a:r>
            <a:r>
              <a:rPr lang="en-GB" dirty="0" err="1" smtClean="0">
                <a:solidFill>
                  <a:srgbClr val="9933FF"/>
                </a:solidFill>
              </a:rPr>
              <a:t>Deg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bys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yn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dawnsio’n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llon</a:t>
            </a:r>
            <a:r>
              <a:rPr lang="en-GB" dirty="0" smtClean="0">
                <a:solidFill>
                  <a:srgbClr val="9933FF"/>
                </a:solidFill>
              </a:rPr>
              <a:t>.</a:t>
            </a:r>
          </a:p>
          <a:p>
            <a:pPr marL="0" indent="0">
              <a:buNone/>
            </a:pPr>
            <a:endParaRPr lang="en-GB" dirty="0" smtClean="0">
              <a:solidFill>
                <a:srgbClr val="9933FF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9933FF"/>
                </a:solidFill>
              </a:rPr>
              <a:t>                  La </a:t>
            </a:r>
            <a:r>
              <a:rPr lang="en-GB" dirty="0" err="1" smtClean="0">
                <a:solidFill>
                  <a:srgbClr val="9933FF"/>
                </a:solidFill>
              </a:rPr>
              <a:t>la</a:t>
            </a:r>
            <a:r>
              <a:rPr lang="en-GB" dirty="0" smtClean="0">
                <a:solidFill>
                  <a:srgbClr val="9933FF"/>
                </a:solidFill>
              </a:rPr>
              <a:t>, la </a:t>
            </a:r>
            <a:r>
              <a:rPr lang="en-GB" dirty="0" err="1" smtClean="0">
                <a:solidFill>
                  <a:srgbClr val="9933FF"/>
                </a:solidFill>
              </a:rPr>
              <a:t>la</a:t>
            </a:r>
            <a:r>
              <a:rPr lang="en-GB" dirty="0" smtClean="0">
                <a:solidFill>
                  <a:srgbClr val="9933FF"/>
                </a:solidFill>
              </a:rPr>
              <a:t>, la-la-la-la ………..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9933FF"/>
                </a:solidFill>
              </a:rPr>
              <a:t>                  </a:t>
            </a:r>
            <a:r>
              <a:rPr lang="en-GB" dirty="0" err="1" smtClean="0">
                <a:solidFill>
                  <a:srgbClr val="9933FF"/>
                </a:solidFill>
              </a:rPr>
              <a:t>Deg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bys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yn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dawnsio’n</a:t>
            </a:r>
            <a:r>
              <a:rPr lang="en-GB" dirty="0" smtClean="0">
                <a:solidFill>
                  <a:srgbClr val="9933FF"/>
                </a:solidFill>
              </a:rPr>
              <a:t> </a:t>
            </a:r>
            <a:r>
              <a:rPr lang="en-GB" dirty="0" err="1" smtClean="0">
                <a:solidFill>
                  <a:srgbClr val="9933FF"/>
                </a:solidFill>
              </a:rPr>
              <a:t>llon</a:t>
            </a:r>
            <a:r>
              <a:rPr lang="en-GB" dirty="0" smtClean="0">
                <a:solidFill>
                  <a:srgbClr val="9933FF"/>
                </a:solidFill>
              </a:rPr>
              <a:t>.</a:t>
            </a:r>
            <a:endParaRPr lang="en-GB" dirty="0">
              <a:solidFill>
                <a:srgbClr val="9933FF"/>
              </a:solidFill>
            </a:endParaRPr>
          </a:p>
        </p:txBody>
      </p:sp>
      <p:pic>
        <p:nvPicPr>
          <p:cNvPr id="13315" name="Picture 3" descr="C:\Users\Julie\AppData\Local\Microsoft\Windows\Temporary Internet Files\Content.IE5\XTTN13GE\MC900297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95347" flipH="1">
            <a:off x="7130159" y="4611938"/>
            <a:ext cx="1380230" cy="170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Julie\AppData\Local\Microsoft\Windows\Temporary Internet Files\Content.IE5\XTTN13GE\MC900297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70266"/>
            <a:ext cx="1345538" cy="170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507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6600"/>
                </a:solidFill>
              </a:rPr>
              <a:t>Un </a:t>
            </a:r>
            <a:r>
              <a:rPr lang="en-GB" b="1" dirty="0" err="1" smtClean="0">
                <a:solidFill>
                  <a:srgbClr val="FF6600"/>
                </a:solidFill>
              </a:rPr>
              <a:t>bys</a:t>
            </a:r>
            <a:r>
              <a:rPr lang="en-GB" b="1" dirty="0" smtClean="0">
                <a:solidFill>
                  <a:srgbClr val="FF6600"/>
                </a:solidFill>
              </a:rPr>
              <a:t> </a:t>
            </a:r>
            <a:r>
              <a:rPr lang="en-GB" b="1" dirty="0" err="1" smtClean="0">
                <a:solidFill>
                  <a:srgbClr val="FF6600"/>
                </a:solidFill>
              </a:rPr>
              <a:t>i</a:t>
            </a:r>
            <a:r>
              <a:rPr lang="en-GB" b="1" dirty="0" smtClean="0">
                <a:solidFill>
                  <a:srgbClr val="FF6600"/>
                </a:solidFill>
              </a:rPr>
              <a:t> </a:t>
            </a:r>
            <a:r>
              <a:rPr lang="en-GB" b="1" dirty="0" err="1" smtClean="0">
                <a:solidFill>
                  <a:srgbClr val="FF6600"/>
                </a:solidFill>
              </a:rPr>
              <a:t>fyny</a:t>
            </a:r>
            <a:endParaRPr lang="en-GB" b="1" dirty="0">
              <a:solidFill>
                <a:srgbClr val="FF66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3300"/>
                </a:solidFill>
              </a:rPr>
              <a:t>Un </a:t>
            </a:r>
            <a:r>
              <a:rPr lang="en-GB" dirty="0" err="1" smtClean="0">
                <a:solidFill>
                  <a:srgbClr val="FF3300"/>
                </a:solidFill>
              </a:rPr>
              <a:t>bys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fyny</a:t>
            </a:r>
            <a:r>
              <a:rPr lang="en-GB" dirty="0" smtClean="0">
                <a:solidFill>
                  <a:srgbClr val="FF3300"/>
                </a:solidFill>
              </a:rPr>
              <a:t>,                            Un </a:t>
            </a:r>
            <a:r>
              <a:rPr lang="en-GB" dirty="0" err="1" smtClean="0">
                <a:solidFill>
                  <a:srgbClr val="FF3300"/>
                </a:solidFill>
              </a:rPr>
              <a:t>llaw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fyny</a:t>
            </a:r>
            <a:r>
              <a:rPr lang="en-GB" dirty="0" smtClean="0">
                <a:solidFill>
                  <a:srgbClr val="FF33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3300"/>
                </a:solidFill>
              </a:rPr>
              <a:t>Un </a:t>
            </a:r>
            <a:r>
              <a:rPr lang="en-GB" dirty="0" err="1" smtClean="0">
                <a:solidFill>
                  <a:srgbClr val="FF3300"/>
                </a:solidFill>
              </a:rPr>
              <a:t>bys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lawr</a:t>
            </a:r>
            <a:r>
              <a:rPr lang="en-GB" dirty="0" smtClean="0">
                <a:solidFill>
                  <a:srgbClr val="FF3300"/>
                </a:solidFill>
              </a:rPr>
              <a:t>,                            Un </a:t>
            </a:r>
            <a:r>
              <a:rPr lang="en-GB" dirty="0" err="1" smtClean="0">
                <a:solidFill>
                  <a:srgbClr val="FF3300"/>
                </a:solidFill>
              </a:rPr>
              <a:t>llaw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lawr</a:t>
            </a:r>
            <a:r>
              <a:rPr lang="en-GB" dirty="0" smtClean="0">
                <a:solidFill>
                  <a:srgbClr val="FF33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3300"/>
                </a:solidFill>
              </a:rPr>
              <a:t>Dau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fys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fyny</a:t>
            </a:r>
            <a:r>
              <a:rPr lang="en-GB" dirty="0" smtClean="0">
                <a:solidFill>
                  <a:srgbClr val="FF3300"/>
                </a:solidFill>
              </a:rPr>
              <a:t>,                           </a:t>
            </a:r>
            <a:r>
              <a:rPr lang="en-GB" dirty="0" err="1" smtClean="0">
                <a:solidFill>
                  <a:srgbClr val="FF3300"/>
                </a:solidFill>
              </a:rPr>
              <a:t>Dwy</a:t>
            </a:r>
            <a:r>
              <a:rPr lang="en-GB" dirty="0" smtClean="0">
                <a:solidFill>
                  <a:srgbClr val="FF3300"/>
                </a:solidFill>
              </a:rPr>
              <a:t> law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fyny</a:t>
            </a:r>
            <a:r>
              <a:rPr lang="en-GB" dirty="0" smtClean="0">
                <a:solidFill>
                  <a:srgbClr val="FF33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3300"/>
                </a:solidFill>
              </a:rPr>
              <a:t>A </a:t>
            </a:r>
            <a:r>
              <a:rPr lang="en-GB" dirty="0" err="1" smtClean="0">
                <a:solidFill>
                  <a:srgbClr val="FF3300"/>
                </a:solidFill>
              </a:rPr>
              <a:t>dau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fys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lawr</a:t>
            </a:r>
            <a:r>
              <a:rPr lang="en-GB" dirty="0" smtClean="0">
                <a:solidFill>
                  <a:srgbClr val="FF3300"/>
                </a:solidFill>
              </a:rPr>
              <a:t>.                        A </a:t>
            </a:r>
            <a:r>
              <a:rPr lang="en-GB" dirty="0" err="1" smtClean="0">
                <a:solidFill>
                  <a:srgbClr val="FF3300"/>
                </a:solidFill>
              </a:rPr>
              <a:t>dwy</a:t>
            </a:r>
            <a:r>
              <a:rPr lang="en-GB" dirty="0" smtClean="0">
                <a:solidFill>
                  <a:srgbClr val="FF3300"/>
                </a:solidFill>
              </a:rPr>
              <a:t> law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266" name="Picture 2" descr="C:\Users\Julie\AppData\Local\Microsoft\Windows\Temporary Internet Files\Content.IE5\XTTN13GE\MM900283575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59027">
            <a:off x="1129400" y="4171633"/>
            <a:ext cx="1152937" cy="121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Julie\AppData\Local\Microsoft\Windows\Temporary Internet Files\Content.IE5\XTTN13GE\MM900283575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424330">
            <a:off x="1545255" y="5118330"/>
            <a:ext cx="1274461" cy="134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Julie\AppData\Local\Microsoft\Windows\Temporary Internet Files\Content.IE5\4J3NQCZC\MC90006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42682">
            <a:off x="6588225" y="4956504"/>
            <a:ext cx="1269001" cy="136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Julie\AppData\Local\Microsoft\Windows\Temporary Internet Files\Content.IE5\4J3NQCZC\MC9000600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140" y="4236355"/>
            <a:ext cx="1194430" cy="128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25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6600"/>
                </a:solidFill>
              </a:rPr>
              <a:t>Un </a:t>
            </a:r>
            <a:r>
              <a:rPr lang="en-GB" dirty="0" err="1" smtClean="0">
                <a:solidFill>
                  <a:srgbClr val="FF6600"/>
                </a:solidFill>
              </a:rPr>
              <a:t>fraich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fyny</a:t>
            </a:r>
            <a:r>
              <a:rPr lang="en-GB" dirty="0" smtClean="0">
                <a:solidFill>
                  <a:srgbClr val="FF6600"/>
                </a:solidFill>
              </a:rPr>
              <a:t>,                     Un </a:t>
            </a:r>
            <a:r>
              <a:rPr lang="en-GB" dirty="0" err="1" smtClean="0">
                <a:solidFill>
                  <a:srgbClr val="FF6600"/>
                </a:solidFill>
              </a:rPr>
              <a:t>ysgwydd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fyny</a:t>
            </a:r>
            <a:r>
              <a:rPr lang="en-GB" dirty="0" smtClean="0">
                <a:solidFill>
                  <a:srgbClr val="FF66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6600"/>
                </a:solidFill>
              </a:rPr>
              <a:t>Un </a:t>
            </a:r>
            <a:r>
              <a:rPr lang="en-GB" dirty="0" err="1" smtClean="0">
                <a:solidFill>
                  <a:srgbClr val="FF6600"/>
                </a:solidFill>
              </a:rPr>
              <a:t>fraich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lawr</a:t>
            </a:r>
            <a:r>
              <a:rPr lang="en-GB" dirty="0" smtClean="0">
                <a:solidFill>
                  <a:srgbClr val="FF6600"/>
                </a:solidFill>
              </a:rPr>
              <a:t>,                     Un </a:t>
            </a:r>
            <a:r>
              <a:rPr lang="en-GB" dirty="0" err="1" smtClean="0">
                <a:solidFill>
                  <a:srgbClr val="FF6600"/>
                </a:solidFill>
              </a:rPr>
              <a:t>ysgwydd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lawr</a:t>
            </a:r>
            <a:r>
              <a:rPr lang="en-GB" dirty="0" smtClean="0">
                <a:solidFill>
                  <a:srgbClr val="FF66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6600"/>
                </a:solidFill>
              </a:rPr>
              <a:t>Dwy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fraich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fyny</a:t>
            </a:r>
            <a:r>
              <a:rPr lang="en-GB" dirty="0" smtClean="0">
                <a:solidFill>
                  <a:srgbClr val="FF6600"/>
                </a:solidFill>
              </a:rPr>
              <a:t>,                  </a:t>
            </a:r>
            <a:r>
              <a:rPr lang="en-GB" dirty="0" err="1" smtClean="0">
                <a:solidFill>
                  <a:srgbClr val="FF6600"/>
                </a:solidFill>
              </a:rPr>
              <a:t>Dwy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ysgwydd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fyny</a:t>
            </a:r>
            <a:r>
              <a:rPr lang="en-GB" dirty="0" smtClean="0">
                <a:solidFill>
                  <a:srgbClr val="FF66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6600"/>
                </a:solidFill>
              </a:rPr>
              <a:t>A </a:t>
            </a:r>
            <a:r>
              <a:rPr lang="en-GB" dirty="0" err="1" smtClean="0">
                <a:solidFill>
                  <a:srgbClr val="FF6600"/>
                </a:solidFill>
              </a:rPr>
              <a:t>dwy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fraich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lawr</a:t>
            </a:r>
            <a:r>
              <a:rPr lang="en-GB" dirty="0" smtClean="0">
                <a:solidFill>
                  <a:srgbClr val="FF6600"/>
                </a:solidFill>
              </a:rPr>
              <a:t>.              A </a:t>
            </a:r>
            <a:r>
              <a:rPr lang="en-GB" dirty="0" err="1" smtClean="0">
                <a:solidFill>
                  <a:srgbClr val="FF6600"/>
                </a:solidFill>
              </a:rPr>
              <a:t>dwy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ysgwydd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lawr</a:t>
            </a:r>
            <a:r>
              <a:rPr lang="en-GB" dirty="0" smtClean="0">
                <a:solidFill>
                  <a:srgbClr val="FF6600"/>
                </a:solidFill>
              </a:rPr>
              <a:t>.</a:t>
            </a:r>
            <a:endParaRPr lang="en-GB" dirty="0">
              <a:solidFill>
                <a:srgbClr val="FF6600"/>
              </a:solidFill>
            </a:endParaRPr>
          </a:p>
        </p:txBody>
      </p:sp>
      <p:pic>
        <p:nvPicPr>
          <p:cNvPr id="12290" name="Picture 2" descr="C:\Users\Julie\AppData\Local\Microsoft\Windows\Temporary Internet Files\Content.IE5\KYM8B1I8\MP9004423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65798"/>
            <a:ext cx="1872208" cy="255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210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3300"/>
                </a:solidFill>
              </a:rPr>
              <a:t>Un </a:t>
            </a:r>
            <a:r>
              <a:rPr lang="en-GB" dirty="0" err="1" smtClean="0">
                <a:solidFill>
                  <a:srgbClr val="FF3300"/>
                </a:solidFill>
              </a:rPr>
              <a:t>droed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fyny</a:t>
            </a:r>
            <a:r>
              <a:rPr lang="en-GB" dirty="0" smtClean="0">
                <a:solidFill>
                  <a:srgbClr val="FF3300"/>
                </a:solidFill>
              </a:rPr>
              <a:t>,                  Un goes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fyny</a:t>
            </a:r>
            <a:r>
              <a:rPr lang="en-GB" dirty="0" smtClean="0">
                <a:solidFill>
                  <a:srgbClr val="FF33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3300"/>
                </a:solidFill>
              </a:rPr>
              <a:t>Un </a:t>
            </a:r>
            <a:r>
              <a:rPr lang="en-GB" dirty="0" err="1" smtClean="0">
                <a:solidFill>
                  <a:srgbClr val="FF3300"/>
                </a:solidFill>
              </a:rPr>
              <a:t>droed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lawr</a:t>
            </a:r>
            <a:r>
              <a:rPr lang="en-GB" dirty="0" smtClean="0">
                <a:solidFill>
                  <a:srgbClr val="FF3300"/>
                </a:solidFill>
              </a:rPr>
              <a:t>,                  Un goes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lawr</a:t>
            </a:r>
            <a:r>
              <a:rPr lang="en-GB" dirty="0" smtClean="0">
                <a:solidFill>
                  <a:srgbClr val="FF33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3300"/>
                </a:solidFill>
              </a:rPr>
              <a:t>Dwy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droed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fyny</a:t>
            </a:r>
            <a:r>
              <a:rPr lang="en-GB" dirty="0" smtClean="0">
                <a:solidFill>
                  <a:srgbClr val="FF3300"/>
                </a:solidFill>
              </a:rPr>
              <a:t>,                </a:t>
            </a:r>
            <a:r>
              <a:rPr lang="en-GB" dirty="0" err="1" smtClean="0">
                <a:solidFill>
                  <a:srgbClr val="FF3300"/>
                </a:solidFill>
              </a:rPr>
              <a:t>Dwy</a:t>
            </a:r>
            <a:r>
              <a:rPr lang="en-GB" dirty="0" smtClean="0">
                <a:solidFill>
                  <a:srgbClr val="FF3300"/>
                </a:solidFill>
              </a:rPr>
              <a:t> goes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fyny</a:t>
            </a:r>
            <a:r>
              <a:rPr lang="en-GB" dirty="0" smtClean="0">
                <a:solidFill>
                  <a:srgbClr val="FF33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3300"/>
                </a:solidFill>
              </a:rPr>
              <a:t>A </a:t>
            </a:r>
            <a:r>
              <a:rPr lang="en-GB" dirty="0" err="1" smtClean="0">
                <a:solidFill>
                  <a:srgbClr val="FF3300"/>
                </a:solidFill>
              </a:rPr>
              <a:t>dwy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droed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lawr</a:t>
            </a:r>
            <a:r>
              <a:rPr lang="en-GB" dirty="0" smtClean="0">
                <a:solidFill>
                  <a:srgbClr val="FF3300"/>
                </a:solidFill>
              </a:rPr>
              <a:t>.            A </a:t>
            </a:r>
            <a:r>
              <a:rPr lang="en-GB" dirty="0" err="1" smtClean="0">
                <a:solidFill>
                  <a:srgbClr val="FF3300"/>
                </a:solidFill>
              </a:rPr>
              <a:t>dwy</a:t>
            </a:r>
            <a:r>
              <a:rPr lang="en-GB" dirty="0" smtClean="0">
                <a:solidFill>
                  <a:srgbClr val="FF3300"/>
                </a:solidFill>
              </a:rPr>
              <a:t> goes </a:t>
            </a:r>
            <a:r>
              <a:rPr lang="en-GB" dirty="0" err="1" smtClean="0">
                <a:solidFill>
                  <a:srgbClr val="FF3300"/>
                </a:solidFill>
              </a:rPr>
              <a:t>i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lawr</a:t>
            </a:r>
            <a:r>
              <a:rPr lang="en-GB" dirty="0" smtClean="0">
                <a:solidFill>
                  <a:srgbClr val="FF3300"/>
                </a:solidFill>
              </a:rPr>
              <a:t>.</a:t>
            </a:r>
            <a:endParaRPr lang="en-GB" dirty="0">
              <a:solidFill>
                <a:srgbClr val="FF3300"/>
              </a:solidFill>
            </a:endParaRPr>
          </a:p>
        </p:txBody>
      </p:sp>
      <p:pic>
        <p:nvPicPr>
          <p:cNvPr id="14340" name="Picture 4" descr="C:\Users\Julie\AppData\Local\Microsoft\Windows\Temporary Internet Files\Content.IE5\XTTN13GE\MP9004225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656459" y="3645024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979863"/>
            <a:ext cx="2878137" cy="287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4397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solidFill>
                  <a:srgbClr val="00B050"/>
                </a:solidFill>
              </a:rPr>
              <a:t>Troi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b="1" dirty="0" err="1" smtClean="0">
                <a:solidFill>
                  <a:srgbClr val="00B050"/>
                </a:solidFill>
              </a:rPr>
              <a:t>ein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b="1" dirty="0" err="1" smtClean="0">
                <a:solidFill>
                  <a:srgbClr val="00B050"/>
                </a:solidFill>
              </a:rPr>
              <a:t>dwylo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91264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 smtClean="0">
                <a:solidFill>
                  <a:srgbClr val="00B050"/>
                </a:solidFill>
              </a:rPr>
              <a:t>Troi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ein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dwylo</a:t>
            </a:r>
            <a:r>
              <a:rPr lang="en-GB" dirty="0" smtClean="0">
                <a:solidFill>
                  <a:srgbClr val="00B050"/>
                </a:solidFill>
              </a:rPr>
              <a:t>,                   </a:t>
            </a:r>
            <a:r>
              <a:rPr lang="en-GB" dirty="0" err="1" smtClean="0">
                <a:solidFill>
                  <a:srgbClr val="00B050"/>
                </a:solidFill>
              </a:rPr>
              <a:t>Curo’n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dwylo</a:t>
            </a:r>
            <a:r>
              <a:rPr lang="en-GB" dirty="0" smtClean="0">
                <a:solidFill>
                  <a:srgbClr val="00B05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00B050"/>
                </a:solidFill>
              </a:rPr>
              <a:t>Troi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ein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dwylo</a:t>
            </a:r>
            <a:r>
              <a:rPr lang="en-GB" dirty="0" smtClean="0">
                <a:solidFill>
                  <a:srgbClr val="00B050"/>
                </a:solidFill>
              </a:rPr>
              <a:t>,                   </a:t>
            </a:r>
            <a:r>
              <a:rPr lang="en-GB" dirty="0" err="1" smtClean="0">
                <a:solidFill>
                  <a:srgbClr val="00B050"/>
                </a:solidFill>
              </a:rPr>
              <a:t>Curo’n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dwylo</a:t>
            </a:r>
            <a:r>
              <a:rPr lang="en-GB" dirty="0" smtClean="0">
                <a:solidFill>
                  <a:srgbClr val="00B05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00B050"/>
                </a:solidFill>
              </a:rPr>
              <a:t>Troi</a:t>
            </a:r>
            <a:r>
              <a:rPr lang="en-GB" dirty="0" smtClean="0">
                <a:solidFill>
                  <a:srgbClr val="00B050"/>
                </a:solidFill>
              </a:rPr>
              <a:t> a </a:t>
            </a:r>
            <a:r>
              <a:rPr lang="en-GB" dirty="0" err="1" smtClean="0">
                <a:solidFill>
                  <a:srgbClr val="00B050"/>
                </a:solidFill>
              </a:rPr>
              <a:t>throi</a:t>
            </a:r>
            <a:r>
              <a:rPr lang="en-GB" dirty="0" smtClean="0">
                <a:solidFill>
                  <a:srgbClr val="00B050"/>
                </a:solidFill>
              </a:rPr>
              <a:t>                         Clap a </a:t>
            </a:r>
            <a:r>
              <a:rPr lang="en-GB" dirty="0" err="1" smtClean="0">
                <a:solidFill>
                  <a:srgbClr val="00B050"/>
                </a:solidFill>
              </a:rPr>
              <a:t>chlap</a:t>
            </a:r>
            <a:endParaRPr lang="en-GB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A </a:t>
            </a:r>
            <a:r>
              <a:rPr lang="en-GB" dirty="0" err="1" smtClean="0">
                <a:solidFill>
                  <a:srgbClr val="00B050"/>
                </a:solidFill>
              </a:rPr>
              <a:t>throi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fel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hyn</a:t>
            </a:r>
            <a:r>
              <a:rPr lang="en-GB" dirty="0" smtClean="0">
                <a:solidFill>
                  <a:srgbClr val="00B050"/>
                </a:solidFill>
              </a:rPr>
              <a:t>.                  A </a:t>
            </a:r>
            <a:r>
              <a:rPr lang="en-GB" dirty="0" err="1" smtClean="0">
                <a:solidFill>
                  <a:srgbClr val="00B050"/>
                </a:solidFill>
              </a:rPr>
              <a:t>chlap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fel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hyn</a:t>
            </a:r>
            <a:r>
              <a:rPr lang="en-GB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endParaRPr lang="en-GB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Chwifio’n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dwylo</a:t>
            </a:r>
            <a:r>
              <a:rPr lang="en-GB" dirty="0" smtClean="0">
                <a:solidFill>
                  <a:srgbClr val="00B05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Chwifio’n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dwylo</a:t>
            </a:r>
            <a:r>
              <a:rPr lang="en-GB" dirty="0" smtClean="0">
                <a:solidFill>
                  <a:srgbClr val="00B05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Chwifio</a:t>
            </a:r>
            <a:r>
              <a:rPr lang="en-GB" dirty="0" smtClean="0">
                <a:solidFill>
                  <a:srgbClr val="00B050"/>
                </a:solidFill>
              </a:rPr>
              <a:t> a </a:t>
            </a:r>
            <a:r>
              <a:rPr lang="en-GB" dirty="0" err="1" smtClean="0">
                <a:solidFill>
                  <a:srgbClr val="00B050"/>
                </a:solidFill>
              </a:rPr>
              <a:t>chwifio</a:t>
            </a:r>
            <a:endParaRPr lang="en-GB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Lan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fel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hyn</a:t>
            </a:r>
            <a:r>
              <a:rPr lang="en-GB" dirty="0" smtClean="0">
                <a:solidFill>
                  <a:srgbClr val="00B050"/>
                </a:solidFill>
              </a:rPr>
              <a:t>.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10247" name="Picture 7" descr="C:\Users\Julie\AppData\Local\Microsoft\Windows\Temporary Internet Files\Content.IE5\KYM8B1I8\MC900060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80577">
            <a:off x="467544" y="4271061"/>
            <a:ext cx="1668780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Julie\AppData\Local\Microsoft\Windows\Temporary Internet Files\Content.IE5\KYM8B1I8\MC900060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05305">
            <a:off x="7164288" y="3370834"/>
            <a:ext cx="1668780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Julie\AppData\Local\Microsoft\Windows\Temporary Internet Files\Content.IE5\KYM8B1I8\MC900060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42967">
            <a:off x="7164288" y="476672"/>
            <a:ext cx="1668780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Julie\AppData\Local\Microsoft\Windows\Temporary Internet Files\Content.IE5\KYM8B1I8\MC900060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898" y="4534735"/>
            <a:ext cx="1668780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497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3399"/>
                </a:solidFill>
              </a:rPr>
              <a:t>Clap, clap</a:t>
            </a:r>
            <a:endParaRPr lang="en-GB" b="1" dirty="0">
              <a:solidFill>
                <a:srgbClr val="FF339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3234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3399"/>
                </a:solidFill>
              </a:rPr>
              <a:t>    Clap, clap, 1,2,3,                       Tap, tap, 1,2,3,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3399"/>
                </a:solidFill>
              </a:rPr>
              <a:t>    Clap, clap, 1,2,3,                       Tap, tap, 1,2,3,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3399"/>
                </a:solidFill>
              </a:rPr>
              <a:t>    Clap, clap, 1,2,3,                       Tap, tap, 1,2,3,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3399"/>
                </a:solidFill>
              </a:rPr>
              <a:t>Troi</a:t>
            </a:r>
            <a:r>
              <a:rPr lang="en-GB" dirty="0" smtClean="0">
                <a:solidFill>
                  <a:srgbClr val="FF3399"/>
                </a:solidFill>
              </a:rPr>
              <a:t> a </a:t>
            </a:r>
            <a:r>
              <a:rPr lang="en-GB" dirty="0" err="1" smtClean="0">
                <a:solidFill>
                  <a:srgbClr val="FF3399"/>
                </a:solidFill>
              </a:rPr>
              <a:t>throi</a:t>
            </a:r>
            <a:r>
              <a:rPr lang="en-GB" dirty="0" smtClean="0">
                <a:solidFill>
                  <a:srgbClr val="FF3399"/>
                </a:solidFill>
              </a:rPr>
              <a:t> </a:t>
            </a:r>
            <a:r>
              <a:rPr lang="en-GB" dirty="0" err="1" smtClean="0">
                <a:solidFill>
                  <a:srgbClr val="FF3399"/>
                </a:solidFill>
              </a:rPr>
              <a:t>ein</a:t>
            </a:r>
            <a:r>
              <a:rPr lang="en-GB" dirty="0" smtClean="0">
                <a:solidFill>
                  <a:srgbClr val="FF3399"/>
                </a:solidFill>
              </a:rPr>
              <a:t> </a:t>
            </a:r>
            <a:r>
              <a:rPr lang="en-GB" dirty="0" err="1" smtClean="0">
                <a:solidFill>
                  <a:srgbClr val="FF3399"/>
                </a:solidFill>
              </a:rPr>
              <a:t>dwylo</a:t>
            </a:r>
            <a:r>
              <a:rPr lang="en-GB" dirty="0" smtClean="0">
                <a:solidFill>
                  <a:srgbClr val="FF3399"/>
                </a:solidFill>
              </a:rPr>
              <a:t>.            </a:t>
            </a:r>
            <a:r>
              <a:rPr lang="en-GB" dirty="0" err="1" smtClean="0">
                <a:solidFill>
                  <a:srgbClr val="FF3399"/>
                </a:solidFill>
              </a:rPr>
              <a:t>Troi</a:t>
            </a:r>
            <a:r>
              <a:rPr lang="en-GB" dirty="0" smtClean="0">
                <a:solidFill>
                  <a:srgbClr val="FF3399"/>
                </a:solidFill>
              </a:rPr>
              <a:t> a </a:t>
            </a:r>
            <a:r>
              <a:rPr lang="en-GB" dirty="0" err="1" smtClean="0">
                <a:solidFill>
                  <a:srgbClr val="FF3399"/>
                </a:solidFill>
              </a:rPr>
              <a:t>throi</a:t>
            </a:r>
            <a:r>
              <a:rPr lang="en-GB" dirty="0" smtClean="0">
                <a:solidFill>
                  <a:srgbClr val="FF3399"/>
                </a:solidFill>
              </a:rPr>
              <a:t> </a:t>
            </a:r>
            <a:r>
              <a:rPr lang="en-GB" dirty="0" err="1" smtClean="0">
                <a:solidFill>
                  <a:srgbClr val="FF3399"/>
                </a:solidFill>
              </a:rPr>
              <a:t>ein</a:t>
            </a:r>
            <a:r>
              <a:rPr lang="en-GB" dirty="0" smtClean="0">
                <a:solidFill>
                  <a:srgbClr val="FF3399"/>
                </a:solidFill>
              </a:rPr>
              <a:t> </a:t>
            </a:r>
            <a:r>
              <a:rPr lang="en-GB" dirty="0" err="1" smtClean="0">
                <a:solidFill>
                  <a:srgbClr val="FF3399"/>
                </a:solidFill>
              </a:rPr>
              <a:t>dwylo</a:t>
            </a:r>
            <a:r>
              <a:rPr lang="en-GB" dirty="0" smtClean="0">
                <a:solidFill>
                  <a:srgbClr val="FF3399"/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rgbClr val="FF3399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3399"/>
                </a:solidFill>
              </a:rPr>
              <a:t>    </a:t>
            </a:r>
            <a:r>
              <a:rPr lang="en-GB" dirty="0" err="1" smtClean="0">
                <a:solidFill>
                  <a:srgbClr val="FF3399"/>
                </a:solidFill>
              </a:rPr>
              <a:t>Clic</a:t>
            </a:r>
            <a:r>
              <a:rPr lang="en-GB" dirty="0" smtClean="0">
                <a:solidFill>
                  <a:srgbClr val="FF3399"/>
                </a:solidFill>
              </a:rPr>
              <a:t>, </a:t>
            </a:r>
            <a:r>
              <a:rPr lang="en-GB" dirty="0" err="1" smtClean="0">
                <a:solidFill>
                  <a:srgbClr val="FF3399"/>
                </a:solidFill>
              </a:rPr>
              <a:t>clic</a:t>
            </a:r>
            <a:r>
              <a:rPr lang="en-GB" dirty="0" smtClean="0">
                <a:solidFill>
                  <a:srgbClr val="FF3399"/>
                </a:solidFill>
              </a:rPr>
              <a:t>, 1,2,3,                       Stamp, stamp, 1,2,3,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3399"/>
                </a:solidFill>
              </a:rPr>
              <a:t>    </a:t>
            </a:r>
            <a:r>
              <a:rPr lang="en-GB" dirty="0" err="1" smtClean="0">
                <a:solidFill>
                  <a:srgbClr val="FF3399"/>
                </a:solidFill>
              </a:rPr>
              <a:t>Clic</a:t>
            </a:r>
            <a:r>
              <a:rPr lang="en-GB" dirty="0" smtClean="0">
                <a:solidFill>
                  <a:srgbClr val="FF3399"/>
                </a:solidFill>
              </a:rPr>
              <a:t>, </a:t>
            </a:r>
            <a:r>
              <a:rPr lang="en-GB" dirty="0" err="1" smtClean="0">
                <a:solidFill>
                  <a:srgbClr val="FF3399"/>
                </a:solidFill>
              </a:rPr>
              <a:t>clic</a:t>
            </a:r>
            <a:r>
              <a:rPr lang="en-GB" dirty="0" smtClean="0">
                <a:solidFill>
                  <a:srgbClr val="FF3399"/>
                </a:solidFill>
              </a:rPr>
              <a:t>, 1,2,3,                       Stamp, stamp, 1,2,3,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3399"/>
                </a:solidFill>
              </a:rPr>
              <a:t>    </a:t>
            </a:r>
            <a:r>
              <a:rPr lang="en-GB" dirty="0" err="1" smtClean="0">
                <a:solidFill>
                  <a:srgbClr val="FF3399"/>
                </a:solidFill>
              </a:rPr>
              <a:t>Clic</a:t>
            </a:r>
            <a:r>
              <a:rPr lang="en-GB" dirty="0" smtClean="0">
                <a:solidFill>
                  <a:srgbClr val="FF3399"/>
                </a:solidFill>
              </a:rPr>
              <a:t>, </a:t>
            </a:r>
            <a:r>
              <a:rPr lang="en-GB" dirty="0" err="1" smtClean="0">
                <a:solidFill>
                  <a:srgbClr val="FF3399"/>
                </a:solidFill>
              </a:rPr>
              <a:t>clic</a:t>
            </a:r>
            <a:r>
              <a:rPr lang="en-GB" dirty="0" smtClean="0">
                <a:solidFill>
                  <a:srgbClr val="FF3399"/>
                </a:solidFill>
              </a:rPr>
              <a:t>, 1,2,3,                       Stamp, stamp, 1,2,3,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3399"/>
                </a:solidFill>
              </a:rPr>
              <a:t>Troi</a:t>
            </a:r>
            <a:r>
              <a:rPr lang="en-GB" dirty="0" smtClean="0">
                <a:solidFill>
                  <a:srgbClr val="FF3399"/>
                </a:solidFill>
              </a:rPr>
              <a:t> a </a:t>
            </a:r>
            <a:r>
              <a:rPr lang="en-GB" dirty="0" err="1" smtClean="0">
                <a:solidFill>
                  <a:srgbClr val="FF3399"/>
                </a:solidFill>
              </a:rPr>
              <a:t>throi</a:t>
            </a:r>
            <a:r>
              <a:rPr lang="en-GB" dirty="0" smtClean="0">
                <a:solidFill>
                  <a:srgbClr val="FF3399"/>
                </a:solidFill>
              </a:rPr>
              <a:t> </a:t>
            </a:r>
            <a:r>
              <a:rPr lang="en-GB" dirty="0" err="1" smtClean="0">
                <a:solidFill>
                  <a:srgbClr val="FF3399"/>
                </a:solidFill>
              </a:rPr>
              <a:t>ein</a:t>
            </a:r>
            <a:r>
              <a:rPr lang="en-GB" dirty="0" smtClean="0">
                <a:solidFill>
                  <a:srgbClr val="FF3399"/>
                </a:solidFill>
              </a:rPr>
              <a:t> </a:t>
            </a:r>
            <a:r>
              <a:rPr lang="en-GB" dirty="0" err="1" smtClean="0">
                <a:solidFill>
                  <a:srgbClr val="FF3399"/>
                </a:solidFill>
              </a:rPr>
              <a:t>dwylo</a:t>
            </a:r>
            <a:r>
              <a:rPr lang="en-GB" dirty="0" smtClean="0">
                <a:solidFill>
                  <a:srgbClr val="FF3399"/>
                </a:solidFill>
              </a:rPr>
              <a:t>.             </a:t>
            </a:r>
            <a:r>
              <a:rPr lang="en-GB" dirty="0" err="1" smtClean="0">
                <a:solidFill>
                  <a:srgbClr val="FF3399"/>
                </a:solidFill>
              </a:rPr>
              <a:t>Troi</a:t>
            </a:r>
            <a:r>
              <a:rPr lang="en-GB" dirty="0" smtClean="0">
                <a:solidFill>
                  <a:srgbClr val="FF3399"/>
                </a:solidFill>
              </a:rPr>
              <a:t> a </a:t>
            </a:r>
            <a:r>
              <a:rPr lang="en-GB" dirty="0" err="1" smtClean="0">
                <a:solidFill>
                  <a:srgbClr val="FF3399"/>
                </a:solidFill>
              </a:rPr>
              <a:t>throi</a:t>
            </a:r>
            <a:r>
              <a:rPr lang="en-GB" dirty="0" smtClean="0">
                <a:solidFill>
                  <a:srgbClr val="FF3399"/>
                </a:solidFill>
              </a:rPr>
              <a:t> </a:t>
            </a:r>
            <a:r>
              <a:rPr lang="en-GB" dirty="0" err="1" smtClean="0">
                <a:solidFill>
                  <a:srgbClr val="FF3399"/>
                </a:solidFill>
              </a:rPr>
              <a:t>ein</a:t>
            </a:r>
            <a:r>
              <a:rPr lang="en-GB" dirty="0" smtClean="0">
                <a:solidFill>
                  <a:srgbClr val="FF3399"/>
                </a:solidFill>
              </a:rPr>
              <a:t> </a:t>
            </a:r>
            <a:r>
              <a:rPr lang="en-GB" dirty="0" err="1" smtClean="0">
                <a:solidFill>
                  <a:srgbClr val="FF3399"/>
                </a:solidFill>
              </a:rPr>
              <a:t>dwylo</a:t>
            </a:r>
            <a:r>
              <a:rPr lang="en-GB" dirty="0" smtClean="0">
                <a:solidFill>
                  <a:srgbClr val="FF3399"/>
                </a:solidFill>
              </a:rPr>
              <a:t>.</a:t>
            </a:r>
            <a:endParaRPr lang="en-GB" dirty="0">
              <a:solidFill>
                <a:srgbClr val="FF3399"/>
              </a:solidFill>
            </a:endParaRPr>
          </a:p>
        </p:txBody>
      </p:sp>
      <p:pic>
        <p:nvPicPr>
          <p:cNvPr id="9220" name="Picture 4" descr="C:\Users\Julie\AppData\Local\Microsoft\Windows\Temporary Internet Files\Content.IE5\4J3NQCZC\MC900434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902" y="1484784"/>
            <a:ext cx="456897" cy="108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Julie\AppData\Local\Microsoft\Windows\Temporary Internet Files\Content.IE5\LWFE7I42\MC9004345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335" y="3140968"/>
            <a:ext cx="937930" cy="124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Julie\AppData\Local\Microsoft\Windows\Temporary Internet Files\Content.IE5\4J3NQCZC\MC9004345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013176"/>
            <a:ext cx="958830" cy="1227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944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B0F0"/>
                </a:solidFill>
              </a:rPr>
              <a:t>Pen, </a:t>
            </a:r>
            <a:r>
              <a:rPr lang="en-GB" b="1" dirty="0" err="1" smtClean="0">
                <a:solidFill>
                  <a:srgbClr val="00B0F0"/>
                </a:solidFill>
              </a:rPr>
              <a:t>ysgwyddau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         Pen,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ysgwyddau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coesau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traed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                         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Coesau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traed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         Pen,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ysgwyddau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coesau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traed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                         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Coesau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traed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        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Llygaid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clustiau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trwyn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cheg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        Pen,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ysgwyddau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coesau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traed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Coesau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</a:rPr>
              <a:t>traed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8196" name="Picture 4" descr="C:\Program Files\Microsoft Office\MEDIA\CAGCAT10\j030295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36565"/>
            <a:ext cx="2182114" cy="305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058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Sut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</a:rPr>
              <a:t>wyt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</a:rPr>
              <a:t>ti</a:t>
            </a:r>
            <a:r>
              <a:rPr lang="en-GB" b="1" dirty="0" smtClean="0">
                <a:solidFill>
                  <a:srgbClr val="FF0000"/>
                </a:solidFill>
              </a:rPr>
              <a:t>?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505646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           </a:t>
            </a:r>
            <a:r>
              <a:rPr lang="en-GB" dirty="0" err="1" smtClean="0">
                <a:solidFill>
                  <a:srgbClr val="FF0000"/>
                </a:solidFill>
              </a:rPr>
              <a:t>Sut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wyt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ti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sut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wyt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ti</a:t>
            </a:r>
            <a:r>
              <a:rPr lang="en-GB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               Da </a:t>
            </a:r>
            <a:r>
              <a:rPr lang="en-GB" dirty="0" err="1" smtClean="0">
                <a:solidFill>
                  <a:srgbClr val="FF0000"/>
                </a:solidFill>
              </a:rPr>
              <a:t>iawn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diolch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           </a:t>
            </a:r>
            <a:r>
              <a:rPr lang="en-GB" dirty="0" err="1" smtClean="0">
                <a:solidFill>
                  <a:srgbClr val="FF0000"/>
                </a:solidFill>
              </a:rPr>
              <a:t>Sut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wyt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ti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sut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wyt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ti</a:t>
            </a:r>
            <a:r>
              <a:rPr lang="en-GB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               Da </a:t>
            </a:r>
            <a:r>
              <a:rPr lang="en-GB" dirty="0" err="1" smtClean="0">
                <a:solidFill>
                  <a:srgbClr val="FF0000"/>
                </a:solidFill>
              </a:rPr>
              <a:t>iawn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diolch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Rwy’n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hapus</a:t>
            </a:r>
            <a:r>
              <a:rPr lang="en-GB" dirty="0" smtClean="0">
                <a:solidFill>
                  <a:srgbClr val="FF0000"/>
                </a:solidFill>
              </a:rPr>
              <a:t> / </a:t>
            </a:r>
            <a:r>
              <a:rPr lang="en-GB" dirty="0" err="1" smtClean="0">
                <a:solidFill>
                  <a:srgbClr val="FF0000"/>
                </a:solidFill>
              </a:rPr>
              <a:t>Rwy’n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drist</a:t>
            </a:r>
            <a:r>
              <a:rPr lang="en-GB" dirty="0" smtClean="0">
                <a:solidFill>
                  <a:srgbClr val="FF0000"/>
                </a:solidFill>
              </a:rPr>
              <a:t> / </a:t>
            </a:r>
            <a:r>
              <a:rPr lang="en-GB" dirty="0" err="1" smtClean="0">
                <a:solidFill>
                  <a:srgbClr val="FF0000"/>
                </a:solidFill>
              </a:rPr>
              <a:t>Wedi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blino</a:t>
            </a:r>
            <a:r>
              <a:rPr lang="en-GB" dirty="0" smtClean="0">
                <a:solidFill>
                  <a:srgbClr val="FF0000"/>
                </a:solidFill>
              </a:rPr>
              <a:t> /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Rwy’n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grac</a:t>
            </a:r>
            <a:r>
              <a:rPr lang="en-GB" dirty="0" smtClean="0">
                <a:solidFill>
                  <a:srgbClr val="FF0000"/>
                </a:solidFill>
              </a:rPr>
              <a:t> / </a:t>
            </a:r>
            <a:r>
              <a:rPr lang="en-GB" dirty="0" err="1" smtClean="0">
                <a:solidFill>
                  <a:srgbClr val="FF0000"/>
                </a:solidFill>
              </a:rPr>
              <a:t>Rwy’n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ofnadwy</a:t>
            </a:r>
            <a:r>
              <a:rPr lang="en-GB" dirty="0" smtClean="0">
                <a:solidFill>
                  <a:srgbClr val="FF0000"/>
                </a:solidFill>
              </a:rPr>
              <a:t> / </a:t>
            </a:r>
            <a:r>
              <a:rPr lang="en-GB" dirty="0" err="1" smtClean="0">
                <a:solidFill>
                  <a:srgbClr val="FF0000"/>
                </a:solidFill>
              </a:rPr>
              <a:t>Bendigedig</a:t>
            </a:r>
            <a:r>
              <a:rPr lang="en-GB" dirty="0" smtClean="0">
                <a:solidFill>
                  <a:srgbClr val="FF0000"/>
                </a:solidFill>
              </a:rPr>
              <a:t>!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Julie\AppData\Local\Microsoft\Windows\Temporary Internet Files\Content.IE5\XTTN13GE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553" y="3416424"/>
            <a:ext cx="1524744" cy="15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ulie\AppData\Local\Microsoft\Windows\Temporary Internet Files\Content.IE5\KYM8B1I8\MC9004420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29" y="332593"/>
            <a:ext cx="1800200" cy="209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ulie\AppData\Local\Microsoft\Windows\Temporary Internet Files\Content.IE5\XTTN13GE\MC9004231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829" y="2675742"/>
            <a:ext cx="1177213" cy="123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Julie\AppData\Local\Microsoft\Windows\Temporary Internet Files\Content.IE5\4J3NQCZC\MC9004231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78" y="2106231"/>
            <a:ext cx="1187509" cy="1187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Julie\AppData\Local\Microsoft\Windows\Temporary Internet Files\Content.IE5\4J3NQCZC\MC9004343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531" y="4941168"/>
            <a:ext cx="1455511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Julie\AppData\Local\Microsoft\Windows\Temporary Internet Files\Content.IE5\XTTN13GE\MC9004324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26" y="332593"/>
            <a:ext cx="1966054" cy="117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Julie\AppData\Local\Microsoft\Windows\Temporary Internet Files\Content.IE5\LWFE7I42\MC90043438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17033"/>
            <a:ext cx="1465525" cy="1327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476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solidFill>
                  <a:srgbClr val="9900CC"/>
                </a:solidFill>
              </a:rPr>
              <a:t>Adeiladu</a:t>
            </a:r>
            <a:r>
              <a:rPr lang="en-GB" b="1" dirty="0" smtClean="0">
                <a:solidFill>
                  <a:srgbClr val="9900CC"/>
                </a:solidFill>
              </a:rPr>
              <a:t> t</a:t>
            </a:r>
            <a:r>
              <a:rPr lang="cy-GB" b="1" dirty="0" smtClean="0">
                <a:solidFill>
                  <a:srgbClr val="9900CC"/>
                </a:solidFill>
              </a:rPr>
              <a:t>ŷ bach</a:t>
            </a:r>
            <a:endParaRPr lang="en-GB" b="1" dirty="0">
              <a:solidFill>
                <a:srgbClr val="9900CC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9933FF"/>
                </a:solidFill>
              </a:rPr>
              <a:t>  </a:t>
            </a:r>
            <a:r>
              <a:rPr lang="en-GB" dirty="0" err="1" smtClean="0">
                <a:solidFill>
                  <a:srgbClr val="9933FF"/>
                </a:solidFill>
              </a:rPr>
              <a:t>Adeiladu</a:t>
            </a:r>
            <a:r>
              <a:rPr lang="en-GB" dirty="0" smtClean="0">
                <a:solidFill>
                  <a:srgbClr val="9933FF"/>
                </a:solidFill>
              </a:rPr>
              <a:t> t</a:t>
            </a:r>
            <a:r>
              <a:rPr lang="cy-GB" dirty="0" smtClean="0">
                <a:solidFill>
                  <a:srgbClr val="9933FF"/>
                </a:solidFill>
              </a:rPr>
              <a:t>ŷ bach,             Sbio mewn drwy’r ffenest</a:t>
            </a:r>
          </a:p>
          <a:p>
            <a:pPr marL="0" indent="0">
              <a:buNone/>
            </a:pPr>
            <a:r>
              <a:rPr lang="cy-GB" dirty="0" smtClean="0">
                <a:solidFill>
                  <a:srgbClr val="9933FF"/>
                </a:solidFill>
              </a:rPr>
              <a:t>  Un, dau, tri,                       Beth a welwn ni?</a:t>
            </a:r>
          </a:p>
          <a:p>
            <a:pPr marL="0" indent="0">
              <a:buNone/>
            </a:pPr>
            <a:r>
              <a:rPr lang="cy-GB" dirty="0" smtClean="0">
                <a:solidFill>
                  <a:srgbClr val="9933FF"/>
                </a:solidFill>
              </a:rPr>
              <a:t>  To ar ei ben                        Llygoden fach yn cysgu,</a:t>
            </a:r>
          </a:p>
          <a:p>
            <a:pPr marL="0" indent="0">
              <a:buNone/>
            </a:pPr>
            <a:r>
              <a:rPr lang="cy-GB" dirty="0" smtClean="0">
                <a:solidFill>
                  <a:srgbClr val="9933FF"/>
                </a:solidFill>
              </a:rPr>
              <a:t>  A dyna ni!                           Ust! </a:t>
            </a:r>
            <a:r>
              <a:rPr lang="cy-GB" dirty="0">
                <a:solidFill>
                  <a:srgbClr val="9933FF"/>
                </a:solidFill>
              </a:rPr>
              <a:t>d</a:t>
            </a:r>
            <a:r>
              <a:rPr lang="cy-GB" dirty="0" smtClean="0">
                <a:solidFill>
                  <a:srgbClr val="9933FF"/>
                </a:solidFill>
              </a:rPr>
              <a:t>a chi!</a:t>
            </a:r>
          </a:p>
          <a:p>
            <a:pPr marL="0" indent="0">
              <a:buNone/>
            </a:pPr>
            <a:endParaRPr lang="cy-GB" dirty="0" smtClean="0">
              <a:solidFill>
                <a:srgbClr val="9933FF"/>
              </a:solidFill>
            </a:endParaRPr>
          </a:p>
          <a:p>
            <a:pPr marL="0" indent="0">
              <a:buNone/>
            </a:pPr>
            <a:r>
              <a:rPr lang="cy-GB" dirty="0" smtClean="0">
                <a:solidFill>
                  <a:srgbClr val="9933FF"/>
                </a:solidFill>
              </a:rPr>
              <a:t>                         Llygoden fach yn cysgu</a:t>
            </a:r>
          </a:p>
          <a:p>
            <a:pPr marL="0" indent="0">
              <a:buNone/>
            </a:pPr>
            <a:r>
              <a:rPr lang="cy-GB" dirty="0">
                <a:solidFill>
                  <a:srgbClr val="9933FF"/>
                </a:solidFill>
              </a:rPr>
              <a:t> </a:t>
            </a:r>
            <a:r>
              <a:rPr lang="cy-GB" dirty="0" smtClean="0">
                <a:solidFill>
                  <a:srgbClr val="9933FF"/>
                </a:solidFill>
              </a:rPr>
              <a:t>                         Yn y tŷ;</a:t>
            </a:r>
          </a:p>
          <a:p>
            <a:pPr marL="0" indent="0">
              <a:buNone/>
            </a:pPr>
            <a:r>
              <a:rPr lang="cy-GB" dirty="0">
                <a:solidFill>
                  <a:srgbClr val="9933FF"/>
                </a:solidFill>
              </a:rPr>
              <a:t> </a:t>
            </a:r>
            <a:r>
              <a:rPr lang="cy-GB" dirty="0" smtClean="0">
                <a:solidFill>
                  <a:srgbClr val="9933FF"/>
                </a:solidFill>
              </a:rPr>
              <a:t>                        Llygoden fach yn deffro!</a:t>
            </a:r>
          </a:p>
          <a:p>
            <a:pPr marL="0" indent="0">
              <a:buNone/>
            </a:pPr>
            <a:r>
              <a:rPr lang="cy-GB" dirty="0">
                <a:solidFill>
                  <a:srgbClr val="9933FF"/>
                </a:solidFill>
              </a:rPr>
              <a:t> </a:t>
            </a:r>
            <a:r>
              <a:rPr lang="cy-GB" dirty="0" smtClean="0">
                <a:solidFill>
                  <a:srgbClr val="9933FF"/>
                </a:solidFill>
              </a:rPr>
              <a:t>                         I ffwrdd â hi! </a:t>
            </a:r>
          </a:p>
          <a:p>
            <a:pPr marL="0" indent="0">
              <a:buNone/>
            </a:pPr>
            <a:endParaRPr lang="cy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C:\Users\Julie\AppData\Local\Microsoft\Windows\Temporary Internet Files\Content.IE5\XTTN13GE\MC900391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85184"/>
            <a:ext cx="1826057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ulie\AppData\Local\Microsoft\Windows\Temporary Internet Files\Content.IE5\KYM8B1I8\MC90043162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4873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9081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‘</a:t>
            </a:r>
            <a:r>
              <a:rPr lang="en-GB" b="1" dirty="0" err="1" smtClean="0">
                <a:solidFill>
                  <a:schemeClr val="accent6">
                    <a:lumMod val="50000"/>
                  </a:schemeClr>
                </a:solidFill>
              </a:rPr>
              <a:t>Nôl</a:t>
            </a:r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 a ‘</a:t>
            </a:r>
            <a:r>
              <a:rPr lang="en-GB" b="1" dirty="0" err="1" smtClean="0">
                <a:solidFill>
                  <a:schemeClr val="accent6">
                    <a:lumMod val="50000"/>
                  </a:schemeClr>
                </a:solidFill>
              </a:rPr>
              <a:t>mlaen</a:t>
            </a: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                 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Nôl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mlaen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,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nôl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mlaen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                 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Nôl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mlaen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nôl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mlaen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;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                 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Nôl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mlaen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,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nôl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mlaen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                 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Nôl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mlaen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nôl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‘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mlaen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  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  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;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  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  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lawr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Julie\AppData\Local\Microsoft\Windows\Temporary Internet Files\Content.IE5\LWFE7I42\MM900283677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276953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ulie\AppData\Local\Microsoft\Windows\Temporary Internet Files\Content.IE5\4J3NQCZC\MM900283678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39" y="4149080"/>
            <a:ext cx="190930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962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mas,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mas,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                    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mas a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mas;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                    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mas,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mas,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                    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mas a </a:t>
            </a:r>
            <a:r>
              <a:rPr lang="en-GB" dirty="0" err="1" smtClean="0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 a mas.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 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throi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throi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 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throi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throi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;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 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throi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throi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                      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throi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throi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Julie\AppData\Local\Microsoft\Windows\Temporary Internet Files\Content.IE5\4J3NQCZC\MC9002772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66644"/>
            <a:ext cx="1826057" cy="169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ulie\AppData\Local\Microsoft\Windows\Temporary Internet Files\Content.IE5\4J3NQCZC\MM900295244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9383">
            <a:off x="7092280" y="1628800"/>
            <a:ext cx="1904096" cy="202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0474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C000"/>
                </a:solidFill>
              </a:rPr>
              <a:t>Mr </a:t>
            </a:r>
            <a:r>
              <a:rPr lang="en-GB" b="1" dirty="0" err="1" smtClean="0">
                <a:solidFill>
                  <a:srgbClr val="FFC000"/>
                </a:solidFill>
              </a:rPr>
              <a:t>Hapus</a:t>
            </a:r>
            <a:r>
              <a:rPr lang="en-GB" b="1" dirty="0" smtClean="0">
                <a:solidFill>
                  <a:srgbClr val="FFC000"/>
                </a:solidFill>
              </a:rPr>
              <a:t> </a:t>
            </a:r>
            <a:r>
              <a:rPr lang="en-GB" b="1" dirty="0" err="1" smtClean="0">
                <a:solidFill>
                  <a:srgbClr val="FFC000"/>
                </a:solidFill>
              </a:rPr>
              <a:t>ydw</a:t>
            </a:r>
            <a:r>
              <a:rPr lang="en-GB" b="1" dirty="0" smtClean="0">
                <a:solidFill>
                  <a:srgbClr val="FFC000"/>
                </a:solidFill>
              </a:rPr>
              <a:t> </a:t>
            </a:r>
            <a:r>
              <a:rPr lang="en-GB" b="1" dirty="0" err="1" smtClean="0">
                <a:solidFill>
                  <a:srgbClr val="FFC000"/>
                </a:solidFill>
              </a:rPr>
              <a:t>i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C000"/>
                </a:solidFill>
              </a:rPr>
              <a:t>             Mr </a:t>
            </a:r>
            <a:r>
              <a:rPr lang="en-GB" dirty="0" err="1" smtClean="0">
                <a:solidFill>
                  <a:srgbClr val="FFC000"/>
                </a:solidFill>
              </a:rPr>
              <a:t>Hapus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ydw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, </a:t>
            </a:r>
            <a:r>
              <a:rPr lang="en-GB" dirty="0" err="1" smtClean="0">
                <a:solidFill>
                  <a:srgbClr val="FFC000"/>
                </a:solidFill>
              </a:rPr>
              <a:t>ydw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. Ha, ha, ha!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C000"/>
                </a:solidFill>
              </a:rPr>
              <a:t>             Mr </a:t>
            </a:r>
            <a:r>
              <a:rPr lang="en-GB" dirty="0" err="1" smtClean="0">
                <a:solidFill>
                  <a:srgbClr val="FFC000"/>
                </a:solidFill>
              </a:rPr>
              <a:t>Hapus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ydw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, </a:t>
            </a:r>
            <a:r>
              <a:rPr lang="en-GB" dirty="0" err="1" smtClean="0">
                <a:solidFill>
                  <a:srgbClr val="FFC000"/>
                </a:solidFill>
              </a:rPr>
              <a:t>ydw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. Ha, ha, ha!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C000"/>
                </a:solidFill>
              </a:rPr>
              <a:t>             Mr </a:t>
            </a:r>
            <a:r>
              <a:rPr lang="en-GB" dirty="0" err="1" smtClean="0">
                <a:solidFill>
                  <a:srgbClr val="FFC000"/>
                </a:solidFill>
              </a:rPr>
              <a:t>Hapus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ydw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, Mr </a:t>
            </a:r>
            <a:r>
              <a:rPr lang="en-GB" dirty="0" err="1" smtClean="0">
                <a:solidFill>
                  <a:srgbClr val="FFC000"/>
                </a:solidFill>
              </a:rPr>
              <a:t>Hapus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ydw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C000"/>
                </a:solidFill>
              </a:rPr>
              <a:t>             Mr </a:t>
            </a:r>
            <a:r>
              <a:rPr lang="en-GB" dirty="0" err="1" smtClean="0">
                <a:solidFill>
                  <a:srgbClr val="FFC000"/>
                </a:solidFill>
              </a:rPr>
              <a:t>Hapus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ydw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, </a:t>
            </a:r>
            <a:r>
              <a:rPr lang="en-GB" dirty="0" err="1" smtClean="0">
                <a:solidFill>
                  <a:srgbClr val="FFC000"/>
                </a:solidFill>
              </a:rPr>
              <a:t>ydw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err="1" smtClean="0">
                <a:solidFill>
                  <a:srgbClr val="FFC000"/>
                </a:solidFill>
              </a:rPr>
              <a:t>i</a:t>
            </a:r>
            <a:r>
              <a:rPr lang="en-GB" dirty="0" smtClean="0">
                <a:solidFill>
                  <a:srgbClr val="FFC000"/>
                </a:solidFill>
              </a:rPr>
              <a:t>. Ha, ha, ha!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      Mr Trist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ydw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ydw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.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Bw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hw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hw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!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4"/>
                </a:solidFill>
              </a:rPr>
              <a:t>              Mr </a:t>
            </a:r>
            <a:r>
              <a:rPr lang="en-GB" dirty="0" err="1" smtClean="0">
                <a:solidFill>
                  <a:schemeClr val="accent4"/>
                </a:solidFill>
              </a:rPr>
              <a:t>Tawel</a:t>
            </a:r>
            <a:r>
              <a:rPr lang="en-GB" dirty="0" smtClean="0">
                <a:solidFill>
                  <a:schemeClr val="accent4"/>
                </a:solidFill>
              </a:rPr>
              <a:t> </a:t>
            </a:r>
            <a:r>
              <a:rPr lang="en-GB" dirty="0" err="1" smtClean="0">
                <a:solidFill>
                  <a:schemeClr val="accent4"/>
                </a:solidFill>
              </a:rPr>
              <a:t>ydw</a:t>
            </a:r>
            <a:r>
              <a:rPr lang="en-GB" dirty="0" smtClean="0">
                <a:solidFill>
                  <a:schemeClr val="accent4"/>
                </a:solidFill>
              </a:rPr>
              <a:t> </a:t>
            </a:r>
            <a:r>
              <a:rPr lang="en-GB" dirty="0" err="1" smtClean="0">
                <a:solidFill>
                  <a:schemeClr val="accent4"/>
                </a:solidFill>
              </a:rPr>
              <a:t>i</a:t>
            </a:r>
            <a:r>
              <a:rPr lang="en-GB" dirty="0" smtClean="0">
                <a:solidFill>
                  <a:schemeClr val="accent4"/>
                </a:solidFill>
              </a:rPr>
              <a:t>, </a:t>
            </a:r>
            <a:r>
              <a:rPr lang="en-GB" dirty="0" err="1" smtClean="0">
                <a:solidFill>
                  <a:schemeClr val="accent4"/>
                </a:solidFill>
              </a:rPr>
              <a:t>ydw</a:t>
            </a:r>
            <a:r>
              <a:rPr lang="en-GB" dirty="0" smtClean="0">
                <a:solidFill>
                  <a:schemeClr val="accent4"/>
                </a:solidFill>
              </a:rPr>
              <a:t> </a:t>
            </a:r>
            <a:r>
              <a:rPr lang="en-GB" dirty="0" err="1" smtClean="0">
                <a:solidFill>
                  <a:schemeClr val="accent4"/>
                </a:solidFill>
              </a:rPr>
              <a:t>i</a:t>
            </a:r>
            <a:r>
              <a:rPr lang="en-GB" dirty="0" smtClean="0">
                <a:solidFill>
                  <a:schemeClr val="accent4"/>
                </a:solidFill>
              </a:rPr>
              <a:t>. </a:t>
            </a:r>
            <a:r>
              <a:rPr lang="en-GB" dirty="0" err="1" smtClean="0">
                <a:solidFill>
                  <a:schemeClr val="accent4"/>
                </a:solidFill>
              </a:rPr>
              <a:t>Sh</a:t>
            </a:r>
            <a:r>
              <a:rPr lang="en-GB" dirty="0" smtClean="0">
                <a:solidFill>
                  <a:schemeClr val="accent4"/>
                </a:solidFill>
              </a:rPr>
              <a:t>, </a:t>
            </a:r>
            <a:r>
              <a:rPr lang="en-GB" dirty="0" err="1" smtClean="0">
                <a:solidFill>
                  <a:schemeClr val="accent4"/>
                </a:solidFill>
              </a:rPr>
              <a:t>sh</a:t>
            </a:r>
            <a:r>
              <a:rPr lang="en-GB" dirty="0" smtClean="0">
                <a:solidFill>
                  <a:schemeClr val="accent4"/>
                </a:solidFill>
              </a:rPr>
              <a:t>, </a:t>
            </a:r>
            <a:r>
              <a:rPr lang="en-GB" dirty="0" err="1" smtClean="0">
                <a:solidFill>
                  <a:schemeClr val="accent4"/>
                </a:solidFill>
              </a:rPr>
              <a:t>sh</a:t>
            </a:r>
            <a:r>
              <a:rPr lang="en-GB" dirty="0" smtClean="0">
                <a:solidFill>
                  <a:schemeClr val="accent4"/>
                </a:solidFill>
              </a:rPr>
              <a:t>!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Mr </a:t>
            </a:r>
            <a:r>
              <a:rPr lang="en-GB" dirty="0" err="1" smtClean="0">
                <a:solidFill>
                  <a:srgbClr val="FF0000"/>
                </a:solidFill>
              </a:rPr>
              <a:t>Swnllyd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ydw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ydw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>
                <a:solidFill>
                  <a:srgbClr val="FF0000"/>
                </a:solidFill>
              </a:rPr>
              <a:t>. </a:t>
            </a:r>
            <a:r>
              <a:rPr lang="en-GB" dirty="0" err="1" smtClean="0">
                <a:solidFill>
                  <a:srgbClr val="FF0000"/>
                </a:solidFill>
              </a:rPr>
              <a:t>Hwrê</a:t>
            </a:r>
            <a:r>
              <a:rPr lang="en-GB" dirty="0" smtClean="0">
                <a:solidFill>
                  <a:srgbClr val="FF0000"/>
                </a:solidFill>
              </a:rPr>
              <a:t>!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Julie\AppData\Local\Microsoft\Windows\Temporary Internet Files\Content.IE5\XTTN13GE\MC9002322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527018" cy="141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105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B050"/>
                </a:solidFill>
              </a:rPr>
              <a:t>                     </a:t>
            </a:r>
            <a:r>
              <a:rPr lang="en-GB" b="1" dirty="0" err="1" smtClean="0">
                <a:solidFill>
                  <a:srgbClr val="00B050"/>
                </a:solidFill>
              </a:rPr>
              <a:t>Mynd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b="1" dirty="0" err="1" smtClean="0">
                <a:solidFill>
                  <a:srgbClr val="00B050"/>
                </a:solidFill>
              </a:rPr>
              <a:t>ar</a:t>
            </a:r>
            <a:r>
              <a:rPr lang="en-GB" b="1" dirty="0" smtClean="0">
                <a:solidFill>
                  <a:srgbClr val="00B050"/>
                </a:solidFill>
              </a:rPr>
              <a:t> y </a:t>
            </a:r>
            <a:r>
              <a:rPr lang="en-GB" b="1" dirty="0" err="1" smtClean="0">
                <a:solidFill>
                  <a:srgbClr val="00B050"/>
                </a:solidFill>
              </a:rPr>
              <a:t>ceffyl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84784"/>
            <a:ext cx="7560840" cy="496855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Mynd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ar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ceffyl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clipidi</a:t>
            </a:r>
            <a:r>
              <a:rPr lang="en-GB" dirty="0" smtClean="0">
                <a:solidFill>
                  <a:srgbClr val="00B050"/>
                </a:solidFill>
              </a:rPr>
              <a:t>-clop,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Mynd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ar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ceffyl</a:t>
            </a:r>
            <a:r>
              <a:rPr lang="en-GB" dirty="0" smtClean="0">
                <a:solidFill>
                  <a:srgbClr val="00B050"/>
                </a:solidFill>
              </a:rPr>
              <a:t>, trot, trot, trot,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Lan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i</a:t>
            </a:r>
            <a:r>
              <a:rPr lang="en-GB" dirty="0" err="1" smtClean="0">
                <a:solidFill>
                  <a:srgbClr val="00B050"/>
                </a:solidFill>
              </a:rPr>
              <a:t>’r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mynydd</a:t>
            </a:r>
            <a:r>
              <a:rPr lang="en-GB" dirty="0" smtClean="0">
                <a:solidFill>
                  <a:srgbClr val="00B050"/>
                </a:solidFill>
              </a:rPr>
              <a:t> a </a:t>
            </a:r>
            <a:r>
              <a:rPr lang="en-GB" dirty="0" err="1" smtClean="0">
                <a:solidFill>
                  <a:srgbClr val="00B050"/>
                </a:solidFill>
              </a:rPr>
              <a:t>lawr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i</a:t>
            </a:r>
            <a:r>
              <a:rPr lang="en-GB" dirty="0" err="1" smtClean="0">
                <a:solidFill>
                  <a:srgbClr val="00B050"/>
                </a:solidFill>
              </a:rPr>
              <a:t>’r</a:t>
            </a:r>
            <a:r>
              <a:rPr lang="en-GB" dirty="0" smtClean="0">
                <a:solidFill>
                  <a:srgbClr val="00B050"/>
                </a:solidFill>
              </a:rPr>
              <a:t> cwm,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Draw </a:t>
            </a:r>
            <a:r>
              <a:rPr lang="en-GB" dirty="0" err="1" smtClean="0">
                <a:solidFill>
                  <a:srgbClr val="00B050"/>
                </a:solidFill>
              </a:rPr>
              <a:t>dros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dolydd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bwm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bwm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bwm</a:t>
            </a:r>
            <a:r>
              <a:rPr lang="en-GB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Gyrru</a:t>
            </a:r>
            <a:r>
              <a:rPr lang="en-GB" dirty="0" smtClean="0">
                <a:solidFill>
                  <a:srgbClr val="00B050"/>
                </a:solidFill>
              </a:rPr>
              <a:t> a </a:t>
            </a:r>
            <a:r>
              <a:rPr lang="en-GB" dirty="0" err="1" smtClean="0">
                <a:solidFill>
                  <a:srgbClr val="00B050"/>
                </a:solidFill>
              </a:rPr>
              <a:t>gyrru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gyrru</a:t>
            </a:r>
            <a:r>
              <a:rPr lang="en-GB" dirty="0" smtClean="0">
                <a:solidFill>
                  <a:srgbClr val="00B050"/>
                </a:solidFill>
              </a:rPr>
              <a:t> a </a:t>
            </a:r>
            <a:r>
              <a:rPr lang="en-GB" dirty="0" err="1" smtClean="0">
                <a:solidFill>
                  <a:srgbClr val="00B050"/>
                </a:solidFill>
              </a:rPr>
              <a:t>gyrru</a:t>
            </a:r>
            <a:r>
              <a:rPr lang="en-GB" dirty="0" smtClean="0">
                <a:solidFill>
                  <a:srgbClr val="00B05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Gyrru</a:t>
            </a:r>
            <a:r>
              <a:rPr lang="en-GB" dirty="0" smtClean="0">
                <a:solidFill>
                  <a:srgbClr val="00B050"/>
                </a:solidFill>
              </a:rPr>
              <a:t> a </a:t>
            </a:r>
            <a:r>
              <a:rPr lang="en-GB" dirty="0" err="1" smtClean="0">
                <a:solidFill>
                  <a:srgbClr val="00B050"/>
                </a:solidFill>
              </a:rPr>
              <a:t>gyrru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fel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gwynt</a:t>
            </a:r>
            <a:r>
              <a:rPr lang="en-GB" dirty="0" smtClean="0">
                <a:solidFill>
                  <a:srgbClr val="00B050"/>
                </a:solidFill>
              </a:rPr>
              <a:t>. O!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Mynd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ar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ceffyl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clipidi</a:t>
            </a:r>
            <a:r>
              <a:rPr lang="en-GB" dirty="0" smtClean="0">
                <a:solidFill>
                  <a:srgbClr val="00B050"/>
                </a:solidFill>
              </a:rPr>
              <a:t>-clop,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Mynd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ar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ceffyl</a:t>
            </a:r>
            <a:r>
              <a:rPr lang="en-GB" dirty="0" smtClean="0">
                <a:solidFill>
                  <a:srgbClr val="00B050"/>
                </a:solidFill>
              </a:rPr>
              <a:t>, trot, trot, trot,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   </a:t>
            </a:r>
            <a:r>
              <a:rPr lang="en-GB" dirty="0" err="1" smtClean="0">
                <a:solidFill>
                  <a:srgbClr val="00B050"/>
                </a:solidFill>
              </a:rPr>
              <a:t>Lan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i</a:t>
            </a:r>
            <a:r>
              <a:rPr lang="en-GB" dirty="0" err="1" smtClean="0">
                <a:solidFill>
                  <a:srgbClr val="00B050"/>
                </a:solidFill>
              </a:rPr>
              <a:t>’r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mynydd</a:t>
            </a:r>
            <a:r>
              <a:rPr lang="en-GB" dirty="0" smtClean="0">
                <a:solidFill>
                  <a:srgbClr val="00B050"/>
                </a:solidFill>
              </a:rPr>
              <a:t> a </a:t>
            </a:r>
            <a:r>
              <a:rPr lang="en-GB" dirty="0" err="1" smtClean="0">
                <a:solidFill>
                  <a:srgbClr val="00B050"/>
                </a:solidFill>
              </a:rPr>
              <a:t>lawr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>
                <a:solidFill>
                  <a:srgbClr val="00B050"/>
                </a:solidFill>
              </a:rPr>
              <a:t>i</a:t>
            </a:r>
            <a:r>
              <a:rPr lang="en-GB" dirty="0" err="1" smtClean="0">
                <a:solidFill>
                  <a:srgbClr val="00B050"/>
                </a:solidFill>
              </a:rPr>
              <a:t>’r</a:t>
            </a:r>
            <a:r>
              <a:rPr lang="en-GB" dirty="0" smtClean="0">
                <a:solidFill>
                  <a:srgbClr val="00B050"/>
                </a:solidFill>
              </a:rPr>
              <a:t> cwm,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Draw </a:t>
            </a:r>
            <a:r>
              <a:rPr lang="en-GB" dirty="0" err="1" smtClean="0">
                <a:solidFill>
                  <a:srgbClr val="00B050"/>
                </a:solidFill>
              </a:rPr>
              <a:t>dros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dolydd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bwm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bwm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bwm</a:t>
            </a:r>
            <a:r>
              <a:rPr lang="en-GB" dirty="0" smtClean="0">
                <a:solidFill>
                  <a:srgbClr val="00B050"/>
                </a:solidFill>
              </a:rPr>
              <a:t>!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Julie\AppData\Local\Microsoft\Windows\Temporary Internet Files\Content.IE5\4J3NQCZC\MP9004465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32656"/>
            <a:ext cx="278541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011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224136"/>
          </a:xfrm>
        </p:spPr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Y </a:t>
            </a:r>
            <a:r>
              <a:rPr lang="en-GB" b="1" dirty="0" err="1" smtClean="0">
                <a:solidFill>
                  <a:srgbClr val="FF0000"/>
                </a:solidFill>
              </a:rPr>
              <a:t>bws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</a:rPr>
              <a:t>mawr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</a:rPr>
              <a:t>coch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391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      </a:t>
            </a:r>
            <a:r>
              <a:rPr lang="en-GB" dirty="0" err="1" smtClean="0">
                <a:solidFill>
                  <a:srgbClr val="FF0000"/>
                </a:solidFill>
              </a:rPr>
              <a:t>Dyma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ni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ar</a:t>
            </a:r>
            <a:r>
              <a:rPr lang="en-GB" dirty="0" smtClean="0">
                <a:solidFill>
                  <a:srgbClr val="FF0000"/>
                </a:solidFill>
              </a:rPr>
              <a:t> y </a:t>
            </a:r>
            <a:r>
              <a:rPr lang="en-GB" dirty="0" err="1" smtClean="0">
                <a:solidFill>
                  <a:srgbClr val="FF0000"/>
                </a:solidFill>
              </a:rPr>
              <a:t>bws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mawr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coch</a:t>
            </a:r>
            <a:r>
              <a:rPr lang="en-GB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Y </a:t>
            </a:r>
            <a:r>
              <a:rPr lang="en-GB" dirty="0" err="1" smtClean="0">
                <a:solidFill>
                  <a:srgbClr val="FF0000"/>
                </a:solidFill>
              </a:rPr>
              <a:t>bws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mawr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coch</a:t>
            </a:r>
            <a:r>
              <a:rPr lang="en-GB" dirty="0" smtClean="0">
                <a:solidFill>
                  <a:srgbClr val="FF0000"/>
                </a:solidFill>
              </a:rPr>
              <a:t>, y </a:t>
            </a:r>
            <a:r>
              <a:rPr lang="en-GB" dirty="0" err="1" smtClean="0">
                <a:solidFill>
                  <a:srgbClr val="FF0000"/>
                </a:solidFill>
              </a:rPr>
              <a:t>bws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mawr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coch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      </a:t>
            </a:r>
            <a:r>
              <a:rPr lang="en-GB" dirty="0" err="1" smtClean="0">
                <a:solidFill>
                  <a:srgbClr val="FF0000"/>
                </a:solidFill>
              </a:rPr>
              <a:t>Dyma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ni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ar</a:t>
            </a:r>
            <a:r>
              <a:rPr lang="en-GB" dirty="0" smtClean="0">
                <a:solidFill>
                  <a:srgbClr val="FF0000"/>
                </a:solidFill>
              </a:rPr>
              <a:t> y </a:t>
            </a:r>
            <a:r>
              <a:rPr lang="en-GB" dirty="0" err="1" smtClean="0">
                <a:solidFill>
                  <a:srgbClr val="FF0000"/>
                </a:solidFill>
              </a:rPr>
              <a:t>bws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mawr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coch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                        </a:t>
            </a:r>
            <a:r>
              <a:rPr lang="en-GB" dirty="0" err="1" smtClean="0">
                <a:solidFill>
                  <a:srgbClr val="FF0000"/>
                </a:solidFill>
              </a:rPr>
              <a:t>Yn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mynd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lan</a:t>
            </a:r>
            <a:r>
              <a:rPr lang="en-GB" dirty="0" smtClean="0">
                <a:solidFill>
                  <a:srgbClr val="FF0000"/>
                </a:solidFill>
              </a:rPr>
              <a:t> y </a:t>
            </a:r>
            <a:r>
              <a:rPr lang="en-GB" dirty="0" err="1" smtClean="0">
                <a:solidFill>
                  <a:srgbClr val="FF0000"/>
                </a:solidFill>
              </a:rPr>
              <a:t>môr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             </a:t>
            </a:r>
            <a:r>
              <a:rPr lang="en-GB" dirty="0" err="1" smtClean="0">
                <a:solidFill>
                  <a:srgbClr val="0070C0"/>
                </a:solidFill>
              </a:rPr>
              <a:t>Mae’r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olwynion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ar</a:t>
            </a:r>
            <a:r>
              <a:rPr lang="en-GB" dirty="0" smtClean="0">
                <a:solidFill>
                  <a:srgbClr val="0070C0"/>
                </a:solidFill>
              </a:rPr>
              <a:t> y </a:t>
            </a:r>
            <a:r>
              <a:rPr lang="en-GB" dirty="0" err="1" smtClean="0">
                <a:solidFill>
                  <a:srgbClr val="0070C0"/>
                </a:solidFill>
              </a:rPr>
              <a:t>bws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yn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troi</a:t>
            </a:r>
            <a:r>
              <a:rPr lang="en-GB" dirty="0" smtClean="0">
                <a:solidFill>
                  <a:srgbClr val="0070C0"/>
                </a:solidFill>
              </a:rPr>
              <a:t> a </a:t>
            </a:r>
            <a:r>
              <a:rPr lang="en-GB" dirty="0" err="1" smtClean="0">
                <a:solidFill>
                  <a:srgbClr val="0070C0"/>
                </a:solidFill>
              </a:rPr>
              <a:t>throi</a:t>
            </a:r>
            <a:r>
              <a:rPr lang="en-GB" dirty="0" smtClean="0">
                <a:solidFill>
                  <a:srgbClr val="0070C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                      </a:t>
            </a:r>
            <a:r>
              <a:rPr lang="en-GB" dirty="0" err="1" smtClean="0">
                <a:solidFill>
                  <a:srgbClr val="0070C0"/>
                </a:solidFill>
              </a:rPr>
              <a:t>Troi</a:t>
            </a:r>
            <a:r>
              <a:rPr lang="en-GB" dirty="0" smtClean="0">
                <a:solidFill>
                  <a:srgbClr val="0070C0"/>
                </a:solidFill>
              </a:rPr>
              <a:t> a </a:t>
            </a:r>
            <a:r>
              <a:rPr lang="en-GB" dirty="0" err="1" smtClean="0">
                <a:solidFill>
                  <a:srgbClr val="0070C0"/>
                </a:solidFill>
              </a:rPr>
              <a:t>throi</a:t>
            </a:r>
            <a:r>
              <a:rPr lang="en-GB" dirty="0" smtClean="0">
                <a:solidFill>
                  <a:srgbClr val="0070C0"/>
                </a:solidFill>
              </a:rPr>
              <a:t>, </a:t>
            </a:r>
            <a:r>
              <a:rPr lang="en-GB" dirty="0" err="1" smtClean="0">
                <a:solidFill>
                  <a:srgbClr val="0070C0"/>
                </a:solidFill>
              </a:rPr>
              <a:t>troi</a:t>
            </a:r>
            <a:r>
              <a:rPr lang="en-GB" dirty="0" smtClean="0">
                <a:solidFill>
                  <a:srgbClr val="0070C0"/>
                </a:solidFill>
              </a:rPr>
              <a:t> a </a:t>
            </a:r>
            <a:r>
              <a:rPr lang="en-GB" dirty="0" err="1" smtClean="0">
                <a:solidFill>
                  <a:srgbClr val="0070C0"/>
                </a:solidFill>
              </a:rPr>
              <a:t>throi</a:t>
            </a:r>
            <a:r>
              <a:rPr lang="en-GB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             </a:t>
            </a:r>
            <a:r>
              <a:rPr lang="en-GB" dirty="0" err="1" smtClean="0">
                <a:solidFill>
                  <a:srgbClr val="0070C0"/>
                </a:solidFill>
              </a:rPr>
              <a:t>Mae’r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olwynion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ar</a:t>
            </a:r>
            <a:r>
              <a:rPr lang="en-GB" dirty="0" smtClean="0">
                <a:solidFill>
                  <a:srgbClr val="0070C0"/>
                </a:solidFill>
              </a:rPr>
              <a:t> y </a:t>
            </a:r>
            <a:r>
              <a:rPr lang="en-GB" dirty="0" err="1" smtClean="0">
                <a:solidFill>
                  <a:srgbClr val="0070C0"/>
                </a:solidFill>
              </a:rPr>
              <a:t>bws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yn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troi</a:t>
            </a:r>
            <a:r>
              <a:rPr lang="en-GB" dirty="0" smtClean="0">
                <a:solidFill>
                  <a:srgbClr val="0070C0"/>
                </a:solidFill>
              </a:rPr>
              <a:t> a </a:t>
            </a:r>
            <a:r>
              <a:rPr lang="en-GB" dirty="0" err="1" smtClean="0">
                <a:solidFill>
                  <a:srgbClr val="0070C0"/>
                </a:solidFill>
              </a:rPr>
              <a:t>throi</a:t>
            </a:r>
            <a:endParaRPr lang="en-GB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                      </a:t>
            </a:r>
            <a:r>
              <a:rPr lang="en-GB" dirty="0" err="1" smtClean="0">
                <a:solidFill>
                  <a:srgbClr val="0070C0"/>
                </a:solidFill>
              </a:rPr>
              <a:t>Wrth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fynd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i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dirty="0" err="1" smtClean="0">
                <a:solidFill>
                  <a:srgbClr val="0070C0"/>
                </a:solidFill>
              </a:rPr>
              <a:t>lan</a:t>
            </a:r>
            <a:r>
              <a:rPr lang="en-GB" dirty="0" smtClean="0">
                <a:solidFill>
                  <a:srgbClr val="0070C0"/>
                </a:solidFill>
              </a:rPr>
              <a:t> y </a:t>
            </a:r>
            <a:r>
              <a:rPr lang="en-GB" dirty="0" err="1" smtClean="0">
                <a:solidFill>
                  <a:srgbClr val="0070C0"/>
                </a:solidFill>
              </a:rPr>
              <a:t>môr</a:t>
            </a:r>
            <a:r>
              <a:rPr lang="en-GB" dirty="0" smtClean="0">
                <a:solidFill>
                  <a:srgbClr val="0070C0"/>
                </a:solidFill>
              </a:rPr>
              <a:t>.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Julie\AppData\Local\Microsoft\Windows\Temporary Internet Files\Content.IE5\LWFE7I42\MP9004331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305571"/>
            <a:ext cx="2336304" cy="156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2662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>
                <a:solidFill>
                  <a:srgbClr val="FF3300"/>
                </a:solidFill>
              </a:rPr>
              <a:t>Mae’r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weipars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ar</a:t>
            </a:r>
            <a:r>
              <a:rPr lang="en-GB" dirty="0" smtClean="0">
                <a:solidFill>
                  <a:srgbClr val="FF3300"/>
                </a:solidFill>
              </a:rPr>
              <a:t> y </a:t>
            </a:r>
            <a:r>
              <a:rPr lang="en-GB" dirty="0" err="1" smtClean="0">
                <a:solidFill>
                  <a:srgbClr val="FF3300"/>
                </a:solidFill>
              </a:rPr>
              <a:t>bws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yn</a:t>
            </a:r>
            <a:r>
              <a:rPr lang="en-GB" dirty="0" smtClean="0">
                <a:solidFill>
                  <a:srgbClr val="FF3300"/>
                </a:solidFill>
              </a:rPr>
              <a:t> </a:t>
            </a:r>
            <a:r>
              <a:rPr lang="en-GB" dirty="0" err="1" smtClean="0">
                <a:solidFill>
                  <a:srgbClr val="FF3300"/>
                </a:solidFill>
              </a:rPr>
              <a:t>mynd</a:t>
            </a:r>
            <a:r>
              <a:rPr lang="en-GB" dirty="0">
                <a:solidFill>
                  <a:srgbClr val="FF3300"/>
                </a:solidFill>
              </a:rPr>
              <a:t> </a:t>
            </a:r>
            <a:r>
              <a:rPr lang="en-GB" dirty="0" smtClean="0">
                <a:solidFill>
                  <a:srgbClr val="FF3300"/>
                </a:solidFill>
              </a:rPr>
              <a:t>swish, swish, swish…….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>
                <a:solidFill>
                  <a:srgbClr val="9900CC"/>
                </a:solidFill>
              </a:rPr>
              <a:t>Mae’r</a:t>
            </a:r>
            <a:r>
              <a:rPr lang="en-GB" dirty="0" smtClean="0">
                <a:solidFill>
                  <a:srgbClr val="9900CC"/>
                </a:solidFill>
              </a:rPr>
              <a:t> corn </a:t>
            </a:r>
            <a:r>
              <a:rPr lang="en-GB" dirty="0" err="1" smtClean="0">
                <a:solidFill>
                  <a:srgbClr val="9900CC"/>
                </a:solidFill>
              </a:rPr>
              <a:t>ar</a:t>
            </a:r>
            <a:r>
              <a:rPr lang="en-GB" dirty="0" smtClean="0">
                <a:solidFill>
                  <a:srgbClr val="9900CC"/>
                </a:solidFill>
              </a:rPr>
              <a:t> y </a:t>
            </a:r>
            <a:r>
              <a:rPr lang="en-GB" dirty="0" err="1" smtClean="0">
                <a:solidFill>
                  <a:srgbClr val="9900CC"/>
                </a:solidFill>
              </a:rPr>
              <a:t>bws</a:t>
            </a:r>
            <a:r>
              <a:rPr lang="en-GB" dirty="0" smtClean="0">
                <a:solidFill>
                  <a:srgbClr val="9900CC"/>
                </a:solidFill>
              </a:rPr>
              <a:t> </a:t>
            </a:r>
            <a:r>
              <a:rPr lang="en-GB" dirty="0" err="1" smtClean="0">
                <a:solidFill>
                  <a:srgbClr val="9900CC"/>
                </a:solidFill>
              </a:rPr>
              <a:t>yn</a:t>
            </a:r>
            <a:r>
              <a:rPr lang="en-GB" dirty="0" smtClean="0">
                <a:solidFill>
                  <a:srgbClr val="9900CC"/>
                </a:solidFill>
              </a:rPr>
              <a:t> </a:t>
            </a:r>
            <a:r>
              <a:rPr lang="en-GB" dirty="0" err="1" smtClean="0">
                <a:solidFill>
                  <a:srgbClr val="9900CC"/>
                </a:solidFill>
              </a:rPr>
              <a:t>mynd</a:t>
            </a:r>
            <a:r>
              <a:rPr lang="en-GB" dirty="0" smtClean="0">
                <a:solidFill>
                  <a:srgbClr val="9900CC"/>
                </a:solidFill>
              </a:rPr>
              <a:t> </a:t>
            </a:r>
            <a:r>
              <a:rPr lang="en-GB" dirty="0" err="1" smtClean="0">
                <a:solidFill>
                  <a:srgbClr val="9900CC"/>
                </a:solidFill>
              </a:rPr>
              <a:t>bîp</a:t>
            </a:r>
            <a:r>
              <a:rPr lang="en-GB" dirty="0" smtClean="0">
                <a:solidFill>
                  <a:srgbClr val="9900CC"/>
                </a:solidFill>
              </a:rPr>
              <a:t>, </a:t>
            </a:r>
            <a:r>
              <a:rPr lang="en-GB" dirty="0" err="1" smtClean="0">
                <a:solidFill>
                  <a:srgbClr val="9900CC"/>
                </a:solidFill>
              </a:rPr>
              <a:t>bîp</a:t>
            </a:r>
            <a:r>
              <a:rPr lang="en-GB" dirty="0" smtClean="0">
                <a:solidFill>
                  <a:srgbClr val="9900CC"/>
                </a:solidFill>
              </a:rPr>
              <a:t>, </a:t>
            </a:r>
            <a:r>
              <a:rPr lang="en-GB" dirty="0" err="1" smtClean="0">
                <a:solidFill>
                  <a:srgbClr val="9900CC"/>
                </a:solidFill>
              </a:rPr>
              <a:t>bîp</a:t>
            </a:r>
            <a:r>
              <a:rPr lang="en-GB" dirty="0" smtClean="0">
                <a:solidFill>
                  <a:srgbClr val="9900CC"/>
                </a:solidFill>
              </a:rPr>
              <a:t>……..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>
                <a:solidFill>
                  <a:srgbClr val="00B050"/>
                </a:solidFill>
              </a:rPr>
              <a:t>Mae’r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bobol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ar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bws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yn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mynd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lan</a:t>
            </a:r>
            <a:r>
              <a:rPr lang="en-GB" dirty="0" smtClean="0">
                <a:solidFill>
                  <a:srgbClr val="00B050"/>
                </a:solidFill>
              </a:rPr>
              <a:t> a </a:t>
            </a:r>
            <a:r>
              <a:rPr lang="en-GB" dirty="0" err="1" smtClean="0">
                <a:solidFill>
                  <a:srgbClr val="00B050"/>
                </a:solidFill>
              </a:rPr>
              <a:t>lawr</a:t>
            </a:r>
            <a:r>
              <a:rPr lang="en-GB" dirty="0" smtClean="0">
                <a:solidFill>
                  <a:srgbClr val="00B050"/>
                </a:solidFill>
              </a:rPr>
              <a:t>………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15362" name="Picture 2" descr="C:\Users\Julie\AppData\Local\Microsoft\Windows\Temporary Internet Files\Content.IE5\LWFE7I42\MP900433146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72842"/>
            <a:ext cx="2987824" cy="200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Julie\AppData\Local\Microsoft\Windows\Temporary Internet Files\Content.IE5\KYM8B1I8\MC9004350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73743"/>
            <a:ext cx="1681976" cy="168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3420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Mi</a:t>
            </a:r>
            <a:r>
              <a:rPr lang="en-GB" b="1" dirty="0" smtClean="0"/>
              <a:t> </a:t>
            </a:r>
            <a:r>
              <a:rPr lang="en-GB" b="1" dirty="0" err="1" smtClean="0"/>
              <a:t>welais</a:t>
            </a:r>
            <a:r>
              <a:rPr lang="en-GB" b="1" dirty="0" smtClean="0"/>
              <a:t> </a:t>
            </a:r>
            <a:r>
              <a:rPr lang="en-GB" b="1" dirty="0" err="1" smtClean="0"/>
              <a:t>Jac</a:t>
            </a:r>
            <a:r>
              <a:rPr lang="en-GB" b="1" dirty="0" smtClean="0"/>
              <a:t> y Do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                         </a:t>
            </a:r>
            <a:r>
              <a:rPr lang="en-GB" dirty="0" err="1" smtClean="0"/>
              <a:t>Mi</a:t>
            </a:r>
            <a:r>
              <a:rPr lang="en-GB" dirty="0" smtClean="0"/>
              <a:t> </a:t>
            </a:r>
            <a:r>
              <a:rPr lang="en-GB" dirty="0" err="1" smtClean="0"/>
              <a:t>welais</a:t>
            </a:r>
            <a:r>
              <a:rPr lang="en-GB" dirty="0" smtClean="0"/>
              <a:t> </a:t>
            </a:r>
            <a:r>
              <a:rPr lang="en-GB" dirty="0" err="1" smtClean="0"/>
              <a:t>Jac</a:t>
            </a:r>
            <a:r>
              <a:rPr lang="en-GB" dirty="0" smtClean="0"/>
              <a:t> y Do</a:t>
            </a:r>
          </a:p>
          <a:p>
            <a:pPr marL="0" indent="0">
              <a:buNone/>
            </a:pPr>
            <a:r>
              <a:rPr lang="en-GB" dirty="0" smtClean="0"/>
              <a:t>                         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eistedd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ben to,</a:t>
            </a:r>
          </a:p>
          <a:p>
            <a:pPr marL="0" indent="0">
              <a:buNone/>
            </a:pPr>
            <a:r>
              <a:rPr lang="en-GB" dirty="0" smtClean="0"/>
              <a:t>                          Het wen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ben</a:t>
            </a:r>
          </a:p>
          <a:p>
            <a:pPr marL="0" indent="0">
              <a:buNone/>
            </a:pPr>
            <a:r>
              <a:rPr lang="en-GB" dirty="0" smtClean="0"/>
              <a:t>                          A </a:t>
            </a:r>
            <a:r>
              <a:rPr lang="en-GB" dirty="0" err="1" smtClean="0"/>
              <a:t>dwy</a:t>
            </a:r>
            <a:r>
              <a:rPr lang="en-GB" dirty="0" smtClean="0"/>
              <a:t> goes </a:t>
            </a:r>
            <a:r>
              <a:rPr lang="en-GB" dirty="0" err="1" smtClean="0"/>
              <a:t>bren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                       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 </a:t>
            </a:r>
            <a:r>
              <a:rPr lang="en-GB" dirty="0" err="1" smtClean="0"/>
              <a:t>ho</a:t>
            </a:r>
            <a:r>
              <a:rPr lang="en-GB" dirty="0" smtClean="0"/>
              <a:t>!</a:t>
            </a:r>
            <a:endParaRPr lang="en-GB" dirty="0"/>
          </a:p>
        </p:txBody>
      </p:sp>
      <p:pic>
        <p:nvPicPr>
          <p:cNvPr id="1026" name="Picture 2" descr="C:\Users\Julie\AppData\Local\Microsoft\Windows\Temporary Internet Files\Content.IE5\LWFE7I42\MC900204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293096"/>
            <a:ext cx="1912918" cy="205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5604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       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canu</a:t>
            </a:r>
            <a:r>
              <a:rPr lang="en-GB" dirty="0" smtClean="0"/>
              <a:t>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!</a:t>
            </a:r>
          </a:p>
          <a:p>
            <a:pPr marL="0" indent="0">
              <a:buNone/>
            </a:pPr>
            <a:r>
              <a:rPr lang="en-GB" dirty="0" smtClean="0"/>
              <a:t>        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canu</a:t>
            </a:r>
            <a:r>
              <a:rPr lang="en-GB" dirty="0" smtClean="0"/>
              <a:t>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!</a:t>
            </a:r>
          </a:p>
          <a:p>
            <a:pPr marL="0" indent="0">
              <a:buNone/>
            </a:pPr>
            <a:r>
              <a:rPr lang="en-GB" dirty="0" smtClean="0"/>
              <a:t>         Het wen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ben</a:t>
            </a:r>
          </a:p>
          <a:p>
            <a:pPr marL="0" indent="0">
              <a:buNone/>
            </a:pPr>
            <a:r>
              <a:rPr lang="en-GB" dirty="0" smtClean="0"/>
              <a:t>         A </a:t>
            </a:r>
            <a:r>
              <a:rPr lang="en-GB" dirty="0" err="1" smtClean="0"/>
              <a:t>dwy</a:t>
            </a:r>
            <a:r>
              <a:rPr lang="en-GB" dirty="0" smtClean="0"/>
              <a:t> goes </a:t>
            </a:r>
            <a:r>
              <a:rPr lang="en-GB" dirty="0" err="1" smtClean="0"/>
              <a:t>bren</a:t>
            </a:r>
            <a:r>
              <a:rPr lang="en-GB" dirty="0" smtClean="0"/>
              <a:t>,</a:t>
            </a:r>
          </a:p>
          <a:p>
            <a:pPr marL="0" indent="0">
              <a:buNone/>
            </a:pPr>
            <a:r>
              <a:rPr lang="en-GB" dirty="0" smtClean="0"/>
              <a:t>        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, </a:t>
            </a:r>
            <a:r>
              <a:rPr lang="en-GB" dirty="0" err="1" smtClean="0"/>
              <a:t>ho</a:t>
            </a:r>
            <a:r>
              <a:rPr lang="en-GB" dirty="0" smtClean="0"/>
              <a:t>!     </a:t>
            </a:r>
            <a:endParaRPr lang="en-GB" dirty="0"/>
          </a:p>
        </p:txBody>
      </p:sp>
      <p:pic>
        <p:nvPicPr>
          <p:cNvPr id="5122" name="Picture 2" descr="C:\Users\Julie\AppData\Local\Microsoft\Windows\Temporary Internet Files\Content.IE5\4J3NQCZC\MC900204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17032"/>
            <a:ext cx="2314804" cy="2488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19795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solidFill>
                  <a:srgbClr val="002060"/>
                </a:solidFill>
              </a:rPr>
              <a:t>Dau</a:t>
            </a:r>
            <a:r>
              <a:rPr lang="en-GB" b="1" dirty="0" smtClean="0">
                <a:solidFill>
                  <a:srgbClr val="002060"/>
                </a:solidFill>
              </a:rPr>
              <a:t> </a:t>
            </a:r>
            <a:r>
              <a:rPr lang="en-GB" b="1" dirty="0" err="1" smtClean="0">
                <a:solidFill>
                  <a:srgbClr val="002060"/>
                </a:solidFill>
              </a:rPr>
              <a:t>gi</a:t>
            </a:r>
            <a:r>
              <a:rPr lang="en-GB" b="1" dirty="0" smtClean="0">
                <a:solidFill>
                  <a:srgbClr val="002060"/>
                </a:solidFill>
              </a:rPr>
              <a:t> </a:t>
            </a:r>
            <a:r>
              <a:rPr lang="en-GB" b="1" dirty="0" err="1" smtClean="0">
                <a:solidFill>
                  <a:srgbClr val="002060"/>
                </a:solidFill>
              </a:rPr>
              <a:t>bach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  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Dau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gi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mynd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i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’r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coed</a:t>
            </a:r>
            <a:endParaRPr lang="en-GB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Esgid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newydd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am bob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troed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Dau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gi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dŵad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adre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’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Wedi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colli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un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o’u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‘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sgidiau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Dau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gi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Julie\AppData\Local\Microsoft\Windows\Temporary Internet Files\Content.IE5\KYM8B1I8\MP9004388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05064"/>
            <a:ext cx="3048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581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b="1" dirty="0" err="1" smtClean="0">
                <a:solidFill>
                  <a:schemeClr val="accent2">
                    <a:lumMod val="75000"/>
                  </a:schemeClr>
                </a:solidFill>
              </a:rPr>
              <a:t>Heno</a:t>
            </a:r>
            <a:r>
              <a:rPr lang="en-GB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b="1" dirty="0" err="1" smtClean="0">
                <a:solidFill>
                  <a:schemeClr val="accent2">
                    <a:lumMod val="75000"/>
                  </a:schemeClr>
                </a:solidFill>
              </a:rPr>
              <a:t>heno</a:t>
            </a: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110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Heno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heno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Heno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heno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Dime, dime, dime,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Dime, dime, dime,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Gwely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gwely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Gwely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gwely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Dime, dime, dime,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Dime, dime, dime,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Julie\AppData\Local\Microsoft\Windows\Temporary Internet Files\Content.IE5\XTTN13GE\MC900389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14137"/>
            <a:ext cx="1799539" cy="148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ulie\AppData\Local\Microsoft\Windows\Temporary Internet Files\Content.IE5\4J3NQCZC\MC9004325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05273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1308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Cysgu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cysgu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Cysgu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cysgu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Dime, dime, dime,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Dime, dime, dime,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Yfory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yfory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Yfory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yfory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Dime, dime, dime,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Dime, dime, dime, hen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blant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bach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Julie\AppData\Local\Microsoft\Windows\Temporary Internet Files\Content.IE5\4J3NQCZC\MC90043437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340768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ulie\AppData\Local\Microsoft\Windows\Temporary Internet Files\Content.IE5\XTTN13GE\MC900434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949" y="4725144"/>
            <a:ext cx="19304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1906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 smtClean="0">
                <a:solidFill>
                  <a:srgbClr val="00B050"/>
                </a:solidFill>
              </a:rPr>
              <a:t>Y </a:t>
            </a:r>
            <a:r>
              <a:rPr lang="en-GB" b="1" dirty="0" err="1" smtClean="0">
                <a:solidFill>
                  <a:srgbClr val="00B050"/>
                </a:solidFill>
              </a:rPr>
              <a:t>fasged</a:t>
            </a:r>
            <a:r>
              <a:rPr lang="en-GB" b="1" dirty="0" smtClean="0">
                <a:solidFill>
                  <a:srgbClr val="00B050"/>
                </a:solidFill>
              </a:rPr>
              <a:t> </a:t>
            </a:r>
            <a:r>
              <a:rPr lang="en-GB" b="1" dirty="0" err="1" smtClean="0">
                <a:solidFill>
                  <a:srgbClr val="00B050"/>
                </a:solidFill>
              </a:rPr>
              <a:t>siopa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Beth </a:t>
            </a:r>
            <a:r>
              <a:rPr lang="en-GB" dirty="0" err="1" smtClean="0">
                <a:solidFill>
                  <a:srgbClr val="00B050"/>
                </a:solidFill>
              </a:rPr>
              <a:t>sydd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yn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fasged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siopa</a:t>
            </a:r>
            <a:r>
              <a:rPr lang="en-GB" dirty="0" smtClean="0">
                <a:solidFill>
                  <a:srgbClr val="00B05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00B050"/>
                </a:solidFill>
              </a:rPr>
              <a:t>Fasged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siopa</a:t>
            </a:r>
            <a:r>
              <a:rPr lang="en-GB" dirty="0" smtClean="0">
                <a:solidFill>
                  <a:srgbClr val="00B050"/>
                </a:solidFill>
              </a:rPr>
              <a:t>, </a:t>
            </a:r>
            <a:r>
              <a:rPr lang="en-GB" dirty="0" err="1" smtClean="0">
                <a:solidFill>
                  <a:srgbClr val="00B050"/>
                </a:solidFill>
              </a:rPr>
              <a:t>fasged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siopa</a:t>
            </a:r>
            <a:r>
              <a:rPr lang="en-GB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Beth </a:t>
            </a:r>
            <a:r>
              <a:rPr lang="en-GB" dirty="0" err="1" smtClean="0">
                <a:solidFill>
                  <a:srgbClr val="00B050"/>
                </a:solidFill>
              </a:rPr>
              <a:t>sydd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yn</a:t>
            </a:r>
            <a:r>
              <a:rPr lang="en-GB" dirty="0" smtClean="0">
                <a:solidFill>
                  <a:srgbClr val="00B050"/>
                </a:solidFill>
              </a:rPr>
              <a:t> y </a:t>
            </a:r>
            <a:r>
              <a:rPr lang="en-GB" dirty="0" err="1" smtClean="0">
                <a:solidFill>
                  <a:srgbClr val="00B050"/>
                </a:solidFill>
              </a:rPr>
              <a:t>fasged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siopa</a:t>
            </a:r>
            <a:r>
              <a:rPr lang="en-GB" dirty="0" smtClean="0">
                <a:solidFill>
                  <a:srgbClr val="00B050"/>
                </a:solidFill>
              </a:rPr>
              <a:t>?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00B050"/>
                </a:solidFill>
              </a:rPr>
              <a:t>Dewch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i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ni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gael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err="1" smtClean="0">
                <a:solidFill>
                  <a:srgbClr val="00B050"/>
                </a:solidFill>
              </a:rPr>
              <a:t>gweld</a:t>
            </a:r>
            <a:r>
              <a:rPr lang="en-GB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Teisen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sy’n</a:t>
            </a:r>
            <a:r>
              <a:rPr lang="en-GB" dirty="0" smtClean="0">
                <a:solidFill>
                  <a:srgbClr val="FF0000"/>
                </a:solidFill>
              </a:rPr>
              <a:t> y </a:t>
            </a:r>
            <a:r>
              <a:rPr lang="en-GB" dirty="0" err="1" smtClean="0">
                <a:solidFill>
                  <a:srgbClr val="FF0000"/>
                </a:solidFill>
              </a:rPr>
              <a:t>fasged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siopa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F</a:t>
            </a:r>
            <a:r>
              <a:rPr lang="en-GB" dirty="0" err="1" smtClean="0">
                <a:solidFill>
                  <a:srgbClr val="FF0000"/>
                </a:solidFill>
              </a:rPr>
              <a:t>asged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siopa</a:t>
            </a:r>
            <a:r>
              <a:rPr lang="en-GB" dirty="0" smtClean="0">
                <a:solidFill>
                  <a:srgbClr val="FF0000"/>
                </a:solidFill>
              </a:rPr>
              <a:t>, </a:t>
            </a:r>
            <a:r>
              <a:rPr lang="en-GB" dirty="0" err="1" smtClean="0">
                <a:solidFill>
                  <a:srgbClr val="FF0000"/>
                </a:solidFill>
              </a:rPr>
              <a:t>fasged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siopa</a:t>
            </a:r>
            <a:r>
              <a:rPr lang="en-GB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Teisen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sy’n</a:t>
            </a:r>
            <a:r>
              <a:rPr lang="en-GB" dirty="0" smtClean="0">
                <a:solidFill>
                  <a:srgbClr val="FF0000"/>
                </a:solidFill>
              </a:rPr>
              <a:t> y </a:t>
            </a:r>
            <a:r>
              <a:rPr lang="en-GB" dirty="0" err="1" smtClean="0">
                <a:solidFill>
                  <a:srgbClr val="FF0000"/>
                </a:solidFill>
              </a:rPr>
              <a:t>fasged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siopa</a:t>
            </a:r>
            <a:r>
              <a:rPr lang="en-GB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Teisen</a:t>
            </a:r>
            <a:r>
              <a:rPr lang="en-GB" dirty="0" smtClean="0">
                <a:solidFill>
                  <a:srgbClr val="FF0000"/>
                </a:solidFill>
              </a:rPr>
              <a:t> jam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>
                <a:solidFill>
                  <a:srgbClr val="FF0000"/>
                </a:solidFill>
              </a:rPr>
              <a:t> de.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6147" name="Picture 3" descr="C:\Users\Julie\AppData\Local\Microsoft\Windows\Temporary Internet Files\Content.IE5\4J3NQCZC\MC900413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717" y="908719"/>
            <a:ext cx="2946559" cy="3039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ulie\AppData\Local\Microsoft\Windows\Temporary Internet Files\Content.IE5\LWFE7I42\MC900412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635" y="4653136"/>
            <a:ext cx="204307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82333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>
                <a:solidFill>
                  <a:srgbClr val="FF6600"/>
                </a:solidFill>
              </a:rPr>
              <a:t>Creision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sy’n</a:t>
            </a:r>
            <a:r>
              <a:rPr lang="en-GB" dirty="0" smtClean="0">
                <a:solidFill>
                  <a:srgbClr val="FF6600"/>
                </a:solidFill>
              </a:rPr>
              <a:t> y </a:t>
            </a:r>
            <a:r>
              <a:rPr lang="en-GB" dirty="0" err="1" smtClean="0">
                <a:solidFill>
                  <a:srgbClr val="FF6600"/>
                </a:solidFill>
              </a:rPr>
              <a:t>fasged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siopa</a:t>
            </a:r>
            <a:r>
              <a:rPr lang="en-GB" dirty="0" smtClean="0">
                <a:solidFill>
                  <a:srgbClr val="FF66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6600"/>
                </a:solidFill>
              </a:rPr>
              <a:t>Fasged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siopa</a:t>
            </a:r>
            <a:r>
              <a:rPr lang="en-GB" dirty="0" smtClean="0">
                <a:solidFill>
                  <a:srgbClr val="FF6600"/>
                </a:solidFill>
              </a:rPr>
              <a:t>, </a:t>
            </a:r>
            <a:r>
              <a:rPr lang="en-GB" dirty="0" err="1" smtClean="0">
                <a:solidFill>
                  <a:srgbClr val="FF6600"/>
                </a:solidFill>
              </a:rPr>
              <a:t>fasged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siopa</a:t>
            </a:r>
            <a:r>
              <a:rPr lang="en-GB" dirty="0" smtClean="0">
                <a:solidFill>
                  <a:srgbClr val="FF6600"/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6600"/>
                </a:solidFill>
              </a:rPr>
              <a:t>Creision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sy’n</a:t>
            </a:r>
            <a:r>
              <a:rPr lang="en-GB" dirty="0" smtClean="0">
                <a:solidFill>
                  <a:srgbClr val="FF6600"/>
                </a:solidFill>
              </a:rPr>
              <a:t> y </a:t>
            </a:r>
            <a:r>
              <a:rPr lang="en-GB" dirty="0" err="1" smtClean="0">
                <a:solidFill>
                  <a:srgbClr val="FF6600"/>
                </a:solidFill>
              </a:rPr>
              <a:t>fasged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siopa</a:t>
            </a:r>
            <a:r>
              <a:rPr lang="en-GB" dirty="0" smtClean="0">
                <a:solidFill>
                  <a:srgbClr val="FF6600"/>
                </a:solidFill>
              </a:rPr>
              <a:t>, 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rgbClr val="FF6600"/>
                </a:solidFill>
              </a:rPr>
              <a:t>Creision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braf</a:t>
            </a:r>
            <a:r>
              <a:rPr lang="en-GB" dirty="0" smtClean="0">
                <a:solidFill>
                  <a:srgbClr val="FF6600"/>
                </a:solidFill>
              </a:rPr>
              <a:t> </a:t>
            </a:r>
            <a:r>
              <a:rPr lang="en-GB" dirty="0" err="1" smtClean="0">
                <a:solidFill>
                  <a:srgbClr val="FF6600"/>
                </a:solidFill>
              </a:rPr>
              <a:t>i</a:t>
            </a:r>
            <a:r>
              <a:rPr lang="en-GB" dirty="0" smtClean="0">
                <a:solidFill>
                  <a:srgbClr val="FF6600"/>
                </a:solidFill>
              </a:rPr>
              <a:t> de.</a:t>
            </a:r>
          </a:p>
          <a:p>
            <a:pPr marL="0" indent="0">
              <a:buNone/>
            </a:pPr>
            <a:endParaRPr lang="en-GB" dirty="0">
              <a:solidFill>
                <a:srgbClr val="FF6600"/>
              </a:solidFill>
            </a:endParaRPr>
          </a:p>
          <a:p>
            <a:pPr marL="0" indent="0">
              <a:buNone/>
            </a:pP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Siocled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sy’n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y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fasged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siopa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Fasged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siopa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fasged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siopa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Siocled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sy’n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y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fasged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siopa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Siocled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brown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mi.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0" name="Picture 2" descr="C:\Users\Julie\AppData\Local\Microsoft\Windows\Temporary Internet Files\Content.IE5\KYM8B1I8\MC9002157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488" y="908720"/>
            <a:ext cx="2802048" cy="189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Julie\AppData\Local\Microsoft\Windows\Temporary Internet Files\Content.IE5\KYM8B1I8\MC900290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429" y="3861047"/>
            <a:ext cx="1806166" cy="201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949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1392</Words>
  <Application>Microsoft Office PowerPoint</Application>
  <PresentationFormat>On-screen Show (4:3)</PresentationFormat>
  <Paragraphs>196</Paragraphs>
  <Slides>23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Caneuon a Hwiangerddi</vt:lpstr>
      <vt:lpstr>Dawns y bysedd</vt:lpstr>
      <vt:lpstr>Un bys i fyny</vt:lpstr>
      <vt:lpstr> </vt:lpstr>
      <vt:lpstr>PowerPoint Presentation</vt:lpstr>
      <vt:lpstr>Troi ein dwylo</vt:lpstr>
      <vt:lpstr>Clap, clap</vt:lpstr>
      <vt:lpstr>Pen, ysgwyddau</vt:lpstr>
      <vt:lpstr>Sut wyt ti?</vt:lpstr>
      <vt:lpstr>Adeiladu tŷ bach</vt:lpstr>
      <vt:lpstr>‘Nôl a ‘mlaen</vt:lpstr>
      <vt:lpstr>PowerPoint Presentation</vt:lpstr>
      <vt:lpstr>Mr Hapus ydw i</vt:lpstr>
      <vt:lpstr>                     Mynd ar y ceffyl</vt:lpstr>
      <vt:lpstr>Y bws mawr coch</vt:lpstr>
      <vt:lpstr>PowerPoint Presentation</vt:lpstr>
      <vt:lpstr>Mi welais Jac y Do</vt:lpstr>
      <vt:lpstr>PowerPoint Presentation</vt:lpstr>
      <vt:lpstr>Dau gi bach</vt:lpstr>
      <vt:lpstr>Heno, heno</vt:lpstr>
      <vt:lpstr>PowerPoint Presentation</vt:lpstr>
      <vt:lpstr>Y fasged siopa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Caneuon a Hwiangerddi</dc:title>
  <dc:creator>Julie</dc:creator>
  <cp:lastModifiedBy>Diane B. Thomas</cp:lastModifiedBy>
  <cp:revision>32</cp:revision>
  <dcterms:created xsi:type="dcterms:W3CDTF">2012-03-11T11:18:39Z</dcterms:created>
  <dcterms:modified xsi:type="dcterms:W3CDTF">2017-03-16T11:18:35Z</dcterms:modified>
</cp:coreProperties>
</file>