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Default Extension="emf" ContentType="image/x-e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82" r:id="rId5"/>
    <p:sldId id="259" r:id="rId6"/>
    <p:sldId id="260" r:id="rId7"/>
    <p:sldId id="261" r:id="rId8"/>
    <p:sldId id="262" r:id="rId9"/>
    <p:sldId id="277" r:id="rId10"/>
    <p:sldId id="286" r:id="rId11"/>
    <p:sldId id="264" r:id="rId12"/>
    <p:sldId id="265" r:id="rId13"/>
    <p:sldId id="283" r:id="rId14"/>
    <p:sldId id="266" r:id="rId15"/>
    <p:sldId id="267" r:id="rId16"/>
    <p:sldId id="268" r:id="rId17"/>
    <p:sldId id="270" r:id="rId18"/>
    <p:sldId id="272" r:id="rId19"/>
    <p:sldId id="278" r:id="rId20"/>
    <p:sldId id="274" r:id="rId21"/>
    <p:sldId id="276" r:id="rId22"/>
    <p:sldId id="281" r:id="rId23"/>
    <p:sldId id="285" r:id="rId24"/>
    <p:sldId id="287" r:id="rId25"/>
    <p:sldId id="279" r:id="rId26"/>
    <p:sldId id="284" r:id="rId27"/>
    <p:sldId id="28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3" autoAdjust="0"/>
    <p:restoredTop sz="94660"/>
  </p:normalViewPr>
  <p:slideViewPr>
    <p:cSldViewPr snapToGrid="0">
      <p:cViewPr varScale="1">
        <p:scale>
          <a:sx n="66" d="100"/>
          <a:sy n="66" d="100"/>
        </p:scale>
        <p:origin x="-1184" y="-10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esProps" Target="presProps.xml"/><Relationship Id="rId31" Type="http://schemas.openxmlformats.org/officeDocument/2006/relationships/viewProps" Target="viewProps.xml"/><Relationship Id="rId32" Type="http://schemas.openxmlformats.org/officeDocument/2006/relationships/theme" Target="theme/theme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4D60475-AFE1-49EF-8FA3-BDA3C809E95A}" type="datetimeFigureOut">
              <a:rPr lang="en-GB" smtClean="0"/>
              <a:t>15/10/2016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3206667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4D60475-AFE1-49EF-8FA3-BDA3C809E95A}" type="datetimeFigureOut">
              <a:rPr lang="en-GB" smtClean="0"/>
              <a:t>15/10/2016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150569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15/10/2016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3831761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4D60475-AFE1-49EF-8FA3-BDA3C809E95A}" type="datetimeFigureOut">
              <a:rPr lang="en-GB" smtClean="0"/>
              <a:t>15/10/2016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3265808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4D60475-AFE1-49EF-8FA3-BDA3C809E95A}" type="datetimeFigureOut">
              <a:rPr lang="en-GB" smtClean="0"/>
              <a:t>15/10/2016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1862673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4D60475-AFE1-49EF-8FA3-BDA3C809E95A}" type="datetimeFigureOut">
              <a:rPr lang="en-GB" smtClean="0"/>
              <a:t>15/10/2016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1467724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D60475-AFE1-49EF-8FA3-BDA3C809E95A}" type="datetimeFigureOut">
              <a:rPr lang="en-GB" smtClean="0"/>
              <a:t>15/10/2016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1554726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D60475-AFE1-49EF-8FA3-BDA3C809E95A}" type="datetimeFigureOut">
              <a:rPr lang="en-GB" smtClean="0"/>
              <a:t>15/10/2016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798939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48C5849-93ED-417C-B37C-F23EB68E067B}" type="slidenum">
              <a:rPr lang="en-GB" smtClean="0"/>
              <a:t>‹#›</a:t>
            </a:fld>
            <a:endParaRPr lang="en-GB" dirty="0"/>
          </a:p>
        </p:txBody>
      </p:sp>
      <p:sp>
        <p:nvSpPr>
          <p:cNvPr id="5" name="Date Placeholder 4"/>
          <p:cNvSpPr>
            <a:spLocks noGrp="1"/>
          </p:cNvSpPr>
          <p:nvPr>
            <p:ph type="dt" sz="half" idx="10"/>
          </p:nvPr>
        </p:nvSpPr>
        <p:spPr/>
        <p:txBody>
          <a:bodyPr/>
          <a:lstStyle/>
          <a:p>
            <a:fld id="{74D60475-AFE1-49EF-8FA3-BDA3C809E95A}" type="datetimeFigureOut">
              <a:rPr lang="en-GB" smtClean="0"/>
              <a:t>15/10/2016</a:t>
            </a:fld>
            <a:endParaRPr lang="en-GB" dirty="0"/>
          </a:p>
        </p:txBody>
      </p:sp>
    </p:spTree>
    <p:extLst>
      <p:ext uri="{BB962C8B-B14F-4D97-AF65-F5344CB8AC3E}">
        <p14:creationId xmlns:p14="http://schemas.microsoft.com/office/powerpoint/2010/main" val="304779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15/10/2016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842667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15/10/2016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320108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15/10/2016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5302958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15/10/2016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205182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15/10/2016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6678746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4D60475-AFE1-49EF-8FA3-BDA3C809E95A}" type="datetimeFigureOut">
              <a:rPr lang="en-GB" smtClean="0"/>
              <a:t>15/10/2016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695748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4D60475-AFE1-49EF-8FA3-BDA3C809E95A}" type="datetimeFigureOut">
              <a:rPr lang="en-GB" smtClean="0"/>
              <a:t>15/10/2016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00965436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4D60475-AFE1-49EF-8FA3-BDA3C809E95A}" type="datetimeFigureOut">
              <a:rPr lang="en-GB" smtClean="0"/>
              <a:t>15/10/2016</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48C5849-93ED-417C-B37C-F23EB68E067B}" type="slidenum">
              <a:rPr lang="en-GB" smtClean="0"/>
              <a:t>‹#›</a:t>
            </a:fld>
            <a:endParaRPr lang="en-GB" dirty="0"/>
          </a:p>
        </p:txBody>
      </p:sp>
    </p:spTree>
    <p:extLst>
      <p:ext uri="{BB962C8B-B14F-4D97-AF65-F5344CB8AC3E}">
        <p14:creationId xmlns:p14="http://schemas.microsoft.com/office/powerpoint/2010/main" val="427720455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eg"/><Relationship Id="rId3" Type="http://schemas.openxmlformats.org/officeDocument/2006/relationships/image" Target="../media/image5.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e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myfooddiary.com/Resources/meal_plans/"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Turning the science into food - an overview of portions, menus and all things food!</a:t>
            </a:r>
            <a:r>
              <a:rPr lang="en-GB" dirty="0" smtClean="0"/>
              <a:t>  </a:t>
            </a:r>
            <a:endParaRPr lang="en-GB" dirty="0"/>
          </a:p>
        </p:txBody>
      </p:sp>
      <p:sp>
        <p:nvSpPr>
          <p:cNvPr id="3" name="Subtitle 2"/>
          <p:cNvSpPr>
            <a:spLocks noGrp="1"/>
          </p:cNvSpPr>
          <p:nvPr>
            <p:ph type="subTitle" idx="1"/>
          </p:nvPr>
        </p:nvSpPr>
        <p:spPr/>
        <p:txBody>
          <a:bodyPr>
            <a:normAutofit lnSpcReduction="10000"/>
          </a:bodyPr>
          <a:lstStyle/>
          <a:p>
            <a:r>
              <a:rPr lang="en-GB" dirty="0" smtClean="0"/>
              <a:t>Chris Cashin RD, MSc, SENr</a:t>
            </a:r>
          </a:p>
          <a:p>
            <a:r>
              <a:rPr lang="en-GB" dirty="0" smtClean="0"/>
              <a:t>Registered Dietitian </a:t>
            </a:r>
          </a:p>
          <a:p>
            <a:r>
              <a:rPr lang="en-GB" dirty="0" smtClean="0"/>
              <a:t>Sports Nutritionist</a:t>
            </a:r>
            <a:endParaRPr lang="en-GB" dirty="0"/>
          </a:p>
        </p:txBody>
      </p:sp>
    </p:spTree>
    <p:extLst>
      <p:ext uri="{BB962C8B-B14F-4D97-AF65-F5344CB8AC3E}">
        <p14:creationId xmlns:p14="http://schemas.microsoft.com/office/powerpoint/2010/main" val="3908788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of this session</a:t>
            </a:r>
            <a:endParaRPr lang="en-GB" dirty="0"/>
          </a:p>
        </p:txBody>
      </p:sp>
      <p:sp>
        <p:nvSpPr>
          <p:cNvPr id="3" name="Content Placeholder 2"/>
          <p:cNvSpPr>
            <a:spLocks noGrp="1"/>
          </p:cNvSpPr>
          <p:nvPr>
            <p:ph idx="1"/>
          </p:nvPr>
        </p:nvSpPr>
        <p:spPr/>
        <p:txBody>
          <a:bodyPr/>
          <a:lstStyle/>
          <a:p>
            <a:r>
              <a:rPr lang="en-GB" dirty="0" smtClean="0"/>
              <a:t>More practice related learning</a:t>
            </a:r>
          </a:p>
          <a:p>
            <a:r>
              <a:rPr lang="en-GB" dirty="0" smtClean="0"/>
              <a:t>To learn and think about portion sizes</a:t>
            </a:r>
          </a:p>
          <a:p>
            <a:r>
              <a:rPr lang="en-GB" dirty="0" smtClean="0"/>
              <a:t>To plan menus</a:t>
            </a:r>
          </a:p>
          <a:p>
            <a:r>
              <a:rPr lang="en-GB" dirty="0" smtClean="0"/>
              <a:t>Other food related ideas</a:t>
            </a:r>
          </a:p>
          <a:p>
            <a:endParaRPr lang="en-GB" dirty="0" smtClean="0"/>
          </a:p>
          <a:p>
            <a:r>
              <a:rPr lang="en-GB" dirty="0" smtClean="0"/>
              <a:t>A good nutritionist is able to turn the science into food on a plate, a snack or a refuelling regime </a:t>
            </a:r>
          </a:p>
          <a:p>
            <a:endParaRPr lang="en-GB" dirty="0" smtClean="0"/>
          </a:p>
          <a:p>
            <a:endParaRPr lang="en-GB" dirty="0"/>
          </a:p>
        </p:txBody>
      </p:sp>
    </p:spTree>
    <p:extLst>
      <p:ext uri="{BB962C8B-B14F-4D97-AF65-F5344CB8AC3E}">
        <p14:creationId xmlns:p14="http://schemas.microsoft.com/office/powerpoint/2010/main" val="781602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Portion Sizes</a:t>
            </a:r>
            <a:endParaRPr lang="en-GB" dirty="0"/>
          </a:p>
        </p:txBody>
      </p:sp>
      <p:sp>
        <p:nvSpPr>
          <p:cNvPr id="3" name="Content Placeholder 2"/>
          <p:cNvSpPr>
            <a:spLocks noGrp="1"/>
          </p:cNvSpPr>
          <p:nvPr>
            <p:ph idx="1"/>
          </p:nvPr>
        </p:nvSpPr>
        <p:spPr/>
        <p:txBody>
          <a:bodyPr/>
          <a:lstStyle/>
          <a:p>
            <a:r>
              <a:rPr lang="en-GB" dirty="0" smtClean="0"/>
              <a:t>It is probably one of the most difficult skills for a Nutritionist</a:t>
            </a:r>
          </a:p>
          <a:p>
            <a:r>
              <a:rPr lang="en-GB" dirty="0" smtClean="0"/>
              <a:t>You cannot be expected to know the portion size of everything but you should be able to estimate everyday foods – like bread, potatoes, fruit, drinks etc.</a:t>
            </a:r>
          </a:p>
          <a:p>
            <a:r>
              <a:rPr lang="en-GB" dirty="0" smtClean="0"/>
              <a:t>It might sound very simplistic but it is important</a:t>
            </a:r>
          </a:p>
          <a:p>
            <a:endParaRPr lang="en-GB" dirty="0"/>
          </a:p>
          <a:p>
            <a:r>
              <a:rPr lang="en-GB" dirty="0" smtClean="0"/>
              <a:t>As a start – purchase a set of scales - £10 in any supermarket</a:t>
            </a:r>
            <a:endParaRPr lang="en-GB" dirty="0"/>
          </a:p>
        </p:txBody>
      </p:sp>
    </p:spTree>
    <p:extLst>
      <p:ext uri="{BB962C8B-B14F-4D97-AF65-F5344CB8AC3E}">
        <p14:creationId xmlns:p14="http://schemas.microsoft.com/office/powerpoint/2010/main" val="1575510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useful book </a:t>
            </a:r>
            <a:endParaRPr lang="en-GB" dirty="0"/>
          </a:p>
        </p:txBody>
      </p:sp>
      <p:pic>
        <p:nvPicPr>
          <p:cNvPr id="7170" name="Picture 2" descr="Product Detail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99645" y="1930400"/>
            <a:ext cx="2752046" cy="2932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6974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test</a:t>
            </a:r>
            <a:endParaRPr lang="en-GB" dirty="0"/>
          </a:p>
        </p:txBody>
      </p:sp>
      <p:sp>
        <p:nvSpPr>
          <p:cNvPr id="3" name="Content Placeholder 2"/>
          <p:cNvSpPr>
            <a:spLocks noGrp="1"/>
          </p:cNvSpPr>
          <p:nvPr>
            <p:ph idx="1"/>
          </p:nvPr>
        </p:nvSpPr>
        <p:spPr/>
        <p:txBody>
          <a:bodyPr/>
          <a:lstStyle/>
          <a:p>
            <a:r>
              <a:rPr lang="en-GB" dirty="0" smtClean="0"/>
              <a:t>I have  2 plates of pasta – how much do you think is on each plate?</a:t>
            </a:r>
          </a:p>
          <a:p>
            <a:endParaRPr lang="en-GB" dirty="0"/>
          </a:p>
          <a:p>
            <a:endParaRPr lang="en-GB" dirty="0" smtClean="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45528" y="2778720"/>
            <a:ext cx="3629890" cy="3121152"/>
          </a:xfrm>
          <a:prstGeom prst="rect">
            <a:avLst/>
          </a:prstGeom>
        </p:spPr>
      </p:pic>
    </p:spTree>
    <p:extLst>
      <p:ext uri="{BB962C8B-B14F-4D97-AF65-F5344CB8AC3E}">
        <p14:creationId xmlns:p14="http://schemas.microsoft.com/office/powerpoint/2010/main" val="609303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can you do?</a:t>
            </a:r>
            <a:endParaRPr lang="en-GB" dirty="0"/>
          </a:p>
        </p:txBody>
      </p:sp>
      <p:sp>
        <p:nvSpPr>
          <p:cNvPr id="3" name="Content Placeholder 2"/>
          <p:cNvSpPr>
            <a:spLocks noGrp="1"/>
          </p:cNvSpPr>
          <p:nvPr>
            <p:ph idx="1"/>
          </p:nvPr>
        </p:nvSpPr>
        <p:spPr/>
        <p:txBody>
          <a:bodyPr/>
          <a:lstStyle/>
          <a:p>
            <a:r>
              <a:rPr lang="en-GB" dirty="0" smtClean="0"/>
              <a:t>Weigh everything in your kitchen – you will soon learn</a:t>
            </a:r>
          </a:p>
          <a:p>
            <a:r>
              <a:rPr lang="en-GB" dirty="0" smtClean="0"/>
              <a:t>Dietetic students have to do this during their training – plus usually keep a food diary for 2 weeks. You soon learn!</a:t>
            </a:r>
          </a:p>
          <a:p>
            <a:endParaRPr lang="en-GB" dirty="0" smtClean="0"/>
          </a:p>
          <a:p>
            <a:r>
              <a:rPr lang="en-GB" dirty="0" smtClean="0"/>
              <a:t>Try doing this yourself – it is tiresome at times but good experience</a:t>
            </a:r>
          </a:p>
          <a:p>
            <a:endParaRPr lang="en-GB" dirty="0"/>
          </a:p>
          <a:p>
            <a:r>
              <a:rPr lang="en-GB" dirty="0" smtClean="0"/>
              <a:t>Understand fluids – how much is in a cup and average glass</a:t>
            </a:r>
          </a:p>
          <a:p>
            <a:r>
              <a:rPr lang="en-GB" dirty="0" smtClean="0"/>
              <a:t>Not forgetting that the measurements are different in the UK and the US! Also don’t forget older people may use ounces!</a:t>
            </a:r>
            <a:endParaRPr lang="en-GB" dirty="0"/>
          </a:p>
        </p:txBody>
      </p:sp>
    </p:spTree>
    <p:extLst>
      <p:ext uri="{BB962C8B-B14F-4D97-AF65-F5344CB8AC3E}">
        <p14:creationId xmlns:p14="http://schemas.microsoft.com/office/powerpoint/2010/main" val="3261922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Practice makes perfect</a:t>
            </a:r>
            <a:endParaRPr lang="en-GB" dirty="0"/>
          </a:p>
        </p:txBody>
      </p:sp>
      <p:sp>
        <p:nvSpPr>
          <p:cNvPr id="3" name="Content Placeholder 2"/>
          <p:cNvSpPr>
            <a:spLocks noGrp="1"/>
          </p:cNvSpPr>
          <p:nvPr>
            <p:ph idx="1"/>
          </p:nvPr>
        </p:nvSpPr>
        <p:spPr/>
        <p:txBody>
          <a:bodyPr/>
          <a:lstStyle/>
          <a:p>
            <a:r>
              <a:rPr lang="en-GB" dirty="0" smtClean="0"/>
              <a:t>Knowledge of food portions is an important skill</a:t>
            </a:r>
          </a:p>
          <a:p>
            <a:r>
              <a:rPr lang="en-GB" dirty="0" smtClean="0"/>
              <a:t>We have a real problem in the UK with portion distortion – most people do not have a clue what is the norm </a:t>
            </a:r>
          </a:p>
          <a:p>
            <a:r>
              <a:rPr lang="en-GB" dirty="0" smtClean="0"/>
              <a:t>To keep it simple use spoons, slices etc. </a:t>
            </a:r>
          </a:p>
          <a:p>
            <a:endParaRPr lang="en-GB" dirty="0"/>
          </a:p>
          <a:p>
            <a:r>
              <a:rPr lang="en-GB" dirty="0" smtClean="0"/>
              <a:t>Other aids – photographs, books like Carbs and Cals and food models</a:t>
            </a:r>
            <a:endParaRPr lang="en-GB" dirty="0"/>
          </a:p>
        </p:txBody>
      </p:sp>
    </p:spTree>
    <p:extLst>
      <p:ext uri="{BB962C8B-B14F-4D97-AF65-F5344CB8AC3E}">
        <p14:creationId xmlns:p14="http://schemas.microsoft.com/office/powerpoint/2010/main" val="3815834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Carbs and Cals  - books and apps</a:t>
            </a:r>
            <a:endParaRPr lang="en-GB" dirty="0"/>
          </a:p>
        </p:txBody>
      </p:sp>
      <p:pic>
        <p:nvPicPr>
          <p:cNvPr id="6" name="Content Placeholder 5"/>
          <p:cNvPicPr>
            <a:picLocks noGrp="1" noChangeAspect="1"/>
          </p:cNvPicPr>
          <p:nvPr>
            <p:ph idx="1"/>
          </p:nvPr>
        </p:nvPicPr>
        <p:blipFill>
          <a:blip r:embed="rId2"/>
          <a:stretch>
            <a:fillRect/>
          </a:stretch>
        </p:blipFill>
        <p:spPr>
          <a:xfrm>
            <a:off x="1230023" y="2478160"/>
            <a:ext cx="2333625" cy="3295650"/>
          </a:xfrm>
          <a:prstGeom prst="rect">
            <a:avLst/>
          </a:prstGeom>
        </p:spPr>
      </p:pic>
    </p:spTree>
    <p:extLst>
      <p:ext uri="{BB962C8B-B14F-4D97-AF65-F5344CB8AC3E}">
        <p14:creationId xmlns:p14="http://schemas.microsoft.com/office/powerpoint/2010/main" val="3917706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 Models</a:t>
            </a:r>
            <a:endParaRPr lang="en-GB" dirty="0"/>
          </a:p>
        </p:txBody>
      </p:sp>
      <p:sp>
        <p:nvSpPr>
          <p:cNvPr id="3" name="Content Placeholder 2"/>
          <p:cNvSpPr>
            <a:spLocks noGrp="1"/>
          </p:cNvSpPr>
          <p:nvPr>
            <p:ph idx="1"/>
          </p:nvPr>
        </p:nvSpPr>
        <p:spPr>
          <a:xfrm>
            <a:off x="677334" y="1729409"/>
            <a:ext cx="9961443" cy="1869197"/>
          </a:xfrm>
        </p:spPr>
        <p:txBody>
          <a:bodyPr/>
          <a:lstStyle/>
          <a:p>
            <a:r>
              <a:rPr lang="en-GB" dirty="0" smtClean="0"/>
              <a:t>You can purchase realistic food models – you can get virtually anything </a:t>
            </a:r>
          </a:p>
          <a:p>
            <a:r>
              <a:rPr lang="en-GB" dirty="0" smtClean="0"/>
              <a:t>They are definitely not cheap – a basic set will cost around £200</a:t>
            </a:r>
          </a:p>
          <a:p>
            <a:r>
              <a:rPr lang="en-GB" dirty="0" smtClean="0"/>
              <a:t>They can be useful especially when working with kids</a:t>
            </a:r>
          </a:p>
          <a:p>
            <a:endParaRPr lang="en-GB" dirty="0" smtClean="0"/>
          </a:p>
          <a:p>
            <a:endParaRPr lang="en-GB" dirty="0"/>
          </a:p>
          <a:p>
            <a:endParaRPr lang="en-GB" dirty="0"/>
          </a:p>
          <a:p>
            <a:endParaRPr lang="en-GB" dirty="0"/>
          </a:p>
        </p:txBody>
      </p:sp>
      <p:pic>
        <p:nvPicPr>
          <p:cNvPr id="4" name="Picture 2" descr="pk050 British Nutrition Pack"/>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84700" y="3175000"/>
            <a:ext cx="4965700" cy="223046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www.replicafood.co.uk/images/catalog/_1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334" y="3175000"/>
            <a:ext cx="3208865" cy="3149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3805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108373" y="1180152"/>
            <a:ext cx="5975254" cy="4497696"/>
          </a:xfrm>
          <a:prstGeom prst="rect">
            <a:avLst/>
          </a:prstGeom>
        </p:spPr>
      </p:pic>
    </p:spTree>
    <p:extLst>
      <p:ext uri="{BB962C8B-B14F-4D97-AF65-F5344CB8AC3E}">
        <p14:creationId xmlns:p14="http://schemas.microsoft.com/office/powerpoint/2010/main" val="3175603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Skills</a:t>
            </a:r>
            <a:endParaRPr lang="en-GB" dirty="0"/>
          </a:p>
        </p:txBody>
      </p:sp>
      <p:sp>
        <p:nvSpPr>
          <p:cNvPr id="3" name="Content Placeholder 2"/>
          <p:cNvSpPr>
            <a:spLocks noGrp="1"/>
          </p:cNvSpPr>
          <p:nvPr>
            <p:ph idx="1"/>
          </p:nvPr>
        </p:nvSpPr>
        <p:spPr/>
        <p:txBody>
          <a:bodyPr/>
          <a:lstStyle/>
          <a:p>
            <a:r>
              <a:rPr lang="en-GB" dirty="0" smtClean="0"/>
              <a:t>Cooking – basic skills are definitely needed and if you cannot cook LEARN.</a:t>
            </a:r>
          </a:p>
          <a:p>
            <a:r>
              <a:rPr lang="en-GB" dirty="0" smtClean="0"/>
              <a:t>I always insisted that prospective students can cook – how can you advice clients if you cannot do it yourself</a:t>
            </a:r>
          </a:p>
          <a:p>
            <a:endParaRPr lang="en-GB" dirty="0"/>
          </a:p>
          <a:p>
            <a:r>
              <a:rPr lang="en-GB" dirty="0" smtClean="0"/>
              <a:t>If you give clients recipes try them yourself !</a:t>
            </a:r>
          </a:p>
          <a:p>
            <a:r>
              <a:rPr lang="en-GB" dirty="0" smtClean="0"/>
              <a:t>I was involved in cook book for Jockeys and the whole team were involved – all the recipes were cooked by us and tried out by a jockey</a:t>
            </a:r>
          </a:p>
          <a:p>
            <a:r>
              <a:rPr lang="en-GB" dirty="0" smtClean="0"/>
              <a:t>I also get my kids to try things out</a:t>
            </a:r>
            <a:endParaRPr lang="en-GB" dirty="0"/>
          </a:p>
          <a:p>
            <a:endParaRPr lang="en-GB" dirty="0"/>
          </a:p>
          <a:p>
            <a:endParaRPr lang="en-GB" dirty="0"/>
          </a:p>
        </p:txBody>
      </p:sp>
    </p:spTree>
    <p:extLst>
      <p:ext uri="{BB962C8B-B14F-4D97-AF65-F5344CB8AC3E}">
        <p14:creationId xmlns:p14="http://schemas.microsoft.com/office/powerpoint/2010/main" val="1855891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Recipes </a:t>
            </a:r>
            <a:endParaRPr lang="en-GB" dirty="0"/>
          </a:p>
        </p:txBody>
      </p:sp>
      <p:sp>
        <p:nvSpPr>
          <p:cNvPr id="3" name="Content Placeholder 2"/>
          <p:cNvSpPr>
            <a:spLocks noGrp="1"/>
          </p:cNvSpPr>
          <p:nvPr>
            <p:ph idx="1"/>
          </p:nvPr>
        </p:nvSpPr>
        <p:spPr/>
        <p:txBody>
          <a:bodyPr/>
          <a:lstStyle/>
          <a:p>
            <a:r>
              <a:rPr lang="en-GB" dirty="0" smtClean="0"/>
              <a:t>Need to be easy and affordable</a:t>
            </a:r>
          </a:p>
          <a:p>
            <a:r>
              <a:rPr lang="en-GB" dirty="0" smtClean="0"/>
              <a:t>A major issue is that many people cannot cook.</a:t>
            </a:r>
          </a:p>
          <a:p>
            <a:r>
              <a:rPr lang="en-GB" dirty="0" smtClean="0"/>
              <a:t>For my masters dissertation I looked at student health and found that only 25% could cook and a recent survey for the good food magazine showed that we all have a repertoire of 10 recipes</a:t>
            </a:r>
          </a:p>
          <a:p>
            <a:r>
              <a:rPr lang="en-GB" dirty="0" smtClean="0"/>
              <a:t>I often find that people eat the same thing day in day out</a:t>
            </a:r>
          </a:p>
          <a:p>
            <a:endParaRPr lang="en-GB" dirty="0"/>
          </a:p>
          <a:p>
            <a:r>
              <a:rPr lang="en-GB" dirty="0" smtClean="0"/>
              <a:t>Take a few minutes and write down your top 10!</a:t>
            </a:r>
          </a:p>
          <a:p>
            <a:pPr marL="0" indent="0">
              <a:buNone/>
            </a:pPr>
            <a:endParaRPr lang="en-GB" dirty="0" smtClean="0"/>
          </a:p>
        </p:txBody>
      </p:sp>
    </p:spTree>
    <p:extLst>
      <p:ext uri="{BB962C8B-B14F-4D97-AF65-F5344CB8AC3E}">
        <p14:creationId xmlns:p14="http://schemas.microsoft.com/office/powerpoint/2010/main" val="4233241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top ten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 Roast dinner</a:t>
            </a:r>
          </a:p>
          <a:p>
            <a:r>
              <a:rPr lang="en-GB" dirty="0" smtClean="0"/>
              <a:t>Spag Bol</a:t>
            </a:r>
          </a:p>
          <a:p>
            <a:r>
              <a:rPr lang="en-GB" dirty="0" smtClean="0"/>
              <a:t>Curry – any type </a:t>
            </a:r>
          </a:p>
          <a:p>
            <a:r>
              <a:rPr lang="en-GB" dirty="0" smtClean="0"/>
              <a:t>Stroganoff- very 80s</a:t>
            </a:r>
          </a:p>
          <a:p>
            <a:r>
              <a:rPr lang="en-GB" dirty="0" smtClean="0"/>
              <a:t>Salmon Teriyaki</a:t>
            </a:r>
          </a:p>
          <a:p>
            <a:r>
              <a:rPr lang="en-GB" dirty="0" smtClean="0"/>
              <a:t>Fish Pie</a:t>
            </a:r>
          </a:p>
          <a:p>
            <a:r>
              <a:rPr lang="en-GB" dirty="0" smtClean="0"/>
              <a:t>Any stir-fry</a:t>
            </a:r>
          </a:p>
          <a:p>
            <a:r>
              <a:rPr lang="en-GB" dirty="0" smtClean="0"/>
              <a:t>Sausage in onion gravy</a:t>
            </a:r>
          </a:p>
          <a:p>
            <a:r>
              <a:rPr lang="en-GB" dirty="0" smtClean="0"/>
              <a:t>Some type of pasta</a:t>
            </a:r>
          </a:p>
          <a:p>
            <a:r>
              <a:rPr lang="en-GB" dirty="0" smtClean="0"/>
              <a:t>A casserole</a:t>
            </a:r>
          </a:p>
          <a:p>
            <a:r>
              <a:rPr lang="en-GB" dirty="0" smtClean="0"/>
              <a:t>But will change in the summer!</a:t>
            </a:r>
            <a:endParaRPr lang="en-GB" dirty="0"/>
          </a:p>
        </p:txBody>
      </p:sp>
    </p:spTree>
    <p:extLst>
      <p:ext uri="{BB962C8B-B14F-4D97-AF65-F5344CB8AC3E}">
        <p14:creationId xmlns:p14="http://schemas.microsoft.com/office/powerpoint/2010/main" val="1265041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important points</a:t>
            </a:r>
            <a:endParaRPr lang="en-GB" dirty="0"/>
          </a:p>
        </p:txBody>
      </p:sp>
      <p:sp>
        <p:nvSpPr>
          <p:cNvPr id="3" name="Content Placeholder 2"/>
          <p:cNvSpPr>
            <a:spLocks noGrp="1"/>
          </p:cNvSpPr>
          <p:nvPr>
            <p:ph idx="1"/>
          </p:nvPr>
        </p:nvSpPr>
        <p:spPr/>
        <p:txBody>
          <a:bodyPr/>
          <a:lstStyle/>
          <a:p>
            <a:r>
              <a:rPr lang="en-GB" dirty="0" smtClean="0"/>
              <a:t>Professional Insurance </a:t>
            </a:r>
          </a:p>
          <a:p>
            <a:pPr marL="0" indent="0">
              <a:buNone/>
            </a:pPr>
            <a:endParaRPr lang="en-GB" dirty="0"/>
          </a:p>
          <a:p>
            <a:r>
              <a:rPr lang="en-GB" dirty="0" smtClean="0"/>
              <a:t>Personal Liability Insurance</a:t>
            </a:r>
          </a:p>
          <a:p>
            <a:endParaRPr lang="en-GB" dirty="0"/>
          </a:p>
          <a:p>
            <a:r>
              <a:rPr lang="en-GB" dirty="0" smtClean="0"/>
              <a:t>Food Hygiene Certificate – endorsed by The institute of Environmental Health</a:t>
            </a:r>
          </a:p>
          <a:p>
            <a:r>
              <a:rPr lang="en-GB" dirty="0" smtClean="0"/>
              <a:t>This is vital if you are doing cooking workshops or handling any food and could invalidate your insurance!</a:t>
            </a:r>
            <a:endParaRPr lang="en-GB" dirty="0"/>
          </a:p>
        </p:txBody>
      </p:sp>
    </p:spTree>
    <p:extLst>
      <p:ext uri="{BB962C8B-B14F-4D97-AF65-F5344CB8AC3E}">
        <p14:creationId xmlns:p14="http://schemas.microsoft.com/office/powerpoint/2010/main" val="14441495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Clients</a:t>
            </a:r>
            <a:endParaRPr lang="en-GB" dirty="0"/>
          </a:p>
        </p:txBody>
      </p:sp>
      <p:sp>
        <p:nvSpPr>
          <p:cNvPr id="3" name="Content Placeholder 2"/>
          <p:cNvSpPr>
            <a:spLocks noGrp="1"/>
          </p:cNvSpPr>
          <p:nvPr>
            <p:ph idx="1"/>
          </p:nvPr>
        </p:nvSpPr>
        <p:spPr/>
        <p:txBody>
          <a:bodyPr/>
          <a:lstStyle/>
          <a:p>
            <a:r>
              <a:rPr lang="en-GB" dirty="0" smtClean="0"/>
              <a:t>So you have done the food diary, calculated the requirements and now you have to give your client  a plan to follow</a:t>
            </a:r>
          </a:p>
          <a:p>
            <a:endParaRPr lang="en-GB" dirty="0"/>
          </a:p>
          <a:p>
            <a:r>
              <a:rPr lang="en-GB" dirty="0" smtClean="0"/>
              <a:t>Where do you start?</a:t>
            </a:r>
          </a:p>
          <a:p>
            <a:endParaRPr lang="en-GB" dirty="0"/>
          </a:p>
          <a:p>
            <a:r>
              <a:rPr lang="en-GB" dirty="0" smtClean="0"/>
              <a:t>Give me some pointers!</a:t>
            </a:r>
          </a:p>
          <a:p>
            <a:endParaRPr lang="en-GB" dirty="0"/>
          </a:p>
          <a:p>
            <a:endParaRPr lang="en-GB" dirty="0"/>
          </a:p>
        </p:txBody>
      </p:sp>
    </p:spTree>
    <p:extLst>
      <p:ext uri="{BB962C8B-B14F-4D97-AF65-F5344CB8AC3E}">
        <p14:creationId xmlns:p14="http://schemas.microsoft.com/office/powerpoint/2010/main" val="2195748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considerations</a:t>
            </a:r>
            <a:endParaRPr lang="en-GB" dirty="0"/>
          </a:p>
        </p:txBody>
      </p:sp>
      <p:sp>
        <p:nvSpPr>
          <p:cNvPr id="3" name="Content Placeholder 2"/>
          <p:cNvSpPr>
            <a:spLocks noGrp="1"/>
          </p:cNvSpPr>
          <p:nvPr>
            <p:ph idx="1"/>
          </p:nvPr>
        </p:nvSpPr>
        <p:spPr/>
        <p:txBody>
          <a:bodyPr/>
          <a:lstStyle/>
          <a:p>
            <a:r>
              <a:rPr lang="en-GB" dirty="0" smtClean="0"/>
              <a:t>Decide how you will distribute the Carbs and protein – try to use handy measures as this avoids the client weigh anything – may not be practical</a:t>
            </a:r>
          </a:p>
          <a:p>
            <a:endParaRPr lang="en-GB" dirty="0"/>
          </a:p>
          <a:p>
            <a:r>
              <a:rPr lang="en-GB" dirty="0" smtClean="0"/>
              <a:t>This must be practical and doable for people </a:t>
            </a:r>
          </a:p>
          <a:p>
            <a:endParaRPr lang="en-GB" dirty="0"/>
          </a:p>
          <a:p>
            <a:r>
              <a:rPr lang="en-GB" dirty="0" smtClean="0"/>
              <a:t>Think about cost too – athletes may not have big budgets</a:t>
            </a:r>
          </a:p>
          <a:p>
            <a:endParaRPr lang="en-GB" dirty="0"/>
          </a:p>
          <a:p>
            <a:r>
              <a:rPr lang="en-GB" dirty="0" smtClean="0"/>
              <a:t>Provide them with shopping lists and a list of equipment – especially important if they are students! </a:t>
            </a:r>
          </a:p>
          <a:p>
            <a:endParaRPr lang="en-GB" dirty="0"/>
          </a:p>
          <a:p>
            <a:pPr marL="0" indent="0">
              <a:buNone/>
            </a:pPr>
            <a:endParaRPr lang="en-GB" dirty="0" smtClean="0"/>
          </a:p>
          <a:p>
            <a:endParaRPr lang="en-GB" dirty="0"/>
          </a:p>
          <a:p>
            <a:endParaRPr lang="en-GB" dirty="0"/>
          </a:p>
        </p:txBody>
      </p:sp>
    </p:spTree>
    <p:extLst>
      <p:ext uri="{BB962C8B-B14F-4D97-AF65-F5344CB8AC3E}">
        <p14:creationId xmlns:p14="http://schemas.microsoft.com/office/powerpoint/2010/main" val="22292777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20040"/>
            <a:ext cx="7239000" cy="1143000"/>
          </a:xfrm>
        </p:spPr>
        <p:txBody>
          <a:bodyPr/>
          <a:lstStyle/>
          <a:p>
            <a:pPr>
              <a:defRPr/>
            </a:pPr>
            <a:r>
              <a:rPr lang="en-GB" dirty="0" smtClean="0"/>
              <a:t>WHY PLAN A MENU?</a:t>
            </a:r>
            <a:endParaRPr lang="en-GB" dirty="0"/>
          </a:p>
        </p:txBody>
      </p:sp>
      <p:sp>
        <p:nvSpPr>
          <p:cNvPr id="7171" name="Content Placeholder 2"/>
          <p:cNvSpPr>
            <a:spLocks noGrp="1"/>
          </p:cNvSpPr>
          <p:nvPr>
            <p:ph idx="1"/>
          </p:nvPr>
        </p:nvSpPr>
        <p:spPr>
          <a:xfrm>
            <a:off x="677334" y="1630681"/>
            <a:ext cx="8596668" cy="4410682"/>
          </a:xfrm>
        </p:spPr>
        <p:txBody>
          <a:bodyPr>
            <a:normAutofit/>
          </a:bodyPr>
          <a:lstStyle/>
          <a:p>
            <a:r>
              <a:rPr lang="en-GB" altLang="en-US" dirty="0" smtClean="0"/>
              <a:t>Clients like to have a menu – makes life easy!</a:t>
            </a:r>
          </a:p>
          <a:p>
            <a:endParaRPr lang="en-GB" altLang="en-US" dirty="0" smtClean="0"/>
          </a:p>
          <a:p>
            <a:r>
              <a:rPr lang="en-GB" altLang="en-US" dirty="0" smtClean="0"/>
              <a:t>You can re use the menus – may have a variety to choose from</a:t>
            </a:r>
          </a:p>
          <a:p>
            <a:endParaRPr lang="en-GB" altLang="en-US" dirty="0"/>
          </a:p>
          <a:p>
            <a:r>
              <a:rPr lang="en-GB" altLang="en-US" dirty="0" smtClean="0"/>
              <a:t>My top tip is to have a variety of menus including seasonal menus</a:t>
            </a:r>
          </a:p>
          <a:p>
            <a:endParaRPr lang="en-GB" altLang="en-US" dirty="0"/>
          </a:p>
          <a:p>
            <a:r>
              <a:rPr lang="en-GB" altLang="en-US" dirty="0" smtClean="0"/>
              <a:t>Meat eater, veggie, milk free, </a:t>
            </a:r>
          </a:p>
          <a:p>
            <a:endParaRPr lang="en-GB" altLang="en-US" dirty="0"/>
          </a:p>
          <a:p>
            <a:r>
              <a:rPr lang="en-GB" altLang="en-US" dirty="0" smtClean="0"/>
              <a:t>Is one meal a snack type and the second meal a cooked variety </a:t>
            </a:r>
          </a:p>
          <a:p>
            <a:r>
              <a:rPr lang="en-GB" altLang="en-US" dirty="0" smtClean="0"/>
              <a:t>You can have a menu with 2 cooked meals!</a:t>
            </a:r>
          </a:p>
        </p:txBody>
      </p:sp>
    </p:spTree>
    <p:extLst>
      <p:ext uri="{BB962C8B-B14F-4D97-AF65-F5344CB8AC3E}">
        <p14:creationId xmlns:p14="http://schemas.microsoft.com/office/powerpoint/2010/main" val="2863237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20040"/>
            <a:ext cx="7239000" cy="1143000"/>
          </a:xfrm>
        </p:spPr>
        <p:txBody>
          <a:bodyPr/>
          <a:lstStyle/>
          <a:p>
            <a:pPr>
              <a:defRPr/>
            </a:pPr>
            <a:r>
              <a:rPr lang="en-GB" dirty="0" smtClean="0"/>
              <a:t>What to do</a:t>
            </a:r>
            <a:endParaRPr lang="en-GB" dirty="0"/>
          </a:p>
        </p:txBody>
      </p:sp>
      <p:sp>
        <p:nvSpPr>
          <p:cNvPr id="8195" name="Content Placeholder 2"/>
          <p:cNvSpPr>
            <a:spLocks noGrp="1"/>
          </p:cNvSpPr>
          <p:nvPr>
            <p:ph idx="1"/>
          </p:nvPr>
        </p:nvSpPr>
        <p:spPr/>
        <p:txBody>
          <a:bodyPr>
            <a:normAutofit/>
          </a:bodyPr>
          <a:lstStyle/>
          <a:p>
            <a:r>
              <a:rPr lang="en-GB" altLang="en-US" dirty="0" smtClean="0"/>
              <a:t>Start with breakfast – you may want to vary it but keep it simple.</a:t>
            </a:r>
          </a:p>
          <a:p>
            <a:endParaRPr lang="en-GB" altLang="en-US" dirty="0"/>
          </a:p>
          <a:p>
            <a:r>
              <a:rPr lang="en-GB" altLang="en-US" dirty="0" smtClean="0"/>
              <a:t>Remember not everyone wants to cook breakfast – I often give the breakfast list separately as many people eat the same thing every morning. Also some athletes may train very early </a:t>
            </a:r>
          </a:p>
          <a:p>
            <a:endParaRPr lang="en-GB" altLang="en-US" dirty="0" smtClean="0"/>
          </a:p>
          <a:p>
            <a:r>
              <a:rPr lang="en-GB" altLang="en-US" dirty="0" smtClean="0"/>
              <a:t>Put in the main courses next – think about lunch and evening meal </a:t>
            </a:r>
          </a:p>
          <a:p>
            <a:endParaRPr lang="en-GB" altLang="en-US" dirty="0" smtClean="0"/>
          </a:p>
          <a:p>
            <a:r>
              <a:rPr lang="en-GB" altLang="en-US" dirty="0" smtClean="0"/>
              <a:t>You have 14 meals to put a protein portion in – don’t put same thing on following meal</a:t>
            </a:r>
          </a:p>
        </p:txBody>
      </p:sp>
    </p:spTree>
    <p:extLst>
      <p:ext uri="{BB962C8B-B14F-4D97-AF65-F5344CB8AC3E}">
        <p14:creationId xmlns:p14="http://schemas.microsoft.com/office/powerpoint/2010/main" val="16344340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many weeks</a:t>
            </a:r>
            <a:endParaRPr lang="en-GB" dirty="0"/>
          </a:p>
        </p:txBody>
      </p:sp>
      <p:sp>
        <p:nvSpPr>
          <p:cNvPr id="3" name="Content Placeholder 2"/>
          <p:cNvSpPr>
            <a:spLocks noGrp="1"/>
          </p:cNvSpPr>
          <p:nvPr>
            <p:ph idx="1"/>
          </p:nvPr>
        </p:nvSpPr>
        <p:spPr/>
        <p:txBody>
          <a:bodyPr/>
          <a:lstStyle/>
          <a:p>
            <a:r>
              <a:rPr lang="en-GB" dirty="0" smtClean="0"/>
              <a:t>I like to give athletes 3-4 weeks </a:t>
            </a:r>
          </a:p>
          <a:p>
            <a:endParaRPr lang="en-GB" dirty="0"/>
          </a:p>
          <a:p>
            <a:r>
              <a:rPr lang="en-GB" dirty="0" smtClean="0"/>
              <a:t>You can explain to athletes that they can interchange meals – there may be some items they don’t like or feel confident to cook</a:t>
            </a:r>
          </a:p>
          <a:p>
            <a:endParaRPr lang="en-GB" dirty="0"/>
          </a:p>
          <a:p>
            <a:r>
              <a:rPr lang="en-GB" dirty="0" smtClean="0"/>
              <a:t>Another point – think about where you are and know what locals like </a:t>
            </a:r>
          </a:p>
          <a:p>
            <a:endParaRPr lang="en-GB" dirty="0"/>
          </a:p>
          <a:p>
            <a:r>
              <a:rPr lang="en-GB" dirty="0" smtClean="0"/>
              <a:t>Terminology – you may use phrases that local may not understand</a:t>
            </a:r>
          </a:p>
          <a:p>
            <a:r>
              <a:rPr lang="en-GB" dirty="0" smtClean="0"/>
              <a:t>In Pontypridd many local call cabbage brocollo!! </a:t>
            </a:r>
          </a:p>
          <a:p>
            <a:endParaRPr lang="en-GB" dirty="0"/>
          </a:p>
          <a:p>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37500984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Next step</a:t>
            </a:r>
            <a:endParaRPr lang="en-GB" dirty="0"/>
          </a:p>
        </p:txBody>
      </p:sp>
      <p:sp>
        <p:nvSpPr>
          <p:cNvPr id="9219" name="Content Placeholder 2"/>
          <p:cNvSpPr>
            <a:spLocks noGrp="1"/>
          </p:cNvSpPr>
          <p:nvPr>
            <p:ph idx="1"/>
          </p:nvPr>
        </p:nvSpPr>
        <p:spPr/>
        <p:txBody>
          <a:bodyPr/>
          <a:lstStyle/>
          <a:p>
            <a:r>
              <a:rPr lang="en-GB" altLang="en-US" dirty="0" smtClean="0"/>
              <a:t>Veggies – put in a choice – try to use seasonal veggies </a:t>
            </a:r>
          </a:p>
          <a:p>
            <a:endParaRPr lang="en-GB" altLang="en-US" dirty="0" smtClean="0"/>
          </a:p>
          <a:p>
            <a:r>
              <a:rPr lang="en-GB" altLang="en-US" dirty="0" smtClean="0"/>
              <a:t>Potatoes/rice etc.</a:t>
            </a:r>
          </a:p>
          <a:p>
            <a:endParaRPr lang="en-GB" altLang="en-US" dirty="0" smtClean="0"/>
          </a:p>
          <a:p>
            <a:r>
              <a:rPr lang="en-GB" altLang="en-US" dirty="0" smtClean="0"/>
              <a:t>Pudding or fruit – may need to avoid expensive fruits</a:t>
            </a:r>
          </a:p>
          <a:p>
            <a:endParaRPr lang="en-GB" altLang="en-US" dirty="0" smtClean="0"/>
          </a:p>
          <a:p>
            <a:r>
              <a:rPr lang="en-GB" altLang="en-US" dirty="0" smtClean="0"/>
              <a:t>Snacks – may offer a range – I give athletes an extensive list that includes some homemade ideas like flap jacks etc.</a:t>
            </a:r>
          </a:p>
        </p:txBody>
      </p:sp>
    </p:spTree>
    <p:extLst>
      <p:ext uri="{BB962C8B-B14F-4D97-AF65-F5344CB8AC3E}">
        <p14:creationId xmlns:p14="http://schemas.microsoft.com/office/powerpoint/2010/main" val="22841833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Review the menu!</a:t>
            </a:r>
            <a:endParaRPr lang="en-GB" dirty="0"/>
          </a:p>
        </p:txBody>
      </p:sp>
      <p:sp>
        <p:nvSpPr>
          <p:cNvPr id="10243" name="Content Placeholder 2"/>
          <p:cNvSpPr>
            <a:spLocks noGrp="1"/>
          </p:cNvSpPr>
          <p:nvPr>
            <p:ph idx="1"/>
          </p:nvPr>
        </p:nvSpPr>
        <p:spPr/>
        <p:txBody>
          <a:bodyPr/>
          <a:lstStyle/>
          <a:p>
            <a:r>
              <a:rPr lang="en-GB" altLang="en-US" dirty="0" smtClean="0"/>
              <a:t>Look back at it – to make sure</a:t>
            </a:r>
          </a:p>
          <a:p>
            <a:endParaRPr lang="en-GB" altLang="en-US" dirty="0" smtClean="0"/>
          </a:p>
          <a:p>
            <a:r>
              <a:rPr lang="en-GB" altLang="en-US" dirty="0" smtClean="0"/>
              <a:t>You can then provide recipes to go with it.</a:t>
            </a:r>
          </a:p>
          <a:p>
            <a:endParaRPr lang="en-GB" altLang="en-US" dirty="0"/>
          </a:p>
          <a:p>
            <a:endParaRPr lang="en-GB" altLang="en-US" dirty="0" smtClean="0"/>
          </a:p>
          <a:p>
            <a:r>
              <a:rPr lang="en-GB" altLang="en-US" dirty="0" smtClean="0"/>
              <a:t>Of course you will also have to take into account the likes and dislikes – this can be extensive but having a range of menus will allow you to take this into account – plus computers make it simple to customise</a:t>
            </a:r>
          </a:p>
        </p:txBody>
      </p:sp>
    </p:spTree>
    <p:extLst>
      <p:ext uri="{BB962C8B-B14F-4D97-AF65-F5344CB8AC3E}">
        <p14:creationId xmlns:p14="http://schemas.microsoft.com/office/powerpoint/2010/main" val="23199500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4195607792"/>
              </p:ext>
            </p:extLst>
          </p:nvPr>
        </p:nvGraphicFramePr>
        <p:xfrm>
          <a:off x="1539240" y="822962"/>
          <a:ext cx="7025639" cy="5219065"/>
        </p:xfrm>
        <a:graphic>
          <a:graphicData uri="http://schemas.openxmlformats.org/drawingml/2006/table">
            <a:tbl>
              <a:tblPr firstRow="1" firstCol="1" bandRow="1">
                <a:tableStyleId>{5C22544A-7EE6-4342-B048-85BDC9FD1C3A}</a:tableStyleId>
              </a:tblPr>
              <a:tblGrid>
                <a:gridCol w="1861634"/>
                <a:gridCol w="1861634"/>
                <a:gridCol w="3302371"/>
              </a:tblGrid>
              <a:tr h="386597">
                <a:tc>
                  <a:txBody>
                    <a:bodyPr/>
                    <a:lstStyle/>
                    <a:p>
                      <a:pPr algn="ctr">
                        <a:lnSpc>
                          <a:spcPct val="115000"/>
                        </a:lnSpc>
                        <a:spcAft>
                          <a:spcPts val="0"/>
                        </a:spcAft>
                      </a:pPr>
                      <a:r>
                        <a:rPr lang="en-GB" sz="800" dirty="0">
                          <a:effectLst/>
                        </a:rPr>
                        <a:t>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SNACK MEAL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DINNER</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773195">
                <a:tc>
                  <a:txBody>
                    <a:bodyPr/>
                    <a:lstStyle/>
                    <a:p>
                      <a:pPr algn="ctr">
                        <a:lnSpc>
                          <a:spcPct val="115000"/>
                        </a:lnSpc>
                        <a:spcAft>
                          <a:spcPts val="0"/>
                        </a:spcAft>
                      </a:pPr>
                      <a:r>
                        <a:rPr lang="en-GB" sz="800" dirty="0">
                          <a:effectLst/>
                        </a:rPr>
                        <a:t>Sunday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Scrambled egg with smoked salmon and slice of wholemeal bread</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Roast beef, veggies and roast potatoes*</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773195">
                <a:tc>
                  <a:txBody>
                    <a:bodyPr/>
                    <a:lstStyle/>
                    <a:p>
                      <a:pPr algn="ctr">
                        <a:lnSpc>
                          <a:spcPct val="115000"/>
                        </a:lnSpc>
                        <a:spcAft>
                          <a:spcPts val="0"/>
                        </a:spcAft>
                      </a:pPr>
                      <a:r>
                        <a:rPr lang="en-GB" sz="800" dirty="0">
                          <a:effectLst/>
                        </a:rPr>
                        <a:t>Monday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Sandwich with whole meal bread – look at recipes for filling ideas</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Baked chicken with veggies and sweet potatoes baked</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579896">
                <a:tc>
                  <a:txBody>
                    <a:bodyPr/>
                    <a:lstStyle/>
                    <a:p>
                      <a:pPr algn="ctr">
                        <a:lnSpc>
                          <a:spcPct val="115000"/>
                        </a:lnSpc>
                        <a:spcAft>
                          <a:spcPts val="0"/>
                        </a:spcAft>
                      </a:pPr>
                      <a:r>
                        <a:rPr lang="en-GB" sz="800" dirty="0">
                          <a:effectLst/>
                        </a:rPr>
                        <a:t>Tuesday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Homemade soup* with a slice of bread</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Baked fish of choice with veggies and new potatoes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579896">
                <a:tc>
                  <a:txBody>
                    <a:bodyPr/>
                    <a:lstStyle/>
                    <a:p>
                      <a:pPr algn="ctr">
                        <a:lnSpc>
                          <a:spcPct val="115000"/>
                        </a:lnSpc>
                        <a:spcAft>
                          <a:spcPts val="0"/>
                        </a:spcAft>
                      </a:pPr>
                      <a:r>
                        <a:rPr lang="en-GB" sz="800" dirty="0">
                          <a:effectLst/>
                        </a:rPr>
                        <a:t>Wednesday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A large salad with tuna or chicken</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Cottage pie* with veggies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773195">
                <a:tc>
                  <a:txBody>
                    <a:bodyPr/>
                    <a:lstStyle/>
                    <a:p>
                      <a:pPr algn="ctr">
                        <a:lnSpc>
                          <a:spcPct val="115000"/>
                        </a:lnSpc>
                        <a:spcAft>
                          <a:spcPts val="0"/>
                        </a:spcAft>
                      </a:pPr>
                      <a:r>
                        <a:rPr lang="en-GB" sz="800" dirty="0">
                          <a:effectLst/>
                        </a:rPr>
                        <a:t>Thursday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Sandwich with whole meal bread – look at recipes for filling ideas</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Chicken stir fry and rice</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773195">
                <a:tc>
                  <a:txBody>
                    <a:bodyPr/>
                    <a:lstStyle/>
                    <a:p>
                      <a:pPr algn="ctr">
                        <a:lnSpc>
                          <a:spcPct val="115000"/>
                        </a:lnSpc>
                        <a:spcAft>
                          <a:spcPts val="0"/>
                        </a:spcAft>
                      </a:pPr>
                      <a:r>
                        <a:rPr lang="en-GB" sz="800" dirty="0">
                          <a:effectLst/>
                        </a:rPr>
                        <a:t>Friday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Jacket potato with topping of choice and a large salad</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Grilled steak with sweet potato wedges and veggies</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579896">
                <a:tc>
                  <a:txBody>
                    <a:bodyPr/>
                    <a:lstStyle/>
                    <a:p>
                      <a:pPr algn="ctr">
                        <a:lnSpc>
                          <a:spcPct val="115000"/>
                        </a:lnSpc>
                        <a:spcAft>
                          <a:spcPts val="0"/>
                        </a:spcAft>
                      </a:pPr>
                      <a:r>
                        <a:rPr lang="en-GB" sz="800" dirty="0">
                          <a:effectLst/>
                        </a:rPr>
                        <a:t>Saturday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Bacon sandwich or a brunch</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Chicken or prawn curry with rice and 1 poppadum</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bl>
          </a:graphicData>
        </a:graphic>
      </p:graphicFrame>
      <p:sp>
        <p:nvSpPr>
          <p:cNvPr id="5" name="Rectangle 1"/>
          <p:cNvSpPr>
            <a:spLocks noChangeArrowheads="1"/>
          </p:cNvSpPr>
          <p:nvPr/>
        </p:nvSpPr>
        <p:spPr bwMode="auto">
          <a:xfrm>
            <a:off x="3022600" y="21605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extLst>
      <p:ext uri="{BB962C8B-B14F-4D97-AF65-F5344CB8AC3E}">
        <p14:creationId xmlns:p14="http://schemas.microsoft.com/office/powerpoint/2010/main" val="34012342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729409665"/>
              </p:ext>
            </p:extLst>
          </p:nvPr>
        </p:nvGraphicFramePr>
        <p:xfrm>
          <a:off x="2453700" y="2084013"/>
          <a:ext cx="5044638" cy="4034587"/>
        </p:xfrm>
        <a:graphic>
          <a:graphicData uri="http://schemas.openxmlformats.org/drawingml/2006/table">
            <a:tbl>
              <a:tblPr/>
              <a:tblGrid>
                <a:gridCol w="2522319"/>
                <a:gridCol w="2522319"/>
              </a:tblGrid>
              <a:tr h="250415">
                <a:tc>
                  <a:txBody>
                    <a:bodyPr/>
                    <a:lstStyle/>
                    <a:p>
                      <a:pPr algn="ctr"/>
                      <a:r>
                        <a:rPr lang="en-GB" sz="1100" b="1" dirty="0">
                          <a:solidFill>
                            <a:srgbClr val="336699"/>
                          </a:solidFill>
                          <a:effectLst/>
                        </a:rPr>
                        <a:t>800 Calorie Meal Plan</a:t>
                      </a:r>
                      <a:endParaRPr lang="en-GB" sz="1100" dirty="0">
                        <a:effectLst/>
                      </a:endParaRPr>
                    </a:p>
                  </a:txBody>
                  <a:tcPr marL="44717" marR="44717" marT="44717" marB="44717" anchor="ctr">
                    <a:lnL>
                      <a:noFill/>
                    </a:lnL>
                    <a:lnR>
                      <a:noFill/>
                    </a:lnR>
                    <a:lnT>
                      <a:noFill/>
                    </a:lnT>
                    <a:lnB>
                      <a:noFill/>
                    </a:lnB>
                    <a:solidFill>
                      <a:srgbClr val="FFFFFF"/>
                    </a:solidFill>
                  </a:tcPr>
                </a:tc>
                <a:tc>
                  <a:txBody>
                    <a:bodyPr/>
                    <a:lstStyle/>
                    <a:p>
                      <a:pPr algn="r"/>
                      <a:r>
                        <a:rPr lang="en-GB" sz="1100" dirty="0">
                          <a:effectLst/>
                          <a:hlinkClick r:id="rId2"/>
                        </a:rPr>
                        <a:t>View Nutritional Details</a:t>
                      </a:r>
                      <a:endParaRPr lang="en-GB" sz="1100" dirty="0">
                        <a:effectLst/>
                      </a:endParaRPr>
                    </a:p>
                  </a:txBody>
                  <a:tcPr marL="44717" marR="44717" marT="44717" marB="44717" anchor="ctr">
                    <a:lnL>
                      <a:noFill/>
                    </a:lnL>
                    <a:lnR>
                      <a:noFill/>
                    </a:lnR>
                    <a:lnT>
                      <a:noFill/>
                    </a:lnT>
                    <a:lnB>
                      <a:noFill/>
                    </a:lnB>
                    <a:solidFill>
                      <a:srgbClr val="FFFFFF"/>
                    </a:solidFill>
                  </a:tcPr>
                </a:tc>
              </a:tr>
              <a:tr h="3631022">
                <a:tc>
                  <a:txBody>
                    <a:bodyPr/>
                    <a:lstStyle/>
                    <a:p>
                      <a:pPr algn="ctr"/>
                      <a:r>
                        <a:rPr lang="en-GB" sz="1100" b="1" dirty="0">
                          <a:effectLst/>
                        </a:rPr>
                        <a:t>Breakfast</a:t>
                      </a:r>
                      <a:r>
                        <a:rPr lang="en-GB" sz="1100" dirty="0">
                          <a:effectLst/>
                        </a:rPr>
                        <a:t/>
                      </a:r>
                      <a:br>
                        <a:rPr lang="en-GB" sz="1100" dirty="0">
                          <a:effectLst/>
                        </a:rPr>
                      </a:br>
                      <a:r>
                        <a:rPr lang="en-GB" sz="1100" dirty="0">
                          <a:effectLst/>
                        </a:rPr>
                        <a:t/>
                      </a:r>
                      <a:br>
                        <a:rPr lang="en-GB" sz="1100" dirty="0">
                          <a:effectLst/>
                        </a:rPr>
                      </a:br>
                      <a:r>
                        <a:rPr lang="en-GB" sz="1100" dirty="0">
                          <a:effectLst/>
                        </a:rPr>
                        <a:t>1 cup Milk (skim)</a:t>
                      </a:r>
                      <a:br>
                        <a:rPr lang="en-GB" sz="1100" dirty="0">
                          <a:effectLst/>
                        </a:rPr>
                      </a:br>
                      <a:r>
                        <a:rPr lang="en-GB" sz="1100" dirty="0">
                          <a:effectLst/>
                        </a:rPr>
                        <a:t>1 c Strawberries (fresh)</a:t>
                      </a:r>
                      <a:br>
                        <a:rPr lang="en-GB" sz="1100" dirty="0">
                          <a:effectLst/>
                        </a:rPr>
                      </a:br>
                      <a:r>
                        <a:rPr lang="en-GB" sz="1100" dirty="0">
                          <a:effectLst/>
                        </a:rPr>
                        <a:t>1 Bagel (whole wheat or bran)</a:t>
                      </a:r>
                      <a:br>
                        <a:rPr lang="en-GB" sz="1100" dirty="0">
                          <a:effectLst/>
                        </a:rPr>
                      </a:br>
                      <a:r>
                        <a:rPr lang="en-GB" sz="1100" dirty="0">
                          <a:effectLst/>
                        </a:rPr>
                        <a:t>2 tbsp Cream Cheese (fat free)</a:t>
                      </a:r>
                      <a:br>
                        <a:rPr lang="en-GB" sz="1100" dirty="0">
                          <a:effectLst/>
                        </a:rPr>
                      </a:br>
                      <a:r>
                        <a:rPr lang="en-GB" sz="1100" dirty="0">
                          <a:effectLst/>
                        </a:rPr>
                        <a:t>0.1 c raisins (seedless)</a:t>
                      </a:r>
                      <a:br>
                        <a:rPr lang="en-GB" sz="1100" dirty="0">
                          <a:effectLst/>
                        </a:rPr>
                      </a:br>
                      <a:r>
                        <a:rPr lang="en-GB" sz="1100" dirty="0">
                          <a:effectLst/>
                        </a:rPr>
                        <a:t/>
                      </a:r>
                      <a:br>
                        <a:rPr lang="en-GB" sz="1100" dirty="0">
                          <a:effectLst/>
                        </a:rPr>
                      </a:br>
                      <a:r>
                        <a:rPr lang="en-GB" sz="1100" b="1" dirty="0">
                          <a:effectLst/>
                        </a:rPr>
                        <a:t>Snack #1</a:t>
                      </a:r>
                      <a:r>
                        <a:rPr lang="en-GB" sz="1100" dirty="0">
                          <a:effectLst/>
                        </a:rPr>
                        <a:t/>
                      </a:r>
                      <a:br>
                        <a:rPr lang="en-GB" sz="1100" dirty="0">
                          <a:effectLst/>
                        </a:rPr>
                      </a:br>
                      <a:r>
                        <a:rPr lang="en-GB" sz="1100" dirty="0">
                          <a:effectLst/>
                        </a:rPr>
                        <a:t/>
                      </a:r>
                      <a:br>
                        <a:rPr lang="en-GB" sz="1100" dirty="0">
                          <a:effectLst/>
                        </a:rPr>
                      </a:br>
                      <a:r>
                        <a:rPr lang="en-GB" sz="1100" dirty="0">
                          <a:effectLst/>
                        </a:rPr>
                        <a:t>1 medium Apple</a:t>
                      </a:r>
                      <a:br>
                        <a:rPr lang="en-GB" sz="1100" dirty="0">
                          <a:effectLst/>
                        </a:rPr>
                      </a:br>
                      <a:r>
                        <a:rPr lang="en-GB" sz="1100" dirty="0">
                          <a:effectLst/>
                        </a:rPr>
                        <a:t>0.25 cup whole Almonds</a:t>
                      </a:r>
                      <a:br>
                        <a:rPr lang="en-GB" sz="1100" dirty="0">
                          <a:effectLst/>
                        </a:rPr>
                      </a:br>
                      <a:r>
                        <a:rPr lang="en-GB" sz="1100" b="1" dirty="0">
                          <a:effectLst/>
                        </a:rPr>
                        <a:t/>
                      </a:r>
                      <a:br>
                        <a:rPr lang="en-GB" sz="1100" b="1" dirty="0">
                          <a:effectLst/>
                        </a:rPr>
                      </a:br>
                      <a:r>
                        <a:rPr lang="en-GB" sz="1100" b="1" dirty="0">
                          <a:effectLst/>
                        </a:rPr>
                        <a:t>Lunch</a:t>
                      </a:r>
                      <a:r>
                        <a:rPr lang="en-GB" sz="1100" dirty="0">
                          <a:effectLst/>
                        </a:rPr>
                        <a:t> 1 cup Cranberry Juice (light)</a:t>
                      </a:r>
                      <a:br>
                        <a:rPr lang="en-GB" sz="1100" dirty="0">
                          <a:effectLst/>
                        </a:rPr>
                      </a:br>
                      <a:r>
                        <a:rPr lang="en-GB" sz="1100" dirty="0">
                          <a:effectLst/>
                        </a:rPr>
                        <a:t>1 Whole Wheat Pita</a:t>
                      </a:r>
                      <a:br>
                        <a:rPr lang="en-GB" sz="1100" dirty="0">
                          <a:effectLst/>
                        </a:rPr>
                      </a:br>
                      <a:r>
                        <a:rPr lang="en-GB" sz="1100" dirty="0">
                          <a:effectLst/>
                        </a:rPr>
                        <a:t>3 oz. Light Tuna (in water)</a:t>
                      </a:r>
                      <a:br>
                        <a:rPr lang="en-GB" sz="1100" dirty="0">
                          <a:effectLst/>
                        </a:rPr>
                      </a:br>
                      <a:r>
                        <a:rPr lang="en-GB" sz="1100" dirty="0">
                          <a:effectLst/>
                        </a:rPr>
                        <a:t>1 tbsp Mayo (light)</a:t>
                      </a:r>
                      <a:br>
                        <a:rPr lang="en-GB" sz="1100" dirty="0">
                          <a:effectLst/>
                        </a:rPr>
                      </a:br>
                      <a:r>
                        <a:rPr lang="en-GB" sz="1100" dirty="0">
                          <a:effectLst/>
                        </a:rPr>
                        <a:t>0.25 cup sliced Tomato</a:t>
                      </a:r>
                      <a:br>
                        <a:rPr lang="en-GB" sz="1100" dirty="0">
                          <a:effectLst/>
                        </a:rPr>
                      </a:br>
                      <a:r>
                        <a:rPr lang="en-GB" sz="1100" dirty="0">
                          <a:effectLst/>
                        </a:rPr>
                        <a:t>0.2 cup Spinach Leaves (raw)</a:t>
                      </a:r>
                      <a:br>
                        <a:rPr lang="en-GB" sz="1100" dirty="0">
                          <a:effectLst/>
                        </a:rPr>
                      </a:br>
                      <a:r>
                        <a:rPr lang="en-GB" sz="1100" dirty="0">
                          <a:effectLst/>
                        </a:rPr>
                        <a:t>1 medium Orange</a:t>
                      </a:r>
                    </a:p>
                  </a:txBody>
                  <a:tcPr marL="44717" marR="44717" marT="44717" marB="44717">
                    <a:lnL>
                      <a:noFill/>
                    </a:lnL>
                    <a:lnR>
                      <a:noFill/>
                    </a:lnR>
                    <a:lnT>
                      <a:noFill/>
                    </a:lnT>
                    <a:lnB>
                      <a:noFill/>
                    </a:lnB>
                    <a:solidFill>
                      <a:srgbClr val="FFFFFF"/>
                    </a:solidFill>
                  </a:tcPr>
                </a:tc>
                <a:tc>
                  <a:txBody>
                    <a:bodyPr/>
                    <a:lstStyle/>
                    <a:p>
                      <a:pPr algn="ctr"/>
                      <a:r>
                        <a:rPr lang="en-GB" sz="1100" b="1" dirty="0">
                          <a:effectLst/>
                        </a:rPr>
                        <a:t>Snack #2</a:t>
                      </a:r>
                      <a:br>
                        <a:rPr lang="en-GB" sz="1100" b="1" dirty="0">
                          <a:effectLst/>
                        </a:rPr>
                      </a:br>
                      <a:r>
                        <a:rPr lang="en-GB" sz="1100" dirty="0">
                          <a:effectLst/>
                        </a:rPr>
                        <a:t/>
                      </a:r>
                      <a:br>
                        <a:rPr lang="en-GB" sz="1100" dirty="0">
                          <a:effectLst/>
                        </a:rPr>
                      </a:br>
                      <a:r>
                        <a:rPr lang="en-GB" sz="1100" dirty="0">
                          <a:effectLst/>
                        </a:rPr>
                        <a:t>1 cup cauliflower (fresh, raw)</a:t>
                      </a:r>
                      <a:br>
                        <a:rPr lang="en-GB" sz="1100" dirty="0">
                          <a:effectLst/>
                        </a:rPr>
                      </a:br>
                      <a:r>
                        <a:rPr lang="en-GB" sz="1100" dirty="0">
                          <a:effectLst/>
                        </a:rPr>
                        <a:t>1 tbsp veggie dip </a:t>
                      </a:r>
                      <a:br>
                        <a:rPr lang="en-GB" sz="1100" dirty="0">
                          <a:effectLst/>
                        </a:rPr>
                      </a:br>
                      <a:r>
                        <a:rPr lang="en-GB" sz="1100" dirty="0">
                          <a:effectLst/>
                        </a:rPr>
                        <a:t/>
                      </a:r>
                      <a:br>
                        <a:rPr lang="en-GB" sz="1100" dirty="0">
                          <a:effectLst/>
                        </a:rPr>
                      </a:br>
                      <a:r>
                        <a:rPr lang="en-GB" sz="1100" b="1" dirty="0">
                          <a:effectLst/>
                        </a:rPr>
                        <a:t>Dinner </a:t>
                      </a:r>
                      <a:r>
                        <a:rPr lang="en-GB" sz="1100" dirty="0">
                          <a:effectLst/>
                        </a:rPr>
                        <a:t>4 oz. Chicken Breast (white meat)</a:t>
                      </a:r>
                      <a:br>
                        <a:rPr lang="en-GB" sz="1100" dirty="0">
                          <a:effectLst/>
                        </a:rPr>
                      </a:br>
                      <a:r>
                        <a:rPr lang="en-GB" sz="1100" dirty="0">
                          <a:effectLst/>
                        </a:rPr>
                        <a:t>1 tbsp Lemon Juice (fresh)</a:t>
                      </a:r>
                      <a:br>
                        <a:rPr lang="en-GB" sz="1100" dirty="0">
                          <a:effectLst/>
                        </a:rPr>
                      </a:br>
                      <a:r>
                        <a:rPr lang="en-GB" sz="1100" dirty="0">
                          <a:effectLst/>
                        </a:rPr>
                        <a:t>1 tbsp Ground Pepper (fresh)</a:t>
                      </a:r>
                      <a:br>
                        <a:rPr lang="en-GB" sz="1100" dirty="0">
                          <a:effectLst/>
                        </a:rPr>
                      </a:br>
                      <a:r>
                        <a:rPr lang="en-GB" sz="1100" dirty="0">
                          <a:effectLst/>
                        </a:rPr>
                        <a:t>1 small Sweet Potato (baked)</a:t>
                      </a:r>
                      <a:br>
                        <a:rPr lang="en-GB" sz="1100" dirty="0">
                          <a:effectLst/>
                        </a:rPr>
                      </a:br>
                      <a:r>
                        <a:rPr lang="en-GB" sz="1100" dirty="0">
                          <a:effectLst/>
                        </a:rPr>
                        <a:t>1 small Salad </a:t>
                      </a:r>
                      <a:br>
                        <a:rPr lang="en-GB" sz="1100" dirty="0">
                          <a:effectLst/>
                        </a:rPr>
                      </a:br>
                      <a:r>
                        <a:rPr lang="en-GB" sz="1100" dirty="0">
                          <a:effectLst/>
                        </a:rPr>
                        <a:t>      - 0.2 cup cucumber</a:t>
                      </a:r>
                      <a:br>
                        <a:rPr lang="en-GB" sz="1100" dirty="0">
                          <a:effectLst/>
                        </a:rPr>
                      </a:br>
                      <a:r>
                        <a:rPr lang="en-GB" sz="1100" dirty="0">
                          <a:effectLst/>
                        </a:rPr>
                        <a:t>      - 0.2 cup diced tomato</a:t>
                      </a:r>
                      <a:br>
                        <a:rPr lang="en-GB" sz="1100" dirty="0">
                          <a:effectLst/>
                        </a:rPr>
                      </a:br>
                      <a:r>
                        <a:rPr lang="en-GB" sz="1100" dirty="0">
                          <a:effectLst/>
                        </a:rPr>
                        <a:t>      - 0.2 cup diced sweet peppers</a:t>
                      </a:r>
                      <a:br>
                        <a:rPr lang="en-GB" sz="1100" dirty="0">
                          <a:effectLst/>
                        </a:rPr>
                      </a:br>
                      <a:r>
                        <a:rPr lang="en-GB" sz="1100" dirty="0">
                          <a:effectLst/>
                        </a:rPr>
                        <a:t>      - 1 tbsp lemon juice</a:t>
                      </a:r>
                      <a:br>
                        <a:rPr lang="en-GB" sz="1100" dirty="0">
                          <a:effectLst/>
                        </a:rPr>
                      </a:br>
                      <a:r>
                        <a:rPr lang="en-GB" sz="1100" dirty="0">
                          <a:effectLst/>
                        </a:rPr>
                        <a:t>      - 1 tsp parsley (dried)</a:t>
                      </a:r>
                      <a:br>
                        <a:rPr lang="en-GB" sz="1100" dirty="0">
                          <a:effectLst/>
                        </a:rPr>
                      </a:br>
                      <a:r>
                        <a:rPr lang="en-GB" sz="1100" dirty="0">
                          <a:effectLst/>
                        </a:rPr>
                        <a:t>1 small Whole Wheat Roll</a:t>
                      </a:r>
                      <a:br>
                        <a:rPr lang="en-GB" sz="1100" dirty="0">
                          <a:effectLst/>
                        </a:rPr>
                      </a:br>
                      <a:r>
                        <a:rPr lang="en-GB" sz="1100" dirty="0">
                          <a:effectLst/>
                        </a:rPr>
                        <a:t/>
                      </a:r>
                      <a:br>
                        <a:rPr lang="en-GB" sz="1100" dirty="0">
                          <a:effectLst/>
                        </a:rPr>
                      </a:br>
                      <a:r>
                        <a:rPr lang="en-GB" sz="1100" b="1" dirty="0">
                          <a:effectLst/>
                        </a:rPr>
                        <a:t>Snack #3 </a:t>
                      </a:r>
                      <a:r>
                        <a:rPr lang="en-GB" sz="1100" dirty="0">
                          <a:effectLst/>
                        </a:rPr>
                        <a:t/>
                      </a:r>
                      <a:br>
                        <a:rPr lang="en-GB" sz="1100" dirty="0">
                          <a:effectLst/>
                        </a:rPr>
                      </a:br>
                      <a:r>
                        <a:rPr lang="en-GB" sz="1100" dirty="0">
                          <a:effectLst/>
                        </a:rPr>
                        <a:t/>
                      </a:r>
                      <a:br>
                        <a:rPr lang="en-GB" sz="1100" dirty="0">
                          <a:effectLst/>
                        </a:rPr>
                      </a:br>
                      <a:r>
                        <a:rPr lang="en-GB" sz="1100" dirty="0">
                          <a:effectLst/>
                        </a:rPr>
                        <a:t>1 cup Plain, Non fat Yogurt</a:t>
                      </a:r>
                      <a:br>
                        <a:rPr lang="en-GB" sz="1100" dirty="0">
                          <a:effectLst/>
                        </a:rPr>
                      </a:br>
                      <a:r>
                        <a:rPr lang="en-GB" sz="1100" dirty="0">
                          <a:effectLst/>
                        </a:rPr>
                        <a:t>1 cup Blueberries</a:t>
                      </a:r>
                    </a:p>
                  </a:txBody>
                  <a:tcPr marL="44717" marR="44717" marT="44717" marB="44717">
                    <a:lnL>
                      <a:noFill/>
                    </a:lnL>
                    <a:lnR>
                      <a:noFill/>
                    </a:lnR>
                    <a:lnT>
                      <a:noFill/>
                    </a:lnT>
                    <a:lnB>
                      <a:noFill/>
                    </a:lnB>
                    <a:solidFill>
                      <a:srgbClr val="FFFFFF"/>
                    </a:solidFill>
                  </a:tcPr>
                </a:tc>
              </a:tr>
            </a:tbl>
          </a:graphicData>
        </a:graphic>
      </p:graphicFrame>
    </p:spTree>
    <p:extLst>
      <p:ext uri="{BB962C8B-B14F-4D97-AF65-F5344CB8AC3E}">
        <p14:creationId xmlns:p14="http://schemas.microsoft.com/office/powerpoint/2010/main" val="27964905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901727285"/>
              </p:ext>
            </p:extLst>
          </p:nvPr>
        </p:nvGraphicFramePr>
        <p:xfrm>
          <a:off x="857600" y="1219200"/>
          <a:ext cx="9644144" cy="4822824"/>
        </p:xfrm>
        <a:graphic>
          <a:graphicData uri="http://schemas.openxmlformats.org/drawingml/2006/table">
            <a:tbl>
              <a:tblPr firstRow="1" firstCol="1" bandRow="1">
                <a:tableStyleId>{5C22544A-7EE6-4342-B048-85BDC9FD1C3A}</a:tableStyleId>
              </a:tblPr>
              <a:tblGrid>
                <a:gridCol w="1205008"/>
                <a:gridCol w="1205008"/>
                <a:gridCol w="1205688"/>
                <a:gridCol w="1205688"/>
                <a:gridCol w="1205688"/>
                <a:gridCol w="1205688"/>
                <a:gridCol w="1205688"/>
                <a:gridCol w="1205688"/>
              </a:tblGrid>
              <a:tr h="657658">
                <a:tc>
                  <a:txBody>
                    <a:bodyPr/>
                    <a:lstStyle/>
                    <a:p>
                      <a:pPr algn="ctr">
                        <a:lnSpc>
                          <a:spcPct val="115000"/>
                        </a:lnSpc>
                        <a:spcAft>
                          <a:spcPts val="0"/>
                        </a:spcAft>
                      </a:pPr>
                      <a:r>
                        <a:rPr lang="en-GB" sz="1000">
                          <a:effectLst/>
                        </a:rPr>
                        <a:t> </a:t>
                      </a:r>
                    </a:p>
                    <a:p>
                      <a:pPr algn="ctr">
                        <a:lnSpc>
                          <a:spcPct val="115000"/>
                        </a:lnSpc>
                        <a:spcAft>
                          <a:spcPts val="0"/>
                        </a:spcAft>
                      </a:pPr>
                      <a:r>
                        <a:rPr lang="en-GB" sz="1000">
                          <a:effectLst/>
                        </a:rPr>
                        <a:t> </a:t>
                      </a:r>
                    </a:p>
                    <a:p>
                      <a:pPr algn="ct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Sunday</a:t>
                      </a:r>
                    </a:p>
                    <a:p>
                      <a:pPr algn="ct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Monday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Tuesday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Wednesday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Thursday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Friday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Saturday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r>
              <a:tr h="1972973">
                <a:tc>
                  <a:txBody>
                    <a:bodyPr/>
                    <a:lstStyle/>
                    <a:p>
                      <a:pPr>
                        <a:lnSpc>
                          <a:spcPct val="115000"/>
                        </a:lnSpc>
                        <a:spcAft>
                          <a:spcPts val="0"/>
                        </a:spcAft>
                      </a:pPr>
                      <a:r>
                        <a:rPr lang="en-GB" sz="1000">
                          <a:effectLst/>
                        </a:rPr>
                        <a:t>Lunch</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r>
              <a:tr h="2192193">
                <a:tc>
                  <a:txBody>
                    <a:bodyPr/>
                    <a:lstStyle/>
                    <a:p>
                      <a:pPr>
                        <a:lnSpc>
                          <a:spcPct val="115000"/>
                        </a:lnSpc>
                        <a:spcAft>
                          <a:spcPts val="0"/>
                        </a:spcAft>
                      </a:pPr>
                      <a:r>
                        <a:rPr lang="en-GB" sz="1000">
                          <a:effectLst/>
                        </a:rPr>
                        <a:t>Evening Meal</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r>
            </a:tbl>
          </a:graphicData>
        </a:graphic>
      </p:graphicFrame>
      <p:sp>
        <p:nvSpPr>
          <p:cNvPr id="3" name="Rectangle 1"/>
          <p:cNvSpPr>
            <a:spLocks noChangeArrowheads="1"/>
          </p:cNvSpPr>
          <p:nvPr/>
        </p:nvSpPr>
        <p:spPr bwMode="auto">
          <a:xfrm>
            <a:off x="857250" y="21605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371054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Cooking workshops</a:t>
            </a:r>
            <a:endParaRPr lang="en-GB" dirty="0"/>
          </a:p>
        </p:txBody>
      </p:sp>
      <p:sp>
        <p:nvSpPr>
          <p:cNvPr id="3" name="Content Placeholder 2"/>
          <p:cNvSpPr>
            <a:spLocks noGrp="1"/>
          </p:cNvSpPr>
          <p:nvPr>
            <p:ph idx="1"/>
          </p:nvPr>
        </p:nvSpPr>
        <p:spPr/>
        <p:txBody>
          <a:bodyPr/>
          <a:lstStyle/>
          <a:p>
            <a:r>
              <a:rPr lang="en-GB" dirty="0" smtClean="0"/>
              <a:t>You may be asked to these – hence the need to complete a food hygiene certificate</a:t>
            </a:r>
          </a:p>
          <a:p>
            <a:r>
              <a:rPr lang="en-GB" dirty="0" smtClean="0"/>
              <a:t>You have to think safety first </a:t>
            </a:r>
          </a:p>
          <a:p>
            <a:r>
              <a:rPr lang="en-GB" dirty="0" smtClean="0"/>
              <a:t>Choose a suitable venue – local schools are often a good choice as they are well equipped and are used to chaos!</a:t>
            </a:r>
          </a:p>
          <a:p>
            <a:r>
              <a:rPr lang="en-GB" dirty="0" smtClean="0"/>
              <a:t>Keep to a simple menu – I like to cook something like a spag bol, make pancakes and a smoothies in the 2 hours</a:t>
            </a:r>
          </a:p>
          <a:p>
            <a:r>
              <a:rPr lang="en-GB" dirty="0" smtClean="0"/>
              <a:t>You may be asked to provide the food – safety when transporting chilled products – use cool boxes, keeping raw food separate</a:t>
            </a:r>
          </a:p>
          <a:p>
            <a:r>
              <a:rPr lang="en-GB" dirty="0" smtClean="0"/>
              <a:t>They are great fun – they are often surprising and will probably make you realise that many do not have any cooking skills!</a:t>
            </a:r>
            <a:endParaRPr lang="en-GB" dirty="0"/>
          </a:p>
        </p:txBody>
      </p:sp>
    </p:spTree>
    <p:extLst>
      <p:ext uri="{BB962C8B-B14F-4D97-AF65-F5344CB8AC3E}">
        <p14:creationId xmlns:p14="http://schemas.microsoft.com/office/powerpoint/2010/main" val="24183811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48000" y="612845"/>
            <a:ext cx="6096000" cy="5355312"/>
          </a:xfrm>
          <a:prstGeom prst="rect">
            <a:avLst/>
          </a:prstGeom>
        </p:spPr>
        <p:txBody>
          <a:bodyPr>
            <a:spAutoFit/>
          </a:bodyPr>
          <a:lstStyle/>
          <a:p>
            <a:pPr>
              <a:spcAft>
                <a:spcPts val="0"/>
              </a:spcAft>
            </a:pPr>
            <a:r>
              <a:rPr lang="en-GB" dirty="0">
                <a:solidFill>
                  <a:srgbClr val="000000"/>
                </a:solidFill>
                <a:latin typeface="Arial" panose="020B0604020202020204" pitchFamily="34" charset="0"/>
                <a:ea typeface="Times New Roman" panose="02020603050405020304" pitchFamily="18" charset="0"/>
              </a:rPr>
              <a:t>SPAGHETTI BOLOGNAISE</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2 portions</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1 small onion - chopped          </a:t>
            </a:r>
            <a:r>
              <a:rPr lang="en-GB" dirty="0" smtClean="0">
                <a:solidFill>
                  <a:srgbClr val="000000"/>
                </a:solidFill>
                <a:latin typeface="Arial" panose="020B0604020202020204" pitchFamily="34" charset="0"/>
                <a:ea typeface="Times New Roman" panose="02020603050405020304" pitchFamily="18" charset="0"/>
              </a:rPr>
              <a:t>Beef </a:t>
            </a:r>
            <a:r>
              <a:rPr lang="en-GB" dirty="0">
                <a:solidFill>
                  <a:srgbClr val="000000"/>
                </a:solidFill>
                <a:latin typeface="Arial" panose="020B0604020202020204" pitchFamily="34" charset="0"/>
                <a:ea typeface="Times New Roman" panose="02020603050405020304" pitchFamily="18" charset="0"/>
              </a:rPr>
              <a:t>stock</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350g minced beef                    </a:t>
            </a:r>
            <a:r>
              <a:rPr lang="en-GB" dirty="0" smtClean="0">
                <a:solidFill>
                  <a:srgbClr val="000000"/>
                </a:solidFill>
                <a:latin typeface="Arial" panose="020B0604020202020204" pitchFamily="34" charset="0"/>
                <a:ea typeface="Times New Roman" panose="02020603050405020304" pitchFamily="18" charset="0"/>
              </a:rPr>
              <a:t> </a:t>
            </a:r>
            <a:r>
              <a:rPr lang="en-GB" dirty="0">
                <a:solidFill>
                  <a:srgbClr val="000000"/>
                </a:solidFill>
                <a:latin typeface="Arial" panose="020B0604020202020204" pitchFamily="34" charset="0"/>
                <a:ea typeface="Times New Roman" panose="02020603050405020304" pitchFamily="18" charset="0"/>
              </a:rPr>
              <a:t>A large tin chopped tomato               Tomato puree to taste              </a:t>
            </a:r>
            <a:r>
              <a:rPr lang="en-GB" dirty="0" smtClean="0">
                <a:solidFill>
                  <a:srgbClr val="000000"/>
                </a:solidFill>
                <a:latin typeface="Arial" panose="020B0604020202020204" pitchFamily="34" charset="0"/>
                <a:ea typeface="Times New Roman" panose="02020603050405020304" pitchFamily="18" charset="0"/>
              </a:rPr>
              <a:t>Mixed </a:t>
            </a:r>
            <a:r>
              <a:rPr lang="en-GB" dirty="0">
                <a:solidFill>
                  <a:srgbClr val="000000"/>
                </a:solidFill>
                <a:latin typeface="Arial" panose="020B0604020202020204" pitchFamily="34" charset="0"/>
                <a:ea typeface="Times New Roman" panose="02020603050405020304" pitchFamily="18" charset="0"/>
              </a:rPr>
              <a:t>herbs/oregano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Salt and pepper to taste</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Fry off the onions and minced beef in a large pan. There is no need to add any oil as it will cook in its own juices. Allow to brown and cover with stock.  Add the chopped tomato, herbs, oregano and season. Add as much tomato puree as you like. Cook for 1- 1 and ½ hours. Add more stock if needed.</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Serve with </a:t>
            </a:r>
            <a:r>
              <a:rPr lang="en-GB" dirty="0" smtClean="0">
                <a:solidFill>
                  <a:srgbClr val="000000"/>
                </a:solidFill>
                <a:latin typeface="Arial" panose="020B0604020202020204" pitchFamily="34" charset="0"/>
                <a:ea typeface="Times New Roman" panose="02020603050405020304" pitchFamily="18" charset="0"/>
              </a:rPr>
              <a:t>75g </a:t>
            </a:r>
            <a:r>
              <a:rPr lang="en-GB" dirty="0">
                <a:solidFill>
                  <a:srgbClr val="000000"/>
                </a:solidFill>
                <a:latin typeface="Arial" panose="020B0604020202020204" pitchFamily="34" charset="0"/>
                <a:ea typeface="Times New Roman" panose="02020603050405020304" pitchFamily="18" charset="0"/>
              </a:rPr>
              <a:t>pasta per person and a large green salad.</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Variations - Use Quorn instead of beef.</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1 portion = </a:t>
            </a:r>
            <a:r>
              <a:rPr lang="en-GB" dirty="0" smtClean="0">
                <a:solidFill>
                  <a:srgbClr val="000000"/>
                </a:solidFill>
                <a:latin typeface="Arial" panose="020B0604020202020204" pitchFamily="34" charset="0"/>
                <a:ea typeface="Times New Roman" panose="02020603050405020304" pitchFamily="18" charset="0"/>
              </a:rPr>
              <a:t>60g </a:t>
            </a:r>
            <a:r>
              <a:rPr lang="en-GB" dirty="0">
                <a:solidFill>
                  <a:srgbClr val="000000"/>
                </a:solidFill>
                <a:latin typeface="Arial" panose="020B0604020202020204" pitchFamily="34" charset="0"/>
                <a:ea typeface="Times New Roman" panose="02020603050405020304" pitchFamily="18" charset="0"/>
              </a:rPr>
              <a:t>CHO and 24g Protein</a:t>
            </a:r>
            <a:endParaRPr lang="en-GB"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5381461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Supplement workshops</a:t>
            </a:r>
            <a:endParaRPr lang="en-GB" dirty="0"/>
          </a:p>
        </p:txBody>
      </p:sp>
      <p:sp>
        <p:nvSpPr>
          <p:cNvPr id="3" name="Content Placeholder 2"/>
          <p:cNvSpPr>
            <a:spLocks noGrp="1"/>
          </p:cNvSpPr>
          <p:nvPr>
            <p:ph idx="1"/>
          </p:nvPr>
        </p:nvSpPr>
        <p:spPr/>
        <p:txBody>
          <a:bodyPr/>
          <a:lstStyle/>
          <a:p>
            <a:r>
              <a:rPr lang="en-GB" dirty="0" smtClean="0"/>
              <a:t>You may be asked to do this as they are such an interval part of an athletes life</a:t>
            </a:r>
          </a:p>
          <a:p>
            <a:r>
              <a:rPr lang="en-GB" dirty="0" smtClean="0"/>
              <a:t>Of course you need to demonstrate a good working knowledge of supplement – although this is hard</a:t>
            </a:r>
          </a:p>
          <a:p>
            <a:r>
              <a:rPr lang="en-GB" dirty="0" smtClean="0"/>
              <a:t>The internet  is making it easier to keep up to date but try to have a realistic approach.</a:t>
            </a:r>
          </a:p>
          <a:p>
            <a:r>
              <a:rPr lang="en-GB" dirty="0" smtClean="0"/>
              <a:t>As a Dietitian I am not allowed to sell supplements – try to be impartial</a:t>
            </a:r>
          </a:p>
          <a:p>
            <a:r>
              <a:rPr lang="en-GB" dirty="0" smtClean="0"/>
              <a:t>Try not promote </a:t>
            </a:r>
            <a:endParaRPr lang="en-GB" dirty="0"/>
          </a:p>
        </p:txBody>
      </p:sp>
    </p:spTree>
    <p:extLst>
      <p:ext uri="{BB962C8B-B14F-4D97-AF65-F5344CB8AC3E}">
        <p14:creationId xmlns:p14="http://schemas.microsoft.com/office/powerpoint/2010/main" val="7250895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1807</TotalTime>
  <Words>1371</Words>
  <Application>Microsoft Macintosh PowerPoint</Application>
  <PresentationFormat>Custom</PresentationFormat>
  <Paragraphs>247</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Facet</vt:lpstr>
      <vt:lpstr>Turning the science into food - an overview of portions, menus and all things food!  </vt:lpstr>
      <vt:lpstr>Aim of this session</vt:lpstr>
      <vt:lpstr>Portion Sizes</vt:lpstr>
      <vt:lpstr>A useful book </vt:lpstr>
      <vt:lpstr>A test</vt:lpstr>
      <vt:lpstr>What can you do?</vt:lpstr>
      <vt:lpstr>Practice makes perfect</vt:lpstr>
      <vt:lpstr>Carbs and Cals  - books and apps</vt:lpstr>
      <vt:lpstr>Food Models</vt:lpstr>
      <vt:lpstr>PowerPoint Presentation</vt:lpstr>
      <vt:lpstr>Other Skills</vt:lpstr>
      <vt:lpstr>Recipes </vt:lpstr>
      <vt:lpstr>My top ten</vt:lpstr>
      <vt:lpstr>Other important points</vt:lpstr>
      <vt:lpstr>Clients</vt:lpstr>
      <vt:lpstr>Some considerations</vt:lpstr>
      <vt:lpstr>WHY PLAN A MENU?</vt:lpstr>
      <vt:lpstr>What to do</vt:lpstr>
      <vt:lpstr>How many weeks</vt:lpstr>
      <vt:lpstr>Next step</vt:lpstr>
      <vt:lpstr>Review the menu!</vt:lpstr>
      <vt:lpstr>PowerPoint Presentation</vt:lpstr>
      <vt:lpstr>PowerPoint Presentation</vt:lpstr>
      <vt:lpstr>PowerPoint Presentation</vt:lpstr>
      <vt:lpstr>Cooking workshops</vt:lpstr>
      <vt:lpstr>PowerPoint Presentation</vt:lpstr>
      <vt:lpstr>Supplement workshops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sportdietitian</dc:creator>
  <cp:lastModifiedBy>Chris Cashin</cp:lastModifiedBy>
  <cp:revision>27</cp:revision>
  <dcterms:created xsi:type="dcterms:W3CDTF">2014-11-19T14:26:49Z</dcterms:created>
  <dcterms:modified xsi:type="dcterms:W3CDTF">2016-10-15T18:25:29Z</dcterms:modified>
</cp:coreProperties>
</file>