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55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5A04CA-FCAC-4656-8C59-9CBC056145DC}" v="1" dt="2023-11-12T19:28:33.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showGuides="1">
      <p:cViewPr>
        <p:scale>
          <a:sx n="82" d="100"/>
          <a:sy n="82" d="100"/>
        </p:scale>
        <p:origin x="720" y="72"/>
      </p:cViewPr>
      <p:guideLst>
        <p:guide orient="horz" pos="2160"/>
        <p:guide pos="5564"/>
      </p:guideLst>
    </p:cSldViewPr>
  </p:slideViewPr>
  <p:notesTextViewPr>
    <p:cViewPr>
      <p:scale>
        <a:sx n="1" d="1"/>
        <a:sy n="1" d="1"/>
      </p:scale>
      <p:origin x="0" y="-44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64A0E-8C56-4D4A-9B17-C98EC77C91D0}"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D74CF5-6203-4F86-A163-4FE82D6B9E61}" type="slidenum">
              <a:rPr lang="en-GB" smtClean="0"/>
              <a:t>‹#›</a:t>
            </a:fld>
            <a:endParaRPr lang="en-GB"/>
          </a:p>
        </p:txBody>
      </p:sp>
    </p:spTree>
    <p:extLst>
      <p:ext uri="{BB962C8B-B14F-4D97-AF65-F5344CB8AC3E}">
        <p14:creationId xmlns:p14="http://schemas.microsoft.com/office/powerpoint/2010/main" val="2018894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Sustainability in the hospitality industry, with a focus on organic amenities, revolves around integrating environmentally friendly practices into various aspects of hotel and resort operations. This approach aims to minimize negative impacts on the environment, support local communities, and enhance the overall guest experience.</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importance of sustainability in hospitality is rising due to:</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1.Consumer Preferences: Travelers increasingly prioritize eco-friendly options.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Brand Image: Sustainability enhances a hotel's reputation and builds customer loyalty.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Regulatory Compliance: Businesses are adapting to meet environmental regulations.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4. Cost Savings: Sustainable practices contribute to long-term operational efficiency.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5. Competitive Edge: Embracing sustainability provides a marketing advantage.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6. Global Initiatives: Awareness and action on climate change influence industry practices.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7. CSR Alignment: Sustainability aligns with corporate social responsibility goals.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8. Long-Term Viability: Adapting to sustainable practices is crucial for industry longevity (</a:t>
            </a:r>
            <a:r>
              <a:rPr lang="en-GB" sz="1800" dirty="0">
                <a:solidFill>
                  <a:srgbClr val="333333"/>
                </a:solidFill>
                <a:effectLst/>
                <a:latin typeface="Arial" panose="020B0604020202020204" pitchFamily="34" charset="0"/>
                <a:ea typeface="Calibri" panose="020F0502020204030204" pitchFamily="34" charset="0"/>
              </a:rPr>
              <a:t>Albright, E. 2008).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integration of organic amenities in the hospitality industry aligns with the growing consumer demand for eco-friendly and socially responsible travel experiences. By adopting sustainable practices and offering organic amenities, hotels can not only contribute to environmental conservation but also appeal to a broader market of conscious and environmentally aware travellers (www.nature.org , 2023).</a:t>
            </a:r>
          </a:p>
          <a:p>
            <a:endParaRPr lang="en-GB" dirty="0"/>
          </a:p>
          <a:p>
            <a:endParaRPr lang="en-GB" dirty="0"/>
          </a:p>
        </p:txBody>
      </p:sp>
      <p:sp>
        <p:nvSpPr>
          <p:cNvPr id="4" name="Slide Number Placeholder 3"/>
          <p:cNvSpPr>
            <a:spLocks noGrp="1"/>
          </p:cNvSpPr>
          <p:nvPr>
            <p:ph type="sldNum" sz="quarter" idx="5"/>
          </p:nvPr>
        </p:nvSpPr>
        <p:spPr/>
        <p:txBody>
          <a:bodyPr/>
          <a:lstStyle/>
          <a:p>
            <a:fld id="{C1D74CF5-6203-4F86-A163-4FE82D6B9E61}" type="slidenum">
              <a:rPr lang="en-GB" smtClean="0"/>
              <a:t>2</a:t>
            </a:fld>
            <a:endParaRPr lang="en-GB"/>
          </a:p>
        </p:txBody>
      </p:sp>
    </p:spTree>
    <p:extLst>
      <p:ext uri="{BB962C8B-B14F-4D97-AF65-F5344CB8AC3E}">
        <p14:creationId xmlns:p14="http://schemas.microsoft.com/office/powerpoint/2010/main" val="2992686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Organic amenities in the context of sustainability in hospitality refer to toiletries and products provided by hotels that are produced using organic and environmentally friendly practices. These amenities include items like shampoo, conditioner, body lotion, soap, cotton buds, and more. Key characteristics of organic amenities in this context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1.Ingredients: Produced without synthetic pesticides, herbicides, and fertilizers, organic amenities use natural ingredients that are grown and processed in an environmentally responsible manner.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 Eco-friendly Packaging: Sustainable packaging materials, such as recyclable or biodegradable containers, are often used to reduce environmental impact.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3.Cruelty-Free: Organic amenities are often associated with cruelty-free practices, ensuring that the products are not tested on animals.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4.Reduced Environmental Footprint: By avoiding harmful chemicals and promoting sustainable agriculture, these amenities contribute to healthier ecosystems and a reduced overall environmental footprint.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5.Guest Experience: Offering organic amenities aligns with the preferences of eco-conscious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travelers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enhancing the overall guest experience and satisfaction.</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Integrating organic amenities into hospitality practices reflects a commitment to environmentally responsible choices, meeting the expectations of guests who prioritize sustainability in their travel experiences.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(www.exploreglobalhealing.com ,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C1D74CF5-6203-4F86-A163-4FE82D6B9E61}" type="slidenum">
              <a:rPr lang="en-GB" smtClean="0"/>
              <a:t>3</a:t>
            </a:fld>
            <a:endParaRPr lang="en-GB"/>
          </a:p>
        </p:txBody>
      </p:sp>
    </p:spTree>
    <p:extLst>
      <p:ext uri="{BB962C8B-B14F-4D97-AF65-F5344CB8AC3E}">
        <p14:creationId xmlns:p14="http://schemas.microsoft.com/office/powerpoint/2010/main" val="533841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production process of organic amenities involves sourcing and using natural ingredients grown without synthetic pesticides, herbicides, and fertilizers. These raw materials are processed using environmentally friendly methods. The final products, such as shampoo, conditioner, body lotion, soap, and cotton buds, prioritize sustainability by often incorporating eco-friendly packaging and cruelty-free practices. The aim is to create toiletries that minimize environmental impact and align with principles of organic and responsible production (Bruno, Marcos, </a:t>
            </a:r>
            <a:r>
              <a:rPr lang="en-GB" dirty="0" err="1"/>
              <a:t>Marlus</a:t>
            </a:r>
            <a:r>
              <a:rPr lang="en-GB" dirty="0"/>
              <a:t> 2015).</a:t>
            </a:r>
          </a:p>
          <a:p>
            <a:endParaRPr lang="en-GB" dirty="0"/>
          </a:p>
          <a:p>
            <a:endParaRPr lang="en-GB" dirty="0"/>
          </a:p>
          <a:p>
            <a:r>
              <a:rPr lang="en-GB" dirty="0"/>
              <a:t>Organic amenities prioritize environmentally friendly practices, emphasizing sustainable sourcing of natural ingredients and the use of eco-friendly packaging. This commitment ensures a reduced ecological footprint in the production and presentation of items like shampoo, conditioner, body lotion, soap, and cotton buds (www.luxsphere.com , 2023).</a:t>
            </a:r>
          </a:p>
        </p:txBody>
      </p:sp>
      <p:sp>
        <p:nvSpPr>
          <p:cNvPr id="4" name="Slide Number Placeholder 3"/>
          <p:cNvSpPr>
            <a:spLocks noGrp="1"/>
          </p:cNvSpPr>
          <p:nvPr>
            <p:ph type="sldNum" sz="quarter" idx="5"/>
          </p:nvPr>
        </p:nvSpPr>
        <p:spPr/>
        <p:txBody>
          <a:bodyPr/>
          <a:lstStyle/>
          <a:p>
            <a:fld id="{C1D74CF5-6203-4F86-A163-4FE82D6B9E61}" type="slidenum">
              <a:rPr lang="en-GB" smtClean="0"/>
              <a:t>4</a:t>
            </a:fld>
            <a:endParaRPr lang="en-GB"/>
          </a:p>
        </p:txBody>
      </p:sp>
    </p:spTree>
    <p:extLst>
      <p:ext uri="{BB962C8B-B14F-4D97-AF65-F5344CB8AC3E}">
        <p14:creationId xmlns:p14="http://schemas.microsoft.com/office/powerpoint/2010/main" val="1205848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Ingredients in organic amenities typically include natural components grown without synthetic pesticides, herbicides, and fertilizers. Common examples are plant-based oils, essential oils, herbal extracts, and other natural derivatives. These ingredients are chosen for their environmentally friendly cultivation methods and are processed to create toiletries such as shampoo, conditioner, body lotion, soap, and more.</a:t>
            </a:r>
          </a:p>
          <a:p>
            <a:endParaRPr lang="en-GB" dirty="0"/>
          </a:p>
          <a:p>
            <a:r>
              <a:rPr lang="en-GB" dirty="0"/>
              <a:t>Organic amenities stand out for their dedication to purity by excluding harmful chemicals. These products prioritize natural components, cultivated without synthetic pesticides or fertilizers. Essential oils, plant-based extracts, and other chemical-free ingredients are thoughtfully chosen to ensure a wholesome and environmentally friendly experience. Shampoo, conditioner, body lotion, soap, and more are crafted with this commitment to provide guests with a rejuvenating and chemical-free encounter during their stay (www.cosmosstandards.com, 2023).</a:t>
            </a:r>
          </a:p>
        </p:txBody>
      </p:sp>
      <p:sp>
        <p:nvSpPr>
          <p:cNvPr id="4" name="Slide Number Placeholder 3"/>
          <p:cNvSpPr>
            <a:spLocks noGrp="1"/>
          </p:cNvSpPr>
          <p:nvPr>
            <p:ph type="sldNum" sz="quarter" idx="5"/>
          </p:nvPr>
        </p:nvSpPr>
        <p:spPr/>
        <p:txBody>
          <a:bodyPr/>
          <a:lstStyle/>
          <a:p>
            <a:fld id="{C1D74CF5-6203-4F86-A163-4FE82D6B9E61}" type="slidenum">
              <a:rPr lang="en-GB" smtClean="0"/>
              <a:t>5</a:t>
            </a:fld>
            <a:endParaRPr lang="en-GB"/>
          </a:p>
        </p:txBody>
      </p:sp>
    </p:spTree>
    <p:extLst>
      <p:ext uri="{BB962C8B-B14F-4D97-AF65-F5344CB8AC3E}">
        <p14:creationId xmlns:p14="http://schemas.microsoft.com/office/powerpoint/2010/main" val="758288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a:t>
            </a:r>
          </a:p>
          <a:p>
            <a:endParaRPr lang="en-GB" dirty="0"/>
          </a:p>
          <a:p>
            <a:r>
              <a:rPr lang="en-GB" dirty="0"/>
              <a:t>-Environmental Sustainability: Organic amenities reduce the hotel's environmental impact.</a:t>
            </a:r>
          </a:p>
          <a:p>
            <a:r>
              <a:rPr lang="en-GB" dirty="0"/>
              <a:t>- Guest Satisfaction: Meeting sustainability demands boosts guest experience and loyalty.</a:t>
            </a:r>
          </a:p>
          <a:p>
            <a:r>
              <a:rPr lang="en-GB" dirty="0"/>
              <a:t>- Health Consciousness: Chemical-free organic amenities appeal to health-conscious guests.</a:t>
            </a:r>
          </a:p>
          <a:p>
            <a:r>
              <a:rPr lang="en-GB" dirty="0"/>
              <a:t>- Brand Image: Offering organic amenities enhances a hotel's reputation for responsible practices.</a:t>
            </a:r>
          </a:p>
          <a:p>
            <a:r>
              <a:rPr lang="en-GB" dirty="0"/>
              <a:t>- Competitive Edge: Embracing sustainability gives hotels a competitive advantage.</a:t>
            </a:r>
          </a:p>
          <a:p>
            <a:r>
              <a:rPr lang="en-GB" dirty="0"/>
              <a:t>- Local and Global Impact: Supporting organic practices contributes locally and aligns globally with environmental conservation.</a:t>
            </a:r>
          </a:p>
          <a:p>
            <a:r>
              <a:rPr lang="en-GB" dirty="0"/>
              <a:t>- Cost-Efficiency: Sustainable practices, including organic amenities, lead to long-term cost savings.</a:t>
            </a:r>
          </a:p>
          <a:p>
            <a:r>
              <a:rPr lang="en-GB" dirty="0"/>
              <a:t>- Regulatory Compliance: Adhering to organic standards helps hotels comply with evolving regulations.</a:t>
            </a:r>
          </a:p>
          <a:p>
            <a:r>
              <a:rPr lang="en-GB" dirty="0"/>
              <a:t>- Differentiation: Organic amenities set a hotel apart as a unique selling point.</a:t>
            </a:r>
          </a:p>
          <a:p>
            <a:endParaRPr lang="en-GB" dirty="0"/>
          </a:p>
          <a:p>
            <a:endParaRPr lang="en-GB" dirty="0"/>
          </a:p>
          <a:p>
            <a:r>
              <a:rPr lang="en-GB" dirty="0"/>
              <a:t>Embracing organic amenities in hotels not only reduces environmental impact but also enhances guest satisfaction, aligns with health-conscious trends, and boosts brand image. This commitment to sustainability provides a competitive edge, contributes to local and global environmental efforts, and may lead to potential cost savings in the long term, all while setting the hotel apart and positively influencing guest perception </a:t>
            </a:r>
            <a:r>
              <a:rPr lang="en-GB" sz="1800" dirty="0">
                <a:solidFill>
                  <a:srgbClr val="000000"/>
                </a:solidFill>
                <a:effectLst/>
                <a:latin typeface="Arial" panose="020B0604020202020204" pitchFamily="34" charset="0"/>
                <a:ea typeface="Calibri" panose="020F0502020204030204" pitchFamily="34" charset="0"/>
              </a:rPr>
              <a:t>(</a:t>
            </a:r>
            <a:r>
              <a:rPr lang="en-GB" sz="1800" dirty="0" err="1">
                <a:solidFill>
                  <a:srgbClr val="000000"/>
                </a:solidFill>
                <a:effectLst/>
                <a:latin typeface="Arial" panose="020B0604020202020204" pitchFamily="34" charset="0"/>
                <a:ea typeface="Calibri" panose="020F0502020204030204" pitchFamily="34" charset="0"/>
              </a:rPr>
              <a:t>Barbulova</a:t>
            </a:r>
            <a:r>
              <a:rPr lang="en-GB" sz="1800" dirty="0">
                <a:solidFill>
                  <a:srgbClr val="000000"/>
                </a:solidFill>
                <a:effectLst/>
                <a:latin typeface="Arial" panose="020B0604020202020204" pitchFamily="34" charset="0"/>
                <a:ea typeface="Calibri" panose="020F0502020204030204" pitchFamily="34" charset="0"/>
              </a:rPr>
              <a:t>, A., Colucci, G., </a:t>
            </a:r>
            <a:r>
              <a:rPr lang="en-GB" sz="1800" dirty="0" err="1">
                <a:solidFill>
                  <a:srgbClr val="000000"/>
                </a:solidFill>
                <a:effectLst/>
                <a:latin typeface="Arial" panose="020B0604020202020204" pitchFamily="34" charset="0"/>
                <a:ea typeface="Calibri" panose="020F0502020204030204" pitchFamily="34" charset="0"/>
              </a:rPr>
              <a:t>Apone</a:t>
            </a:r>
            <a:r>
              <a:rPr lang="en-GB" sz="1800" dirty="0">
                <a:solidFill>
                  <a:srgbClr val="000000"/>
                </a:solidFill>
                <a:effectLst/>
                <a:latin typeface="Arial" panose="020B0604020202020204" pitchFamily="34" charset="0"/>
                <a:ea typeface="Calibri" panose="020F0502020204030204" pitchFamily="34" charset="0"/>
              </a:rPr>
              <a:t>, F. 2015).</a:t>
            </a:r>
            <a:endParaRPr lang="en-GB" dirty="0"/>
          </a:p>
        </p:txBody>
      </p:sp>
      <p:sp>
        <p:nvSpPr>
          <p:cNvPr id="4" name="Slide Number Placeholder 3"/>
          <p:cNvSpPr>
            <a:spLocks noGrp="1"/>
          </p:cNvSpPr>
          <p:nvPr>
            <p:ph type="sldNum" sz="quarter" idx="5"/>
          </p:nvPr>
        </p:nvSpPr>
        <p:spPr/>
        <p:txBody>
          <a:bodyPr/>
          <a:lstStyle/>
          <a:p>
            <a:fld id="{C1D74CF5-6203-4F86-A163-4FE82D6B9E61}" type="slidenum">
              <a:rPr lang="en-GB" smtClean="0"/>
              <a:t>6</a:t>
            </a:fld>
            <a:endParaRPr lang="en-GB"/>
          </a:p>
        </p:txBody>
      </p:sp>
    </p:spTree>
    <p:extLst>
      <p:ext uri="{BB962C8B-B14F-4D97-AF65-F5344CB8AC3E}">
        <p14:creationId xmlns:p14="http://schemas.microsoft.com/office/powerpoint/2010/main" val="27570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Supply Chain Complexity: Obtaining diverse and reliable sources for organic amenities can be challenging.</a:t>
            </a:r>
          </a:p>
          <a:p>
            <a:r>
              <a:rPr lang="en-GB" dirty="0"/>
              <a:t>- Cost Considerations: Initial costs may be higher, posing a challenge for budget-conscious hotels.</a:t>
            </a:r>
          </a:p>
          <a:p>
            <a:r>
              <a:rPr lang="en-GB" dirty="0"/>
              <a:t>- Limited Availability: Finding a wide range of suitable organic products in the market can be challenging.</a:t>
            </a:r>
          </a:p>
          <a:p>
            <a:r>
              <a:rPr lang="en-GB" dirty="0"/>
              <a:t>- Educating Staff and Guests: Ensuring awareness about the benefits and proper use of organic amenities requires effective communication.</a:t>
            </a:r>
          </a:p>
          <a:p>
            <a:r>
              <a:rPr lang="en-GB" dirty="0"/>
              <a:t>- Packaging Challenges: Identifying eco-friendly packaging options that meet standards and guest expectations can be difficult.</a:t>
            </a:r>
          </a:p>
          <a:p>
            <a:r>
              <a:rPr lang="en-GB" dirty="0"/>
              <a:t>-Regulatory Compliance: Keeping up with changing regulations and certifications for organic products can be challenging.</a:t>
            </a:r>
          </a:p>
          <a:p>
            <a:r>
              <a:rPr lang="en-GB" dirty="0"/>
              <a:t>- Consistency in Quality: Maintaining consistent quality in organic amenities, especially from different suppliers, can be challenging.</a:t>
            </a:r>
          </a:p>
          <a:p>
            <a:r>
              <a:rPr lang="en-GB" dirty="0"/>
              <a:t>- Waste Management: Properly managing waste from eco-friendly packaging and encouraging recycling poses logistical challenges.</a:t>
            </a:r>
          </a:p>
          <a:p>
            <a:r>
              <a:rPr lang="en-GB" dirty="0"/>
              <a:t>- Balancing Preferences: Balancing diverse guest preferences with a commitment to sustainability can be challenging.</a:t>
            </a:r>
          </a:p>
          <a:p>
            <a:r>
              <a:rPr lang="en-GB" dirty="0"/>
              <a:t>-Market Perception: Managing guest expectations and perceptions, especially those unfamiliar with or indifferent to organic amenities, is a challenge.</a:t>
            </a:r>
          </a:p>
        </p:txBody>
      </p:sp>
      <p:sp>
        <p:nvSpPr>
          <p:cNvPr id="4" name="Slide Number Placeholder 3"/>
          <p:cNvSpPr>
            <a:spLocks noGrp="1"/>
          </p:cNvSpPr>
          <p:nvPr>
            <p:ph type="sldNum" sz="quarter" idx="5"/>
          </p:nvPr>
        </p:nvSpPr>
        <p:spPr/>
        <p:txBody>
          <a:bodyPr/>
          <a:lstStyle/>
          <a:p>
            <a:fld id="{C1D74CF5-6203-4F86-A163-4FE82D6B9E61}" type="slidenum">
              <a:rPr lang="en-GB" smtClean="0"/>
              <a:t>7</a:t>
            </a:fld>
            <a:endParaRPr lang="en-GB"/>
          </a:p>
        </p:txBody>
      </p:sp>
    </p:spTree>
    <p:extLst>
      <p:ext uri="{BB962C8B-B14F-4D97-AF65-F5344CB8AC3E}">
        <p14:creationId xmlns:p14="http://schemas.microsoft.com/office/powerpoint/2010/main" val="1069099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Alignment with Sustainability Theories:</a:t>
            </a:r>
          </a:p>
          <a:p>
            <a:r>
              <a:rPr lang="en-GB" dirty="0"/>
              <a:t>  - Cradle-to-Cradle Design: Organic amenities align with lifecycle considerations.</a:t>
            </a:r>
          </a:p>
          <a:p>
            <a:r>
              <a:rPr lang="en-GB" dirty="0"/>
              <a:t>  - Triple Bottom Line (TBL): They contribute to economic, social, and environmental aspects.</a:t>
            </a:r>
          </a:p>
          <a:p>
            <a:r>
              <a:rPr lang="en-GB" dirty="0"/>
              <a:t>  - Natural Capitalism: Supports the preservation of natural resources.</a:t>
            </a:r>
          </a:p>
          <a:p>
            <a:r>
              <a:rPr lang="en-GB" dirty="0"/>
              <a:t>  - Circular Economy: Minimizes waste and maximizes resource use.</a:t>
            </a:r>
          </a:p>
          <a:p>
            <a:r>
              <a:rPr lang="en-GB" dirty="0"/>
              <a:t>  - Stakeholder Theory: Reflects a commitment to stakeholder interests.</a:t>
            </a:r>
          </a:p>
          <a:p>
            <a:endParaRPr lang="en-GB" dirty="0"/>
          </a:p>
          <a:p>
            <a:r>
              <a:rPr lang="en-GB" dirty="0"/>
              <a:t>-Avoidance of Greenwashing:</a:t>
            </a:r>
          </a:p>
          <a:p>
            <a:r>
              <a:rPr lang="en-GB" dirty="0"/>
              <a:t>  - Authentic organic amenities ensure transparency, avoiding greenwashing.</a:t>
            </a:r>
          </a:p>
          <a:p>
            <a:r>
              <a:rPr lang="en-GB" dirty="0"/>
              <a:t>  - Meeting environmentally conscious preferences enhances trust and reputation.</a:t>
            </a:r>
          </a:p>
          <a:p>
            <a:endParaRPr lang="en-GB" dirty="0"/>
          </a:p>
          <a:p>
            <a:r>
              <a:rPr lang="en-GB" sz="1800" dirty="0">
                <a:solidFill>
                  <a:srgbClr val="000000"/>
                </a:solidFill>
                <a:effectLst/>
                <a:latin typeface="Arial" panose="020B0604020202020204" pitchFamily="34" charset="0"/>
                <a:ea typeface="Calibri" panose="020F0502020204030204" pitchFamily="34" charset="0"/>
              </a:rPr>
              <a:t>(</a:t>
            </a:r>
            <a:r>
              <a:rPr lang="en-GB" sz="1800" dirty="0" err="1">
                <a:solidFill>
                  <a:srgbClr val="000000"/>
                </a:solidFill>
                <a:effectLst/>
                <a:latin typeface="Arial" panose="020B0604020202020204" pitchFamily="34" charset="0"/>
                <a:ea typeface="Calibri" panose="020F0502020204030204" pitchFamily="34" charset="0"/>
              </a:rPr>
              <a:t>Chekima</a:t>
            </a:r>
            <a:r>
              <a:rPr lang="en-GB" sz="1800" dirty="0">
                <a:solidFill>
                  <a:srgbClr val="000000"/>
                </a:solidFill>
                <a:effectLst/>
                <a:latin typeface="Arial" panose="020B0604020202020204" pitchFamily="34" charset="0"/>
                <a:ea typeface="Calibri" panose="020F0502020204030204" pitchFamily="34" charset="0"/>
              </a:rPr>
              <a:t>, B., </a:t>
            </a:r>
            <a:r>
              <a:rPr lang="en-GB" sz="1800" dirty="0" err="1">
                <a:solidFill>
                  <a:srgbClr val="000000"/>
                </a:solidFill>
                <a:effectLst/>
                <a:latin typeface="Arial" panose="020B0604020202020204" pitchFamily="34" charset="0"/>
                <a:ea typeface="Calibri" panose="020F0502020204030204" pitchFamily="34" charset="0"/>
              </a:rPr>
              <a:t>Chekima</a:t>
            </a:r>
            <a:r>
              <a:rPr lang="en-GB" sz="1800" dirty="0">
                <a:solidFill>
                  <a:srgbClr val="000000"/>
                </a:solidFill>
                <a:effectLst/>
                <a:latin typeface="Arial" panose="020B0604020202020204" pitchFamily="34" charset="0"/>
                <a:ea typeface="Calibri" panose="020F0502020204030204" pitchFamily="34" charset="0"/>
              </a:rPr>
              <a:t>, S., </a:t>
            </a:r>
            <a:r>
              <a:rPr lang="en-GB" sz="1800" dirty="0" err="1">
                <a:solidFill>
                  <a:srgbClr val="000000"/>
                </a:solidFill>
                <a:effectLst/>
                <a:latin typeface="Arial" panose="020B0604020202020204" pitchFamily="34" charset="0"/>
                <a:ea typeface="Calibri" panose="020F0502020204030204" pitchFamily="34" charset="0"/>
              </a:rPr>
              <a:t>Wafa</a:t>
            </a:r>
            <a:r>
              <a:rPr lang="en-GB" sz="1800" dirty="0">
                <a:solidFill>
                  <a:srgbClr val="000000"/>
                </a:solidFill>
                <a:effectLst/>
                <a:latin typeface="Arial" panose="020B0604020202020204" pitchFamily="34" charset="0"/>
                <a:ea typeface="Calibri" panose="020F0502020204030204" pitchFamily="34" charset="0"/>
              </a:rPr>
              <a:t>, S.A., </a:t>
            </a:r>
            <a:r>
              <a:rPr lang="en-GB" sz="1800" dirty="0" err="1">
                <a:solidFill>
                  <a:srgbClr val="000000"/>
                </a:solidFill>
                <a:effectLst/>
                <a:latin typeface="Arial" panose="020B0604020202020204" pitchFamily="34" charset="0"/>
                <a:ea typeface="Calibri" panose="020F0502020204030204" pitchFamily="34" charset="0"/>
              </a:rPr>
              <a:t>Igau</a:t>
            </a:r>
            <a:r>
              <a:rPr lang="en-GB" sz="1800" dirty="0">
                <a:solidFill>
                  <a:srgbClr val="000000"/>
                </a:solidFill>
                <a:effectLst/>
                <a:latin typeface="Arial" panose="020B0604020202020204" pitchFamily="34" charset="0"/>
                <a:ea typeface="Calibri" panose="020F0502020204030204" pitchFamily="34" charset="0"/>
              </a:rPr>
              <a:t>, O.A., </a:t>
            </a:r>
            <a:r>
              <a:rPr lang="en-GB" sz="1800" dirty="0" err="1">
                <a:solidFill>
                  <a:srgbClr val="000000"/>
                </a:solidFill>
                <a:effectLst/>
                <a:latin typeface="Arial" panose="020B0604020202020204" pitchFamily="34" charset="0"/>
                <a:ea typeface="Calibri" panose="020F0502020204030204" pitchFamily="34" charset="0"/>
              </a:rPr>
              <a:t>Sondoh</a:t>
            </a:r>
            <a:r>
              <a:rPr lang="en-GB" sz="1800" dirty="0">
                <a:solidFill>
                  <a:srgbClr val="000000"/>
                </a:solidFill>
                <a:effectLst/>
                <a:latin typeface="Arial" panose="020B0604020202020204" pitchFamily="34" charset="0"/>
                <a:ea typeface="Calibri" panose="020F0502020204030204" pitchFamily="34" charset="0"/>
              </a:rPr>
              <a:t>, S.L. 2016)</a:t>
            </a:r>
            <a:endParaRPr lang="en-GB" dirty="0"/>
          </a:p>
        </p:txBody>
      </p:sp>
      <p:sp>
        <p:nvSpPr>
          <p:cNvPr id="4" name="Slide Number Placeholder 3"/>
          <p:cNvSpPr>
            <a:spLocks noGrp="1"/>
          </p:cNvSpPr>
          <p:nvPr>
            <p:ph type="sldNum" sz="quarter" idx="5"/>
          </p:nvPr>
        </p:nvSpPr>
        <p:spPr/>
        <p:txBody>
          <a:bodyPr/>
          <a:lstStyle/>
          <a:p>
            <a:fld id="{C1D74CF5-6203-4F86-A163-4FE82D6B9E61}" type="slidenum">
              <a:rPr lang="en-GB" smtClean="0"/>
              <a:t>8</a:t>
            </a:fld>
            <a:endParaRPr lang="en-GB"/>
          </a:p>
        </p:txBody>
      </p:sp>
    </p:spTree>
    <p:extLst>
      <p:ext uri="{BB962C8B-B14F-4D97-AF65-F5344CB8AC3E}">
        <p14:creationId xmlns:p14="http://schemas.microsoft.com/office/powerpoint/2010/main" val="3623050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Throughout the presentation, there is highlighted the increasing importance of sustainability in the hotel industry, particularly in the context of organic amenities. Key points include: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Growing Importance of Sustainability: The hotel industry is witnessing a rising demand for sustainability, driven by evolving consumer preferences, regulatory pressures, cost considerations, and the desire for a positive brand image.</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Definition of Organic Amenities: Organic amenities encompass toiletries and products produced with natural ingredients, free from synthetic pesticides, herbicides, and fertilizers. These include items like shampoo, conditioner, body lotion, soap, and cotton buds.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Benefits of Organic Amenities: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Environmental Sustainability: Organic amenities contribute to eco-friendly practices, reducing the overall environmental impact of hotel operations.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Guest Satisfaction: Meeting the demand for sustainability enhances guest experiences, contributing to higher satisfaction and loyalty.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Health Consciousness: Organic amenities appeal to health-conscious guests, offering products with natural and chemical-free ingredients.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Brand Image: Offering organic amenities enhances a hotel's reputation, showcasing a commitment to responsible and ethical practices.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Competitive Edge: Embracing sustainability provides a competitive advantage in a market where eco-conscious choices are increasingly valued.</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Challenges: Implementing organic amenities presents challenges such as supply chain complexities, higher initial costs, limited availability, and the need for effective communication with both staff and guests.</a:t>
            </a:r>
          </a:p>
          <a:p>
            <a:endParaRPr lang="en-GB" dirty="0"/>
          </a:p>
        </p:txBody>
      </p:sp>
      <p:sp>
        <p:nvSpPr>
          <p:cNvPr id="4" name="Slide Number Placeholder 3"/>
          <p:cNvSpPr>
            <a:spLocks noGrp="1"/>
          </p:cNvSpPr>
          <p:nvPr>
            <p:ph type="sldNum" sz="quarter" idx="5"/>
          </p:nvPr>
        </p:nvSpPr>
        <p:spPr/>
        <p:txBody>
          <a:bodyPr/>
          <a:lstStyle/>
          <a:p>
            <a:fld id="{C1D74CF5-6203-4F86-A163-4FE82D6B9E61}" type="slidenum">
              <a:rPr lang="en-GB" smtClean="0"/>
              <a:t>9</a:t>
            </a:fld>
            <a:endParaRPr lang="en-GB"/>
          </a:p>
        </p:txBody>
      </p:sp>
    </p:spTree>
    <p:extLst>
      <p:ext uri="{BB962C8B-B14F-4D97-AF65-F5344CB8AC3E}">
        <p14:creationId xmlns:p14="http://schemas.microsoft.com/office/powerpoint/2010/main" val="3452459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BA3B-2238-9DB3-B8F3-35E843B351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5DAC40-DD10-AA03-9E27-CDD31D345F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582D8E-6F64-32A2-6904-C8EF1168E0E1}"/>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532AFEC2-E220-DA09-7FD5-4FD0C5DF4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E3889-854A-BB58-213F-F668F4DE1F68}"/>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1186984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7270-D295-910D-50BA-F0971D6B5A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F948E3-E473-A13E-DD68-E7414BEB91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A2CE8E-CF05-7785-C107-8A4166926B12}"/>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7BB74018-9D3F-CCFB-C484-DCC21605E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0DDAD-C895-1E3A-885C-29CBBA2F3C22}"/>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2457427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C83D-BB15-7923-D2EF-B458415DF5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A84DE7-C435-45C2-D19C-A27963FAAD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AB5B70-2118-0B7D-848A-67CB0DA98EBC}"/>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12B3B516-57EF-CDBB-07A5-8A62E02EE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9BCFCA-8398-7308-0855-D4413AFD9015}"/>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3719234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5F27-D539-AEC3-984B-A989E9A73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3BF1A3-F8EE-92E2-3278-BD272B4B3C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F9512C-64BC-91F0-24AF-2728804B77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B4F1F2-8B2B-98BD-EBF4-42E619022AA3}"/>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6" name="Footer Placeholder 5">
            <a:extLst>
              <a:ext uri="{FF2B5EF4-FFF2-40B4-BE49-F238E27FC236}">
                <a16:creationId xmlns:a16="http://schemas.microsoft.com/office/drawing/2014/main" id="{B34ECA55-95CC-5516-7C19-04B313B4FD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187B4-804B-01C7-13F4-A49650EB7F3C}"/>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2500918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04ABD-8F3B-9AB4-88EB-A68EEDAA9E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CF38F5-60E8-2FB1-69B4-C7853B0ED1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E9D8ED-7A23-D72D-CB2F-1B5372722A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6FA602-50E9-7526-0824-0CFADBE7E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B53497-16EA-621A-0433-F842C871E3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582488-EF52-9511-FE4F-0D02AF4A2443}"/>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8" name="Footer Placeholder 7">
            <a:extLst>
              <a:ext uri="{FF2B5EF4-FFF2-40B4-BE49-F238E27FC236}">
                <a16:creationId xmlns:a16="http://schemas.microsoft.com/office/drawing/2014/main" id="{9E594E86-ECAD-D629-21A2-14D8F785D9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8B8360-A102-5D08-BE6D-F82CFE85554C}"/>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158240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27D49-3B5E-AD69-01EF-B3033674C6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4E39F6-05F0-38FC-0F30-8AD21B8ADF6D}"/>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4" name="Footer Placeholder 3">
            <a:extLst>
              <a:ext uri="{FF2B5EF4-FFF2-40B4-BE49-F238E27FC236}">
                <a16:creationId xmlns:a16="http://schemas.microsoft.com/office/drawing/2014/main" id="{67410CCE-ED69-FCBE-BCAF-3432F1C271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12D467-F0CB-6499-B71B-211E6FC7201F}"/>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3604351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CFFB3C-E811-1D26-0786-EF4ECB132687}"/>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3" name="Footer Placeholder 2">
            <a:extLst>
              <a:ext uri="{FF2B5EF4-FFF2-40B4-BE49-F238E27FC236}">
                <a16:creationId xmlns:a16="http://schemas.microsoft.com/office/drawing/2014/main" id="{5D6921F8-7957-EE8D-276D-2E31A3C834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3ACAD8-BBE1-BE6A-C22F-985CEBEBE547}"/>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2247501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4B96-88CF-A7A0-35DB-7895228545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6AF8C8-C574-4355-6819-9BD95CC622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053E8C-CFEE-35B0-95BB-83162CE57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8011C4-CA01-5557-AB47-B4A4D218A623}"/>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6" name="Footer Placeholder 5">
            <a:extLst>
              <a:ext uri="{FF2B5EF4-FFF2-40B4-BE49-F238E27FC236}">
                <a16:creationId xmlns:a16="http://schemas.microsoft.com/office/drawing/2014/main" id="{B524AEDA-6782-52CF-8DE5-3AACC47176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C98566-212A-CEF2-79BA-EB723DA37059}"/>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414732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9DADC-C03C-33D1-9C14-5E9A5FD095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647E20-BC68-FDE5-8EBF-4366E213C2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F55B83-F63F-2964-264E-6463D09EE7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203241-AAB0-020F-C37B-ED1F26DB9AF4}"/>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6" name="Footer Placeholder 5">
            <a:extLst>
              <a:ext uri="{FF2B5EF4-FFF2-40B4-BE49-F238E27FC236}">
                <a16:creationId xmlns:a16="http://schemas.microsoft.com/office/drawing/2014/main" id="{B3348622-5B7E-AE9B-B558-854002E363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4F51A4-2EAD-C51A-DD71-FA5D9A459FDB}"/>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64148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16DC-258C-30AF-133C-4F8FC7C7B0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317051-1661-54A4-7D87-FCE8A2BC8D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7D30A-01AA-BF14-4331-BA2C0CF59352}"/>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A1A4C3D2-0AC6-A406-7EE9-AD762E5C81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2CBCB-EFD5-59E2-A8F0-7FA12A7CCA27}"/>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2012824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7271DA-AEC6-8424-2A94-DF997D7444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277605-A052-03C9-62A3-C4E952E24C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60256C-D15C-DD9D-C785-E164E79FDC86}"/>
              </a:ext>
            </a:extLst>
          </p:cNvPr>
          <p:cNvSpPr>
            <a:spLocks noGrp="1"/>
          </p:cNvSpPr>
          <p:nvPr>
            <p:ph type="dt" sz="half" idx="10"/>
          </p:nvPr>
        </p:nvSpPr>
        <p:spPr/>
        <p:txBody>
          <a:body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4F3B4049-F0F9-6F5E-0DDD-8CC973D9C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04558-F7BA-2E60-6DA2-D9580865FCCE}"/>
              </a:ext>
            </a:extLst>
          </p:cNvPr>
          <p:cNvSpPr>
            <a:spLocks noGrp="1"/>
          </p:cNvSpPr>
          <p:nvPr>
            <p:ph type="sldNum" sz="quarter" idx="12"/>
          </p:nvPr>
        </p:nvSpPr>
        <p:spPr/>
        <p:txBody>
          <a:bodyPr/>
          <a:lstStyle/>
          <a:p>
            <a:fld id="{1A7A83CA-7A61-4ECF-A349-969188E37D95}" type="slidenum">
              <a:rPr lang="en-GB" smtClean="0"/>
              <a:t>‹#›</a:t>
            </a:fld>
            <a:endParaRPr lang="en-GB"/>
          </a:p>
        </p:txBody>
      </p:sp>
    </p:spTree>
    <p:extLst>
      <p:ext uri="{BB962C8B-B14F-4D97-AF65-F5344CB8AC3E}">
        <p14:creationId xmlns:p14="http://schemas.microsoft.com/office/powerpoint/2010/main" val="1085192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75C65A-502F-D342-3657-C43E391F20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F7B659-05D1-30E0-B60A-A6C7EF7D8B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099D2-60C5-05B1-7968-A1C70EB2C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4832BE-C002-4F97-B0C0-C37AB1125792}" type="datetimeFigureOut">
              <a:rPr lang="en-GB" smtClean="0"/>
              <a:t>12/11/2023</a:t>
            </a:fld>
            <a:endParaRPr lang="en-GB"/>
          </a:p>
        </p:txBody>
      </p:sp>
      <p:sp>
        <p:nvSpPr>
          <p:cNvPr id="5" name="Footer Placeholder 4">
            <a:extLst>
              <a:ext uri="{FF2B5EF4-FFF2-40B4-BE49-F238E27FC236}">
                <a16:creationId xmlns:a16="http://schemas.microsoft.com/office/drawing/2014/main" id="{D89C5A2B-92EA-E6AF-6B55-8AE7D40392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70D32D-9BAA-7FB9-8A05-76C76277A4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7A83CA-7A61-4ECF-A349-969188E37D95}" type="slidenum">
              <a:rPr lang="en-GB" smtClean="0"/>
              <a:t>‹#›</a:t>
            </a:fld>
            <a:endParaRPr lang="en-GB"/>
          </a:p>
        </p:txBody>
      </p:sp>
    </p:spTree>
    <p:extLst>
      <p:ext uri="{BB962C8B-B14F-4D97-AF65-F5344CB8AC3E}">
        <p14:creationId xmlns:p14="http://schemas.microsoft.com/office/powerpoint/2010/main" val="21758869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angerouslee.biz/how-you-can-lead-a-sustainable-and-socially-responsible-lifestyle/"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blogs.upm.es/urb-healthier/2020/08/06/sustainabilit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dreamstime.com/organic-fresh-clean-bathroom-toiletry-cosmetic-products-body-skin-care-soft-light-white-wood-table-plaster-wall-copy-image189633625"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woodmace.co.uk/responsible/sustainabilit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vimed.org/bai-thuoc-dap-chua-thoat-vi-dia-dem-13492.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m/"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hyperlink" Target="https://www.we-chop.com/oak-tree-care/environment-day-concept-drop-water-on-hand-for-growing-tree-protect-the-environment-renewable-energy-for-future-global-warming-concept-sustainable-resources-background-for-web-banner/"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2478/vjbsd-2018-0005" TargetMode="External"/><Relationship Id="rId2" Type="http://schemas.openxmlformats.org/officeDocument/2006/relationships/hyperlink" Target="http://scholar.google.com/scholar_lookup?hl=en&amp;publication_year=2008&amp;author=E+Albright&amp;title=%0A++++++++++++++++++The+book+on+going+green%3A+have+a+better+life+through+smarter+living%0A+++++++++++++++" TargetMode="External"/><Relationship Id="rId1" Type="http://schemas.openxmlformats.org/officeDocument/2006/relationships/slideLayout" Target="../slideLayouts/slideLayout1.xml"/><Relationship Id="rId5" Type="http://schemas.openxmlformats.org/officeDocument/2006/relationships/hyperlink" Target="https://doi.org/" TargetMode="External"/><Relationship Id="rId4" Type="http://schemas.openxmlformats.org/officeDocument/2006/relationships/hyperlink" Target="https://doi.org/10.3390/cosmetics2020082"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thezetter.com/" TargetMode="External"/><Relationship Id="rId3" Type="http://schemas.openxmlformats.org/officeDocument/2006/relationships/hyperlink" Target="https://natrue.org/3-reasons-to-switch-to-natural-and-organic-cosmetics/" TargetMode="External"/><Relationship Id="rId7" Type="http://schemas.openxmlformats.org/officeDocument/2006/relationships/hyperlink" Target="http://www.natrue.org/" TargetMode="External"/><Relationship Id="rId2" Type="http://schemas.openxmlformats.org/officeDocument/2006/relationships/hyperlink" Target="https://explore.globalhealing.com/6-reasons-to-use-organic-makeup/" TargetMode="External"/><Relationship Id="rId1" Type="http://schemas.openxmlformats.org/officeDocument/2006/relationships/slideLayout" Target="../slideLayouts/slideLayout1.xml"/><Relationship Id="rId6" Type="http://schemas.openxmlformats.org/officeDocument/2006/relationships/hyperlink" Target="https://marrableshotel.com/sustainability/" TargetMode="External"/><Relationship Id="rId11" Type="http://schemas.openxmlformats.org/officeDocument/2006/relationships/hyperlink" Target="http://www.google.com/" TargetMode="External"/><Relationship Id="rId5" Type="http://schemas.openxmlformats.org/officeDocument/2006/relationships/hyperlink" Target="https://ojs.cbuic.cz/index.php/pmp/article/view/190" TargetMode="External"/><Relationship Id="rId10" Type="http://schemas.openxmlformats.org/officeDocument/2006/relationships/hyperlink" Target="http://www.luxsphere.com/" TargetMode="External"/><Relationship Id="rId4" Type="http://schemas.openxmlformats.org/officeDocument/2006/relationships/hyperlink" Target="https://www.scielo.br/j/bjps/a/TDpKrSLYxqM8yrJq5SwvJZH/?lang=en" TargetMode="External"/><Relationship Id="rId9" Type="http://schemas.openxmlformats.org/officeDocument/2006/relationships/hyperlink" Target="http://www.exploreglobalhealing.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ixabay.com/de/smili-smilies-smiley-emoticon-67197/" TargetMode="External"/><Relationship Id="rId2" Type="http://schemas.openxmlformats.org/officeDocument/2006/relationships/image" Target="../media/image8.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small island with a tree in it&#10;&#10;Description automatically generated">
            <a:extLst>
              <a:ext uri="{FF2B5EF4-FFF2-40B4-BE49-F238E27FC236}">
                <a16:creationId xmlns:a16="http://schemas.microsoft.com/office/drawing/2014/main" id="{5D8804EC-1AAF-B8C4-06EA-FDFD78E3ADA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666" b="-1"/>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E3624-3305-43B6-BE84-D24C240E2B49}"/>
              </a:ext>
            </a:extLst>
          </p:cNvPr>
          <p:cNvSpPr>
            <a:spLocks noGrp="1"/>
          </p:cNvSpPr>
          <p:nvPr>
            <p:ph type="ctrTitle"/>
          </p:nvPr>
        </p:nvSpPr>
        <p:spPr>
          <a:xfrm>
            <a:off x="1097280" y="325550"/>
            <a:ext cx="10058400" cy="1684225"/>
          </a:xfrm>
          <a:effectLst>
            <a:outerShdw blurRad="50800" dist="38100" dir="2700000" algn="tl" rotWithShape="0">
              <a:prstClr val="black">
                <a:alpha val="40000"/>
              </a:prstClr>
            </a:outerShdw>
          </a:effectLst>
        </p:spPr>
        <p:txBody>
          <a:bodyPr>
            <a:normAutofit/>
          </a:bodyPr>
          <a:lstStyle/>
          <a:p>
            <a:r>
              <a:rPr lang="en-GB" sz="5200" dirty="0"/>
              <a:t>Sustainability- Organic Products within the Hospitality Industry-</a:t>
            </a:r>
          </a:p>
        </p:txBody>
      </p:sp>
      <p:sp>
        <p:nvSpPr>
          <p:cNvPr id="3" name="Subtitle 2">
            <a:extLst>
              <a:ext uri="{FF2B5EF4-FFF2-40B4-BE49-F238E27FC236}">
                <a16:creationId xmlns:a16="http://schemas.microsoft.com/office/drawing/2014/main" id="{C911E3CF-50CA-26E3-1089-9086B2D4E5CE}"/>
              </a:ext>
            </a:extLst>
          </p:cNvPr>
          <p:cNvSpPr>
            <a:spLocks noGrp="1"/>
          </p:cNvSpPr>
          <p:nvPr>
            <p:ph type="subTitle" idx="1"/>
          </p:nvPr>
        </p:nvSpPr>
        <p:spPr>
          <a:xfrm>
            <a:off x="6531429" y="2892491"/>
            <a:ext cx="5570375" cy="3765454"/>
          </a:xfrm>
          <a:effectLst>
            <a:outerShdw blurRad="50800" dist="38100" dir="2700000" algn="tl" rotWithShape="0">
              <a:prstClr val="black">
                <a:alpha val="40000"/>
              </a:prstClr>
            </a:outerShdw>
          </a:effectLst>
        </p:spPr>
        <p:txBody>
          <a:bodyPr>
            <a:normAutofit/>
          </a:bodyPr>
          <a:lstStyle/>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Student name: Diana Macaran	</a:t>
            </a:r>
          </a:p>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Student number: 2016802</a:t>
            </a:r>
          </a:p>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Module name: Contemporary Themes BMIH6001</a:t>
            </a:r>
          </a:p>
          <a:p>
            <a:pPr>
              <a:lnSpc>
                <a:spcPct val="107000"/>
              </a:lnSpc>
              <a:spcAft>
                <a:spcPts val="800"/>
              </a:spcAft>
            </a:pPr>
            <a:r>
              <a:rPr lang="en-GB" sz="2000" b="1" kern="100" dirty="0">
                <a:effectLst/>
                <a:latin typeface="Calibri" panose="020F0502020204030204" pitchFamily="34" charset="0"/>
                <a:ea typeface="Calibri" panose="020F0502020204030204" pitchFamily="34" charset="0"/>
                <a:cs typeface="Times New Roman" panose="02020603050405020304" pitchFamily="18" charset="0"/>
              </a:rPr>
              <a:t>Lecturer name: Lola Villard</a:t>
            </a:r>
          </a:p>
          <a:p>
            <a:endParaRPr lang="en-GB" dirty="0">
              <a:solidFill>
                <a:srgbClr val="FFFFFF"/>
              </a:solidFill>
            </a:endParaRPr>
          </a:p>
        </p:txBody>
      </p:sp>
      <p:sp>
        <p:nvSpPr>
          <p:cNvPr id="6" name="TextBox 5">
            <a:extLst>
              <a:ext uri="{FF2B5EF4-FFF2-40B4-BE49-F238E27FC236}">
                <a16:creationId xmlns:a16="http://schemas.microsoft.com/office/drawing/2014/main" id="{D2876E84-CEBB-E35A-ADF8-5253D70A3F51}"/>
              </a:ext>
            </a:extLst>
          </p:cNvPr>
          <p:cNvSpPr txBox="1"/>
          <p:nvPr/>
        </p:nvSpPr>
        <p:spPr>
          <a:xfrm>
            <a:off x="10002136"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angerouslee.biz/how-you-can-lead-a-sustainable-and-socially-responsible-lifesty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68148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48EA4-A4EF-77BA-A273-341FE0B57ADA}"/>
              </a:ext>
            </a:extLst>
          </p:cNvPr>
          <p:cNvSpPr>
            <a:spLocks noGrp="1"/>
          </p:cNvSpPr>
          <p:nvPr>
            <p:ph type="ctrTitle"/>
          </p:nvPr>
        </p:nvSpPr>
        <p:spPr>
          <a:xfrm>
            <a:off x="2024743" y="251928"/>
            <a:ext cx="9504903" cy="2597313"/>
          </a:xfrm>
        </p:spPr>
        <p:txBody>
          <a:bodyPr>
            <a:normAutofit/>
          </a:bodyPr>
          <a:lstStyle/>
          <a:p>
            <a:r>
              <a:rPr lang="en-GB" dirty="0"/>
              <a:t>Introduction to Sustainability in the Hospitality Industry: Organic Amenities.</a:t>
            </a:r>
          </a:p>
        </p:txBody>
      </p:sp>
      <p:sp>
        <p:nvSpPr>
          <p:cNvPr id="3" name="Subtitle 2">
            <a:extLst>
              <a:ext uri="{FF2B5EF4-FFF2-40B4-BE49-F238E27FC236}">
                <a16:creationId xmlns:a16="http://schemas.microsoft.com/office/drawing/2014/main" id="{BA9D90D6-342D-BB25-5155-A16597E146C5}"/>
              </a:ext>
            </a:extLst>
          </p:cNvPr>
          <p:cNvSpPr>
            <a:spLocks noGrp="1"/>
          </p:cNvSpPr>
          <p:nvPr>
            <p:ph type="subTitle" idx="1"/>
          </p:nvPr>
        </p:nvSpPr>
        <p:spPr>
          <a:xfrm>
            <a:off x="5245942" y="2849241"/>
            <a:ext cx="6753226" cy="3875409"/>
          </a:xfrm>
        </p:spPr>
        <p:txBody>
          <a:bodyPr>
            <a:normAutofit/>
          </a:bodyPr>
          <a:lstStyle/>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Sustainability. Definition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285750" indent="-285750">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Integration of environmentally friendly practices in hotel and resort operations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Amberg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N. Magda, R 2018).</a:t>
            </a: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The importance:</a:t>
            </a:r>
          </a:p>
          <a:p>
            <a:pPr marL="285750" indent="-285750">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growing significance of sustainability in hospitality results from evolving consumer preferences, regulatory demands, cost efficiency, competition, and a global awareness of environmental responsibility (</a:t>
            </a:r>
            <a:r>
              <a:rPr lang="en-GB" sz="1800" dirty="0">
                <a:solidFill>
                  <a:srgbClr val="333333"/>
                </a:solidFill>
                <a:effectLst/>
                <a:ea typeface="Calibri" panose="020F0502020204030204" pitchFamily="34" charset="0"/>
              </a:rPr>
              <a:t>Albright, E. 2008).</a:t>
            </a:r>
            <a:endParaRPr lang="en-GB" sz="1800" kern="100" dirty="0">
              <a:effectLst/>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Objectives:</a:t>
            </a:r>
          </a:p>
          <a:p>
            <a:pPr marL="285750" indent="-285750">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Minimize negative environmental impacts, support local communities, enhance guest experiences.</a:t>
            </a:r>
          </a:p>
          <a:p>
            <a:pPr marL="285750" indent="-285750">
              <a:buFont typeface="Arial" panose="020B0604020202020204" pitchFamily="34" charset="0"/>
              <a:buChar char="•"/>
            </a:pP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green leafy plant with a black background&#10;&#10;Description automatically generated">
            <a:extLst>
              <a:ext uri="{FF2B5EF4-FFF2-40B4-BE49-F238E27FC236}">
                <a16:creationId xmlns:a16="http://schemas.microsoft.com/office/drawing/2014/main" id="{9808271D-D25E-1A61-9190-630FFC98687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
          <a:stretch/>
        </p:blipFill>
        <p:spPr>
          <a:xfrm>
            <a:off x="262440" y="1438763"/>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47976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group of white objects&#10;&#10;Description automatically generated">
            <a:extLst>
              <a:ext uri="{FF2B5EF4-FFF2-40B4-BE49-F238E27FC236}">
                <a16:creationId xmlns:a16="http://schemas.microsoft.com/office/drawing/2014/main" id="{4CA0615A-F260-50DF-D564-74AB1DFCA8F4}"/>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3205" b="8670"/>
          <a:stretch/>
        </p:blipFill>
        <p:spPr>
          <a:xfrm>
            <a:off x="9609" y="-83966"/>
            <a:ext cx="12191979" cy="6857990"/>
          </a:xfrm>
          <a:prstGeom prst="rect">
            <a:avLst/>
          </a:prstGeom>
        </p:spPr>
      </p:pic>
      <p:sp>
        <p:nvSpPr>
          <p:cNvPr id="33" name="Rectangle 32">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CCAEC-CC21-8603-4F74-139ED95A0A79}"/>
              </a:ext>
            </a:extLst>
          </p:cNvPr>
          <p:cNvSpPr>
            <a:spLocks noGrp="1"/>
          </p:cNvSpPr>
          <p:nvPr>
            <p:ph type="ctrTitle"/>
          </p:nvPr>
        </p:nvSpPr>
        <p:spPr>
          <a:xfrm>
            <a:off x="762000" y="1137434"/>
            <a:ext cx="7800660" cy="1520987"/>
          </a:xfrm>
        </p:spPr>
        <p:txBody>
          <a:bodyPr anchor="t">
            <a:normAutofit/>
          </a:bodyPr>
          <a:lstStyle/>
          <a:p>
            <a:pPr algn="l"/>
            <a:r>
              <a:rPr lang="en-GB" sz="3600" dirty="0">
                <a:latin typeface="+mn-lt"/>
              </a:rPr>
              <a:t>Organic amenities- definition-</a:t>
            </a:r>
          </a:p>
        </p:txBody>
      </p:sp>
      <p:sp>
        <p:nvSpPr>
          <p:cNvPr id="35" name="Rectangle 34">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5A439AA-DB44-2490-6419-E145632D09FB}"/>
              </a:ext>
            </a:extLst>
          </p:cNvPr>
          <p:cNvSpPr>
            <a:spLocks noGrp="1"/>
          </p:cNvSpPr>
          <p:nvPr>
            <p:ph type="subTitle" idx="1"/>
          </p:nvPr>
        </p:nvSpPr>
        <p:spPr>
          <a:xfrm>
            <a:off x="838200" y="2202024"/>
            <a:ext cx="8828314" cy="3784830"/>
          </a:xfrm>
        </p:spPr>
        <p:txBody>
          <a:bodyPr anchor="b">
            <a:normAutofit/>
          </a:bodyPr>
          <a:lstStyle/>
          <a:p>
            <a:pPr marL="285750" indent="-285750" algn="l">
              <a:buFont typeface="Arial" panose="020B0604020202020204" pitchFamily="34" charset="0"/>
              <a:buChar char="•"/>
            </a:pPr>
            <a:endParaRPr lang="en-GB" sz="1600" dirty="0"/>
          </a:p>
          <a:p>
            <a:pPr algn="l"/>
            <a:endParaRPr lang="en-GB" sz="1600" dirty="0"/>
          </a:p>
          <a:p>
            <a:pPr algn="l"/>
            <a:endParaRPr lang="en-GB" sz="1600" dirty="0"/>
          </a:p>
          <a:p>
            <a:pPr algn="l"/>
            <a:endParaRPr lang="en-GB" sz="1600" dirty="0"/>
          </a:p>
          <a:p>
            <a:pPr algn="l"/>
            <a:endParaRPr lang="en-GB" sz="1600" dirty="0"/>
          </a:p>
          <a:p>
            <a:pPr marL="285750" indent="-285750" algn="l">
              <a:buFont typeface="Arial" panose="020B0604020202020204" pitchFamily="34" charset="0"/>
              <a:buChar char="•"/>
            </a:pPr>
            <a:r>
              <a:rPr lang="en-GB" sz="1600" dirty="0"/>
              <a:t>Organic amenities in sustainable hospitality are toiletries provided by hotels, made with environmentally friendly practices. These include shampoo, conditioner, body lotion, soap, cotton buds, and more.</a:t>
            </a:r>
          </a:p>
          <a:p>
            <a:pPr algn="l"/>
            <a:endParaRPr lang="en-GB" sz="1600" dirty="0"/>
          </a:p>
          <a:p>
            <a:pPr marL="285750" indent="-285750" algn="l">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   Organic amenities in sustainable hospitality underscore the link between hotel-provided products and environmental responsibility. </a:t>
            </a:r>
            <a:r>
              <a:rPr lang="en-GB" sz="1600" dirty="0">
                <a:effectLst/>
                <a:ea typeface="Calibri" panose="020F0502020204030204" pitchFamily="34" charset="0"/>
                <a:cs typeface="Times New Roman" panose="02020603050405020304" pitchFamily="18" charset="0"/>
              </a:rPr>
              <a:t>These toiletries are crafted with eco-friendly practices, prioritizing a reduced environmental impact</a:t>
            </a:r>
            <a:r>
              <a:rPr lang="en-GB" sz="1600" dirty="0">
                <a:ea typeface="Calibri" panose="020F0502020204030204" pitchFamily="34" charset="0"/>
                <a:cs typeface="Times New Roman" panose="02020603050405020304" pitchFamily="18" charset="0"/>
              </a:rPr>
              <a:t> (</a:t>
            </a:r>
            <a:r>
              <a:rPr lang="en-GB" sz="1600" dirty="0" err="1">
                <a:solidFill>
                  <a:srgbClr val="000000"/>
                </a:solidFill>
                <a:effectLst/>
                <a:ea typeface="Calibri" panose="020F0502020204030204" pitchFamily="34" charset="0"/>
              </a:rPr>
              <a:t>Amberg</a:t>
            </a:r>
            <a:r>
              <a:rPr lang="en-GB" sz="1600" dirty="0">
                <a:solidFill>
                  <a:srgbClr val="000000"/>
                </a:solidFill>
                <a:effectLst/>
                <a:ea typeface="Calibri" panose="020F0502020204030204" pitchFamily="34" charset="0"/>
              </a:rPr>
              <a:t>, N., </a:t>
            </a:r>
            <a:r>
              <a:rPr lang="en-GB" sz="1600" dirty="0" err="1">
                <a:solidFill>
                  <a:srgbClr val="000000"/>
                </a:solidFill>
                <a:effectLst/>
                <a:ea typeface="Calibri" panose="020F0502020204030204" pitchFamily="34" charset="0"/>
              </a:rPr>
              <a:t>Fogarassy</a:t>
            </a:r>
            <a:r>
              <a:rPr lang="en-GB" sz="1600" dirty="0">
                <a:solidFill>
                  <a:srgbClr val="000000"/>
                </a:solidFill>
                <a:effectLst/>
                <a:ea typeface="Calibri" panose="020F0502020204030204" pitchFamily="34" charset="0"/>
              </a:rPr>
              <a:t>, C. 2019)</a:t>
            </a:r>
            <a:endParaRPr lang="en-GB" sz="1600" dirty="0">
              <a:effectLst/>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GB" sz="1400" kern="100" dirty="0">
              <a:effectLst/>
              <a:ea typeface="Calibri" panose="020F0502020204030204" pitchFamily="34" charset="0"/>
              <a:cs typeface="Times New Roman" panose="02020603050405020304" pitchFamily="18" charset="0"/>
            </a:endParaRPr>
          </a:p>
          <a:p>
            <a:pPr algn="l"/>
            <a:endParaRPr lang="en-GB" sz="500" dirty="0">
              <a:solidFill>
                <a:srgbClr val="FFFFFF"/>
              </a:solidFill>
            </a:endParaRPr>
          </a:p>
          <a:p>
            <a:pPr algn="l"/>
            <a:endParaRPr lang="en-GB" sz="500" dirty="0">
              <a:solidFill>
                <a:srgbClr val="FFFFFF"/>
              </a:solidFill>
            </a:endParaRPr>
          </a:p>
          <a:p>
            <a:pPr algn="l"/>
            <a:endParaRPr lang="en-GB" sz="500" dirty="0">
              <a:solidFill>
                <a:srgbClr val="FFFFFF"/>
              </a:solidFill>
            </a:endParaRPr>
          </a:p>
          <a:p>
            <a:pPr algn="l"/>
            <a:endParaRPr lang="en-GB" sz="500" dirty="0">
              <a:solidFill>
                <a:srgbClr val="FFFFFF"/>
              </a:solidFill>
            </a:endParaRPr>
          </a:p>
        </p:txBody>
      </p:sp>
      <p:cxnSp>
        <p:nvCxnSpPr>
          <p:cNvPr id="37" name="Straight Connector 36">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452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holding a small plant&#10;&#10;Description automatically generated">
            <a:extLst>
              <a:ext uri="{FF2B5EF4-FFF2-40B4-BE49-F238E27FC236}">
                <a16:creationId xmlns:a16="http://schemas.microsoft.com/office/drawing/2014/main" id="{B315A1C8-CC35-614D-6FD3-24BD97507EF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91" r="13818"/>
          <a:stretch/>
        </p:blipFill>
        <p:spPr>
          <a:xfrm>
            <a:off x="4954554" y="10"/>
            <a:ext cx="7237445" cy="6857990"/>
          </a:xfrm>
          <a:prstGeom prst="rect">
            <a:avLst/>
          </a:prstGeom>
        </p:spPr>
      </p:pic>
      <p:sp>
        <p:nvSpPr>
          <p:cNvPr id="46" name="Rectangle 4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Subtitle 2">
            <a:extLst>
              <a:ext uri="{FF2B5EF4-FFF2-40B4-BE49-F238E27FC236}">
                <a16:creationId xmlns:a16="http://schemas.microsoft.com/office/drawing/2014/main" id="{C154B7A2-D65F-7C79-5F89-A12A4EFFC819}"/>
              </a:ext>
            </a:extLst>
          </p:cNvPr>
          <p:cNvSpPr>
            <a:spLocks noGrp="1"/>
          </p:cNvSpPr>
          <p:nvPr>
            <p:ph type="subTitle" idx="1"/>
          </p:nvPr>
        </p:nvSpPr>
        <p:spPr>
          <a:xfrm>
            <a:off x="477980" y="625683"/>
            <a:ext cx="7565008" cy="5455381"/>
          </a:xfrm>
        </p:spPr>
        <p:txBody>
          <a:bodyPr>
            <a:normAutofit/>
          </a:bodyPr>
          <a:lstStyle/>
          <a:p>
            <a:pPr marL="342900" indent="-342900" algn="l">
              <a:buFont typeface="Arial" panose="020B0604020202020204" pitchFamily="34" charset="0"/>
              <a:buChar char="•"/>
            </a:pPr>
            <a:endParaRPr lang="en-GB" sz="1600" dirty="0"/>
          </a:p>
          <a:p>
            <a:pPr marL="342900" indent="-342900" algn="l">
              <a:buFont typeface="Arial" panose="020B0604020202020204" pitchFamily="34" charset="0"/>
              <a:buChar char="•"/>
            </a:pPr>
            <a:endParaRPr lang="en-GB" sz="1600" dirty="0"/>
          </a:p>
          <a:p>
            <a:pPr algn="l"/>
            <a:r>
              <a:rPr lang="en-GB" sz="6000" b="1" dirty="0">
                <a:latin typeface="+mj-lt"/>
              </a:rPr>
              <a:t>How Organic Amenities are Made</a:t>
            </a:r>
          </a:p>
          <a:p>
            <a:pPr algn="l"/>
            <a:endParaRPr lang="en-GB" sz="1600" dirty="0"/>
          </a:p>
          <a:p>
            <a:pPr marL="342900" indent="-342900" algn="l">
              <a:buFont typeface="Arial" panose="020B0604020202020204" pitchFamily="34" charset="0"/>
              <a:buChar char="•"/>
            </a:pPr>
            <a:r>
              <a:rPr lang="en-GB" sz="1800" dirty="0"/>
              <a:t>Organic amenities are made with natural ingredients grown without synthetic pesticides, processed using eco-friendly methods, and often packaged sustainably (Bruno, Marcos, </a:t>
            </a:r>
            <a:r>
              <a:rPr lang="en-GB" sz="1800" dirty="0" err="1"/>
              <a:t>Marlus</a:t>
            </a:r>
            <a:r>
              <a:rPr lang="en-GB" sz="1800" dirty="0"/>
              <a:t> 2015).</a:t>
            </a:r>
          </a:p>
          <a:p>
            <a:pPr marL="342900" indent="-342900" algn="l">
              <a:buFont typeface="Arial" panose="020B0604020202020204" pitchFamily="34" charset="0"/>
              <a:buChar char="•"/>
            </a:pPr>
            <a:endParaRPr lang="en-GB" sz="1800" dirty="0"/>
          </a:p>
          <a:p>
            <a:pPr marL="342900" indent="-342900" algn="l">
              <a:buFont typeface="Arial" panose="020B0604020202020204" pitchFamily="34" charset="0"/>
              <a:buChar char="•"/>
            </a:pPr>
            <a:r>
              <a:rPr lang="en-GB" sz="1800" dirty="0"/>
              <a:t>Organic amenities prioritize sustainability through eco-friendly practices like sourcing and packaging</a:t>
            </a:r>
            <a:r>
              <a:rPr lang="en-GB" sz="1600" dirty="0"/>
              <a:t>.</a:t>
            </a:r>
          </a:p>
        </p:txBody>
      </p:sp>
      <p:sp>
        <p:nvSpPr>
          <p:cNvPr id="48" name="Rectangle 4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3" name="Rectangle 5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1367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7721-D43B-98BE-38DC-E067814F4741}"/>
              </a:ext>
            </a:extLst>
          </p:cNvPr>
          <p:cNvSpPr>
            <a:spLocks noGrp="1"/>
          </p:cNvSpPr>
          <p:nvPr>
            <p:ph type="ctrTitle"/>
          </p:nvPr>
        </p:nvSpPr>
        <p:spPr>
          <a:xfrm>
            <a:off x="8153400" y="397565"/>
            <a:ext cx="3434180" cy="1838739"/>
          </a:xfrm>
        </p:spPr>
        <p:txBody>
          <a:bodyPr vert="horz" lIns="91440" tIns="45720" rIns="91440" bIns="45720" rtlCol="0" anchor="t">
            <a:normAutofit/>
          </a:bodyPr>
          <a:lstStyle/>
          <a:p>
            <a:pPr algn="l"/>
            <a:r>
              <a:rPr lang="en-US" sz="3200" dirty="0"/>
              <a:t>Ingredients in Organic Amenities</a:t>
            </a:r>
          </a:p>
        </p:txBody>
      </p:sp>
      <p:pic>
        <p:nvPicPr>
          <p:cNvPr id="5" name="Picture 4" descr="A mortar and pestle with herbs&#10;&#10;Description automatically generated">
            <a:extLst>
              <a:ext uri="{FF2B5EF4-FFF2-40B4-BE49-F238E27FC236}">
                <a16:creationId xmlns:a16="http://schemas.microsoft.com/office/drawing/2014/main" id="{A9286A73-9F3A-4C6B-1D19-0C318EAB4A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184" r="12287" b="-1"/>
          <a:stretch/>
        </p:blipFill>
        <p:spPr>
          <a:xfrm>
            <a:off x="-9886" y="10"/>
            <a:ext cx="7752469" cy="6857990"/>
          </a:xfrm>
          <a:prstGeom prst="rect">
            <a:avLst/>
          </a:prstGeom>
        </p:spPr>
      </p:pic>
      <p:cxnSp>
        <p:nvCxnSpPr>
          <p:cNvPr id="31" name="Straight Connector 3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1A00522-64A4-3709-26A2-41A7FB60D484}"/>
              </a:ext>
            </a:extLst>
          </p:cNvPr>
          <p:cNvSpPr>
            <a:spLocks noGrp="1"/>
          </p:cNvSpPr>
          <p:nvPr>
            <p:ph type="subTitle" idx="1"/>
          </p:nvPr>
        </p:nvSpPr>
        <p:spPr>
          <a:xfrm>
            <a:off x="7551173" y="2236304"/>
            <a:ext cx="4375783" cy="4421642"/>
          </a:xfrm>
        </p:spPr>
        <p:txBody>
          <a:bodyPr vert="horz" lIns="91440" tIns="45720" rIns="91440" bIns="45720" rtlCol="0">
            <a:normAutofit/>
          </a:bodyPr>
          <a:lstStyle/>
          <a:p>
            <a:pPr marL="342900" indent="-228600" algn="l">
              <a:buFont typeface="Arial" panose="020B0604020202020204" pitchFamily="34" charset="0"/>
              <a:buChar char="•"/>
            </a:pPr>
            <a:r>
              <a:rPr lang="en-US" sz="1600" dirty="0"/>
              <a:t> Organic amenities feature ingredients like plant-based oils, essential oils, and herbal extracts grown without synthetic</a:t>
            </a:r>
          </a:p>
          <a:p>
            <a:pPr indent="-228600" algn="l">
              <a:buFont typeface="Arial" panose="020B0604020202020204" pitchFamily="34" charset="0"/>
              <a:buChar char="•"/>
            </a:pPr>
            <a:endParaRPr lang="en-US" sz="1600" dirty="0"/>
          </a:p>
          <a:p>
            <a:pPr marL="285750" indent="-228600" algn="l">
              <a:buFont typeface="Arial" panose="020B0604020202020204" pitchFamily="34" charset="0"/>
              <a:buChar char="•"/>
            </a:pPr>
            <a:r>
              <a:rPr lang="en-US" sz="1600" dirty="0"/>
              <a:t>Organic amenities exclude harmful chemicals for a pure experience</a:t>
            </a:r>
          </a:p>
          <a:p>
            <a:pPr indent="-228600" algn="l">
              <a:buFont typeface="Arial" panose="020B0604020202020204" pitchFamily="34" charset="0"/>
              <a:buChar char="•"/>
            </a:pPr>
            <a:endParaRPr lang="en-US" sz="1600" dirty="0"/>
          </a:p>
          <a:p>
            <a:pPr marL="285750" indent="-228600" algn="l">
              <a:buFont typeface="Arial" panose="020B0604020202020204" pitchFamily="34" charset="0"/>
              <a:buChar char="•"/>
            </a:pPr>
            <a:r>
              <a:rPr lang="en-US" sz="1600" dirty="0"/>
              <a:t>Essential oils and plant-based extracts, cultivated without synthetic pesticides, craft a rejuvenating and environmentally friendly encounter.</a:t>
            </a:r>
          </a:p>
        </p:txBody>
      </p:sp>
      <p:sp>
        <p:nvSpPr>
          <p:cNvPr id="6" name="TextBox 5">
            <a:extLst>
              <a:ext uri="{FF2B5EF4-FFF2-40B4-BE49-F238E27FC236}">
                <a16:creationId xmlns:a16="http://schemas.microsoft.com/office/drawing/2014/main" id="{D1E6EBCD-A439-2AB2-6277-7F88D51067DE}"/>
              </a:ext>
            </a:extLst>
          </p:cNvPr>
          <p:cNvSpPr txBox="1"/>
          <p:nvPr/>
        </p:nvSpPr>
        <p:spPr>
          <a:xfrm>
            <a:off x="5255677" y="6657946"/>
            <a:ext cx="2039645"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vimed.org/bai-thuoc-dap-chua-thoat-vi-dia-dem-13492.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484926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C95CF059-9101-F5BD-99A0-C225AB9D6342}"/>
              </a:ext>
            </a:extLst>
          </p:cNvPr>
          <p:cNvPicPr>
            <a:picLocks noChangeAspect="1"/>
          </p:cNvPicPr>
          <p:nvPr/>
        </p:nvPicPr>
        <p:blipFill rotWithShape="1">
          <a:blip r:embed="rId3">
            <a:alphaModFix/>
          </a:blip>
          <a:srcRect t="12579" b="12421"/>
          <a:stretch/>
        </p:blipFill>
        <p:spPr>
          <a:xfrm>
            <a:off x="-9589" y="10"/>
            <a:ext cx="11973318" cy="6857990"/>
          </a:xfrm>
          <a:prstGeom prst="rect">
            <a:avLst/>
          </a:prstGeom>
        </p:spPr>
      </p:pic>
      <p:sp>
        <p:nvSpPr>
          <p:cNvPr id="32" name="Rectangle 31">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C56E2-6DF3-A4C8-1952-2260D5947680}"/>
              </a:ext>
            </a:extLst>
          </p:cNvPr>
          <p:cNvSpPr>
            <a:spLocks noGrp="1"/>
          </p:cNvSpPr>
          <p:nvPr>
            <p:ph type="ctrTitle"/>
          </p:nvPr>
        </p:nvSpPr>
        <p:spPr>
          <a:xfrm>
            <a:off x="762000" y="178904"/>
            <a:ext cx="7800660" cy="2479517"/>
          </a:xfrm>
        </p:spPr>
        <p:txBody>
          <a:bodyPr anchor="t">
            <a:normAutofit/>
          </a:bodyPr>
          <a:lstStyle/>
          <a:p>
            <a:pPr algn="l"/>
            <a:r>
              <a:rPr lang="en-GB" sz="4000" b="1" dirty="0"/>
              <a:t>Strengths in The Hospitality Industry</a:t>
            </a:r>
          </a:p>
        </p:txBody>
      </p:sp>
      <p:sp>
        <p:nvSpPr>
          <p:cNvPr id="33" name="Rectangle 32">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E1473AE-7C87-D8C9-8EB1-8CE1237AE468}"/>
              </a:ext>
            </a:extLst>
          </p:cNvPr>
          <p:cNvSpPr>
            <a:spLocks noGrp="1"/>
          </p:cNvSpPr>
          <p:nvPr>
            <p:ph type="subTitle" idx="1"/>
          </p:nvPr>
        </p:nvSpPr>
        <p:spPr>
          <a:xfrm>
            <a:off x="327991" y="1103245"/>
            <a:ext cx="11221279" cy="5575852"/>
          </a:xfrm>
        </p:spPr>
        <p:txBody>
          <a:bodyPr anchor="b">
            <a:normAutofit/>
          </a:bodyPr>
          <a:lstStyle/>
          <a:p>
            <a:pPr marL="285750" indent="-285750" algn="l">
              <a:buFont typeface="Arial" panose="020B0604020202020204" pitchFamily="34" charset="0"/>
              <a:buChar char="•"/>
            </a:pPr>
            <a:endParaRPr lang="en-GB" sz="1800" dirty="0"/>
          </a:p>
          <a:p>
            <a:pPr marL="285750" indent="-285750" algn="l">
              <a:buFont typeface="Arial" panose="020B0604020202020204" pitchFamily="34" charset="0"/>
              <a:buChar char="•"/>
            </a:pPr>
            <a:endParaRPr lang="en-GB" sz="1800" dirty="0"/>
          </a:p>
          <a:p>
            <a:pPr marL="285750" indent="-285750" algn="l">
              <a:buFont typeface="Arial" panose="020B0604020202020204" pitchFamily="34" charset="0"/>
              <a:buChar char="•"/>
            </a:pPr>
            <a:endParaRPr lang="en-GB" sz="1800" dirty="0"/>
          </a:p>
          <a:p>
            <a:pPr marL="285750" indent="-285750" algn="l">
              <a:buFont typeface="Arial" panose="020B0604020202020204" pitchFamily="34" charset="0"/>
              <a:buChar char="•"/>
            </a:pPr>
            <a:endParaRPr lang="en-GB" sz="1800" dirty="0"/>
          </a:p>
          <a:p>
            <a:pPr marL="285750" indent="-285750" algn="l">
              <a:buFont typeface="Arial" panose="020B0604020202020204" pitchFamily="34" charset="0"/>
              <a:buChar char="•"/>
            </a:pPr>
            <a:endParaRPr lang="en-GB" sz="1800" dirty="0"/>
          </a:p>
          <a:p>
            <a:pPr marL="285750" indent="-285750" algn="l">
              <a:buFont typeface="Arial" panose="020B0604020202020204" pitchFamily="34" charset="0"/>
              <a:buChar char="•"/>
            </a:pPr>
            <a:endParaRPr lang="en-GB" sz="1800" dirty="0"/>
          </a:p>
          <a:p>
            <a:pPr algn="l"/>
            <a:endParaRPr lang="en-GB" sz="6400" dirty="0"/>
          </a:p>
          <a:p>
            <a:pPr algn="l"/>
            <a:endParaRPr lang="en-GB" sz="1800" dirty="0">
              <a:solidFill>
                <a:srgbClr val="FFFFFF"/>
              </a:solidFill>
            </a:endParaRPr>
          </a:p>
          <a:p>
            <a:pPr algn="l"/>
            <a:endParaRPr lang="en-GB" sz="1800" dirty="0">
              <a:solidFill>
                <a:srgbClr val="FFFFFF"/>
              </a:solidFill>
            </a:endParaRPr>
          </a:p>
          <a:p>
            <a:pPr algn="l"/>
            <a:endParaRPr lang="en-GB" sz="1800" dirty="0">
              <a:solidFill>
                <a:srgbClr val="FFFFFF"/>
              </a:solidFill>
            </a:endParaRPr>
          </a:p>
          <a:p>
            <a:pPr algn="l"/>
            <a:endParaRPr lang="en-GB" sz="1800" dirty="0">
              <a:solidFill>
                <a:srgbClr val="FFFFFF"/>
              </a:solidFill>
            </a:endParaRPr>
          </a:p>
          <a:p>
            <a:pPr algn="l"/>
            <a:r>
              <a:rPr lang="en-GB" sz="1800" dirty="0">
                <a:solidFill>
                  <a:srgbClr val="FFFFFF"/>
                </a:solidFill>
              </a:rPr>
              <a:t> </a:t>
            </a:r>
          </a:p>
          <a:p>
            <a:pPr algn="l"/>
            <a:endParaRPr lang="en-GB" sz="1800" dirty="0">
              <a:solidFill>
                <a:srgbClr val="FFFFFF"/>
              </a:solidFill>
            </a:endParaRPr>
          </a:p>
          <a:p>
            <a:pPr algn="l"/>
            <a:endParaRPr lang="en-GB" sz="1800" dirty="0">
              <a:solidFill>
                <a:srgbClr val="FFFFFF"/>
              </a:solidFill>
            </a:endParaRPr>
          </a:p>
          <a:p>
            <a:pPr algn="l"/>
            <a:endParaRPr lang="en-GB" sz="1800" dirty="0">
              <a:solidFill>
                <a:srgbClr val="FFFFFF"/>
              </a:solidFill>
            </a:endParaRPr>
          </a:p>
          <a:p>
            <a:pPr algn="l"/>
            <a:endParaRPr lang="en-GB" sz="1800" dirty="0">
              <a:solidFill>
                <a:srgbClr val="FFFFFF"/>
              </a:solidFill>
            </a:endParaRPr>
          </a:p>
        </p:txBody>
      </p:sp>
      <p:cxnSp>
        <p:nvCxnSpPr>
          <p:cNvPr id="34" name="Straight Connector 33">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5E78277-E125-F5BF-CD4C-8565BA89A0B0}"/>
              </a:ext>
            </a:extLst>
          </p:cNvPr>
          <p:cNvSpPr txBox="1"/>
          <p:nvPr/>
        </p:nvSpPr>
        <p:spPr>
          <a:xfrm>
            <a:off x="327991" y="1759300"/>
            <a:ext cx="10863470" cy="3693319"/>
          </a:xfrm>
          <a:prstGeom prst="rect">
            <a:avLst/>
          </a:prstGeom>
          <a:noFill/>
        </p:spPr>
        <p:txBody>
          <a:bodyPr wrap="square">
            <a:spAutoFit/>
          </a:bodyPr>
          <a:lstStyle/>
          <a:p>
            <a:endParaRPr lang="en-GB" dirty="0"/>
          </a:p>
          <a:p>
            <a:pPr marL="285750" indent="-285750">
              <a:buFont typeface="Arial" panose="020B0604020202020204" pitchFamily="34" charset="0"/>
              <a:buChar char="•"/>
            </a:pPr>
            <a:r>
              <a:rPr lang="en-GB" dirty="0"/>
              <a:t>Incorporating organic amenities in hotels not only meets the rising demand for sustainability but also provides a strategic advantage by enhancing guest satisfaction, fortifying brand image, and contributing to environmental conservation.</a:t>
            </a:r>
          </a:p>
          <a:p>
            <a:endParaRPr lang="en-GB" dirty="0"/>
          </a:p>
          <a:p>
            <a:r>
              <a:rPr lang="en-GB" dirty="0"/>
              <a:t>Holistic Sustainability Benefits:</a:t>
            </a:r>
          </a:p>
          <a:p>
            <a:endParaRPr lang="en-GB" dirty="0"/>
          </a:p>
          <a:p>
            <a:pPr marL="285750" indent="-285750">
              <a:buFont typeface="Arial" panose="020B0604020202020204" pitchFamily="34" charset="0"/>
              <a:buChar char="•"/>
            </a:pPr>
            <a:r>
              <a:rPr lang="en-GB" dirty="0"/>
              <a:t>   Embracing organic amenities reduces environmental impact and aligns with health-conscious trends.</a:t>
            </a:r>
          </a:p>
          <a:p>
            <a:pPr marL="285750" indent="-285750">
              <a:buFont typeface="Arial" panose="020B0604020202020204" pitchFamily="34" charset="0"/>
              <a:buChar char="•"/>
            </a:pPr>
            <a:r>
              <a:rPr lang="en-GB" dirty="0"/>
              <a:t>  Enhances guest satisfaction, boosts brand image, and provides a competitive edge.</a:t>
            </a:r>
          </a:p>
          <a:p>
            <a:endParaRPr lang="en-GB" dirty="0"/>
          </a:p>
          <a:p>
            <a:r>
              <a:rPr lang="en-GB" dirty="0"/>
              <a:t>Long-Term Rewards:</a:t>
            </a:r>
          </a:p>
          <a:p>
            <a:pPr marL="285750" indent="-285750">
              <a:buFont typeface="Arial" panose="020B0604020202020204" pitchFamily="34" charset="0"/>
              <a:buChar char="•"/>
            </a:pPr>
            <a:r>
              <a:rPr lang="en-GB" dirty="0"/>
              <a:t>   Contributes to local and global environmental efforts.</a:t>
            </a:r>
          </a:p>
          <a:p>
            <a:pPr marL="285750" indent="-285750">
              <a:buFont typeface="Arial" panose="020B0604020202020204" pitchFamily="34" charset="0"/>
              <a:buChar char="•"/>
            </a:pPr>
            <a:r>
              <a:rPr lang="en-GB" dirty="0"/>
              <a:t>  Potential for cost savings over time through sustainable practices and positive guest perception.</a:t>
            </a:r>
          </a:p>
        </p:txBody>
      </p:sp>
    </p:spTree>
    <p:extLst>
      <p:ext uri="{BB962C8B-B14F-4D97-AF65-F5344CB8AC3E}">
        <p14:creationId xmlns:p14="http://schemas.microsoft.com/office/powerpoint/2010/main" val="304050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9088-24EB-A861-9C17-6632F75DAF4D}"/>
              </a:ext>
            </a:extLst>
          </p:cNvPr>
          <p:cNvSpPr>
            <a:spLocks noGrp="1"/>
          </p:cNvSpPr>
          <p:nvPr>
            <p:ph type="ctrTitle"/>
          </p:nvPr>
        </p:nvSpPr>
        <p:spPr>
          <a:xfrm>
            <a:off x="1720980" y="320171"/>
            <a:ext cx="6659863" cy="2031503"/>
          </a:xfrm>
        </p:spPr>
        <p:txBody>
          <a:bodyPr anchor="ctr">
            <a:normAutofit/>
          </a:bodyPr>
          <a:lstStyle/>
          <a:p>
            <a:pPr algn="l"/>
            <a:r>
              <a:rPr lang="en-GB" sz="2800" b="1" i="0" dirty="0">
                <a:effectLst/>
                <a:latin typeface="+mn-lt"/>
              </a:rPr>
              <a:t>Limitations in the Hospitality Industry</a:t>
            </a:r>
            <a:br>
              <a:rPr lang="en-GB" sz="1100" b="1" i="0" dirty="0">
                <a:effectLst/>
                <a:latin typeface="Söhne"/>
              </a:rPr>
            </a:br>
            <a:endParaRPr lang="en-GB" sz="4000" dirty="0">
              <a:solidFill>
                <a:schemeClr val="tx2"/>
              </a:solidFill>
            </a:endParaRPr>
          </a:p>
        </p:txBody>
      </p:sp>
      <p:sp>
        <p:nvSpPr>
          <p:cNvPr id="3" name="Subtitle 2">
            <a:extLst>
              <a:ext uri="{FF2B5EF4-FFF2-40B4-BE49-F238E27FC236}">
                <a16:creationId xmlns:a16="http://schemas.microsoft.com/office/drawing/2014/main" id="{0757E2A9-FA81-26FD-662B-12F78E3E3D49}"/>
              </a:ext>
            </a:extLst>
          </p:cNvPr>
          <p:cNvSpPr>
            <a:spLocks noGrp="1"/>
          </p:cNvSpPr>
          <p:nvPr>
            <p:ph type="subTitle" idx="1"/>
          </p:nvPr>
        </p:nvSpPr>
        <p:spPr>
          <a:xfrm>
            <a:off x="616889" y="2084440"/>
            <a:ext cx="9144376" cy="4652262"/>
          </a:xfrm>
        </p:spPr>
        <p:txBody>
          <a:bodyPr anchor="ctr">
            <a:normAutofit/>
          </a:bodyPr>
          <a:lstStyle/>
          <a:p>
            <a:pPr algn="l"/>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Limitations associated with organic amenities in hotels include supply chain complexities, higher initial costs, challenges in finding suitable packaging, and the need to navigate evolving regulatory requirements.</a:t>
            </a:r>
          </a:p>
          <a:p>
            <a:pPr marL="285750" indent="-285750" algn="l">
              <a:buFont typeface="Arial" panose="020B0604020202020204" pitchFamily="34" charset="0"/>
              <a:buChar char="•"/>
            </a:pPr>
            <a:endParaRPr lang="en-GB" sz="1600" kern="1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Implementing organic products in the hospitality industry may face challenges such as higher initial costs, limited product availability, and the necessity for effective communication to ensure guest understanding and appreciation (</a:t>
            </a:r>
            <a:r>
              <a:rPr lang="en-GB" sz="1600" kern="100" dirty="0">
                <a:effectLst/>
                <a:latin typeface="Calibri" panose="020F0502020204030204" pitchFamily="34" charset="0"/>
                <a:ea typeface="Calibri" panose="020F0502020204030204" pitchFamily="34" charset="0"/>
                <a:cs typeface="Times New Roman" panose="02020603050405020304" pitchFamily="18" charset="0"/>
                <a:hlinkClick r:id="rId3"/>
              </a:rPr>
              <a:t>www.google.com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2023).</a:t>
            </a:r>
          </a:p>
          <a:p>
            <a:pPr marL="285750" indent="-285750" algn="l">
              <a:buFont typeface="Arial" panose="020B0604020202020204" pitchFamily="34" charset="0"/>
              <a:buChar char="•"/>
            </a:pPr>
            <a:endParaRPr lang="en-GB" sz="16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1600" kern="100"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16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1600" kern="100"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Freeform: Shape 7">
            <a:extLst>
              <a:ext uri="{FF2B5EF4-FFF2-40B4-BE49-F238E27FC236}">
                <a16:creationId xmlns:a16="http://schemas.microsoft.com/office/drawing/2014/main" id="{DD9F9EB7-3419-FBB2-3959-02D559789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31552">
            <a:off x="9160332" y="615818"/>
            <a:ext cx="348400" cy="372256"/>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15646 w 4726690"/>
              <a:gd name="connsiteY0" fmla="*/ 326 h 4964273"/>
              <a:gd name="connsiteX1" fmla="*/ 3930786 w 4726690"/>
              <a:gd name="connsiteY1" fmla="*/ 591130 h 4964273"/>
              <a:gd name="connsiteX2" fmla="*/ 4702554 w 4726690"/>
              <a:gd name="connsiteY2" fmla="*/ 1906232 h 4964273"/>
              <a:gd name="connsiteX3" fmla="*/ 4417676 w 4726690"/>
              <a:gd name="connsiteY3" fmla="*/ 3809413 h 4964273"/>
              <a:gd name="connsiteX4" fmla="*/ 3386511 w 4726690"/>
              <a:gd name="connsiteY4" fmla="*/ 4845181 h 4964273"/>
              <a:gd name="connsiteX5" fmla="*/ 1041181 w 4726690"/>
              <a:gd name="connsiteY5" fmla="*/ 4657562 h 4964273"/>
              <a:gd name="connsiteX6" fmla="*/ 5 w 4726690"/>
              <a:gd name="connsiteY6" fmla="*/ 2995991 h 4964273"/>
              <a:gd name="connsiteX7" fmla="*/ 2615646 w 4726690"/>
              <a:gd name="connsiteY7" fmla="*/ 326 h 4964273"/>
              <a:gd name="connsiteX0" fmla="*/ 2118282 w 4229326"/>
              <a:gd name="connsiteY0" fmla="*/ 326 h 5003946"/>
              <a:gd name="connsiteX1" fmla="*/ 3433422 w 4229326"/>
              <a:gd name="connsiteY1" fmla="*/ 591130 h 5003946"/>
              <a:gd name="connsiteX2" fmla="*/ 4205190 w 4229326"/>
              <a:gd name="connsiteY2" fmla="*/ 1906232 h 5003946"/>
              <a:gd name="connsiteX3" fmla="*/ 3920312 w 4229326"/>
              <a:gd name="connsiteY3" fmla="*/ 3809413 h 5003946"/>
              <a:gd name="connsiteX4" fmla="*/ 2889147 w 4229326"/>
              <a:gd name="connsiteY4" fmla="*/ 4845181 h 5003946"/>
              <a:gd name="connsiteX5" fmla="*/ 543817 w 4229326"/>
              <a:gd name="connsiteY5" fmla="*/ 4657562 h 5003946"/>
              <a:gd name="connsiteX6" fmla="*/ -1 w 4229326"/>
              <a:gd name="connsiteY6" fmla="*/ 2184092 h 5003946"/>
              <a:gd name="connsiteX7" fmla="*/ 2118282 w 4229326"/>
              <a:gd name="connsiteY7" fmla="*/ 326 h 5003946"/>
              <a:gd name="connsiteX0" fmla="*/ 1673423 w 4229326"/>
              <a:gd name="connsiteY0" fmla="*/ 267 h 5088529"/>
              <a:gd name="connsiteX1" fmla="*/ 3433422 w 4229326"/>
              <a:gd name="connsiteY1" fmla="*/ 675727 h 5088529"/>
              <a:gd name="connsiteX2" fmla="*/ 4205190 w 4229326"/>
              <a:gd name="connsiteY2" fmla="*/ 1990829 h 5088529"/>
              <a:gd name="connsiteX3" fmla="*/ 3920312 w 4229326"/>
              <a:gd name="connsiteY3" fmla="*/ 3894010 h 5088529"/>
              <a:gd name="connsiteX4" fmla="*/ 2889147 w 4229326"/>
              <a:gd name="connsiteY4" fmla="*/ 4929778 h 5088529"/>
              <a:gd name="connsiteX5" fmla="*/ 543817 w 4229326"/>
              <a:gd name="connsiteY5" fmla="*/ 4742159 h 5088529"/>
              <a:gd name="connsiteX6" fmla="*/ -1 w 4229326"/>
              <a:gd name="connsiteY6" fmla="*/ 2268689 h 5088529"/>
              <a:gd name="connsiteX7" fmla="*/ 1673423 w 4229326"/>
              <a:gd name="connsiteY7" fmla="*/ 267 h 5088529"/>
              <a:gd name="connsiteX0" fmla="*/ 1673423 w 3941787"/>
              <a:gd name="connsiteY0" fmla="*/ 267 h 5088543"/>
              <a:gd name="connsiteX1" fmla="*/ 3433422 w 3941787"/>
              <a:gd name="connsiteY1" fmla="*/ 675727 h 5088543"/>
              <a:gd name="connsiteX2" fmla="*/ 3920312 w 3941787"/>
              <a:gd name="connsiteY2" fmla="*/ 3894010 h 5088543"/>
              <a:gd name="connsiteX3" fmla="*/ 2889147 w 3941787"/>
              <a:gd name="connsiteY3" fmla="*/ 4929778 h 5088543"/>
              <a:gd name="connsiteX4" fmla="*/ 543817 w 3941787"/>
              <a:gd name="connsiteY4" fmla="*/ 4742159 h 5088543"/>
              <a:gd name="connsiteX5" fmla="*/ -1 w 3941787"/>
              <a:gd name="connsiteY5" fmla="*/ 2268689 h 5088543"/>
              <a:gd name="connsiteX6" fmla="*/ 1673423 w 3941787"/>
              <a:gd name="connsiteY6" fmla="*/ 267 h 5088543"/>
              <a:gd name="connsiteX0" fmla="*/ 1673423 w 4007924"/>
              <a:gd name="connsiteY0" fmla="*/ 114 h 5088376"/>
              <a:gd name="connsiteX1" fmla="*/ 3697393 w 4007924"/>
              <a:gd name="connsiteY1" fmla="*/ 1276877 h 5088376"/>
              <a:gd name="connsiteX2" fmla="*/ 3920312 w 4007924"/>
              <a:gd name="connsiteY2" fmla="*/ 3893857 h 5088376"/>
              <a:gd name="connsiteX3" fmla="*/ 2889147 w 4007924"/>
              <a:gd name="connsiteY3" fmla="*/ 4929625 h 5088376"/>
              <a:gd name="connsiteX4" fmla="*/ 543817 w 4007924"/>
              <a:gd name="connsiteY4" fmla="*/ 4742006 h 5088376"/>
              <a:gd name="connsiteX5" fmla="*/ -1 w 4007924"/>
              <a:gd name="connsiteY5" fmla="*/ 2268536 h 5088376"/>
              <a:gd name="connsiteX6" fmla="*/ 1673423 w 4007924"/>
              <a:gd name="connsiteY6" fmla="*/ 114 h 5088376"/>
              <a:gd name="connsiteX0" fmla="*/ 1673423 w 4007924"/>
              <a:gd name="connsiteY0" fmla="*/ 114 h 5185482"/>
              <a:gd name="connsiteX1" fmla="*/ 3697393 w 4007924"/>
              <a:gd name="connsiteY1" fmla="*/ 1276877 h 5185482"/>
              <a:gd name="connsiteX2" fmla="*/ 3920312 w 4007924"/>
              <a:gd name="connsiteY2" fmla="*/ 3893857 h 5185482"/>
              <a:gd name="connsiteX3" fmla="*/ 2889147 w 4007924"/>
              <a:gd name="connsiteY3" fmla="*/ 4929625 h 5185482"/>
              <a:gd name="connsiteX4" fmla="*/ 1031193 w 4007924"/>
              <a:gd name="connsiteY4" fmla="*/ 4929631 h 5185482"/>
              <a:gd name="connsiteX5" fmla="*/ -1 w 4007924"/>
              <a:gd name="connsiteY5" fmla="*/ 2268536 h 5185482"/>
              <a:gd name="connsiteX6" fmla="*/ 1673423 w 4007924"/>
              <a:gd name="connsiteY6" fmla="*/ 114 h 5185482"/>
              <a:gd name="connsiteX0" fmla="*/ 1673423 w 4032911"/>
              <a:gd name="connsiteY0" fmla="*/ 114 h 5185482"/>
              <a:gd name="connsiteX1" fmla="*/ 3697393 w 4032911"/>
              <a:gd name="connsiteY1" fmla="*/ 1276877 h 5185482"/>
              <a:gd name="connsiteX2" fmla="*/ 3956762 w 4032911"/>
              <a:gd name="connsiteY2" fmla="*/ 3172346 h 5185482"/>
              <a:gd name="connsiteX3" fmla="*/ 2889147 w 4032911"/>
              <a:gd name="connsiteY3" fmla="*/ 4929625 h 5185482"/>
              <a:gd name="connsiteX4" fmla="*/ 1031193 w 4032911"/>
              <a:gd name="connsiteY4" fmla="*/ 4929631 h 5185482"/>
              <a:gd name="connsiteX5" fmla="*/ -1 w 4032911"/>
              <a:gd name="connsiteY5" fmla="*/ 2268536 h 5185482"/>
              <a:gd name="connsiteX6" fmla="*/ 1673423 w 4032911"/>
              <a:gd name="connsiteY6" fmla="*/ 114 h 5185482"/>
              <a:gd name="connsiteX0" fmla="*/ 1673423 w 4066020"/>
              <a:gd name="connsiteY0" fmla="*/ 142 h 5185510"/>
              <a:gd name="connsiteX1" fmla="*/ 3776903 w 4066020"/>
              <a:gd name="connsiteY1" fmla="*/ 1057005 h 5185510"/>
              <a:gd name="connsiteX2" fmla="*/ 3956762 w 4066020"/>
              <a:gd name="connsiteY2" fmla="*/ 3172374 h 5185510"/>
              <a:gd name="connsiteX3" fmla="*/ 2889147 w 4066020"/>
              <a:gd name="connsiteY3" fmla="*/ 4929653 h 5185510"/>
              <a:gd name="connsiteX4" fmla="*/ 1031193 w 4066020"/>
              <a:gd name="connsiteY4" fmla="*/ 4929659 h 5185510"/>
              <a:gd name="connsiteX5" fmla="*/ -1 w 4066020"/>
              <a:gd name="connsiteY5" fmla="*/ 2268564 h 5185510"/>
              <a:gd name="connsiteX6" fmla="*/ 1673423 w 4066020"/>
              <a:gd name="connsiteY6" fmla="*/ 142 h 518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020" h="5185510">
                <a:moveTo>
                  <a:pt x="1673423" y="142"/>
                </a:moveTo>
                <a:cubicBezTo>
                  <a:pt x="2215189" y="-12868"/>
                  <a:pt x="3443900" y="832231"/>
                  <a:pt x="3776903" y="1057005"/>
                </a:cubicBezTo>
                <a:cubicBezTo>
                  <a:pt x="4151384" y="1705962"/>
                  <a:pt x="4104721" y="2526933"/>
                  <a:pt x="3956762" y="3172374"/>
                </a:cubicBezTo>
                <a:cubicBezTo>
                  <a:pt x="3808803" y="3817815"/>
                  <a:pt x="3201973" y="4814684"/>
                  <a:pt x="2889147" y="4929653"/>
                </a:cubicBezTo>
                <a:cubicBezTo>
                  <a:pt x="2178301" y="5150718"/>
                  <a:pt x="1512718" y="5373174"/>
                  <a:pt x="1031193" y="4929659"/>
                </a:cubicBezTo>
                <a:cubicBezTo>
                  <a:pt x="549668" y="4486144"/>
                  <a:pt x="111836" y="2897799"/>
                  <a:pt x="-1" y="2268564"/>
                </a:cubicBezTo>
                <a:cubicBezTo>
                  <a:pt x="262410" y="1492358"/>
                  <a:pt x="1018293" y="400952"/>
                  <a:pt x="1673423" y="142"/>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5DE05A9-0F51-1FA7-A80A-8CEDCCB02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31552">
            <a:off x="9160331" y="628525"/>
            <a:ext cx="348400" cy="372256"/>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15646 w 4726690"/>
              <a:gd name="connsiteY0" fmla="*/ 326 h 4964273"/>
              <a:gd name="connsiteX1" fmla="*/ 3930786 w 4726690"/>
              <a:gd name="connsiteY1" fmla="*/ 591130 h 4964273"/>
              <a:gd name="connsiteX2" fmla="*/ 4702554 w 4726690"/>
              <a:gd name="connsiteY2" fmla="*/ 1906232 h 4964273"/>
              <a:gd name="connsiteX3" fmla="*/ 4417676 w 4726690"/>
              <a:gd name="connsiteY3" fmla="*/ 3809413 h 4964273"/>
              <a:gd name="connsiteX4" fmla="*/ 3386511 w 4726690"/>
              <a:gd name="connsiteY4" fmla="*/ 4845181 h 4964273"/>
              <a:gd name="connsiteX5" fmla="*/ 1041181 w 4726690"/>
              <a:gd name="connsiteY5" fmla="*/ 4657562 h 4964273"/>
              <a:gd name="connsiteX6" fmla="*/ 5 w 4726690"/>
              <a:gd name="connsiteY6" fmla="*/ 2995991 h 4964273"/>
              <a:gd name="connsiteX7" fmla="*/ 2615646 w 4726690"/>
              <a:gd name="connsiteY7" fmla="*/ 326 h 4964273"/>
              <a:gd name="connsiteX0" fmla="*/ 2118282 w 4229326"/>
              <a:gd name="connsiteY0" fmla="*/ 326 h 5003946"/>
              <a:gd name="connsiteX1" fmla="*/ 3433422 w 4229326"/>
              <a:gd name="connsiteY1" fmla="*/ 591130 h 5003946"/>
              <a:gd name="connsiteX2" fmla="*/ 4205190 w 4229326"/>
              <a:gd name="connsiteY2" fmla="*/ 1906232 h 5003946"/>
              <a:gd name="connsiteX3" fmla="*/ 3920312 w 4229326"/>
              <a:gd name="connsiteY3" fmla="*/ 3809413 h 5003946"/>
              <a:gd name="connsiteX4" fmla="*/ 2889147 w 4229326"/>
              <a:gd name="connsiteY4" fmla="*/ 4845181 h 5003946"/>
              <a:gd name="connsiteX5" fmla="*/ 543817 w 4229326"/>
              <a:gd name="connsiteY5" fmla="*/ 4657562 h 5003946"/>
              <a:gd name="connsiteX6" fmla="*/ -1 w 4229326"/>
              <a:gd name="connsiteY6" fmla="*/ 2184092 h 5003946"/>
              <a:gd name="connsiteX7" fmla="*/ 2118282 w 4229326"/>
              <a:gd name="connsiteY7" fmla="*/ 326 h 5003946"/>
              <a:gd name="connsiteX0" fmla="*/ 1673423 w 4229326"/>
              <a:gd name="connsiteY0" fmla="*/ 267 h 5088529"/>
              <a:gd name="connsiteX1" fmla="*/ 3433422 w 4229326"/>
              <a:gd name="connsiteY1" fmla="*/ 675727 h 5088529"/>
              <a:gd name="connsiteX2" fmla="*/ 4205190 w 4229326"/>
              <a:gd name="connsiteY2" fmla="*/ 1990829 h 5088529"/>
              <a:gd name="connsiteX3" fmla="*/ 3920312 w 4229326"/>
              <a:gd name="connsiteY3" fmla="*/ 3894010 h 5088529"/>
              <a:gd name="connsiteX4" fmla="*/ 2889147 w 4229326"/>
              <a:gd name="connsiteY4" fmla="*/ 4929778 h 5088529"/>
              <a:gd name="connsiteX5" fmla="*/ 543817 w 4229326"/>
              <a:gd name="connsiteY5" fmla="*/ 4742159 h 5088529"/>
              <a:gd name="connsiteX6" fmla="*/ -1 w 4229326"/>
              <a:gd name="connsiteY6" fmla="*/ 2268689 h 5088529"/>
              <a:gd name="connsiteX7" fmla="*/ 1673423 w 4229326"/>
              <a:gd name="connsiteY7" fmla="*/ 267 h 5088529"/>
              <a:gd name="connsiteX0" fmla="*/ 1673423 w 3941787"/>
              <a:gd name="connsiteY0" fmla="*/ 267 h 5088543"/>
              <a:gd name="connsiteX1" fmla="*/ 3433422 w 3941787"/>
              <a:gd name="connsiteY1" fmla="*/ 675727 h 5088543"/>
              <a:gd name="connsiteX2" fmla="*/ 3920312 w 3941787"/>
              <a:gd name="connsiteY2" fmla="*/ 3894010 h 5088543"/>
              <a:gd name="connsiteX3" fmla="*/ 2889147 w 3941787"/>
              <a:gd name="connsiteY3" fmla="*/ 4929778 h 5088543"/>
              <a:gd name="connsiteX4" fmla="*/ 543817 w 3941787"/>
              <a:gd name="connsiteY4" fmla="*/ 4742159 h 5088543"/>
              <a:gd name="connsiteX5" fmla="*/ -1 w 3941787"/>
              <a:gd name="connsiteY5" fmla="*/ 2268689 h 5088543"/>
              <a:gd name="connsiteX6" fmla="*/ 1673423 w 3941787"/>
              <a:gd name="connsiteY6" fmla="*/ 267 h 5088543"/>
              <a:gd name="connsiteX0" fmla="*/ 1673423 w 4007924"/>
              <a:gd name="connsiteY0" fmla="*/ 114 h 5088376"/>
              <a:gd name="connsiteX1" fmla="*/ 3697393 w 4007924"/>
              <a:gd name="connsiteY1" fmla="*/ 1276877 h 5088376"/>
              <a:gd name="connsiteX2" fmla="*/ 3920312 w 4007924"/>
              <a:gd name="connsiteY2" fmla="*/ 3893857 h 5088376"/>
              <a:gd name="connsiteX3" fmla="*/ 2889147 w 4007924"/>
              <a:gd name="connsiteY3" fmla="*/ 4929625 h 5088376"/>
              <a:gd name="connsiteX4" fmla="*/ 543817 w 4007924"/>
              <a:gd name="connsiteY4" fmla="*/ 4742006 h 5088376"/>
              <a:gd name="connsiteX5" fmla="*/ -1 w 4007924"/>
              <a:gd name="connsiteY5" fmla="*/ 2268536 h 5088376"/>
              <a:gd name="connsiteX6" fmla="*/ 1673423 w 4007924"/>
              <a:gd name="connsiteY6" fmla="*/ 114 h 5088376"/>
              <a:gd name="connsiteX0" fmla="*/ 1673423 w 4007924"/>
              <a:gd name="connsiteY0" fmla="*/ 114 h 5185482"/>
              <a:gd name="connsiteX1" fmla="*/ 3697393 w 4007924"/>
              <a:gd name="connsiteY1" fmla="*/ 1276877 h 5185482"/>
              <a:gd name="connsiteX2" fmla="*/ 3920312 w 4007924"/>
              <a:gd name="connsiteY2" fmla="*/ 3893857 h 5185482"/>
              <a:gd name="connsiteX3" fmla="*/ 2889147 w 4007924"/>
              <a:gd name="connsiteY3" fmla="*/ 4929625 h 5185482"/>
              <a:gd name="connsiteX4" fmla="*/ 1031193 w 4007924"/>
              <a:gd name="connsiteY4" fmla="*/ 4929631 h 5185482"/>
              <a:gd name="connsiteX5" fmla="*/ -1 w 4007924"/>
              <a:gd name="connsiteY5" fmla="*/ 2268536 h 5185482"/>
              <a:gd name="connsiteX6" fmla="*/ 1673423 w 4007924"/>
              <a:gd name="connsiteY6" fmla="*/ 114 h 5185482"/>
              <a:gd name="connsiteX0" fmla="*/ 1673423 w 4032911"/>
              <a:gd name="connsiteY0" fmla="*/ 114 h 5185482"/>
              <a:gd name="connsiteX1" fmla="*/ 3697393 w 4032911"/>
              <a:gd name="connsiteY1" fmla="*/ 1276877 h 5185482"/>
              <a:gd name="connsiteX2" fmla="*/ 3956762 w 4032911"/>
              <a:gd name="connsiteY2" fmla="*/ 3172346 h 5185482"/>
              <a:gd name="connsiteX3" fmla="*/ 2889147 w 4032911"/>
              <a:gd name="connsiteY3" fmla="*/ 4929625 h 5185482"/>
              <a:gd name="connsiteX4" fmla="*/ 1031193 w 4032911"/>
              <a:gd name="connsiteY4" fmla="*/ 4929631 h 5185482"/>
              <a:gd name="connsiteX5" fmla="*/ -1 w 4032911"/>
              <a:gd name="connsiteY5" fmla="*/ 2268536 h 5185482"/>
              <a:gd name="connsiteX6" fmla="*/ 1673423 w 4032911"/>
              <a:gd name="connsiteY6" fmla="*/ 114 h 5185482"/>
              <a:gd name="connsiteX0" fmla="*/ 1673423 w 4066020"/>
              <a:gd name="connsiteY0" fmla="*/ 142 h 5185510"/>
              <a:gd name="connsiteX1" fmla="*/ 3776903 w 4066020"/>
              <a:gd name="connsiteY1" fmla="*/ 1057005 h 5185510"/>
              <a:gd name="connsiteX2" fmla="*/ 3956762 w 4066020"/>
              <a:gd name="connsiteY2" fmla="*/ 3172374 h 5185510"/>
              <a:gd name="connsiteX3" fmla="*/ 2889147 w 4066020"/>
              <a:gd name="connsiteY3" fmla="*/ 4929653 h 5185510"/>
              <a:gd name="connsiteX4" fmla="*/ 1031193 w 4066020"/>
              <a:gd name="connsiteY4" fmla="*/ 4929659 h 5185510"/>
              <a:gd name="connsiteX5" fmla="*/ -1 w 4066020"/>
              <a:gd name="connsiteY5" fmla="*/ 2268564 h 5185510"/>
              <a:gd name="connsiteX6" fmla="*/ 1673423 w 4066020"/>
              <a:gd name="connsiteY6" fmla="*/ 142 h 5185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020" h="5185510">
                <a:moveTo>
                  <a:pt x="1673423" y="142"/>
                </a:moveTo>
                <a:cubicBezTo>
                  <a:pt x="2215189" y="-12868"/>
                  <a:pt x="3443900" y="832231"/>
                  <a:pt x="3776903" y="1057005"/>
                </a:cubicBezTo>
                <a:cubicBezTo>
                  <a:pt x="4151384" y="1705962"/>
                  <a:pt x="4104721" y="2526933"/>
                  <a:pt x="3956762" y="3172374"/>
                </a:cubicBezTo>
                <a:cubicBezTo>
                  <a:pt x="3808803" y="3817815"/>
                  <a:pt x="3201973" y="4814684"/>
                  <a:pt x="2889147" y="4929653"/>
                </a:cubicBezTo>
                <a:cubicBezTo>
                  <a:pt x="2178301" y="5150718"/>
                  <a:pt x="1512718" y="5373174"/>
                  <a:pt x="1031193" y="4929659"/>
                </a:cubicBezTo>
                <a:cubicBezTo>
                  <a:pt x="549668" y="4486144"/>
                  <a:pt x="111836" y="2897799"/>
                  <a:pt x="-1" y="2268564"/>
                </a:cubicBezTo>
                <a:cubicBezTo>
                  <a:pt x="262410" y="1492358"/>
                  <a:pt x="1018293" y="400952"/>
                  <a:pt x="1673423" y="142"/>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F5117E7-D285-8D97-9B18-D4480577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2921" flipV="1">
            <a:off x="8825151" y="1485848"/>
            <a:ext cx="1446643" cy="803732"/>
          </a:xfrm>
          <a:custGeom>
            <a:avLst/>
            <a:gdLst>
              <a:gd name="connsiteX0" fmla="*/ 9881 w 1739875"/>
              <a:gd name="connsiteY0" fmla="*/ 509263 h 754659"/>
              <a:gd name="connsiteX1" fmla="*/ 497935 w 1739875"/>
              <a:gd name="connsiteY1" fmla="*/ 71697 h 754659"/>
              <a:gd name="connsiteX2" fmla="*/ 1120625 w 1739875"/>
              <a:gd name="connsiteY2" fmla="*/ 43648 h 754659"/>
              <a:gd name="connsiteX3" fmla="*/ 1608679 w 1739875"/>
              <a:gd name="connsiteY3" fmla="*/ 503653 h 754659"/>
              <a:gd name="connsiteX4" fmla="*/ 1737705 w 1739875"/>
              <a:gd name="connsiteY4" fmla="*/ 744875 h 754659"/>
              <a:gd name="connsiteX5" fmla="*/ 1535751 w 1739875"/>
              <a:gd name="connsiteY5" fmla="*/ 711216 h 754659"/>
              <a:gd name="connsiteX6" fmla="*/ 284762 w 1739875"/>
              <a:gd name="connsiteY6" fmla="*/ 559751 h 754659"/>
              <a:gd name="connsiteX7" fmla="*/ 9881 w 1739875"/>
              <a:gd name="connsiteY7" fmla="*/ 509263 h 754659"/>
              <a:gd name="connsiteX0" fmla="*/ 9881 w 1745871"/>
              <a:gd name="connsiteY0" fmla="*/ 509263 h 755689"/>
              <a:gd name="connsiteX1" fmla="*/ 497935 w 1745871"/>
              <a:gd name="connsiteY1" fmla="*/ 71697 h 755689"/>
              <a:gd name="connsiteX2" fmla="*/ 1120625 w 1745871"/>
              <a:gd name="connsiteY2" fmla="*/ 43648 h 755689"/>
              <a:gd name="connsiteX3" fmla="*/ 1608679 w 1745871"/>
              <a:gd name="connsiteY3" fmla="*/ 503653 h 755689"/>
              <a:gd name="connsiteX4" fmla="*/ 1737705 w 1745871"/>
              <a:gd name="connsiteY4" fmla="*/ 744875 h 755689"/>
              <a:gd name="connsiteX5" fmla="*/ 1426819 w 1745871"/>
              <a:gd name="connsiteY5" fmla="*/ 716950 h 755689"/>
              <a:gd name="connsiteX6" fmla="*/ 284762 w 1745871"/>
              <a:gd name="connsiteY6" fmla="*/ 559751 h 755689"/>
              <a:gd name="connsiteX7" fmla="*/ 9881 w 1745871"/>
              <a:gd name="connsiteY7" fmla="*/ 509263 h 755689"/>
              <a:gd name="connsiteX0" fmla="*/ 9881 w 1864671"/>
              <a:gd name="connsiteY0" fmla="*/ 509263 h 855937"/>
              <a:gd name="connsiteX1" fmla="*/ 497935 w 1864671"/>
              <a:gd name="connsiteY1" fmla="*/ 71697 h 855937"/>
              <a:gd name="connsiteX2" fmla="*/ 1120625 w 1864671"/>
              <a:gd name="connsiteY2" fmla="*/ 43648 h 855937"/>
              <a:gd name="connsiteX3" fmla="*/ 1608679 w 1864671"/>
              <a:gd name="connsiteY3" fmla="*/ 503653 h 855937"/>
              <a:gd name="connsiteX4" fmla="*/ 1860911 w 1864671"/>
              <a:gd name="connsiteY4" fmla="*/ 851040 h 855937"/>
              <a:gd name="connsiteX5" fmla="*/ 1426819 w 1864671"/>
              <a:gd name="connsiteY5" fmla="*/ 716950 h 855937"/>
              <a:gd name="connsiteX6" fmla="*/ 284762 w 1864671"/>
              <a:gd name="connsiteY6" fmla="*/ 559751 h 855937"/>
              <a:gd name="connsiteX7" fmla="*/ 9881 w 1864671"/>
              <a:gd name="connsiteY7" fmla="*/ 509263 h 855937"/>
              <a:gd name="connsiteX0" fmla="*/ 9881 w 1876754"/>
              <a:gd name="connsiteY0" fmla="*/ 501512 h 853026"/>
              <a:gd name="connsiteX1" fmla="*/ 497935 w 1876754"/>
              <a:gd name="connsiteY1" fmla="*/ 63946 h 853026"/>
              <a:gd name="connsiteX2" fmla="*/ 1120625 w 1876754"/>
              <a:gd name="connsiteY2" fmla="*/ 35897 h 853026"/>
              <a:gd name="connsiteX3" fmla="*/ 1718468 w 1876754"/>
              <a:gd name="connsiteY3" fmla="*/ 385272 h 853026"/>
              <a:gd name="connsiteX4" fmla="*/ 1860911 w 1876754"/>
              <a:gd name="connsiteY4" fmla="*/ 843289 h 853026"/>
              <a:gd name="connsiteX5" fmla="*/ 1426819 w 1876754"/>
              <a:gd name="connsiteY5" fmla="*/ 709199 h 853026"/>
              <a:gd name="connsiteX6" fmla="*/ 284762 w 1876754"/>
              <a:gd name="connsiteY6" fmla="*/ 552000 h 853026"/>
              <a:gd name="connsiteX7" fmla="*/ 9881 w 1876754"/>
              <a:gd name="connsiteY7" fmla="*/ 501512 h 853026"/>
              <a:gd name="connsiteX0" fmla="*/ 9881 w 1874221"/>
              <a:gd name="connsiteY0" fmla="*/ 623010 h 974525"/>
              <a:gd name="connsiteX1" fmla="*/ 497935 w 1874221"/>
              <a:gd name="connsiteY1" fmla="*/ 185444 h 974525"/>
              <a:gd name="connsiteX2" fmla="*/ 1272410 w 1874221"/>
              <a:gd name="connsiteY2" fmla="*/ 12874 h 974525"/>
              <a:gd name="connsiteX3" fmla="*/ 1718468 w 1874221"/>
              <a:gd name="connsiteY3" fmla="*/ 506770 h 974525"/>
              <a:gd name="connsiteX4" fmla="*/ 1860911 w 1874221"/>
              <a:gd name="connsiteY4" fmla="*/ 964787 h 974525"/>
              <a:gd name="connsiteX5" fmla="*/ 1426819 w 1874221"/>
              <a:gd name="connsiteY5" fmla="*/ 830697 h 974525"/>
              <a:gd name="connsiteX6" fmla="*/ 284762 w 1874221"/>
              <a:gd name="connsiteY6" fmla="*/ 673498 h 974525"/>
              <a:gd name="connsiteX7" fmla="*/ 9881 w 1874221"/>
              <a:gd name="connsiteY7" fmla="*/ 623010 h 974525"/>
              <a:gd name="connsiteX0" fmla="*/ 4712 w 1869052"/>
              <a:gd name="connsiteY0" fmla="*/ 633304 h 984819"/>
              <a:gd name="connsiteX1" fmla="*/ 402385 w 1869052"/>
              <a:gd name="connsiteY1" fmla="*/ 137323 h 984819"/>
              <a:gd name="connsiteX2" fmla="*/ 1267241 w 1869052"/>
              <a:gd name="connsiteY2" fmla="*/ 23168 h 984819"/>
              <a:gd name="connsiteX3" fmla="*/ 1713299 w 1869052"/>
              <a:gd name="connsiteY3" fmla="*/ 517064 h 984819"/>
              <a:gd name="connsiteX4" fmla="*/ 1855742 w 1869052"/>
              <a:gd name="connsiteY4" fmla="*/ 975081 h 984819"/>
              <a:gd name="connsiteX5" fmla="*/ 1421650 w 1869052"/>
              <a:gd name="connsiteY5" fmla="*/ 840991 h 984819"/>
              <a:gd name="connsiteX6" fmla="*/ 279593 w 1869052"/>
              <a:gd name="connsiteY6" fmla="*/ 683792 h 984819"/>
              <a:gd name="connsiteX7" fmla="*/ 4712 w 1869052"/>
              <a:gd name="connsiteY7" fmla="*/ 633304 h 984819"/>
              <a:gd name="connsiteX0" fmla="*/ 4712 w 1870440"/>
              <a:gd name="connsiteY0" fmla="*/ 633304 h 991310"/>
              <a:gd name="connsiteX1" fmla="*/ 402385 w 1870440"/>
              <a:gd name="connsiteY1" fmla="*/ 137323 h 991310"/>
              <a:gd name="connsiteX2" fmla="*/ 1267241 w 1870440"/>
              <a:gd name="connsiteY2" fmla="*/ 23168 h 991310"/>
              <a:gd name="connsiteX3" fmla="*/ 1713299 w 1870440"/>
              <a:gd name="connsiteY3" fmla="*/ 517064 h 991310"/>
              <a:gd name="connsiteX4" fmla="*/ 1855742 w 1870440"/>
              <a:gd name="connsiteY4" fmla="*/ 975081 h 991310"/>
              <a:gd name="connsiteX5" fmla="*/ 1399477 w 1870440"/>
              <a:gd name="connsiteY5" fmla="*/ 896414 h 991310"/>
              <a:gd name="connsiteX6" fmla="*/ 279593 w 1870440"/>
              <a:gd name="connsiteY6" fmla="*/ 683792 h 991310"/>
              <a:gd name="connsiteX7" fmla="*/ 4712 w 1870440"/>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4 w 1865772"/>
              <a:gd name="connsiteY0" fmla="*/ 633304 h 991310"/>
              <a:gd name="connsiteX1" fmla="*/ 397717 w 1865772"/>
              <a:gd name="connsiteY1" fmla="*/ 137323 h 991310"/>
              <a:gd name="connsiteX2" fmla="*/ 1262573 w 1865772"/>
              <a:gd name="connsiteY2" fmla="*/ 23168 h 991310"/>
              <a:gd name="connsiteX3" fmla="*/ 1708631 w 1865772"/>
              <a:gd name="connsiteY3" fmla="*/ 517064 h 991310"/>
              <a:gd name="connsiteX4" fmla="*/ 1851074 w 1865772"/>
              <a:gd name="connsiteY4" fmla="*/ 975081 h 991310"/>
              <a:gd name="connsiteX5" fmla="*/ 1394809 w 1865772"/>
              <a:gd name="connsiteY5" fmla="*/ 896414 h 991310"/>
              <a:gd name="connsiteX6" fmla="*/ 417748 w 1865772"/>
              <a:gd name="connsiteY6" fmla="*/ 716201 h 991310"/>
              <a:gd name="connsiteX7" fmla="*/ 44 w 1865772"/>
              <a:gd name="connsiteY7" fmla="*/ 633304 h 991310"/>
              <a:gd name="connsiteX0" fmla="*/ 46 w 1853519"/>
              <a:gd name="connsiteY0" fmla="*/ 578483 h 990076"/>
              <a:gd name="connsiteX1" fmla="*/ 385464 w 1853519"/>
              <a:gd name="connsiteY1" fmla="*/ 136089 h 990076"/>
              <a:gd name="connsiteX2" fmla="*/ 1250320 w 1853519"/>
              <a:gd name="connsiteY2" fmla="*/ 21934 h 990076"/>
              <a:gd name="connsiteX3" fmla="*/ 1696378 w 1853519"/>
              <a:gd name="connsiteY3" fmla="*/ 515830 h 990076"/>
              <a:gd name="connsiteX4" fmla="*/ 1838821 w 1853519"/>
              <a:gd name="connsiteY4" fmla="*/ 973847 h 990076"/>
              <a:gd name="connsiteX5" fmla="*/ 1382556 w 1853519"/>
              <a:gd name="connsiteY5" fmla="*/ 895180 h 990076"/>
              <a:gd name="connsiteX6" fmla="*/ 405495 w 1853519"/>
              <a:gd name="connsiteY6" fmla="*/ 714967 h 990076"/>
              <a:gd name="connsiteX7" fmla="*/ 46 w 1853519"/>
              <a:gd name="connsiteY7"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591 w 1887615"/>
              <a:gd name="connsiteY6" fmla="*/ 714967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87615"/>
              <a:gd name="connsiteY0" fmla="*/ 578483 h 990076"/>
              <a:gd name="connsiteX1" fmla="*/ 419560 w 1887615"/>
              <a:gd name="connsiteY1" fmla="*/ 136089 h 990076"/>
              <a:gd name="connsiteX2" fmla="*/ 1284416 w 1887615"/>
              <a:gd name="connsiteY2" fmla="*/ 21934 h 990076"/>
              <a:gd name="connsiteX3" fmla="*/ 1730474 w 1887615"/>
              <a:gd name="connsiteY3" fmla="*/ 515830 h 990076"/>
              <a:gd name="connsiteX4" fmla="*/ 1872917 w 1887615"/>
              <a:gd name="connsiteY4" fmla="*/ 973847 h 990076"/>
              <a:gd name="connsiteX5" fmla="*/ 1416652 w 1887615"/>
              <a:gd name="connsiteY5" fmla="*/ 895180 h 990076"/>
              <a:gd name="connsiteX6" fmla="*/ 439756 w 1887615"/>
              <a:gd name="connsiteY6" fmla="*/ 726636 h 990076"/>
              <a:gd name="connsiteX7" fmla="*/ 64968 w 1887615"/>
              <a:gd name="connsiteY7" fmla="*/ 666714 h 990076"/>
              <a:gd name="connsiteX8" fmla="*/ 34142 w 1887615"/>
              <a:gd name="connsiteY8" fmla="*/ 578483 h 990076"/>
              <a:gd name="connsiteX0" fmla="*/ 34142 w 1893656"/>
              <a:gd name="connsiteY0" fmla="*/ 578887 h 990125"/>
              <a:gd name="connsiteX1" fmla="*/ 419560 w 1893656"/>
              <a:gd name="connsiteY1" fmla="*/ 136493 h 990125"/>
              <a:gd name="connsiteX2" fmla="*/ 1284416 w 1893656"/>
              <a:gd name="connsiteY2" fmla="*/ 22338 h 990125"/>
              <a:gd name="connsiteX3" fmla="*/ 1761977 w 1893656"/>
              <a:gd name="connsiteY3" fmla="*/ 522071 h 990125"/>
              <a:gd name="connsiteX4" fmla="*/ 1872917 w 1893656"/>
              <a:gd name="connsiteY4" fmla="*/ 974251 h 990125"/>
              <a:gd name="connsiteX5" fmla="*/ 1416652 w 1893656"/>
              <a:gd name="connsiteY5" fmla="*/ 895584 h 990125"/>
              <a:gd name="connsiteX6" fmla="*/ 439756 w 1893656"/>
              <a:gd name="connsiteY6" fmla="*/ 727040 h 990125"/>
              <a:gd name="connsiteX7" fmla="*/ 64968 w 1893656"/>
              <a:gd name="connsiteY7" fmla="*/ 667118 h 990125"/>
              <a:gd name="connsiteX8" fmla="*/ 34142 w 1893656"/>
              <a:gd name="connsiteY8" fmla="*/ 578887 h 990125"/>
              <a:gd name="connsiteX0" fmla="*/ 34142 w 1890318"/>
              <a:gd name="connsiteY0" fmla="*/ 578887 h 990125"/>
              <a:gd name="connsiteX1" fmla="*/ 419560 w 1890318"/>
              <a:gd name="connsiteY1" fmla="*/ 136493 h 990125"/>
              <a:gd name="connsiteX2" fmla="*/ 1284416 w 1890318"/>
              <a:gd name="connsiteY2" fmla="*/ 22338 h 990125"/>
              <a:gd name="connsiteX3" fmla="*/ 1761977 w 1890318"/>
              <a:gd name="connsiteY3" fmla="*/ 522071 h 990125"/>
              <a:gd name="connsiteX4" fmla="*/ 1872917 w 1890318"/>
              <a:gd name="connsiteY4" fmla="*/ 974251 h 990125"/>
              <a:gd name="connsiteX5" fmla="*/ 1416652 w 1890318"/>
              <a:gd name="connsiteY5" fmla="*/ 895584 h 990125"/>
              <a:gd name="connsiteX6" fmla="*/ 439756 w 1890318"/>
              <a:gd name="connsiteY6" fmla="*/ 727040 h 990125"/>
              <a:gd name="connsiteX7" fmla="*/ 64968 w 1890318"/>
              <a:gd name="connsiteY7" fmla="*/ 667118 h 990125"/>
              <a:gd name="connsiteX8" fmla="*/ 34142 w 1890318"/>
              <a:gd name="connsiteY8" fmla="*/ 578887 h 990125"/>
              <a:gd name="connsiteX0" fmla="*/ 34142 w 1874108"/>
              <a:gd name="connsiteY0" fmla="*/ 578887 h 987469"/>
              <a:gd name="connsiteX1" fmla="*/ 419560 w 1874108"/>
              <a:gd name="connsiteY1" fmla="*/ 136493 h 987469"/>
              <a:gd name="connsiteX2" fmla="*/ 1284416 w 1874108"/>
              <a:gd name="connsiteY2" fmla="*/ 22338 h 987469"/>
              <a:gd name="connsiteX3" fmla="*/ 1761977 w 1874108"/>
              <a:gd name="connsiteY3" fmla="*/ 522071 h 987469"/>
              <a:gd name="connsiteX4" fmla="*/ 1872917 w 1874108"/>
              <a:gd name="connsiteY4" fmla="*/ 974251 h 987469"/>
              <a:gd name="connsiteX5" fmla="*/ 1416652 w 1874108"/>
              <a:gd name="connsiteY5" fmla="*/ 895584 h 987469"/>
              <a:gd name="connsiteX6" fmla="*/ 439756 w 1874108"/>
              <a:gd name="connsiteY6" fmla="*/ 727040 h 987469"/>
              <a:gd name="connsiteX7" fmla="*/ 64968 w 1874108"/>
              <a:gd name="connsiteY7" fmla="*/ 667118 h 987469"/>
              <a:gd name="connsiteX8" fmla="*/ 34142 w 1874108"/>
              <a:gd name="connsiteY8" fmla="*/ 578887 h 987469"/>
              <a:gd name="connsiteX0" fmla="*/ 34142 w 1874269"/>
              <a:gd name="connsiteY0" fmla="*/ 578887 h 980571"/>
              <a:gd name="connsiteX1" fmla="*/ 419560 w 1874269"/>
              <a:gd name="connsiteY1" fmla="*/ 136493 h 980571"/>
              <a:gd name="connsiteX2" fmla="*/ 1284416 w 1874269"/>
              <a:gd name="connsiteY2" fmla="*/ 22338 h 980571"/>
              <a:gd name="connsiteX3" fmla="*/ 1761977 w 1874269"/>
              <a:gd name="connsiteY3" fmla="*/ 522071 h 980571"/>
              <a:gd name="connsiteX4" fmla="*/ 1872917 w 1874269"/>
              <a:gd name="connsiteY4" fmla="*/ 974251 h 980571"/>
              <a:gd name="connsiteX5" fmla="*/ 1416652 w 1874269"/>
              <a:gd name="connsiteY5" fmla="*/ 895584 h 980571"/>
              <a:gd name="connsiteX6" fmla="*/ 439756 w 1874269"/>
              <a:gd name="connsiteY6" fmla="*/ 727040 h 980571"/>
              <a:gd name="connsiteX7" fmla="*/ 64968 w 1874269"/>
              <a:gd name="connsiteY7" fmla="*/ 667118 h 980571"/>
              <a:gd name="connsiteX8" fmla="*/ 34142 w 1874269"/>
              <a:gd name="connsiteY8" fmla="*/ 578887 h 980571"/>
              <a:gd name="connsiteX0" fmla="*/ 34142 w 1888716"/>
              <a:gd name="connsiteY0" fmla="*/ 578887 h 993099"/>
              <a:gd name="connsiteX1" fmla="*/ 419560 w 1888716"/>
              <a:gd name="connsiteY1" fmla="*/ 136493 h 993099"/>
              <a:gd name="connsiteX2" fmla="*/ 1284416 w 1888716"/>
              <a:gd name="connsiteY2" fmla="*/ 22338 h 993099"/>
              <a:gd name="connsiteX3" fmla="*/ 1761977 w 1888716"/>
              <a:gd name="connsiteY3" fmla="*/ 522071 h 993099"/>
              <a:gd name="connsiteX4" fmla="*/ 1872917 w 1888716"/>
              <a:gd name="connsiteY4" fmla="*/ 974251 h 993099"/>
              <a:gd name="connsiteX5" fmla="*/ 1441154 w 1888716"/>
              <a:gd name="connsiteY5" fmla="*/ 914086 h 993099"/>
              <a:gd name="connsiteX6" fmla="*/ 439756 w 1888716"/>
              <a:gd name="connsiteY6" fmla="*/ 727040 h 993099"/>
              <a:gd name="connsiteX7" fmla="*/ 64968 w 1888716"/>
              <a:gd name="connsiteY7" fmla="*/ 667118 h 993099"/>
              <a:gd name="connsiteX8" fmla="*/ 34142 w 1888716"/>
              <a:gd name="connsiteY8" fmla="*/ 578887 h 993099"/>
              <a:gd name="connsiteX0" fmla="*/ 34142 w 1910942"/>
              <a:gd name="connsiteY0" fmla="*/ 578887 h 974312"/>
              <a:gd name="connsiteX1" fmla="*/ 419560 w 1910942"/>
              <a:gd name="connsiteY1" fmla="*/ 136493 h 974312"/>
              <a:gd name="connsiteX2" fmla="*/ 1284416 w 1910942"/>
              <a:gd name="connsiteY2" fmla="*/ 22338 h 974312"/>
              <a:gd name="connsiteX3" fmla="*/ 1761977 w 1910942"/>
              <a:gd name="connsiteY3" fmla="*/ 522071 h 974312"/>
              <a:gd name="connsiteX4" fmla="*/ 1876694 w 1910942"/>
              <a:gd name="connsiteY4" fmla="*/ 900322 h 974312"/>
              <a:gd name="connsiteX5" fmla="*/ 1872917 w 1910942"/>
              <a:gd name="connsiteY5" fmla="*/ 974251 h 974312"/>
              <a:gd name="connsiteX6" fmla="*/ 1441154 w 1910942"/>
              <a:gd name="connsiteY6" fmla="*/ 914086 h 974312"/>
              <a:gd name="connsiteX7" fmla="*/ 439756 w 1910942"/>
              <a:gd name="connsiteY7" fmla="*/ 727040 h 974312"/>
              <a:gd name="connsiteX8" fmla="*/ 64968 w 1910942"/>
              <a:gd name="connsiteY8" fmla="*/ 667118 h 974312"/>
              <a:gd name="connsiteX9" fmla="*/ 34142 w 1910942"/>
              <a:gd name="connsiteY9" fmla="*/ 578887 h 974312"/>
              <a:gd name="connsiteX0" fmla="*/ 34142 w 1899488"/>
              <a:gd name="connsiteY0" fmla="*/ 578887 h 989383"/>
              <a:gd name="connsiteX1" fmla="*/ 419560 w 1899488"/>
              <a:gd name="connsiteY1" fmla="*/ 136493 h 989383"/>
              <a:gd name="connsiteX2" fmla="*/ 1284416 w 1899488"/>
              <a:gd name="connsiteY2" fmla="*/ 22338 h 989383"/>
              <a:gd name="connsiteX3" fmla="*/ 1761977 w 1899488"/>
              <a:gd name="connsiteY3" fmla="*/ 522071 h 989383"/>
              <a:gd name="connsiteX4" fmla="*/ 1876694 w 1899488"/>
              <a:gd name="connsiteY4" fmla="*/ 900322 h 989383"/>
              <a:gd name="connsiteX5" fmla="*/ 1853831 w 1899488"/>
              <a:gd name="connsiteY5" fmla="*/ 989334 h 989383"/>
              <a:gd name="connsiteX6" fmla="*/ 1441154 w 1899488"/>
              <a:gd name="connsiteY6" fmla="*/ 914086 h 989383"/>
              <a:gd name="connsiteX7" fmla="*/ 439756 w 1899488"/>
              <a:gd name="connsiteY7" fmla="*/ 727040 h 989383"/>
              <a:gd name="connsiteX8" fmla="*/ 64968 w 1899488"/>
              <a:gd name="connsiteY8" fmla="*/ 667118 h 989383"/>
              <a:gd name="connsiteX9" fmla="*/ 34142 w 1899488"/>
              <a:gd name="connsiteY9" fmla="*/ 578887 h 98938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34142 w 1890632"/>
              <a:gd name="connsiteY0" fmla="*/ 578887 h 993703"/>
              <a:gd name="connsiteX1" fmla="*/ 419560 w 1890632"/>
              <a:gd name="connsiteY1" fmla="*/ 136493 h 993703"/>
              <a:gd name="connsiteX2" fmla="*/ 1284416 w 1890632"/>
              <a:gd name="connsiteY2" fmla="*/ 22338 h 993703"/>
              <a:gd name="connsiteX3" fmla="*/ 1761977 w 1890632"/>
              <a:gd name="connsiteY3" fmla="*/ 522071 h 993703"/>
              <a:gd name="connsiteX4" fmla="*/ 1876694 w 1890632"/>
              <a:gd name="connsiteY4" fmla="*/ 900322 h 993703"/>
              <a:gd name="connsiteX5" fmla="*/ 1853831 w 1890632"/>
              <a:gd name="connsiteY5" fmla="*/ 989334 h 993703"/>
              <a:gd name="connsiteX6" fmla="*/ 1441154 w 1890632"/>
              <a:gd name="connsiteY6" fmla="*/ 914086 h 993703"/>
              <a:gd name="connsiteX7" fmla="*/ 439756 w 1890632"/>
              <a:gd name="connsiteY7" fmla="*/ 727040 h 993703"/>
              <a:gd name="connsiteX8" fmla="*/ 64968 w 1890632"/>
              <a:gd name="connsiteY8" fmla="*/ 667118 h 993703"/>
              <a:gd name="connsiteX9" fmla="*/ 34142 w 1890632"/>
              <a:gd name="connsiteY9" fmla="*/ 578887 h 993703"/>
              <a:gd name="connsiteX0" fmla="*/ 15545 w 1872035"/>
              <a:gd name="connsiteY0" fmla="*/ 578887 h 993703"/>
              <a:gd name="connsiteX1" fmla="*/ 400963 w 1872035"/>
              <a:gd name="connsiteY1" fmla="*/ 136493 h 993703"/>
              <a:gd name="connsiteX2" fmla="*/ 1265819 w 1872035"/>
              <a:gd name="connsiteY2" fmla="*/ 22338 h 993703"/>
              <a:gd name="connsiteX3" fmla="*/ 1743380 w 1872035"/>
              <a:gd name="connsiteY3" fmla="*/ 522071 h 993703"/>
              <a:gd name="connsiteX4" fmla="*/ 1858097 w 1872035"/>
              <a:gd name="connsiteY4" fmla="*/ 900322 h 993703"/>
              <a:gd name="connsiteX5" fmla="*/ 1835234 w 1872035"/>
              <a:gd name="connsiteY5" fmla="*/ 989334 h 993703"/>
              <a:gd name="connsiteX6" fmla="*/ 1422557 w 1872035"/>
              <a:gd name="connsiteY6" fmla="*/ 914086 h 993703"/>
              <a:gd name="connsiteX7" fmla="*/ 421159 w 1872035"/>
              <a:gd name="connsiteY7" fmla="*/ 727040 h 993703"/>
              <a:gd name="connsiteX8" fmla="*/ 109376 w 1872035"/>
              <a:gd name="connsiteY8" fmla="*/ 678789 h 993703"/>
              <a:gd name="connsiteX9" fmla="*/ 15545 w 1872035"/>
              <a:gd name="connsiteY9" fmla="*/ 578887 h 993703"/>
              <a:gd name="connsiteX0" fmla="*/ 21358 w 1843514"/>
              <a:gd name="connsiteY0" fmla="*/ 594911 h 994056"/>
              <a:gd name="connsiteX1" fmla="*/ 372442 w 1843514"/>
              <a:gd name="connsiteY1" fmla="*/ 136846 h 994056"/>
              <a:gd name="connsiteX2" fmla="*/ 1237298 w 1843514"/>
              <a:gd name="connsiteY2" fmla="*/ 22691 h 994056"/>
              <a:gd name="connsiteX3" fmla="*/ 1714859 w 1843514"/>
              <a:gd name="connsiteY3" fmla="*/ 522424 h 994056"/>
              <a:gd name="connsiteX4" fmla="*/ 1829576 w 1843514"/>
              <a:gd name="connsiteY4" fmla="*/ 900675 h 994056"/>
              <a:gd name="connsiteX5" fmla="*/ 1806713 w 1843514"/>
              <a:gd name="connsiteY5" fmla="*/ 989687 h 994056"/>
              <a:gd name="connsiteX6" fmla="*/ 1394036 w 1843514"/>
              <a:gd name="connsiteY6" fmla="*/ 914439 h 994056"/>
              <a:gd name="connsiteX7" fmla="*/ 392638 w 1843514"/>
              <a:gd name="connsiteY7" fmla="*/ 727393 h 994056"/>
              <a:gd name="connsiteX8" fmla="*/ 80855 w 1843514"/>
              <a:gd name="connsiteY8" fmla="*/ 679142 h 994056"/>
              <a:gd name="connsiteX9" fmla="*/ 21358 w 1843514"/>
              <a:gd name="connsiteY9" fmla="*/ 594911 h 994056"/>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21358 w 1843514"/>
              <a:gd name="connsiteY0" fmla="*/ 597202 h 996347"/>
              <a:gd name="connsiteX1" fmla="*/ 372442 w 1843514"/>
              <a:gd name="connsiteY1" fmla="*/ 139137 h 996347"/>
              <a:gd name="connsiteX2" fmla="*/ 1237298 w 1843514"/>
              <a:gd name="connsiteY2" fmla="*/ 24982 h 996347"/>
              <a:gd name="connsiteX3" fmla="*/ 1714859 w 1843514"/>
              <a:gd name="connsiteY3" fmla="*/ 524715 h 996347"/>
              <a:gd name="connsiteX4" fmla="*/ 1829576 w 1843514"/>
              <a:gd name="connsiteY4" fmla="*/ 902966 h 996347"/>
              <a:gd name="connsiteX5" fmla="*/ 1806713 w 1843514"/>
              <a:gd name="connsiteY5" fmla="*/ 991978 h 996347"/>
              <a:gd name="connsiteX6" fmla="*/ 1394036 w 1843514"/>
              <a:gd name="connsiteY6" fmla="*/ 916730 h 996347"/>
              <a:gd name="connsiteX7" fmla="*/ 392638 w 1843514"/>
              <a:gd name="connsiteY7" fmla="*/ 729684 h 996347"/>
              <a:gd name="connsiteX8" fmla="*/ 80855 w 1843514"/>
              <a:gd name="connsiteY8" fmla="*/ 681433 h 996347"/>
              <a:gd name="connsiteX9" fmla="*/ 21358 w 1843514"/>
              <a:gd name="connsiteY9" fmla="*/ 597202 h 996347"/>
              <a:gd name="connsiteX0" fmla="*/ 9840 w 1948135"/>
              <a:gd name="connsiteY0" fmla="*/ 573511 h 993588"/>
              <a:gd name="connsiteX1" fmla="*/ 477063 w 1948135"/>
              <a:gd name="connsiteY1" fmla="*/ 136378 h 993588"/>
              <a:gd name="connsiteX2" fmla="*/ 1341919 w 1948135"/>
              <a:gd name="connsiteY2" fmla="*/ 22223 h 993588"/>
              <a:gd name="connsiteX3" fmla="*/ 1819480 w 1948135"/>
              <a:gd name="connsiteY3" fmla="*/ 521956 h 993588"/>
              <a:gd name="connsiteX4" fmla="*/ 1934197 w 1948135"/>
              <a:gd name="connsiteY4" fmla="*/ 900207 h 993588"/>
              <a:gd name="connsiteX5" fmla="*/ 1911334 w 1948135"/>
              <a:gd name="connsiteY5" fmla="*/ 989219 h 993588"/>
              <a:gd name="connsiteX6" fmla="*/ 1498657 w 1948135"/>
              <a:gd name="connsiteY6" fmla="*/ 913971 h 993588"/>
              <a:gd name="connsiteX7" fmla="*/ 497259 w 1948135"/>
              <a:gd name="connsiteY7" fmla="*/ 726925 h 993588"/>
              <a:gd name="connsiteX8" fmla="*/ 185476 w 1948135"/>
              <a:gd name="connsiteY8" fmla="*/ 678674 h 993588"/>
              <a:gd name="connsiteX9" fmla="*/ 9840 w 1948135"/>
              <a:gd name="connsiteY9" fmla="*/ 573511 h 993588"/>
              <a:gd name="connsiteX0" fmla="*/ 45764 w 1984059"/>
              <a:gd name="connsiteY0" fmla="*/ 573511 h 993588"/>
              <a:gd name="connsiteX1" fmla="*/ 512987 w 1984059"/>
              <a:gd name="connsiteY1" fmla="*/ 136378 h 993588"/>
              <a:gd name="connsiteX2" fmla="*/ 1377843 w 1984059"/>
              <a:gd name="connsiteY2" fmla="*/ 22223 h 993588"/>
              <a:gd name="connsiteX3" fmla="*/ 1855404 w 1984059"/>
              <a:gd name="connsiteY3" fmla="*/ 521956 h 993588"/>
              <a:gd name="connsiteX4" fmla="*/ 1970121 w 1984059"/>
              <a:gd name="connsiteY4" fmla="*/ 900207 h 993588"/>
              <a:gd name="connsiteX5" fmla="*/ 1947258 w 1984059"/>
              <a:gd name="connsiteY5" fmla="*/ 989219 h 993588"/>
              <a:gd name="connsiteX6" fmla="*/ 1534581 w 1984059"/>
              <a:gd name="connsiteY6" fmla="*/ 913971 h 993588"/>
              <a:gd name="connsiteX7" fmla="*/ 533183 w 1984059"/>
              <a:gd name="connsiteY7" fmla="*/ 726925 h 993588"/>
              <a:gd name="connsiteX8" fmla="*/ 72744 w 1984059"/>
              <a:gd name="connsiteY8" fmla="*/ 645571 h 993588"/>
              <a:gd name="connsiteX9" fmla="*/ 45764 w 1984059"/>
              <a:gd name="connsiteY9" fmla="*/ 573511 h 993588"/>
              <a:gd name="connsiteX0" fmla="*/ 45764 w 1984059"/>
              <a:gd name="connsiteY0" fmla="*/ 539123 h 959200"/>
              <a:gd name="connsiteX1" fmla="*/ 512987 w 1984059"/>
              <a:gd name="connsiteY1" fmla="*/ 101990 h 959200"/>
              <a:gd name="connsiteX2" fmla="*/ 1366495 w 1984059"/>
              <a:gd name="connsiteY2" fmla="*/ 28594 h 959200"/>
              <a:gd name="connsiteX3" fmla="*/ 1855404 w 1984059"/>
              <a:gd name="connsiteY3" fmla="*/ 487568 h 959200"/>
              <a:gd name="connsiteX4" fmla="*/ 1970121 w 1984059"/>
              <a:gd name="connsiteY4" fmla="*/ 865819 h 959200"/>
              <a:gd name="connsiteX5" fmla="*/ 1947258 w 1984059"/>
              <a:gd name="connsiteY5" fmla="*/ 954831 h 959200"/>
              <a:gd name="connsiteX6" fmla="*/ 1534581 w 1984059"/>
              <a:gd name="connsiteY6" fmla="*/ 879583 h 959200"/>
              <a:gd name="connsiteX7" fmla="*/ 533183 w 1984059"/>
              <a:gd name="connsiteY7" fmla="*/ 692537 h 959200"/>
              <a:gd name="connsiteX8" fmla="*/ 72744 w 1984059"/>
              <a:gd name="connsiteY8" fmla="*/ 611183 h 959200"/>
              <a:gd name="connsiteX9" fmla="*/ 45764 w 1984059"/>
              <a:gd name="connsiteY9" fmla="*/ 539123 h 959200"/>
              <a:gd name="connsiteX0" fmla="*/ 45764 w 2009381"/>
              <a:gd name="connsiteY0" fmla="*/ 539123 h 954834"/>
              <a:gd name="connsiteX1" fmla="*/ 512987 w 2009381"/>
              <a:gd name="connsiteY1" fmla="*/ 101990 h 954834"/>
              <a:gd name="connsiteX2" fmla="*/ 1366495 w 2009381"/>
              <a:gd name="connsiteY2" fmla="*/ 28594 h 954834"/>
              <a:gd name="connsiteX3" fmla="*/ 1855404 w 2009381"/>
              <a:gd name="connsiteY3" fmla="*/ 487568 h 954834"/>
              <a:gd name="connsiteX4" fmla="*/ 1996537 w 2009381"/>
              <a:gd name="connsiteY4" fmla="*/ 876101 h 954834"/>
              <a:gd name="connsiteX5" fmla="*/ 1947258 w 2009381"/>
              <a:gd name="connsiteY5" fmla="*/ 954831 h 954834"/>
              <a:gd name="connsiteX6" fmla="*/ 1534581 w 2009381"/>
              <a:gd name="connsiteY6" fmla="*/ 879583 h 954834"/>
              <a:gd name="connsiteX7" fmla="*/ 533183 w 2009381"/>
              <a:gd name="connsiteY7" fmla="*/ 692537 h 954834"/>
              <a:gd name="connsiteX8" fmla="*/ 72744 w 2009381"/>
              <a:gd name="connsiteY8" fmla="*/ 611183 h 954834"/>
              <a:gd name="connsiteX9" fmla="*/ 45764 w 2009381"/>
              <a:gd name="connsiteY9" fmla="*/ 539123 h 954834"/>
              <a:gd name="connsiteX0" fmla="*/ 45764 w 2009381"/>
              <a:gd name="connsiteY0" fmla="*/ 539123 h 954834"/>
              <a:gd name="connsiteX1" fmla="*/ 512987 w 2009381"/>
              <a:gd name="connsiteY1" fmla="*/ 101990 h 954834"/>
              <a:gd name="connsiteX2" fmla="*/ 1366495 w 2009381"/>
              <a:gd name="connsiteY2" fmla="*/ 28594 h 954834"/>
              <a:gd name="connsiteX3" fmla="*/ 1855404 w 2009381"/>
              <a:gd name="connsiteY3" fmla="*/ 487568 h 954834"/>
              <a:gd name="connsiteX4" fmla="*/ 1996537 w 2009381"/>
              <a:gd name="connsiteY4" fmla="*/ 876101 h 954834"/>
              <a:gd name="connsiteX5" fmla="*/ 1947258 w 2009381"/>
              <a:gd name="connsiteY5" fmla="*/ 954831 h 954834"/>
              <a:gd name="connsiteX6" fmla="*/ 1534581 w 2009381"/>
              <a:gd name="connsiteY6" fmla="*/ 879583 h 954834"/>
              <a:gd name="connsiteX7" fmla="*/ 533183 w 2009381"/>
              <a:gd name="connsiteY7" fmla="*/ 692537 h 954834"/>
              <a:gd name="connsiteX8" fmla="*/ 72744 w 2009381"/>
              <a:gd name="connsiteY8" fmla="*/ 611183 h 954834"/>
              <a:gd name="connsiteX9" fmla="*/ 45764 w 2009381"/>
              <a:gd name="connsiteY9" fmla="*/ 539123 h 954834"/>
              <a:gd name="connsiteX0" fmla="*/ 45764 w 2011417"/>
              <a:gd name="connsiteY0" fmla="*/ 539123 h 954872"/>
              <a:gd name="connsiteX1" fmla="*/ 512987 w 2011417"/>
              <a:gd name="connsiteY1" fmla="*/ 101990 h 954872"/>
              <a:gd name="connsiteX2" fmla="*/ 1366495 w 2011417"/>
              <a:gd name="connsiteY2" fmla="*/ 28594 h 954872"/>
              <a:gd name="connsiteX3" fmla="*/ 1855404 w 2011417"/>
              <a:gd name="connsiteY3" fmla="*/ 487568 h 954872"/>
              <a:gd name="connsiteX4" fmla="*/ 1999345 w 2011417"/>
              <a:gd name="connsiteY4" fmla="*/ 881075 h 954872"/>
              <a:gd name="connsiteX5" fmla="*/ 1947258 w 2011417"/>
              <a:gd name="connsiteY5" fmla="*/ 954831 h 954872"/>
              <a:gd name="connsiteX6" fmla="*/ 1534581 w 2011417"/>
              <a:gd name="connsiteY6" fmla="*/ 879583 h 954872"/>
              <a:gd name="connsiteX7" fmla="*/ 533183 w 2011417"/>
              <a:gd name="connsiteY7" fmla="*/ 692537 h 954872"/>
              <a:gd name="connsiteX8" fmla="*/ 72744 w 2011417"/>
              <a:gd name="connsiteY8" fmla="*/ 611183 h 954872"/>
              <a:gd name="connsiteX9" fmla="*/ 45764 w 2011417"/>
              <a:gd name="connsiteY9" fmla="*/ 539123 h 954872"/>
              <a:gd name="connsiteX0" fmla="*/ 45764 w 2011417"/>
              <a:gd name="connsiteY0" fmla="*/ 539123 h 954872"/>
              <a:gd name="connsiteX1" fmla="*/ 512987 w 2011417"/>
              <a:gd name="connsiteY1" fmla="*/ 101990 h 954872"/>
              <a:gd name="connsiteX2" fmla="*/ 1366495 w 2011417"/>
              <a:gd name="connsiteY2" fmla="*/ 28594 h 954872"/>
              <a:gd name="connsiteX3" fmla="*/ 1855404 w 2011417"/>
              <a:gd name="connsiteY3" fmla="*/ 487568 h 954872"/>
              <a:gd name="connsiteX4" fmla="*/ 1999345 w 2011417"/>
              <a:gd name="connsiteY4" fmla="*/ 881075 h 954872"/>
              <a:gd name="connsiteX5" fmla="*/ 1947258 w 2011417"/>
              <a:gd name="connsiteY5" fmla="*/ 954831 h 954872"/>
              <a:gd name="connsiteX6" fmla="*/ 1534581 w 2011417"/>
              <a:gd name="connsiteY6" fmla="*/ 879583 h 954872"/>
              <a:gd name="connsiteX7" fmla="*/ 533183 w 2011417"/>
              <a:gd name="connsiteY7" fmla="*/ 692537 h 954872"/>
              <a:gd name="connsiteX8" fmla="*/ 72744 w 2011417"/>
              <a:gd name="connsiteY8" fmla="*/ 611183 h 954872"/>
              <a:gd name="connsiteX9" fmla="*/ 45764 w 2011417"/>
              <a:gd name="connsiteY9" fmla="*/ 539123 h 954872"/>
              <a:gd name="connsiteX0" fmla="*/ 45764 w 2018208"/>
              <a:gd name="connsiteY0" fmla="*/ 539123 h 961064"/>
              <a:gd name="connsiteX1" fmla="*/ 512987 w 2018208"/>
              <a:gd name="connsiteY1" fmla="*/ 101990 h 961064"/>
              <a:gd name="connsiteX2" fmla="*/ 1366495 w 2018208"/>
              <a:gd name="connsiteY2" fmla="*/ 28594 h 961064"/>
              <a:gd name="connsiteX3" fmla="*/ 1855404 w 2018208"/>
              <a:gd name="connsiteY3" fmla="*/ 487568 h 961064"/>
              <a:gd name="connsiteX4" fmla="*/ 2008248 w 2018208"/>
              <a:gd name="connsiteY4" fmla="*/ 905564 h 961064"/>
              <a:gd name="connsiteX5" fmla="*/ 1947258 w 2018208"/>
              <a:gd name="connsiteY5" fmla="*/ 954831 h 961064"/>
              <a:gd name="connsiteX6" fmla="*/ 1534581 w 2018208"/>
              <a:gd name="connsiteY6" fmla="*/ 879583 h 961064"/>
              <a:gd name="connsiteX7" fmla="*/ 533183 w 2018208"/>
              <a:gd name="connsiteY7" fmla="*/ 692537 h 961064"/>
              <a:gd name="connsiteX8" fmla="*/ 72744 w 2018208"/>
              <a:gd name="connsiteY8" fmla="*/ 611183 h 961064"/>
              <a:gd name="connsiteX9" fmla="*/ 45764 w 2018208"/>
              <a:gd name="connsiteY9" fmla="*/ 539123 h 961064"/>
              <a:gd name="connsiteX0" fmla="*/ 45764 w 2013747"/>
              <a:gd name="connsiteY0" fmla="*/ 539123 h 958712"/>
              <a:gd name="connsiteX1" fmla="*/ 512987 w 2013747"/>
              <a:gd name="connsiteY1" fmla="*/ 101990 h 958712"/>
              <a:gd name="connsiteX2" fmla="*/ 1366495 w 2013747"/>
              <a:gd name="connsiteY2" fmla="*/ 28594 h 958712"/>
              <a:gd name="connsiteX3" fmla="*/ 1855404 w 2013747"/>
              <a:gd name="connsiteY3" fmla="*/ 487568 h 958712"/>
              <a:gd name="connsiteX4" fmla="*/ 2008248 w 2013747"/>
              <a:gd name="connsiteY4" fmla="*/ 905564 h 958712"/>
              <a:gd name="connsiteX5" fmla="*/ 1947258 w 2013747"/>
              <a:gd name="connsiteY5" fmla="*/ 954831 h 958712"/>
              <a:gd name="connsiteX6" fmla="*/ 1534581 w 2013747"/>
              <a:gd name="connsiteY6" fmla="*/ 879583 h 958712"/>
              <a:gd name="connsiteX7" fmla="*/ 533183 w 2013747"/>
              <a:gd name="connsiteY7" fmla="*/ 692537 h 958712"/>
              <a:gd name="connsiteX8" fmla="*/ 72744 w 2013747"/>
              <a:gd name="connsiteY8" fmla="*/ 611183 h 958712"/>
              <a:gd name="connsiteX9" fmla="*/ 45764 w 2013747"/>
              <a:gd name="connsiteY9" fmla="*/ 539123 h 958712"/>
              <a:gd name="connsiteX0" fmla="*/ 45764 w 2013747"/>
              <a:gd name="connsiteY0" fmla="*/ 547145 h 966734"/>
              <a:gd name="connsiteX1" fmla="*/ 512987 w 2013747"/>
              <a:gd name="connsiteY1" fmla="*/ 110012 h 966734"/>
              <a:gd name="connsiteX2" fmla="*/ 1366495 w 2013747"/>
              <a:gd name="connsiteY2" fmla="*/ 36616 h 966734"/>
              <a:gd name="connsiteX3" fmla="*/ 1855404 w 2013747"/>
              <a:gd name="connsiteY3" fmla="*/ 495590 h 966734"/>
              <a:gd name="connsiteX4" fmla="*/ 2008248 w 2013747"/>
              <a:gd name="connsiteY4" fmla="*/ 913586 h 966734"/>
              <a:gd name="connsiteX5" fmla="*/ 1947258 w 2013747"/>
              <a:gd name="connsiteY5" fmla="*/ 962853 h 966734"/>
              <a:gd name="connsiteX6" fmla="*/ 1534581 w 2013747"/>
              <a:gd name="connsiteY6" fmla="*/ 887605 h 966734"/>
              <a:gd name="connsiteX7" fmla="*/ 533183 w 2013747"/>
              <a:gd name="connsiteY7" fmla="*/ 700559 h 966734"/>
              <a:gd name="connsiteX8" fmla="*/ 72744 w 2013747"/>
              <a:gd name="connsiteY8" fmla="*/ 619205 h 966734"/>
              <a:gd name="connsiteX9" fmla="*/ 45764 w 2013747"/>
              <a:gd name="connsiteY9" fmla="*/ 547145 h 966734"/>
              <a:gd name="connsiteX0" fmla="*/ 45764 w 2017623"/>
              <a:gd name="connsiteY0" fmla="*/ 538197 h 961514"/>
              <a:gd name="connsiteX1" fmla="*/ 512987 w 2017623"/>
              <a:gd name="connsiteY1" fmla="*/ 101064 h 961514"/>
              <a:gd name="connsiteX2" fmla="*/ 1366495 w 2017623"/>
              <a:gd name="connsiteY2" fmla="*/ 27668 h 961514"/>
              <a:gd name="connsiteX3" fmla="*/ 1844223 w 2017623"/>
              <a:gd name="connsiteY3" fmla="*/ 474097 h 961514"/>
              <a:gd name="connsiteX4" fmla="*/ 2008248 w 2017623"/>
              <a:gd name="connsiteY4" fmla="*/ 904638 h 961514"/>
              <a:gd name="connsiteX5" fmla="*/ 1947258 w 2017623"/>
              <a:gd name="connsiteY5" fmla="*/ 953905 h 961514"/>
              <a:gd name="connsiteX6" fmla="*/ 1534581 w 2017623"/>
              <a:gd name="connsiteY6" fmla="*/ 878657 h 961514"/>
              <a:gd name="connsiteX7" fmla="*/ 533183 w 2017623"/>
              <a:gd name="connsiteY7" fmla="*/ 691611 h 961514"/>
              <a:gd name="connsiteX8" fmla="*/ 72744 w 2017623"/>
              <a:gd name="connsiteY8" fmla="*/ 610257 h 961514"/>
              <a:gd name="connsiteX9" fmla="*/ 45764 w 2017623"/>
              <a:gd name="connsiteY9" fmla="*/ 538197 h 961514"/>
              <a:gd name="connsiteX0" fmla="*/ 45764 w 2016911"/>
              <a:gd name="connsiteY0" fmla="*/ 537312 h 961257"/>
              <a:gd name="connsiteX1" fmla="*/ 512987 w 2016911"/>
              <a:gd name="connsiteY1" fmla="*/ 100179 h 961257"/>
              <a:gd name="connsiteX2" fmla="*/ 1366495 w 2016911"/>
              <a:gd name="connsiteY2" fmla="*/ 26783 h 961257"/>
              <a:gd name="connsiteX3" fmla="*/ 1853851 w 2016911"/>
              <a:gd name="connsiteY3" fmla="*/ 461219 h 961257"/>
              <a:gd name="connsiteX4" fmla="*/ 2008248 w 2016911"/>
              <a:gd name="connsiteY4" fmla="*/ 903753 h 961257"/>
              <a:gd name="connsiteX5" fmla="*/ 1947258 w 2016911"/>
              <a:gd name="connsiteY5" fmla="*/ 953020 h 961257"/>
              <a:gd name="connsiteX6" fmla="*/ 1534581 w 2016911"/>
              <a:gd name="connsiteY6" fmla="*/ 877772 h 961257"/>
              <a:gd name="connsiteX7" fmla="*/ 533183 w 2016911"/>
              <a:gd name="connsiteY7" fmla="*/ 690726 h 961257"/>
              <a:gd name="connsiteX8" fmla="*/ 72744 w 2016911"/>
              <a:gd name="connsiteY8" fmla="*/ 609372 h 961257"/>
              <a:gd name="connsiteX9" fmla="*/ 45764 w 2016911"/>
              <a:gd name="connsiteY9" fmla="*/ 537312 h 961257"/>
              <a:gd name="connsiteX0" fmla="*/ 45764 w 2016911"/>
              <a:gd name="connsiteY0" fmla="*/ 537312 h 961257"/>
              <a:gd name="connsiteX1" fmla="*/ 512987 w 2016911"/>
              <a:gd name="connsiteY1" fmla="*/ 100179 h 961257"/>
              <a:gd name="connsiteX2" fmla="*/ 1366495 w 2016911"/>
              <a:gd name="connsiteY2" fmla="*/ 26783 h 961257"/>
              <a:gd name="connsiteX3" fmla="*/ 1853851 w 2016911"/>
              <a:gd name="connsiteY3" fmla="*/ 461219 h 961257"/>
              <a:gd name="connsiteX4" fmla="*/ 2008248 w 2016911"/>
              <a:gd name="connsiteY4" fmla="*/ 903753 h 961257"/>
              <a:gd name="connsiteX5" fmla="*/ 1947258 w 2016911"/>
              <a:gd name="connsiteY5" fmla="*/ 953020 h 961257"/>
              <a:gd name="connsiteX6" fmla="*/ 1534581 w 2016911"/>
              <a:gd name="connsiteY6" fmla="*/ 877772 h 961257"/>
              <a:gd name="connsiteX7" fmla="*/ 533183 w 2016911"/>
              <a:gd name="connsiteY7" fmla="*/ 690726 h 961257"/>
              <a:gd name="connsiteX8" fmla="*/ 72744 w 2016911"/>
              <a:gd name="connsiteY8" fmla="*/ 609372 h 961257"/>
              <a:gd name="connsiteX9" fmla="*/ 45764 w 2016911"/>
              <a:gd name="connsiteY9" fmla="*/ 537312 h 961257"/>
              <a:gd name="connsiteX0" fmla="*/ 45764 w 2016911"/>
              <a:gd name="connsiteY0" fmla="*/ 541954 h 965899"/>
              <a:gd name="connsiteX1" fmla="*/ 512987 w 2016911"/>
              <a:gd name="connsiteY1" fmla="*/ 104821 h 965899"/>
              <a:gd name="connsiteX2" fmla="*/ 1366495 w 2016911"/>
              <a:gd name="connsiteY2" fmla="*/ 31425 h 965899"/>
              <a:gd name="connsiteX3" fmla="*/ 1853851 w 2016911"/>
              <a:gd name="connsiteY3" fmla="*/ 465861 h 965899"/>
              <a:gd name="connsiteX4" fmla="*/ 2008248 w 2016911"/>
              <a:gd name="connsiteY4" fmla="*/ 908395 h 965899"/>
              <a:gd name="connsiteX5" fmla="*/ 1947258 w 2016911"/>
              <a:gd name="connsiteY5" fmla="*/ 957662 h 965899"/>
              <a:gd name="connsiteX6" fmla="*/ 1534581 w 2016911"/>
              <a:gd name="connsiteY6" fmla="*/ 882414 h 965899"/>
              <a:gd name="connsiteX7" fmla="*/ 533183 w 2016911"/>
              <a:gd name="connsiteY7" fmla="*/ 695368 h 965899"/>
              <a:gd name="connsiteX8" fmla="*/ 72744 w 2016911"/>
              <a:gd name="connsiteY8" fmla="*/ 614014 h 965899"/>
              <a:gd name="connsiteX9" fmla="*/ 45764 w 2016911"/>
              <a:gd name="connsiteY9" fmla="*/ 541954 h 965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16911" h="965899">
                <a:moveTo>
                  <a:pt x="45764" y="541954"/>
                </a:moveTo>
                <a:cubicBezTo>
                  <a:pt x="119138" y="457089"/>
                  <a:pt x="282745" y="211197"/>
                  <a:pt x="512987" y="104821"/>
                </a:cubicBezTo>
                <a:cubicBezTo>
                  <a:pt x="743229" y="-1555"/>
                  <a:pt x="1143018" y="-28748"/>
                  <a:pt x="1366495" y="31425"/>
                </a:cubicBezTo>
                <a:cubicBezTo>
                  <a:pt x="1589972" y="91598"/>
                  <a:pt x="1764721" y="330952"/>
                  <a:pt x="1853851" y="465861"/>
                </a:cubicBezTo>
                <a:cubicBezTo>
                  <a:pt x="1942981" y="600770"/>
                  <a:pt x="1992680" y="826428"/>
                  <a:pt x="2008248" y="908395"/>
                </a:cubicBezTo>
                <a:cubicBezTo>
                  <a:pt x="2023816" y="990362"/>
                  <a:pt x="2026202" y="961992"/>
                  <a:pt x="1947258" y="957662"/>
                </a:cubicBezTo>
                <a:cubicBezTo>
                  <a:pt x="1868314" y="953332"/>
                  <a:pt x="1534581" y="882414"/>
                  <a:pt x="1534581" y="882414"/>
                </a:cubicBezTo>
                <a:lnTo>
                  <a:pt x="533183" y="695368"/>
                </a:lnTo>
                <a:cubicBezTo>
                  <a:pt x="308666" y="653165"/>
                  <a:pt x="153980" y="639583"/>
                  <a:pt x="72744" y="614014"/>
                </a:cubicBezTo>
                <a:cubicBezTo>
                  <a:pt x="-8492" y="588445"/>
                  <a:pt x="-27610" y="626819"/>
                  <a:pt x="45764" y="54195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8286A99-F6A4-71AC-69D4-6B8AE3A3B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785018" flipH="1">
            <a:off x="9952999" y="3491"/>
            <a:ext cx="1642681" cy="1190388"/>
          </a:xfrm>
          <a:custGeom>
            <a:avLst/>
            <a:gdLst>
              <a:gd name="connsiteX0" fmla="*/ 1690 w 1642681"/>
              <a:gd name="connsiteY0" fmla="*/ 775733 h 1190388"/>
              <a:gd name="connsiteX1" fmla="*/ 389916 w 1642681"/>
              <a:gd name="connsiteY1" fmla="*/ 1028656 h 1190388"/>
              <a:gd name="connsiteX2" fmla="*/ 386795 w 1642681"/>
              <a:gd name="connsiteY2" fmla="*/ 958685 h 1190388"/>
              <a:gd name="connsiteX3" fmla="*/ 389589 w 1642681"/>
              <a:gd name="connsiteY3" fmla="*/ 755815 h 1190388"/>
              <a:gd name="connsiteX4" fmla="*/ 488860 w 1642681"/>
              <a:gd name="connsiteY4" fmla="*/ 408044 h 1190388"/>
              <a:gd name="connsiteX5" fmla="*/ 924890 w 1642681"/>
              <a:gd name="connsiteY5" fmla="*/ 346537 h 1190388"/>
              <a:gd name="connsiteX6" fmla="*/ 1131535 w 1642681"/>
              <a:gd name="connsiteY6" fmla="*/ 452826 h 1190388"/>
              <a:gd name="connsiteX7" fmla="*/ 1227799 w 1642681"/>
              <a:gd name="connsiteY7" fmla="*/ 707463 h 1190388"/>
              <a:gd name="connsiteX8" fmla="*/ 1285813 w 1642681"/>
              <a:gd name="connsiteY8" fmla="*/ 1187443 h 1190388"/>
              <a:gd name="connsiteX9" fmla="*/ 1344363 w 1642681"/>
              <a:gd name="connsiteY9" fmla="*/ 1190314 h 1190388"/>
              <a:gd name="connsiteX10" fmla="*/ 1642681 w 1642681"/>
              <a:gd name="connsiteY10" fmla="*/ 1167179 h 1190388"/>
              <a:gd name="connsiteX11" fmla="*/ 1642570 w 1642681"/>
              <a:gd name="connsiteY11" fmla="*/ 1166212 h 1190388"/>
              <a:gd name="connsiteX12" fmla="*/ 1554200 w 1642681"/>
              <a:gd name="connsiteY12" fmla="*/ 500641 h 1190388"/>
              <a:gd name="connsiteX13" fmla="*/ 1309329 w 1642681"/>
              <a:gd name="connsiteY13" fmla="*/ 124000 h 1190388"/>
              <a:gd name="connsiteX14" fmla="*/ 924370 w 1642681"/>
              <a:gd name="connsiteY14" fmla="*/ 357 h 1190388"/>
              <a:gd name="connsiteX15" fmla="*/ 192127 w 1642681"/>
              <a:gd name="connsiteY15" fmla="*/ 159676 h 1190388"/>
              <a:gd name="connsiteX16" fmla="*/ 0 w 1642681"/>
              <a:gd name="connsiteY16" fmla="*/ 722348 h 1190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42681" h="1190388">
                <a:moveTo>
                  <a:pt x="1690" y="775733"/>
                </a:moveTo>
                <a:lnTo>
                  <a:pt x="389916" y="1028656"/>
                </a:lnTo>
                <a:lnTo>
                  <a:pt x="386795" y="958685"/>
                </a:lnTo>
                <a:cubicBezTo>
                  <a:pt x="383316" y="888338"/>
                  <a:pt x="381866" y="819224"/>
                  <a:pt x="389589" y="755815"/>
                </a:cubicBezTo>
                <a:cubicBezTo>
                  <a:pt x="405037" y="629000"/>
                  <a:pt x="399643" y="476257"/>
                  <a:pt x="488860" y="408044"/>
                </a:cubicBezTo>
                <a:cubicBezTo>
                  <a:pt x="578077" y="339831"/>
                  <a:pt x="817777" y="339073"/>
                  <a:pt x="924890" y="346537"/>
                </a:cubicBezTo>
                <a:cubicBezTo>
                  <a:pt x="1032003" y="354000"/>
                  <a:pt x="1081051" y="392672"/>
                  <a:pt x="1131535" y="452826"/>
                </a:cubicBezTo>
                <a:cubicBezTo>
                  <a:pt x="1182020" y="512980"/>
                  <a:pt x="1202087" y="585027"/>
                  <a:pt x="1227799" y="707463"/>
                </a:cubicBezTo>
                <a:cubicBezTo>
                  <a:pt x="1253512" y="829898"/>
                  <a:pt x="1273249" y="1059448"/>
                  <a:pt x="1285813" y="1187443"/>
                </a:cubicBezTo>
                <a:cubicBezTo>
                  <a:pt x="1315991" y="1186765"/>
                  <a:pt x="1314186" y="1190993"/>
                  <a:pt x="1344363" y="1190314"/>
                </a:cubicBezTo>
                <a:lnTo>
                  <a:pt x="1642681" y="1167179"/>
                </a:lnTo>
                <a:cubicBezTo>
                  <a:pt x="1642644" y="1166857"/>
                  <a:pt x="1642607" y="1166534"/>
                  <a:pt x="1642570" y="1166212"/>
                </a:cubicBezTo>
                <a:cubicBezTo>
                  <a:pt x="1624949" y="990605"/>
                  <a:pt x="1609739" y="674343"/>
                  <a:pt x="1554200" y="500641"/>
                </a:cubicBezTo>
                <a:cubicBezTo>
                  <a:pt x="1498660" y="326939"/>
                  <a:pt x="1414300" y="207380"/>
                  <a:pt x="1309329" y="124000"/>
                </a:cubicBezTo>
                <a:cubicBezTo>
                  <a:pt x="1204356" y="40619"/>
                  <a:pt x="1060186" y="3086"/>
                  <a:pt x="924370" y="357"/>
                </a:cubicBezTo>
                <a:cubicBezTo>
                  <a:pt x="536929" y="-4349"/>
                  <a:pt x="351805" y="36961"/>
                  <a:pt x="192127" y="159676"/>
                </a:cubicBezTo>
                <a:cubicBezTo>
                  <a:pt x="48801" y="284993"/>
                  <a:pt x="19603" y="526369"/>
                  <a:pt x="0" y="722348"/>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8185544-33B5-2EA0-81C3-830D1F8E1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5234">
            <a:off x="10300977" y="1883893"/>
            <a:ext cx="1939199" cy="2191715"/>
          </a:xfrm>
          <a:custGeom>
            <a:avLst/>
            <a:gdLst>
              <a:gd name="connsiteX0" fmla="*/ 673190 w 1939199"/>
              <a:gd name="connsiteY0" fmla="*/ 138 h 2191715"/>
              <a:gd name="connsiteX1" fmla="*/ 717936 w 1939199"/>
              <a:gd name="connsiteY1" fmla="*/ 122974 h 2191715"/>
              <a:gd name="connsiteX2" fmla="*/ 898096 w 1939199"/>
              <a:gd name="connsiteY2" fmla="*/ 512020 h 2191715"/>
              <a:gd name="connsiteX3" fmla="*/ 1097633 w 1939199"/>
              <a:gd name="connsiteY3" fmla="*/ 1001134 h 2191715"/>
              <a:gd name="connsiteX4" fmla="*/ 1195077 w 1939199"/>
              <a:gd name="connsiteY4" fmla="*/ 1325502 h 2191715"/>
              <a:gd name="connsiteX5" fmla="*/ 1232522 w 1939199"/>
              <a:gd name="connsiteY5" fmla="*/ 1417526 h 2191715"/>
              <a:gd name="connsiteX6" fmla="*/ 1230410 w 1939199"/>
              <a:gd name="connsiteY6" fmla="*/ 1166168 h 2191715"/>
              <a:gd name="connsiteX7" fmla="*/ 1305572 w 1939199"/>
              <a:gd name="connsiteY7" fmla="*/ 764222 h 2191715"/>
              <a:gd name="connsiteX8" fmla="*/ 1515912 w 1939199"/>
              <a:gd name="connsiteY8" fmla="*/ 353917 h 2191715"/>
              <a:gd name="connsiteX9" fmla="*/ 1720341 w 1939199"/>
              <a:gd name="connsiteY9" fmla="*/ 253265 h 2191715"/>
              <a:gd name="connsiteX10" fmla="*/ 1653249 w 1939199"/>
              <a:gd name="connsiteY10" fmla="*/ 421756 h 2191715"/>
              <a:gd name="connsiteX11" fmla="*/ 1595079 w 1939199"/>
              <a:gd name="connsiteY11" fmla="*/ 642098 h 2191715"/>
              <a:gd name="connsiteX12" fmla="*/ 1498006 w 1939199"/>
              <a:gd name="connsiteY12" fmla="*/ 1207053 h 2191715"/>
              <a:gd name="connsiteX13" fmla="*/ 1490060 w 1939199"/>
              <a:gd name="connsiteY13" fmla="*/ 1460677 h 2191715"/>
              <a:gd name="connsiteX14" fmla="*/ 1704252 w 1939199"/>
              <a:gd name="connsiteY14" fmla="*/ 1114050 h 2191715"/>
              <a:gd name="connsiteX15" fmla="*/ 1913954 w 1939199"/>
              <a:gd name="connsiteY15" fmla="*/ 954093 h 2191715"/>
              <a:gd name="connsiteX16" fmla="*/ 1939199 w 1939199"/>
              <a:gd name="connsiteY16" fmla="*/ 939210 h 2191715"/>
              <a:gd name="connsiteX17" fmla="*/ 1839159 w 1939199"/>
              <a:gd name="connsiteY17" fmla="*/ 1450089 h 2191715"/>
              <a:gd name="connsiteX18" fmla="*/ 1812272 w 1939199"/>
              <a:gd name="connsiteY18" fmla="*/ 1517545 h 2191715"/>
              <a:gd name="connsiteX19" fmla="*/ 1733727 w 1939199"/>
              <a:gd name="connsiteY19" fmla="*/ 1694633 h 2191715"/>
              <a:gd name="connsiteX20" fmla="*/ 1620773 w 1939199"/>
              <a:gd name="connsiteY20" fmla="*/ 1843473 h 2191715"/>
              <a:gd name="connsiteX21" fmla="*/ 1602846 w 1939199"/>
              <a:gd name="connsiteY21" fmla="*/ 1941990 h 2191715"/>
              <a:gd name="connsiteX22" fmla="*/ 1673121 w 1939199"/>
              <a:gd name="connsiteY22" fmla="*/ 2143300 h 2191715"/>
              <a:gd name="connsiteX23" fmla="*/ 1312357 w 1939199"/>
              <a:gd name="connsiteY23" fmla="*/ 2191715 h 2191715"/>
              <a:gd name="connsiteX24" fmla="*/ 1310386 w 1939199"/>
              <a:gd name="connsiteY24" fmla="*/ 2014858 h 2191715"/>
              <a:gd name="connsiteX25" fmla="*/ 1266997 w 1939199"/>
              <a:gd name="connsiteY25" fmla="*/ 1987978 h 2191715"/>
              <a:gd name="connsiteX26" fmla="*/ 925005 w 1939199"/>
              <a:gd name="connsiteY26" fmla="*/ 2060205 h 2191715"/>
              <a:gd name="connsiteX27" fmla="*/ 570278 w 1939199"/>
              <a:gd name="connsiteY27" fmla="*/ 2030747 h 2191715"/>
              <a:gd name="connsiteX28" fmla="*/ 362198 w 1939199"/>
              <a:gd name="connsiteY28" fmla="*/ 1936834 h 2191715"/>
              <a:gd name="connsiteX29" fmla="*/ 157447 w 1939199"/>
              <a:gd name="connsiteY29" fmla="*/ 1722405 h 2191715"/>
              <a:gd name="connsiteX30" fmla="*/ 41006 w 1939199"/>
              <a:gd name="connsiteY30" fmla="*/ 1206190 h 2191715"/>
              <a:gd name="connsiteX31" fmla="*/ 2193 w 1939199"/>
              <a:gd name="connsiteY31" fmla="*/ 987925 h 2191715"/>
              <a:gd name="connsiteX32" fmla="*/ 97462 w 1939199"/>
              <a:gd name="connsiteY32" fmla="*/ 1123042 h 2191715"/>
              <a:gd name="connsiteX33" fmla="*/ 284472 w 1939199"/>
              <a:gd name="connsiteY33" fmla="*/ 1452172 h 2191715"/>
              <a:gd name="connsiteX34" fmla="*/ 562303 w 1939199"/>
              <a:gd name="connsiteY34" fmla="*/ 1674099 h 2191715"/>
              <a:gd name="connsiteX35" fmla="*/ 814189 w 1939199"/>
              <a:gd name="connsiteY35" fmla="*/ 1752760 h 2191715"/>
              <a:gd name="connsiteX36" fmla="*/ 984906 w 1939199"/>
              <a:gd name="connsiteY36" fmla="*/ 1741439 h 2191715"/>
              <a:gd name="connsiteX37" fmla="*/ 754488 w 1939199"/>
              <a:gd name="connsiteY37" fmla="*/ 1622932 h 2191715"/>
              <a:gd name="connsiteX38" fmla="*/ 469107 w 1939199"/>
              <a:gd name="connsiteY38" fmla="*/ 1387242 h 2191715"/>
              <a:gd name="connsiteX39" fmla="*/ 259772 w 1939199"/>
              <a:gd name="connsiteY39" fmla="*/ 1008712 h 2191715"/>
              <a:gd name="connsiteX40" fmla="*/ 79819 w 1939199"/>
              <a:gd name="connsiteY40" fmla="*/ 516749 h 2191715"/>
              <a:gd name="connsiteX41" fmla="*/ 79819 w 1939199"/>
              <a:gd name="connsiteY41" fmla="*/ 468246 h 2191715"/>
              <a:gd name="connsiteX42" fmla="*/ 284471 w 1939199"/>
              <a:gd name="connsiteY42" fmla="*/ 655330 h 2191715"/>
              <a:gd name="connsiteX43" fmla="*/ 471481 w 1939199"/>
              <a:gd name="connsiteY43" fmla="*/ 856273 h 2191715"/>
              <a:gd name="connsiteX44" fmla="*/ 938483 w 1939199"/>
              <a:gd name="connsiteY44" fmla="*/ 1412318 h 2191715"/>
              <a:gd name="connsiteX45" fmla="*/ 940167 w 1939199"/>
              <a:gd name="connsiteY45" fmla="*/ 1351255 h 2191715"/>
              <a:gd name="connsiteX46" fmla="*/ 718475 w 1939199"/>
              <a:gd name="connsiteY46" fmla="*/ 922099 h 2191715"/>
              <a:gd name="connsiteX47" fmla="*/ 563222 w 1939199"/>
              <a:gd name="connsiteY47" fmla="*/ 433601 h 2191715"/>
              <a:gd name="connsiteX48" fmla="*/ 658661 w 1939199"/>
              <a:gd name="connsiteY48" fmla="*/ 17026 h 2191715"/>
              <a:gd name="connsiteX49" fmla="*/ 673190 w 1939199"/>
              <a:gd name="connsiteY49" fmla="*/ 138 h 2191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939199" h="2191715">
                <a:moveTo>
                  <a:pt x="673190" y="138"/>
                </a:moveTo>
                <a:cubicBezTo>
                  <a:pt x="684134" y="3320"/>
                  <a:pt x="688007" y="61100"/>
                  <a:pt x="717936" y="122974"/>
                </a:cubicBezTo>
                <a:cubicBezTo>
                  <a:pt x="757842" y="205472"/>
                  <a:pt x="834813" y="365659"/>
                  <a:pt x="898096" y="512020"/>
                </a:cubicBezTo>
                <a:cubicBezTo>
                  <a:pt x="961379" y="658380"/>
                  <a:pt x="1048137" y="865554"/>
                  <a:pt x="1097633" y="1001134"/>
                </a:cubicBezTo>
                <a:cubicBezTo>
                  <a:pt x="1147130" y="1136715"/>
                  <a:pt x="1172595" y="1256103"/>
                  <a:pt x="1195077" y="1325502"/>
                </a:cubicBezTo>
                <a:cubicBezTo>
                  <a:pt x="1217559" y="1394901"/>
                  <a:pt x="1226632" y="1444082"/>
                  <a:pt x="1232522" y="1417526"/>
                </a:cubicBezTo>
                <a:cubicBezTo>
                  <a:pt x="1238410" y="1390970"/>
                  <a:pt x="1218235" y="1275052"/>
                  <a:pt x="1230410" y="1166168"/>
                </a:cubicBezTo>
                <a:cubicBezTo>
                  <a:pt x="1242585" y="1057283"/>
                  <a:pt x="1257988" y="899597"/>
                  <a:pt x="1305572" y="764222"/>
                </a:cubicBezTo>
                <a:cubicBezTo>
                  <a:pt x="1353155" y="628847"/>
                  <a:pt x="1446783" y="439076"/>
                  <a:pt x="1515912" y="353917"/>
                </a:cubicBezTo>
                <a:cubicBezTo>
                  <a:pt x="1585039" y="268757"/>
                  <a:pt x="1697452" y="241959"/>
                  <a:pt x="1720341" y="253265"/>
                </a:cubicBezTo>
                <a:cubicBezTo>
                  <a:pt x="1743231" y="264572"/>
                  <a:pt x="1674126" y="356950"/>
                  <a:pt x="1653249" y="421756"/>
                </a:cubicBezTo>
                <a:cubicBezTo>
                  <a:pt x="1632371" y="486561"/>
                  <a:pt x="1620952" y="511215"/>
                  <a:pt x="1595079" y="642098"/>
                </a:cubicBezTo>
                <a:cubicBezTo>
                  <a:pt x="1569205" y="772981"/>
                  <a:pt x="1515509" y="1070623"/>
                  <a:pt x="1498006" y="1207053"/>
                </a:cubicBezTo>
                <a:cubicBezTo>
                  <a:pt x="1480503" y="1343483"/>
                  <a:pt x="1455686" y="1476177"/>
                  <a:pt x="1490060" y="1460677"/>
                </a:cubicBezTo>
                <a:cubicBezTo>
                  <a:pt x="1524434" y="1445176"/>
                  <a:pt x="1624846" y="1203643"/>
                  <a:pt x="1704252" y="1114050"/>
                </a:cubicBezTo>
                <a:cubicBezTo>
                  <a:pt x="1763805" y="1046856"/>
                  <a:pt x="1851232" y="991374"/>
                  <a:pt x="1913954" y="954093"/>
                </a:cubicBezTo>
                <a:lnTo>
                  <a:pt x="1939199" y="939210"/>
                </a:lnTo>
                <a:lnTo>
                  <a:pt x="1839159" y="1450089"/>
                </a:lnTo>
                <a:lnTo>
                  <a:pt x="1812272" y="1517545"/>
                </a:lnTo>
                <a:cubicBezTo>
                  <a:pt x="1784141" y="1586394"/>
                  <a:pt x="1756450" y="1650188"/>
                  <a:pt x="1733727" y="1694633"/>
                </a:cubicBezTo>
                <a:cubicBezTo>
                  <a:pt x="1688279" y="1783524"/>
                  <a:pt x="1642587" y="1802247"/>
                  <a:pt x="1620773" y="1843473"/>
                </a:cubicBezTo>
                <a:cubicBezTo>
                  <a:pt x="1598960" y="1884699"/>
                  <a:pt x="1594121" y="1892019"/>
                  <a:pt x="1602846" y="1941990"/>
                </a:cubicBezTo>
                <a:cubicBezTo>
                  <a:pt x="1611570" y="1991961"/>
                  <a:pt x="1646680" y="2075919"/>
                  <a:pt x="1673121" y="2143300"/>
                </a:cubicBezTo>
                <a:lnTo>
                  <a:pt x="1312357" y="2191715"/>
                </a:lnTo>
                <a:cubicBezTo>
                  <a:pt x="1325453" y="2117372"/>
                  <a:pt x="1311774" y="2055263"/>
                  <a:pt x="1310386" y="2014858"/>
                </a:cubicBezTo>
                <a:cubicBezTo>
                  <a:pt x="1308998" y="1974454"/>
                  <a:pt x="1331226" y="1980420"/>
                  <a:pt x="1266997" y="1987978"/>
                </a:cubicBezTo>
                <a:cubicBezTo>
                  <a:pt x="1202766" y="1995535"/>
                  <a:pt x="1041125" y="2053076"/>
                  <a:pt x="925005" y="2060205"/>
                </a:cubicBezTo>
                <a:cubicBezTo>
                  <a:pt x="808885" y="2067333"/>
                  <a:pt x="664080" y="2051309"/>
                  <a:pt x="570278" y="2030747"/>
                </a:cubicBezTo>
                <a:cubicBezTo>
                  <a:pt x="476477" y="2010185"/>
                  <a:pt x="431004" y="1988224"/>
                  <a:pt x="362198" y="1936834"/>
                </a:cubicBezTo>
                <a:cubicBezTo>
                  <a:pt x="293393" y="1885443"/>
                  <a:pt x="210978" y="1844178"/>
                  <a:pt x="157447" y="1722405"/>
                </a:cubicBezTo>
                <a:cubicBezTo>
                  <a:pt x="103914" y="1600631"/>
                  <a:pt x="66882" y="1328603"/>
                  <a:pt x="41006" y="1206190"/>
                </a:cubicBezTo>
                <a:cubicBezTo>
                  <a:pt x="15131" y="1083777"/>
                  <a:pt x="-7216" y="1001783"/>
                  <a:pt x="2193" y="987925"/>
                </a:cubicBezTo>
                <a:cubicBezTo>
                  <a:pt x="11602" y="974067"/>
                  <a:pt x="50415" y="1045667"/>
                  <a:pt x="97462" y="1123042"/>
                </a:cubicBezTo>
                <a:cubicBezTo>
                  <a:pt x="144508" y="1200416"/>
                  <a:pt x="206998" y="1360329"/>
                  <a:pt x="284472" y="1452172"/>
                </a:cubicBezTo>
                <a:cubicBezTo>
                  <a:pt x="361945" y="1544015"/>
                  <a:pt x="474017" y="1624001"/>
                  <a:pt x="562303" y="1674099"/>
                </a:cubicBezTo>
                <a:cubicBezTo>
                  <a:pt x="650589" y="1724197"/>
                  <a:pt x="743756" y="1741537"/>
                  <a:pt x="814189" y="1752760"/>
                </a:cubicBezTo>
                <a:cubicBezTo>
                  <a:pt x="884623" y="1763983"/>
                  <a:pt x="997040" y="1753827"/>
                  <a:pt x="984906" y="1741439"/>
                </a:cubicBezTo>
                <a:cubicBezTo>
                  <a:pt x="972772" y="1729052"/>
                  <a:pt x="840455" y="1681965"/>
                  <a:pt x="754488" y="1622932"/>
                </a:cubicBezTo>
                <a:cubicBezTo>
                  <a:pt x="668522" y="1563899"/>
                  <a:pt x="551559" y="1489612"/>
                  <a:pt x="469107" y="1387242"/>
                </a:cubicBezTo>
                <a:cubicBezTo>
                  <a:pt x="386654" y="1284872"/>
                  <a:pt x="324654" y="1153794"/>
                  <a:pt x="259772" y="1008712"/>
                </a:cubicBezTo>
                <a:cubicBezTo>
                  <a:pt x="194891" y="863630"/>
                  <a:pt x="109812" y="606827"/>
                  <a:pt x="79819" y="516749"/>
                </a:cubicBezTo>
                <a:cubicBezTo>
                  <a:pt x="49827" y="426672"/>
                  <a:pt x="45711" y="445149"/>
                  <a:pt x="79819" y="468246"/>
                </a:cubicBezTo>
                <a:cubicBezTo>
                  <a:pt x="113928" y="491343"/>
                  <a:pt x="219195" y="590659"/>
                  <a:pt x="284471" y="655330"/>
                </a:cubicBezTo>
                <a:cubicBezTo>
                  <a:pt x="349748" y="720002"/>
                  <a:pt x="362479" y="730108"/>
                  <a:pt x="471481" y="856273"/>
                </a:cubicBezTo>
                <a:cubicBezTo>
                  <a:pt x="580483" y="982438"/>
                  <a:pt x="888801" y="1363039"/>
                  <a:pt x="938483" y="1412318"/>
                </a:cubicBezTo>
                <a:cubicBezTo>
                  <a:pt x="988166" y="1461597"/>
                  <a:pt x="976834" y="1432958"/>
                  <a:pt x="940167" y="1351255"/>
                </a:cubicBezTo>
                <a:cubicBezTo>
                  <a:pt x="903498" y="1269552"/>
                  <a:pt x="781299" y="1075041"/>
                  <a:pt x="718475" y="922099"/>
                </a:cubicBezTo>
                <a:cubicBezTo>
                  <a:pt x="655651" y="769157"/>
                  <a:pt x="573190" y="584446"/>
                  <a:pt x="563222" y="433601"/>
                </a:cubicBezTo>
                <a:cubicBezTo>
                  <a:pt x="553253" y="282755"/>
                  <a:pt x="632875" y="68797"/>
                  <a:pt x="658661" y="17026"/>
                </a:cubicBezTo>
                <a:cubicBezTo>
                  <a:pt x="665108" y="4083"/>
                  <a:pt x="669541" y="-923"/>
                  <a:pt x="673190" y="138"/>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58AC14F-A5C6-60C2-B544-3FBEA45EA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5234">
            <a:off x="10300976" y="1883893"/>
            <a:ext cx="1939199" cy="2191715"/>
          </a:xfrm>
          <a:custGeom>
            <a:avLst/>
            <a:gdLst>
              <a:gd name="connsiteX0" fmla="*/ 673190 w 1939199"/>
              <a:gd name="connsiteY0" fmla="*/ 138 h 2191715"/>
              <a:gd name="connsiteX1" fmla="*/ 717936 w 1939199"/>
              <a:gd name="connsiteY1" fmla="*/ 122974 h 2191715"/>
              <a:gd name="connsiteX2" fmla="*/ 898096 w 1939199"/>
              <a:gd name="connsiteY2" fmla="*/ 512020 h 2191715"/>
              <a:gd name="connsiteX3" fmla="*/ 1097633 w 1939199"/>
              <a:gd name="connsiteY3" fmla="*/ 1001134 h 2191715"/>
              <a:gd name="connsiteX4" fmla="*/ 1195077 w 1939199"/>
              <a:gd name="connsiteY4" fmla="*/ 1325502 h 2191715"/>
              <a:gd name="connsiteX5" fmla="*/ 1232522 w 1939199"/>
              <a:gd name="connsiteY5" fmla="*/ 1417526 h 2191715"/>
              <a:gd name="connsiteX6" fmla="*/ 1230410 w 1939199"/>
              <a:gd name="connsiteY6" fmla="*/ 1166168 h 2191715"/>
              <a:gd name="connsiteX7" fmla="*/ 1305572 w 1939199"/>
              <a:gd name="connsiteY7" fmla="*/ 764222 h 2191715"/>
              <a:gd name="connsiteX8" fmla="*/ 1515912 w 1939199"/>
              <a:gd name="connsiteY8" fmla="*/ 353917 h 2191715"/>
              <a:gd name="connsiteX9" fmla="*/ 1720341 w 1939199"/>
              <a:gd name="connsiteY9" fmla="*/ 253265 h 2191715"/>
              <a:gd name="connsiteX10" fmla="*/ 1653249 w 1939199"/>
              <a:gd name="connsiteY10" fmla="*/ 421756 h 2191715"/>
              <a:gd name="connsiteX11" fmla="*/ 1595079 w 1939199"/>
              <a:gd name="connsiteY11" fmla="*/ 642098 h 2191715"/>
              <a:gd name="connsiteX12" fmla="*/ 1498006 w 1939199"/>
              <a:gd name="connsiteY12" fmla="*/ 1207053 h 2191715"/>
              <a:gd name="connsiteX13" fmla="*/ 1490060 w 1939199"/>
              <a:gd name="connsiteY13" fmla="*/ 1460677 h 2191715"/>
              <a:gd name="connsiteX14" fmla="*/ 1704252 w 1939199"/>
              <a:gd name="connsiteY14" fmla="*/ 1114050 h 2191715"/>
              <a:gd name="connsiteX15" fmla="*/ 1913954 w 1939199"/>
              <a:gd name="connsiteY15" fmla="*/ 954093 h 2191715"/>
              <a:gd name="connsiteX16" fmla="*/ 1939199 w 1939199"/>
              <a:gd name="connsiteY16" fmla="*/ 939210 h 2191715"/>
              <a:gd name="connsiteX17" fmla="*/ 1839159 w 1939199"/>
              <a:gd name="connsiteY17" fmla="*/ 1450089 h 2191715"/>
              <a:gd name="connsiteX18" fmla="*/ 1812272 w 1939199"/>
              <a:gd name="connsiteY18" fmla="*/ 1517545 h 2191715"/>
              <a:gd name="connsiteX19" fmla="*/ 1733727 w 1939199"/>
              <a:gd name="connsiteY19" fmla="*/ 1694633 h 2191715"/>
              <a:gd name="connsiteX20" fmla="*/ 1620773 w 1939199"/>
              <a:gd name="connsiteY20" fmla="*/ 1843473 h 2191715"/>
              <a:gd name="connsiteX21" fmla="*/ 1602846 w 1939199"/>
              <a:gd name="connsiteY21" fmla="*/ 1941990 h 2191715"/>
              <a:gd name="connsiteX22" fmla="*/ 1673121 w 1939199"/>
              <a:gd name="connsiteY22" fmla="*/ 2143300 h 2191715"/>
              <a:gd name="connsiteX23" fmla="*/ 1312357 w 1939199"/>
              <a:gd name="connsiteY23" fmla="*/ 2191715 h 2191715"/>
              <a:gd name="connsiteX24" fmla="*/ 1310386 w 1939199"/>
              <a:gd name="connsiteY24" fmla="*/ 2014858 h 2191715"/>
              <a:gd name="connsiteX25" fmla="*/ 1266997 w 1939199"/>
              <a:gd name="connsiteY25" fmla="*/ 1987978 h 2191715"/>
              <a:gd name="connsiteX26" fmla="*/ 925005 w 1939199"/>
              <a:gd name="connsiteY26" fmla="*/ 2060205 h 2191715"/>
              <a:gd name="connsiteX27" fmla="*/ 570278 w 1939199"/>
              <a:gd name="connsiteY27" fmla="*/ 2030747 h 2191715"/>
              <a:gd name="connsiteX28" fmla="*/ 362198 w 1939199"/>
              <a:gd name="connsiteY28" fmla="*/ 1936834 h 2191715"/>
              <a:gd name="connsiteX29" fmla="*/ 157447 w 1939199"/>
              <a:gd name="connsiteY29" fmla="*/ 1722405 h 2191715"/>
              <a:gd name="connsiteX30" fmla="*/ 41006 w 1939199"/>
              <a:gd name="connsiteY30" fmla="*/ 1206190 h 2191715"/>
              <a:gd name="connsiteX31" fmla="*/ 2193 w 1939199"/>
              <a:gd name="connsiteY31" fmla="*/ 987925 h 2191715"/>
              <a:gd name="connsiteX32" fmla="*/ 97462 w 1939199"/>
              <a:gd name="connsiteY32" fmla="*/ 1123042 h 2191715"/>
              <a:gd name="connsiteX33" fmla="*/ 284472 w 1939199"/>
              <a:gd name="connsiteY33" fmla="*/ 1452172 h 2191715"/>
              <a:gd name="connsiteX34" fmla="*/ 562303 w 1939199"/>
              <a:gd name="connsiteY34" fmla="*/ 1674099 h 2191715"/>
              <a:gd name="connsiteX35" fmla="*/ 814189 w 1939199"/>
              <a:gd name="connsiteY35" fmla="*/ 1752760 h 2191715"/>
              <a:gd name="connsiteX36" fmla="*/ 984906 w 1939199"/>
              <a:gd name="connsiteY36" fmla="*/ 1741439 h 2191715"/>
              <a:gd name="connsiteX37" fmla="*/ 754488 w 1939199"/>
              <a:gd name="connsiteY37" fmla="*/ 1622932 h 2191715"/>
              <a:gd name="connsiteX38" fmla="*/ 469107 w 1939199"/>
              <a:gd name="connsiteY38" fmla="*/ 1387242 h 2191715"/>
              <a:gd name="connsiteX39" fmla="*/ 259772 w 1939199"/>
              <a:gd name="connsiteY39" fmla="*/ 1008712 h 2191715"/>
              <a:gd name="connsiteX40" fmla="*/ 79819 w 1939199"/>
              <a:gd name="connsiteY40" fmla="*/ 516749 h 2191715"/>
              <a:gd name="connsiteX41" fmla="*/ 79819 w 1939199"/>
              <a:gd name="connsiteY41" fmla="*/ 468246 h 2191715"/>
              <a:gd name="connsiteX42" fmla="*/ 284471 w 1939199"/>
              <a:gd name="connsiteY42" fmla="*/ 655330 h 2191715"/>
              <a:gd name="connsiteX43" fmla="*/ 471481 w 1939199"/>
              <a:gd name="connsiteY43" fmla="*/ 856273 h 2191715"/>
              <a:gd name="connsiteX44" fmla="*/ 938483 w 1939199"/>
              <a:gd name="connsiteY44" fmla="*/ 1412318 h 2191715"/>
              <a:gd name="connsiteX45" fmla="*/ 940167 w 1939199"/>
              <a:gd name="connsiteY45" fmla="*/ 1351255 h 2191715"/>
              <a:gd name="connsiteX46" fmla="*/ 718475 w 1939199"/>
              <a:gd name="connsiteY46" fmla="*/ 922099 h 2191715"/>
              <a:gd name="connsiteX47" fmla="*/ 563222 w 1939199"/>
              <a:gd name="connsiteY47" fmla="*/ 433601 h 2191715"/>
              <a:gd name="connsiteX48" fmla="*/ 658661 w 1939199"/>
              <a:gd name="connsiteY48" fmla="*/ 17026 h 2191715"/>
              <a:gd name="connsiteX49" fmla="*/ 673190 w 1939199"/>
              <a:gd name="connsiteY49" fmla="*/ 138 h 2191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939199" h="2191715">
                <a:moveTo>
                  <a:pt x="673190" y="138"/>
                </a:moveTo>
                <a:cubicBezTo>
                  <a:pt x="684134" y="3320"/>
                  <a:pt x="688007" y="61100"/>
                  <a:pt x="717936" y="122974"/>
                </a:cubicBezTo>
                <a:cubicBezTo>
                  <a:pt x="757842" y="205472"/>
                  <a:pt x="834813" y="365659"/>
                  <a:pt x="898096" y="512020"/>
                </a:cubicBezTo>
                <a:cubicBezTo>
                  <a:pt x="961379" y="658380"/>
                  <a:pt x="1048137" y="865554"/>
                  <a:pt x="1097633" y="1001134"/>
                </a:cubicBezTo>
                <a:cubicBezTo>
                  <a:pt x="1147130" y="1136715"/>
                  <a:pt x="1172595" y="1256103"/>
                  <a:pt x="1195077" y="1325502"/>
                </a:cubicBezTo>
                <a:cubicBezTo>
                  <a:pt x="1217559" y="1394901"/>
                  <a:pt x="1226632" y="1444082"/>
                  <a:pt x="1232522" y="1417526"/>
                </a:cubicBezTo>
                <a:cubicBezTo>
                  <a:pt x="1238410" y="1390970"/>
                  <a:pt x="1218235" y="1275052"/>
                  <a:pt x="1230410" y="1166168"/>
                </a:cubicBezTo>
                <a:cubicBezTo>
                  <a:pt x="1242585" y="1057283"/>
                  <a:pt x="1257988" y="899597"/>
                  <a:pt x="1305572" y="764222"/>
                </a:cubicBezTo>
                <a:cubicBezTo>
                  <a:pt x="1353155" y="628847"/>
                  <a:pt x="1446783" y="439076"/>
                  <a:pt x="1515912" y="353917"/>
                </a:cubicBezTo>
                <a:cubicBezTo>
                  <a:pt x="1585039" y="268757"/>
                  <a:pt x="1697452" y="241959"/>
                  <a:pt x="1720341" y="253265"/>
                </a:cubicBezTo>
                <a:cubicBezTo>
                  <a:pt x="1743231" y="264572"/>
                  <a:pt x="1674126" y="356950"/>
                  <a:pt x="1653249" y="421756"/>
                </a:cubicBezTo>
                <a:cubicBezTo>
                  <a:pt x="1632371" y="486561"/>
                  <a:pt x="1620952" y="511215"/>
                  <a:pt x="1595079" y="642098"/>
                </a:cubicBezTo>
                <a:cubicBezTo>
                  <a:pt x="1569205" y="772981"/>
                  <a:pt x="1515509" y="1070623"/>
                  <a:pt x="1498006" y="1207053"/>
                </a:cubicBezTo>
                <a:cubicBezTo>
                  <a:pt x="1480503" y="1343483"/>
                  <a:pt x="1455686" y="1476177"/>
                  <a:pt x="1490060" y="1460677"/>
                </a:cubicBezTo>
                <a:cubicBezTo>
                  <a:pt x="1524434" y="1445176"/>
                  <a:pt x="1624846" y="1203643"/>
                  <a:pt x="1704252" y="1114050"/>
                </a:cubicBezTo>
                <a:cubicBezTo>
                  <a:pt x="1763805" y="1046856"/>
                  <a:pt x="1851232" y="991374"/>
                  <a:pt x="1913954" y="954093"/>
                </a:cubicBezTo>
                <a:lnTo>
                  <a:pt x="1939199" y="939210"/>
                </a:lnTo>
                <a:lnTo>
                  <a:pt x="1839159" y="1450089"/>
                </a:lnTo>
                <a:lnTo>
                  <a:pt x="1812272" y="1517545"/>
                </a:lnTo>
                <a:cubicBezTo>
                  <a:pt x="1784141" y="1586394"/>
                  <a:pt x="1756450" y="1650188"/>
                  <a:pt x="1733727" y="1694633"/>
                </a:cubicBezTo>
                <a:cubicBezTo>
                  <a:pt x="1688279" y="1783524"/>
                  <a:pt x="1642587" y="1802247"/>
                  <a:pt x="1620773" y="1843473"/>
                </a:cubicBezTo>
                <a:cubicBezTo>
                  <a:pt x="1598960" y="1884699"/>
                  <a:pt x="1594121" y="1892019"/>
                  <a:pt x="1602846" y="1941990"/>
                </a:cubicBezTo>
                <a:cubicBezTo>
                  <a:pt x="1611570" y="1991961"/>
                  <a:pt x="1646680" y="2075919"/>
                  <a:pt x="1673121" y="2143300"/>
                </a:cubicBezTo>
                <a:lnTo>
                  <a:pt x="1312357" y="2191715"/>
                </a:lnTo>
                <a:cubicBezTo>
                  <a:pt x="1325453" y="2117372"/>
                  <a:pt x="1311774" y="2055263"/>
                  <a:pt x="1310386" y="2014858"/>
                </a:cubicBezTo>
                <a:cubicBezTo>
                  <a:pt x="1308998" y="1974454"/>
                  <a:pt x="1331226" y="1980420"/>
                  <a:pt x="1266997" y="1987978"/>
                </a:cubicBezTo>
                <a:cubicBezTo>
                  <a:pt x="1202766" y="1995535"/>
                  <a:pt x="1041125" y="2053076"/>
                  <a:pt x="925005" y="2060205"/>
                </a:cubicBezTo>
                <a:cubicBezTo>
                  <a:pt x="808885" y="2067333"/>
                  <a:pt x="664080" y="2051309"/>
                  <a:pt x="570278" y="2030747"/>
                </a:cubicBezTo>
                <a:cubicBezTo>
                  <a:pt x="476477" y="2010185"/>
                  <a:pt x="431004" y="1988224"/>
                  <a:pt x="362198" y="1936834"/>
                </a:cubicBezTo>
                <a:cubicBezTo>
                  <a:pt x="293393" y="1885443"/>
                  <a:pt x="210978" y="1844178"/>
                  <a:pt x="157447" y="1722405"/>
                </a:cubicBezTo>
                <a:cubicBezTo>
                  <a:pt x="103914" y="1600631"/>
                  <a:pt x="66882" y="1328603"/>
                  <a:pt x="41006" y="1206190"/>
                </a:cubicBezTo>
                <a:cubicBezTo>
                  <a:pt x="15131" y="1083777"/>
                  <a:pt x="-7216" y="1001783"/>
                  <a:pt x="2193" y="987925"/>
                </a:cubicBezTo>
                <a:cubicBezTo>
                  <a:pt x="11602" y="974067"/>
                  <a:pt x="50415" y="1045667"/>
                  <a:pt x="97462" y="1123042"/>
                </a:cubicBezTo>
                <a:cubicBezTo>
                  <a:pt x="144508" y="1200416"/>
                  <a:pt x="206998" y="1360329"/>
                  <a:pt x="284472" y="1452172"/>
                </a:cubicBezTo>
                <a:cubicBezTo>
                  <a:pt x="361945" y="1544015"/>
                  <a:pt x="474017" y="1624001"/>
                  <a:pt x="562303" y="1674099"/>
                </a:cubicBezTo>
                <a:cubicBezTo>
                  <a:pt x="650589" y="1724197"/>
                  <a:pt x="743756" y="1741537"/>
                  <a:pt x="814189" y="1752760"/>
                </a:cubicBezTo>
                <a:cubicBezTo>
                  <a:pt x="884623" y="1763983"/>
                  <a:pt x="997040" y="1753827"/>
                  <a:pt x="984906" y="1741439"/>
                </a:cubicBezTo>
                <a:cubicBezTo>
                  <a:pt x="972772" y="1729052"/>
                  <a:pt x="840455" y="1681965"/>
                  <a:pt x="754488" y="1622932"/>
                </a:cubicBezTo>
                <a:cubicBezTo>
                  <a:pt x="668522" y="1563899"/>
                  <a:pt x="551559" y="1489612"/>
                  <a:pt x="469107" y="1387242"/>
                </a:cubicBezTo>
                <a:cubicBezTo>
                  <a:pt x="386654" y="1284872"/>
                  <a:pt x="324654" y="1153794"/>
                  <a:pt x="259772" y="1008712"/>
                </a:cubicBezTo>
                <a:cubicBezTo>
                  <a:pt x="194891" y="863630"/>
                  <a:pt x="109812" y="606827"/>
                  <a:pt x="79819" y="516749"/>
                </a:cubicBezTo>
                <a:cubicBezTo>
                  <a:pt x="49827" y="426672"/>
                  <a:pt x="45711" y="445149"/>
                  <a:pt x="79819" y="468246"/>
                </a:cubicBezTo>
                <a:cubicBezTo>
                  <a:pt x="113928" y="491343"/>
                  <a:pt x="219195" y="590659"/>
                  <a:pt x="284471" y="655330"/>
                </a:cubicBezTo>
                <a:cubicBezTo>
                  <a:pt x="349748" y="720002"/>
                  <a:pt x="362479" y="730108"/>
                  <a:pt x="471481" y="856273"/>
                </a:cubicBezTo>
                <a:cubicBezTo>
                  <a:pt x="580483" y="982438"/>
                  <a:pt x="888801" y="1363039"/>
                  <a:pt x="938483" y="1412318"/>
                </a:cubicBezTo>
                <a:cubicBezTo>
                  <a:pt x="988166" y="1461597"/>
                  <a:pt x="976834" y="1432958"/>
                  <a:pt x="940167" y="1351255"/>
                </a:cubicBezTo>
                <a:cubicBezTo>
                  <a:pt x="903498" y="1269552"/>
                  <a:pt x="781299" y="1075041"/>
                  <a:pt x="718475" y="922099"/>
                </a:cubicBezTo>
                <a:cubicBezTo>
                  <a:pt x="655651" y="769157"/>
                  <a:pt x="573190" y="584446"/>
                  <a:pt x="563222" y="433601"/>
                </a:cubicBezTo>
                <a:cubicBezTo>
                  <a:pt x="553253" y="282755"/>
                  <a:pt x="632875" y="68797"/>
                  <a:pt x="658661" y="17026"/>
                </a:cubicBezTo>
                <a:cubicBezTo>
                  <a:pt x="665108" y="4083"/>
                  <a:pt x="669541" y="-923"/>
                  <a:pt x="673190" y="138"/>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C516F987-A45D-851D-1CD2-CB7875FC46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65210" y="4557431"/>
            <a:ext cx="456230" cy="410138"/>
            <a:chOff x="11065210" y="4557431"/>
            <a:chExt cx="456230" cy="410138"/>
          </a:xfrm>
        </p:grpSpPr>
        <p:sp>
          <p:nvSpPr>
            <p:cNvPr id="21" name="Freeform: Shape 20">
              <a:extLst>
                <a:ext uri="{FF2B5EF4-FFF2-40B4-BE49-F238E27FC236}">
                  <a16:creationId xmlns:a16="http://schemas.microsoft.com/office/drawing/2014/main" id="{A929A55E-7F8A-E6F3-C840-6321F22A1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11065210" y="4557431"/>
              <a:ext cx="456230" cy="410138"/>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044" h="4964273">
                  <a:moveTo>
                    <a:pt x="2649000" y="326"/>
                  </a:moveTo>
                  <a:cubicBezTo>
                    <a:pt x="3190766" y="-12684"/>
                    <a:pt x="3631137" y="366356"/>
                    <a:pt x="3964140" y="591130"/>
                  </a:cubicBezTo>
                  <a:cubicBezTo>
                    <a:pt x="4381335" y="1033016"/>
                    <a:pt x="4495620" y="1155441"/>
                    <a:pt x="4735908" y="1906232"/>
                  </a:cubicBezTo>
                  <a:cubicBezTo>
                    <a:pt x="4821021" y="2488865"/>
                    <a:pt x="4670370" y="3319588"/>
                    <a:pt x="4451030" y="3809413"/>
                  </a:cubicBezTo>
                  <a:cubicBezTo>
                    <a:pt x="4231690" y="4299238"/>
                    <a:pt x="3732691" y="4730212"/>
                    <a:pt x="3419865" y="4845181"/>
                  </a:cubicBezTo>
                  <a:cubicBezTo>
                    <a:pt x="2709019" y="5066246"/>
                    <a:pt x="1638953" y="4965760"/>
                    <a:pt x="1074535" y="4657562"/>
                  </a:cubicBezTo>
                  <a:cubicBezTo>
                    <a:pt x="510117" y="4349364"/>
                    <a:pt x="145196" y="3625226"/>
                    <a:pt x="33359" y="2995991"/>
                  </a:cubicBezTo>
                  <a:cubicBezTo>
                    <a:pt x="-94426" y="2318909"/>
                    <a:pt x="156197" y="1305459"/>
                    <a:pt x="592137" y="806182"/>
                  </a:cubicBezTo>
                  <a:cubicBezTo>
                    <a:pt x="1028077" y="306905"/>
                    <a:pt x="1996327" y="31074"/>
                    <a:pt x="2649000" y="326"/>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59B21108-0519-D656-2F7C-B6673CED5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11065210" y="4557431"/>
              <a:ext cx="456230" cy="410138"/>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044" h="4964273">
                  <a:moveTo>
                    <a:pt x="2649000" y="326"/>
                  </a:moveTo>
                  <a:cubicBezTo>
                    <a:pt x="3190766" y="-12684"/>
                    <a:pt x="3631137" y="366356"/>
                    <a:pt x="3964140" y="591130"/>
                  </a:cubicBezTo>
                  <a:cubicBezTo>
                    <a:pt x="4381335" y="1033016"/>
                    <a:pt x="4495620" y="1155441"/>
                    <a:pt x="4735908" y="1906232"/>
                  </a:cubicBezTo>
                  <a:cubicBezTo>
                    <a:pt x="4821021" y="2488865"/>
                    <a:pt x="4670370" y="3319588"/>
                    <a:pt x="4451030" y="3809413"/>
                  </a:cubicBezTo>
                  <a:cubicBezTo>
                    <a:pt x="4231690" y="4299238"/>
                    <a:pt x="3732691" y="4730212"/>
                    <a:pt x="3419865" y="4845181"/>
                  </a:cubicBezTo>
                  <a:cubicBezTo>
                    <a:pt x="2709019" y="5066246"/>
                    <a:pt x="1638953" y="4965760"/>
                    <a:pt x="1074535" y="4657562"/>
                  </a:cubicBezTo>
                  <a:cubicBezTo>
                    <a:pt x="510117" y="4349364"/>
                    <a:pt x="145196" y="3625226"/>
                    <a:pt x="33359" y="2995991"/>
                  </a:cubicBezTo>
                  <a:cubicBezTo>
                    <a:pt x="-94426" y="2318909"/>
                    <a:pt x="156197" y="1305459"/>
                    <a:pt x="592137" y="806182"/>
                  </a:cubicBezTo>
                  <a:cubicBezTo>
                    <a:pt x="1028077" y="306905"/>
                    <a:pt x="1996327" y="31074"/>
                    <a:pt x="2649000" y="326"/>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12408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417A0-6704-CF0E-82C4-AD5773427366}"/>
              </a:ext>
            </a:extLst>
          </p:cNvPr>
          <p:cNvSpPr>
            <a:spLocks noGrp="1"/>
          </p:cNvSpPr>
          <p:nvPr>
            <p:ph type="ctrTitle"/>
          </p:nvPr>
        </p:nvSpPr>
        <p:spPr>
          <a:xfrm>
            <a:off x="6204155" y="0"/>
            <a:ext cx="5124485" cy="1991780"/>
          </a:xfrm>
        </p:spPr>
        <p:txBody>
          <a:bodyPr anchor="ctr">
            <a:normAutofit/>
          </a:bodyPr>
          <a:lstStyle/>
          <a:p>
            <a:r>
              <a:rPr lang="en-GB" sz="3600" dirty="0">
                <a:solidFill>
                  <a:schemeClr val="tx2"/>
                </a:solidFill>
              </a:rPr>
              <a:t>Theories Supporting Sustainability.</a:t>
            </a:r>
          </a:p>
        </p:txBody>
      </p:sp>
      <p:sp>
        <p:nvSpPr>
          <p:cNvPr id="3" name="Subtitle 2">
            <a:extLst>
              <a:ext uri="{FF2B5EF4-FFF2-40B4-BE49-F238E27FC236}">
                <a16:creationId xmlns:a16="http://schemas.microsoft.com/office/drawing/2014/main" id="{3E33ACCC-B470-D595-8E2D-6B2C968E41FF}"/>
              </a:ext>
            </a:extLst>
          </p:cNvPr>
          <p:cNvSpPr>
            <a:spLocks noGrp="1"/>
          </p:cNvSpPr>
          <p:nvPr>
            <p:ph type="subTitle" idx="1"/>
          </p:nvPr>
        </p:nvSpPr>
        <p:spPr>
          <a:xfrm>
            <a:off x="6096000" y="1710813"/>
            <a:ext cx="6096000" cy="5147187"/>
          </a:xfrm>
        </p:spPr>
        <p:txBody>
          <a:bodyPr anchor="ctr">
            <a:normAutofit/>
          </a:bodyPr>
          <a:lstStyle/>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a:p>
            <a:endParaRPr lang="en-GB" sz="1400" dirty="0">
              <a:solidFill>
                <a:schemeClr val="tx2"/>
              </a:solidFill>
            </a:endParaRPr>
          </a:p>
        </p:txBody>
      </p:sp>
      <p:pic>
        <p:nvPicPr>
          <p:cNvPr id="5" name="Picture 4" descr="A hand pouring water onto a small plant&#10;&#10;Description automatically generated">
            <a:extLst>
              <a:ext uri="{FF2B5EF4-FFF2-40B4-BE49-F238E27FC236}">
                <a16:creationId xmlns:a16="http://schemas.microsoft.com/office/drawing/2014/main" id="{CDF643AB-9DF5-3B1B-4AAF-C4DEB512F4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017" r="32684"/>
          <a:stretch/>
        </p:blipFill>
        <p:spPr>
          <a:xfrm>
            <a:off x="-1" y="493359"/>
            <a:ext cx="6026223" cy="6364643"/>
          </a:xfrm>
          <a:custGeom>
            <a:avLst/>
            <a:gdLst/>
            <a:ahLst/>
            <a:cxnLst/>
            <a:rect l="l" t="t" r="r" b="b"/>
            <a:pathLst>
              <a:path w="6684641" h="6168843">
                <a:moveTo>
                  <a:pt x="2957539" y="116"/>
                </a:moveTo>
                <a:cubicBezTo>
                  <a:pt x="3880942" y="-8773"/>
                  <a:pt x="4866818" y="496558"/>
                  <a:pt x="5545148" y="1049418"/>
                </a:cubicBezTo>
                <a:cubicBezTo>
                  <a:pt x="6332896" y="1676369"/>
                  <a:pt x="6704213" y="3527818"/>
                  <a:pt x="6683848" y="4501750"/>
                </a:cubicBezTo>
                <a:cubicBezTo>
                  <a:pt x="6672393" y="5049587"/>
                  <a:pt x="6430117" y="5595245"/>
                  <a:pt x="6132992" y="6047978"/>
                </a:cubicBezTo>
                <a:lnTo>
                  <a:pt x="6050281" y="6168843"/>
                </a:lnTo>
                <a:lnTo>
                  <a:pt x="0" y="6168843"/>
                </a:lnTo>
                <a:lnTo>
                  <a:pt x="0" y="943792"/>
                </a:lnTo>
                <a:lnTo>
                  <a:pt x="61376" y="889947"/>
                </a:lnTo>
                <a:cubicBezTo>
                  <a:pt x="816453" y="289389"/>
                  <a:pt x="2018920" y="74563"/>
                  <a:pt x="2772434" y="9002"/>
                </a:cubicBezTo>
                <a:cubicBezTo>
                  <a:pt x="2834260" y="3623"/>
                  <a:pt x="2895980" y="709"/>
                  <a:pt x="2957539" y="116"/>
                </a:cubicBezTo>
                <a:close/>
              </a:path>
            </a:pathLst>
          </a:custGeom>
        </p:spPr>
      </p:pic>
      <p:grpSp>
        <p:nvGrpSpPr>
          <p:cNvPr id="10" name="Group 9">
            <a:extLst>
              <a:ext uri="{FF2B5EF4-FFF2-40B4-BE49-F238E27FC236}">
                <a16:creationId xmlns:a16="http://schemas.microsoft.com/office/drawing/2014/main" id="{3BB1803F-567F-99F1-12F4-0E0FCA751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48657" y="-27375"/>
            <a:ext cx="2064712" cy="1085395"/>
            <a:chOff x="4444924" y="-29309"/>
            <a:chExt cx="2206421" cy="1159890"/>
          </a:xfrm>
        </p:grpSpPr>
        <p:sp>
          <p:nvSpPr>
            <p:cNvPr id="11" name="Freeform: Shape 10">
              <a:extLst>
                <a:ext uri="{FF2B5EF4-FFF2-40B4-BE49-F238E27FC236}">
                  <a16:creationId xmlns:a16="http://schemas.microsoft.com/office/drawing/2014/main" id="{8FFA7401-06F0-FE6B-0FFB-CAC4A8098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916067" flipH="1">
              <a:off x="4853245" y="-437630"/>
              <a:ext cx="1120767" cy="1937410"/>
            </a:xfrm>
            <a:custGeom>
              <a:avLst/>
              <a:gdLst>
                <a:gd name="connsiteX0" fmla="*/ 864828 w 1120767"/>
                <a:gd name="connsiteY0" fmla="*/ 1424495 h 1937410"/>
                <a:gd name="connsiteX1" fmla="*/ 1120767 w 1120767"/>
                <a:gd name="connsiteY1" fmla="*/ 1139591 h 1937410"/>
                <a:gd name="connsiteX2" fmla="*/ 1104134 w 1120767"/>
                <a:gd name="connsiteY2" fmla="*/ 1133245 h 1937410"/>
                <a:gd name="connsiteX3" fmla="*/ 845020 w 1120767"/>
                <a:gd name="connsiteY3" fmla="*/ 1072001 h 1937410"/>
                <a:gd name="connsiteX4" fmla="*/ 496842 w 1120767"/>
                <a:gd name="connsiteY4" fmla="*/ 1070816 h 1937410"/>
                <a:gd name="connsiteX5" fmla="*/ 386518 w 1120767"/>
                <a:gd name="connsiteY5" fmla="*/ 1057102 h 1937410"/>
                <a:gd name="connsiteX6" fmla="*/ 608179 w 1120767"/>
                <a:gd name="connsiteY6" fmla="*/ 939446 h 1937410"/>
                <a:gd name="connsiteX7" fmla="*/ 790087 w 1120767"/>
                <a:gd name="connsiteY7" fmla="*/ 785667 h 1937410"/>
                <a:gd name="connsiteX8" fmla="*/ 933346 w 1120767"/>
                <a:gd name="connsiteY8" fmla="*/ 595705 h 1937410"/>
                <a:gd name="connsiteX9" fmla="*/ 973884 w 1120767"/>
                <a:gd name="connsiteY9" fmla="*/ 458786 h 1937410"/>
                <a:gd name="connsiteX10" fmla="*/ 965722 w 1120767"/>
                <a:gd name="connsiteY10" fmla="*/ 454195 h 1937410"/>
                <a:gd name="connsiteX11" fmla="*/ 646830 w 1120767"/>
                <a:gd name="connsiteY11" fmla="*/ 526786 h 1937410"/>
                <a:gd name="connsiteX12" fmla="*/ 375640 w 1120767"/>
                <a:gd name="connsiteY12" fmla="*/ 679924 h 1937410"/>
                <a:gd name="connsiteX13" fmla="*/ 374038 w 1120767"/>
                <a:gd name="connsiteY13" fmla="*/ 651385 h 1937410"/>
                <a:gd name="connsiteX14" fmla="*/ 488736 w 1120767"/>
                <a:gd name="connsiteY14" fmla="*/ 439152 h 1937410"/>
                <a:gd name="connsiteX15" fmla="*/ 493343 w 1120767"/>
                <a:gd name="connsiteY15" fmla="*/ 215051 h 1937410"/>
                <a:gd name="connsiteX16" fmla="*/ 416130 w 1120767"/>
                <a:gd name="connsiteY16" fmla="*/ 0 h 1937410"/>
                <a:gd name="connsiteX17" fmla="*/ 306776 w 1120767"/>
                <a:gd name="connsiteY17" fmla="*/ 111727 h 1937410"/>
                <a:gd name="connsiteX18" fmla="*/ 199588 w 1120767"/>
                <a:gd name="connsiteY18" fmla="*/ 280522 h 1937410"/>
                <a:gd name="connsiteX19" fmla="*/ 77747 w 1120767"/>
                <a:gd name="connsiteY19" fmla="*/ 588060 h 1937410"/>
                <a:gd name="connsiteX20" fmla="*/ 130 w 1120767"/>
                <a:gd name="connsiteY20" fmla="*/ 1094880 h 1937410"/>
                <a:gd name="connsiteX21" fmla="*/ 40999 w 1120767"/>
                <a:gd name="connsiteY21" fmla="*/ 1530780 h 1937410"/>
                <a:gd name="connsiteX22" fmla="*/ 162274 w 1120767"/>
                <a:gd name="connsiteY22" fmla="*/ 1937410 h 1937410"/>
                <a:gd name="connsiteX23" fmla="*/ 358171 w 1120767"/>
                <a:gd name="connsiteY23" fmla="*/ 1866809 h 1937410"/>
                <a:gd name="connsiteX24" fmla="*/ 329717 w 1120767"/>
                <a:gd name="connsiteY24" fmla="*/ 1788933 h 1937410"/>
                <a:gd name="connsiteX25" fmla="*/ 257021 w 1120767"/>
                <a:gd name="connsiteY25" fmla="*/ 1521424 h 1937410"/>
                <a:gd name="connsiteX26" fmla="*/ 222077 w 1120767"/>
                <a:gd name="connsiteY26" fmla="*/ 1293937 h 1937410"/>
                <a:gd name="connsiteX27" fmla="*/ 227806 w 1120767"/>
                <a:gd name="connsiteY27" fmla="*/ 1262594 h 1937410"/>
                <a:gd name="connsiteX28" fmla="*/ 394115 w 1120767"/>
                <a:gd name="connsiteY28" fmla="*/ 1353019 h 1937410"/>
                <a:gd name="connsiteX29" fmla="*/ 625381 w 1120767"/>
                <a:gd name="connsiteY29" fmla="*/ 1421724 h 1937410"/>
                <a:gd name="connsiteX30" fmla="*/ 830886 w 1120767"/>
                <a:gd name="connsiteY30" fmla="*/ 1430049 h 193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20767" h="1937410">
                  <a:moveTo>
                    <a:pt x="864828" y="1424495"/>
                  </a:moveTo>
                  <a:lnTo>
                    <a:pt x="1120767" y="1139591"/>
                  </a:lnTo>
                  <a:lnTo>
                    <a:pt x="1104134" y="1133245"/>
                  </a:lnTo>
                  <a:cubicBezTo>
                    <a:pt x="1033176" y="1110475"/>
                    <a:pt x="946235" y="1082406"/>
                    <a:pt x="845020" y="1072001"/>
                  </a:cubicBezTo>
                  <a:cubicBezTo>
                    <a:pt x="743805" y="1061596"/>
                    <a:pt x="573259" y="1073299"/>
                    <a:pt x="496842" y="1070816"/>
                  </a:cubicBezTo>
                  <a:cubicBezTo>
                    <a:pt x="420424" y="1068333"/>
                    <a:pt x="380344" y="1064584"/>
                    <a:pt x="386518" y="1057102"/>
                  </a:cubicBezTo>
                  <a:cubicBezTo>
                    <a:pt x="392691" y="1049619"/>
                    <a:pt x="540917" y="984686"/>
                    <a:pt x="608179" y="939446"/>
                  </a:cubicBezTo>
                  <a:cubicBezTo>
                    <a:pt x="675440" y="894207"/>
                    <a:pt x="735893" y="842957"/>
                    <a:pt x="790087" y="785667"/>
                  </a:cubicBezTo>
                  <a:cubicBezTo>
                    <a:pt x="844282" y="728377"/>
                    <a:pt x="904074" y="650950"/>
                    <a:pt x="933346" y="595705"/>
                  </a:cubicBezTo>
                  <a:cubicBezTo>
                    <a:pt x="958960" y="547365"/>
                    <a:pt x="986811" y="477348"/>
                    <a:pt x="973884" y="458786"/>
                  </a:cubicBezTo>
                  <a:cubicBezTo>
                    <a:pt x="972038" y="456135"/>
                    <a:pt x="969359" y="454533"/>
                    <a:pt x="965722" y="454195"/>
                  </a:cubicBezTo>
                  <a:cubicBezTo>
                    <a:pt x="936630" y="451490"/>
                    <a:pt x="745176" y="489165"/>
                    <a:pt x="646830" y="526786"/>
                  </a:cubicBezTo>
                  <a:cubicBezTo>
                    <a:pt x="548483" y="564408"/>
                    <a:pt x="421105" y="659158"/>
                    <a:pt x="375640" y="679924"/>
                  </a:cubicBezTo>
                  <a:cubicBezTo>
                    <a:pt x="330175" y="700690"/>
                    <a:pt x="355188" y="691514"/>
                    <a:pt x="374038" y="651385"/>
                  </a:cubicBezTo>
                  <a:cubicBezTo>
                    <a:pt x="392887" y="611256"/>
                    <a:pt x="471153" y="525202"/>
                    <a:pt x="488736" y="439152"/>
                  </a:cubicBezTo>
                  <a:cubicBezTo>
                    <a:pt x="505983" y="354742"/>
                    <a:pt x="505787" y="309499"/>
                    <a:pt x="493343" y="215051"/>
                  </a:cubicBezTo>
                  <a:cubicBezTo>
                    <a:pt x="477949" y="136046"/>
                    <a:pt x="459534" y="74706"/>
                    <a:pt x="416130" y="0"/>
                  </a:cubicBezTo>
                  <a:cubicBezTo>
                    <a:pt x="385416" y="11405"/>
                    <a:pt x="340134" y="70559"/>
                    <a:pt x="306776" y="111727"/>
                  </a:cubicBezTo>
                  <a:cubicBezTo>
                    <a:pt x="268654" y="158777"/>
                    <a:pt x="237759" y="201134"/>
                    <a:pt x="199588" y="280522"/>
                  </a:cubicBezTo>
                  <a:cubicBezTo>
                    <a:pt x="161416" y="359911"/>
                    <a:pt x="110990" y="452334"/>
                    <a:pt x="77747" y="588060"/>
                  </a:cubicBezTo>
                  <a:cubicBezTo>
                    <a:pt x="44504" y="723787"/>
                    <a:pt x="1852" y="940150"/>
                    <a:pt x="130" y="1094880"/>
                  </a:cubicBezTo>
                  <a:cubicBezTo>
                    <a:pt x="-1594" y="1249609"/>
                    <a:pt x="13975" y="1390357"/>
                    <a:pt x="40999" y="1530780"/>
                  </a:cubicBezTo>
                  <a:cubicBezTo>
                    <a:pt x="68023" y="1671201"/>
                    <a:pt x="110713" y="1802684"/>
                    <a:pt x="162274" y="1937410"/>
                  </a:cubicBezTo>
                  <a:cubicBezTo>
                    <a:pt x="211686" y="1922195"/>
                    <a:pt x="306835" y="1903850"/>
                    <a:pt x="358171" y="1866809"/>
                  </a:cubicBezTo>
                  <a:lnTo>
                    <a:pt x="329717" y="1788933"/>
                  </a:lnTo>
                  <a:cubicBezTo>
                    <a:pt x="302922" y="1709751"/>
                    <a:pt x="274961" y="1603924"/>
                    <a:pt x="257021" y="1521424"/>
                  </a:cubicBezTo>
                  <a:cubicBezTo>
                    <a:pt x="239081" y="1438925"/>
                    <a:pt x="226946" y="1337075"/>
                    <a:pt x="222077" y="1293937"/>
                  </a:cubicBezTo>
                  <a:cubicBezTo>
                    <a:pt x="217208" y="1250798"/>
                    <a:pt x="216655" y="1254838"/>
                    <a:pt x="227806" y="1262594"/>
                  </a:cubicBezTo>
                  <a:cubicBezTo>
                    <a:pt x="238957" y="1270351"/>
                    <a:pt x="327853" y="1326498"/>
                    <a:pt x="394115" y="1353019"/>
                  </a:cubicBezTo>
                  <a:cubicBezTo>
                    <a:pt x="460377" y="1379541"/>
                    <a:pt x="552586" y="1408887"/>
                    <a:pt x="625381" y="1421724"/>
                  </a:cubicBezTo>
                  <a:cubicBezTo>
                    <a:pt x="698175" y="1434563"/>
                    <a:pt x="753448" y="1439654"/>
                    <a:pt x="830886" y="143004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D794F8B7-CE33-D899-8144-2F449A017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916067" flipH="1">
              <a:off x="4853245" y="-437630"/>
              <a:ext cx="1120767" cy="1937410"/>
            </a:xfrm>
            <a:custGeom>
              <a:avLst/>
              <a:gdLst>
                <a:gd name="connsiteX0" fmla="*/ 864828 w 1120767"/>
                <a:gd name="connsiteY0" fmla="*/ 1424495 h 1937410"/>
                <a:gd name="connsiteX1" fmla="*/ 1120767 w 1120767"/>
                <a:gd name="connsiteY1" fmla="*/ 1139591 h 1937410"/>
                <a:gd name="connsiteX2" fmla="*/ 1104134 w 1120767"/>
                <a:gd name="connsiteY2" fmla="*/ 1133245 h 1937410"/>
                <a:gd name="connsiteX3" fmla="*/ 845020 w 1120767"/>
                <a:gd name="connsiteY3" fmla="*/ 1072001 h 1937410"/>
                <a:gd name="connsiteX4" fmla="*/ 496842 w 1120767"/>
                <a:gd name="connsiteY4" fmla="*/ 1070816 h 1937410"/>
                <a:gd name="connsiteX5" fmla="*/ 386518 w 1120767"/>
                <a:gd name="connsiteY5" fmla="*/ 1057102 h 1937410"/>
                <a:gd name="connsiteX6" fmla="*/ 608179 w 1120767"/>
                <a:gd name="connsiteY6" fmla="*/ 939446 h 1937410"/>
                <a:gd name="connsiteX7" fmla="*/ 790087 w 1120767"/>
                <a:gd name="connsiteY7" fmla="*/ 785667 h 1937410"/>
                <a:gd name="connsiteX8" fmla="*/ 933346 w 1120767"/>
                <a:gd name="connsiteY8" fmla="*/ 595705 h 1937410"/>
                <a:gd name="connsiteX9" fmla="*/ 973884 w 1120767"/>
                <a:gd name="connsiteY9" fmla="*/ 458786 h 1937410"/>
                <a:gd name="connsiteX10" fmla="*/ 965722 w 1120767"/>
                <a:gd name="connsiteY10" fmla="*/ 454195 h 1937410"/>
                <a:gd name="connsiteX11" fmla="*/ 646830 w 1120767"/>
                <a:gd name="connsiteY11" fmla="*/ 526786 h 1937410"/>
                <a:gd name="connsiteX12" fmla="*/ 375640 w 1120767"/>
                <a:gd name="connsiteY12" fmla="*/ 679924 h 1937410"/>
                <a:gd name="connsiteX13" fmla="*/ 374038 w 1120767"/>
                <a:gd name="connsiteY13" fmla="*/ 651385 h 1937410"/>
                <a:gd name="connsiteX14" fmla="*/ 488736 w 1120767"/>
                <a:gd name="connsiteY14" fmla="*/ 439152 h 1937410"/>
                <a:gd name="connsiteX15" fmla="*/ 493343 w 1120767"/>
                <a:gd name="connsiteY15" fmla="*/ 215051 h 1937410"/>
                <a:gd name="connsiteX16" fmla="*/ 416130 w 1120767"/>
                <a:gd name="connsiteY16" fmla="*/ 0 h 1937410"/>
                <a:gd name="connsiteX17" fmla="*/ 306776 w 1120767"/>
                <a:gd name="connsiteY17" fmla="*/ 111727 h 1937410"/>
                <a:gd name="connsiteX18" fmla="*/ 199588 w 1120767"/>
                <a:gd name="connsiteY18" fmla="*/ 280522 h 1937410"/>
                <a:gd name="connsiteX19" fmla="*/ 77747 w 1120767"/>
                <a:gd name="connsiteY19" fmla="*/ 588060 h 1937410"/>
                <a:gd name="connsiteX20" fmla="*/ 130 w 1120767"/>
                <a:gd name="connsiteY20" fmla="*/ 1094880 h 1937410"/>
                <a:gd name="connsiteX21" fmla="*/ 40999 w 1120767"/>
                <a:gd name="connsiteY21" fmla="*/ 1530780 h 1937410"/>
                <a:gd name="connsiteX22" fmla="*/ 162274 w 1120767"/>
                <a:gd name="connsiteY22" fmla="*/ 1937410 h 1937410"/>
                <a:gd name="connsiteX23" fmla="*/ 358171 w 1120767"/>
                <a:gd name="connsiteY23" fmla="*/ 1866809 h 1937410"/>
                <a:gd name="connsiteX24" fmla="*/ 329717 w 1120767"/>
                <a:gd name="connsiteY24" fmla="*/ 1788933 h 1937410"/>
                <a:gd name="connsiteX25" fmla="*/ 257021 w 1120767"/>
                <a:gd name="connsiteY25" fmla="*/ 1521424 h 1937410"/>
                <a:gd name="connsiteX26" fmla="*/ 222077 w 1120767"/>
                <a:gd name="connsiteY26" fmla="*/ 1293937 h 1937410"/>
                <a:gd name="connsiteX27" fmla="*/ 227806 w 1120767"/>
                <a:gd name="connsiteY27" fmla="*/ 1262594 h 1937410"/>
                <a:gd name="connsiteX28" fmla="*/ 394115 w 1120767"/>
                <a:gd name="connsiteY28" fmla="*/ 1353019 h 1937410"/>
                <a:gd name="connsiteX29" fmla="*/ 625381 w 1120767"/>
                <a:gd name="connsiteY29" fmla="*/ 1421724 h 1937410"/>
                <a:gd name="connsiteX30" fmla="*/ 830886 w 1120767"/>
                <a:gd name="connsiteY30" fmla="*/ 1430049 h 193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120767" h="1937410">
                  <a:moveTo>
                    <a:pt x="864828" y="1424495"/>
                  </a:moveTo>
                  <a:lnTo>
                    <a:pt x="1120767" y="1139591"/>
                  </a:lnTo>
                  <a:lnTo>
                    <a:pt x="1104134" y="1133245"/>
                  </a:lnTo>
                  <a:cubicBezTo>
                    <a:pt x="1033176" y="1110475"/>
                    <a:pt x="946235" y="1082406"/>
                    <a:pt x="845020" y="1072001"/>
                  </a:cubicBezTo>
                  <a:cubicBezTo>
                    <a:pt x="743805" y="1061596"/>
                    <a:pt x="573259" y="1073299"/>
                    <a:pt x="496842" y="1070816"/>
                  </a:cubicBezTo>
                  <a:cubicBezTo>
                    <a:pt x="420424" y="1068333"/>
                    <a:pt x="380344" y="1064584"/>
                    <a:pt x="386518" y="1057102"/>
                  </a:cubicBezTo>
                  <a:cubicBezTo>
                    <a:pt x="392691" y="1049619"/>
                    <a:pt x="540917" y="984686"/>
                    <a:pt x="608179" y="939446"/>
                  </a:cubicBezTo>
                  <a:cubicBezTo>
                    <a:pt x="675440" y="894207"/>
                    <a:pt x="735893" y="842957"/>
                    <a:pt x="790087" y="785667"/>
                  </a:cubicBezTo>
                  <a:cubicBezTo>
                    <a:pt x="844282" y="728377"/>
                    <a:pt x="904074" y="650950"/>
                    <a:pt x="933346" y="595705"/>
                  </a:cubicBezTo>
                  <a:cubicBezTo>
                    <a:pt x="958960" y="547365"/>
                    <a:pt x="986811" y="477348"/>
                    <a:pt x="973884" y="458786"/>
                  </a:cubicBezTo>
                  <a:cubicBezTo>
                    <a:pt x="972038" y="456135"/>
                    <a:pt x="969359" y="454533"/>
                    <a:pt x="965722" y="454195"/>
                  </a:cubicBezTo>
                  <a:cubicBezTo>
                    <a:pt x="936630" y="451490"/>
                    <a:pt x="745176" y="489165"/>
                    <a:pt x="646830" y="526786"/>
                  </a:cubicBezTo>
                  <a:cubicBezTo>
                    <a:pt x="548483" y="564408"/>
                    <a:pt x="421105" y="659158"/>
                    <a:pt x="375640" y="679924"/>
                  </a:cubicBezTo>
                  <a:cubicBezTo>
                    <a:pt x="330175" y="700690"/>
                    <a:pt x="355188" y="691514"/>
                    <a:pt x="374038" y="651385"/>
                  </a:cubicBezTo>
                  <a:cubicBezTo>
                    <a:pt x="392887" y="611256"/>
                    <a:pt x="471153" y="525202"/>
                    <a:pt x="488736" y="439152"/>
                  </a:cubicBezTo>
                  <a:cubicBezTo>
                    <a:pt x="505983" y="354742"/>
                    <a:pt x="505787" y="309499"/>
                    <a:pt x="493343" y="215051"/>
                  </a:cubicBezTo>
                  <a:cubicBezTo>
                    <a:pt x="477949" y="136046"/>
                    <a:pt x="459534" y="74706"/>
                    <a:pt x="416130" y="0"/>
                  </a:cubicBezTo>
                  <a:cubicBezTo>
                    <a:pt x="385416" y="11405"/>
                    <a:pt x="340134" y="70559"/>
                    <a:pt x="306776" y="111727"/>
                  </a:cubicBezTo>
                  <a:cubicBezTo>
                    <a:pt x="268654" y="158777"/>
                    <a:pt x="237759" y="201134"/>
                    <a:pt x="199588" y="280522"/>
                  </a:cubicBezTo>
                  <a:cubicBezTo>
                    <a:pt x="161416" y="359911"/>
                    <a:pt x="110990" y="452334"/>
                    <a:pt x="77747" y="588060"/>
                  </a:cubicBezTo>
                  <a:cubicBezTo>
                    <a:pt x="44504" y="723787"/>
                    <a:pt x="1852" y="940150"/>
                    <a:pt x="130" y="1094880"/>
                  </a:cubicBezTo>
                  <a:cubicBezTo>
                    <a:pt x="-1594" y="1249609"/>
                    <a:pt x="13975" y="1390357"/>
                    <a:pt x="40999" y="1530780"/>
                  </a:cubicBezTo>
                  <a:cubicBezTo>
                    <a:pt x="68023" y="1671201"/>
                    <a:pt x="110713" y="1802684"/>
                    <a:pt x="162274" y="1937410"/>
                  </a:cubicBezTo>
                  <a:cubicBezTo>
                    <a:pt x="211686" y="1922195"/>
                    <a:pt x="306835" y="1903850"/>
                    <a:pt x="358171" y="1866809"/>
                  </a:cubicBezTo>
                  <a:lnTo>
                    <a:pt x="329717" y="1788933"/>
                  </a:lnTo>
                  <a:cubicBezTo>
                    <a:pt x="302922" y="1709751"/>
                    <a:pt x="274961" y="1603924"/>
                    <a:pt x="257021" y="1521424"/>
                  </a:cubicBezTo>
                  <a:cubicBezTo>
                    <a:pt x="239081" y="1438925"/>
                    <a:pt x="226946" y="1337075"/>
                    <a:pt x="222077" y="1293937"/>
                  </a:cubicBezTo>
                  <a:cubicBezTo>
                    <a:pt x="217208" y="1250798"/>
                    <a:pt x="216655" y="1254838"/>
                    <a:pt x="227806" y="1262594"/>
                  </a:cubicBezTo>
                  <a:cubicBezTo>
                    <a:pt x="238957" y="1270351"/>
                    <a:pt x="327853" y="1326498"/>
                    <a:pt x="394115" y="1353019"/>
                  </a:cubicBezTo>
                  <a:cubicBezTo>
                    <a:pt x="460377" y="1379541"/>
                    <a:pt x="552586" y="1408887"/>
                    <a:pt x="625381" y="1421724"/>
                  </a:cubicBezTo>
                  <a:cubicBezTo>
                    <a:pt x="698175" y="1434563"/>
                    <a:pt x="753448" y="1439654"/>
                    <a:pt x="830886" y="1430049"/>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oup 12">
              <a:extLst>
                <a:ext uri="{FF2B5EF4-FFF2-40B4-BE49-F238E27FC236}">
                  <a16:creationId xmlns:a16="http://schemas.microsoft.com/office/drawing/2014/main" id="{4131CBFE-A3A1-6454-034F-B3FE729C3A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300033" y="775916"/>
              <a:ext cx="351312" cy="354665"/>
              <a:chOff x="9666686" y="4390924"/>
              <a:chExt cx="351312" cy="354665"/>
            </a:xfrm>
          </p:grpSpPr>
          <p:sp>
            <p:nvSpPr>
              <p:cNvPr id="14" name="Freeform: Shape 13">
                <a:extLst>
                  <a:ext uri="{FF2B5EF4-FFF2-40B4-BE49-F238E27FC236}">
                    <a16:creationId xmlns:a16="http://schemas.microsoft.com/office/drawing/2014/main" id="{CBE00C15-7D35-115F-02EF-504219D88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666686" y="4390924"/>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6749345-8BE9-AAA2-049B-7B602BC13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666686" y="439092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7" name="TextBox 6">
            <a:extLst>
              <a:ext uri="{FF2B5EF4-FFF2-40B4-BE49-F238E27FC236}">
                <a16:creationId xmlns:a16="http://schemas.microsoft.com/office/drawing/2014/main" id="{F7DBB9B7-947B-EA8F-F8A7-B2886238D59D}"/>
              </a:ext>
            </a:extLst>
          </p:cNvPr>
          <p:cNvSpPr txBox="1"/>
          <p:nvPr/>
        </p:nvSpPr>
        <p:spPr>
          <a:xfrm>
            <a:off x="4395019" y="1408500"/>
            <a:ext cx="7590503" cy="3453189"/>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Alignment with Sustainability Theories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Organic amenities in hospitality, incorporating principles from theories like Cradle-to-Cradle Design, Triple Bottom Line, Natural Capitalism, Circular Economy, and Stakeholder Theory, reflect a holistic approach that considers environmental, social, and economic factors.</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Avoidance of Greenwashing:</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Choosing authentic organic amenities helps hotels steer clear of greenwashing, ensuring transparency and credibility in meeting the preferences of environmentally conscious consumers.</a:t>
            </a:r>
          </a:p>
        </p:txBody>
      </p:sp>
    </p:spTree>
    <p:extLst>
      <p:ext uri="{BB962C8B-B14F-4D97-AF65-F5344CB8AC3E}">
        <p14:creationId xmlns:p14="http://schemas.microsoft.com/office/powerpoint/2010/main" val="4219732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770DE-5CE0-97A4-7404-2E909406D6D2}"/>
              </a:ext>
            </a:extLst>
          </p:cNvPr>
          <p:cNvSpPr>
            <a:spLocks noGrp="1"/>
          </p:cNvSpPr>
          <p:nvPr>
            <p:ph type="ctrTitle"/>
          </p:nvPr>
        </p:nvSpPr>
        <p:spPr>
          <a:xfrm>
            <a:off x="6406055" y="477999"/>
            <a:ext cx="4947745" cy="1867838"/>
          </a:xfrm>
        </p:spPr>
        <p:txBody>
          <a:bodyPr>
            <a:normAutofit/>
          </a:bodyPr>
          <a:lstStyle/>
          <a:p>
            <a:pPr algn="l"/>
            <a:r>
              <a:rPr lang="en-GB" dirty="0"/>
              <a:t>Conclusions</a:t>
            </a:r>
            <a:br>
              <a:rPr lang="en-GB" dirty="0"/>
            </a:br>
            <a:endParaRPr lang="en-GB" dirty="0"/>
          </a:p>
        </p:txBody>
      </p:sp>
      <p:sp>
        <p:nvSpPr>
          <p:cNvPr id="3" name="Subtitle 2">
            <a:extLst>
              <a:ext uri="{FF2B5EF4-FFF2-40B4-BE49-F238E27FC236}">
                <a16:creationId xmlns:a16="http://schemas.microsoft.com/office/drawing/2014/main" id="{5C63DCE3-9181-5A51-EE42-C41384C392F4}"/>
              </a:ext>
            </a:extLst>
          </p:cNvPr>
          <p:cNvSpPr>
            <a:spLocks noGrp="1"/>
          </p:cNvSpPr>
          <p:nvPr>
            <p:ph type="subTitle" idx="1"/>
          </p:nvPr>
        </p:nvSpPr>
        <p:spPr>
          <a:xfrm>
            <a:off x="5319251" y="2933386"/>
            <a:ext cx="6034549" cy="3290434"/>
          </a:xfrm>
        </p:spPr>
        <p:txBody>
          <a:bodyPr>
            <a:normAutofit/>
          </a:bodyPr>
          <a:lstStyle/>
          <a:p>
            <a:pPr marL="285750" indent="-285750" algn="l">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conclusion, the incorporation of organic amenities is pivotal for hotels aiming to meet the demands of environmentally conscious consumers. The benefits extend beyond environmental conservation to encompass enhanced guest satisfaction, positive brand image, and a competitive edge in the evolving landscape of sustainable hospitality. The challenges, while present, can be addressed strategically, positioning hotels for long-term success in a market increasingly valuing sustainability.</a:t>
            </a:r>
          </a:p>
          <a:p>
            <a:pPr marL="342900" indent="-342900" algn="l">
              <a:buFont typeface="Arial" panose="020B0604020202020204" pitchFamily="34" charset="0"/>
              <a:buChar char="•"/>
            </a:pPr>
            <a:endParaRPr lang="en-GB" dirty="0"/>
          </a:p>
        </p:txBody>
      </p:sp>
      <p:sp>
        <p:nvSpPr>
          <p:cNvPr id="34" name="Freeform: Shape 33">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36" name="Straight Connector 35">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8" name="Block Arc 37">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Freeform: Shape 3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sp>
        <p:nvSpPr>
          <p:cNvPr id="31" name="Oval 3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Arc 36">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75593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6CADB-63F7-0A46-DCEB-777A3DB969A8}"/>
              </a:ext>
            </a:extLst>
          </p:cNvPr>
          <p:cNvSpPr>
            <a:spLocks noGrp="1"/>
          </p:cNvSpPr>
          <p:nvPr>
            <p:ph type="ctrTitle"/>
          </p:nvPr>
        </p:nvSpPr>
        <p:spPr>
          <a:xfrm>
            <a:off x="1524000" y="1122363"/>
            <a:ext cx="9144000" cy="627779"/>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F6314205-5CEF-C9A6-4C04-80DBF2001CEE}"/>
              </a:ext>
            </a:extLst>
          </p:cNvPr>
          <p:cNvSpPr>
            <a:spLocks noGrp="1"/>
          </p:cNvSpPr>
          <p:nvPr>
            <p:ph type="subTitle" idx="1"/>
          </p:nvPr>
        </p:nvSpPr>
        <p:spPr>
          <a:xfrm>
            <a:off x="462116" y="1750141"/>
            <a:ext cx="10205884" cy="4522839"/>
          </a:xfrm>
        </p:spPr>
        <p:txBody>
          <a:bodyPr>
            <a:normAutofit fontScale="62500" lnSpcReduction="20000"/>
          </a:bodyPr>
          <a:lstStyle/>
          <a:p>
            <a:pPr>
              <a:lnSpc>
                <a:spcPct val="107000"/>
              </a:lnSpc>
              <a:spcAft>
                <a:spcPts val="800"/>
              </a:spcAft>
            </a:pPr>
            <a:r>
              <a:rPr lang="en-GB" sz="1800" kern="1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Albright, E. 2008. </a:t>
            </a:r>
            <a:r>
              <a:rPr lang="en-GB" sz="1800" i="1" kern="1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The book on going green: have a better life through smarter living</a:t>
            </a:r>
            <a:r>
              <a:rPr lang="en-GB" sz="1800" kern="1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Malibu, CA : Kings Hill Publishing .  </a:t>
            </a:r>
            <a:r>
              <a:rPr lang="en-GB" sz="1800" u="sng" kern="100" dirty="0">
                <a:solidFill>
                  <a:srgbClr val="10147E"/>
                </a:solidFill>
                <a:effectLst/>
                <a:latin typeface="Arial" panose="020B0604020202020204" pitchFamily="34" charset="0"/>
                <a:ea typeface="Calibri" panose="020F0502020204030204" pitchFamily="34" charset="0"/>
                <a:cs typeface="Times New Roman" panose="02020603050405020304" pitchFamily="18" charset="0"/>
                <a:hlinkClick r:id="rId2"/>
              </a:rPr>
              <a:t>[Google Scholar]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Akter, S., Islam, S. (2020). Factors influencing the attitude of women towards purchasing green products: an explorative case study of organic cosmetics in Sweden. Journal of Consumer Sciences, 48, 38-64, ISSN 0378-5254.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Amberg</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Fogarassy</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(2019). Green Consumer Behaviour in the Cosmetics Market. Resources, Resources, 8(3), 137,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Amberg</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Magda, R. (2018). Environmental Pollution and Sustainability or the Impact of the Environmentally Conscious Measures of International Cosmetic Companies on Purchasing Organic Cosmetics. Vise grad Journal on Bioeconomy and Sustainable Development, 7(1), 23-30, </a:t>
            </a:r>
            <a:r>
              <a:rPr lang="en-GB" sz="1800" u="sng" kern="100" dirty="0">
                <a:solidFill>
                  <a:srgbClr val="007AB2"/>
                </a:solidFill>
                <a:effectLst/>
                <a:latin typeface="Arial" panose="020B0604020202020204" pitchFamily="34" charset="0"/>
                <a:ea typeface="Calibri" panose="020F0502020204030204" pitchFamily="34" charset="0"/>
                <a:cs typeface="Times New Roman" panose="02020603050405020304" pitchFamily="18" charset="0"/>
                <a:hlinkClick r:id="rId3"/>
              </a:rPr>
              <a:t>https://doi.org/10.2478/vjbsd-2018-0005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Bruno F. S., Marcos A. C.,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Marlus</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 </a:t>
            </a:r>
            <a:r>
              <a:rPr lang="en-GB" sz="1800" kern="1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Sustainability, natural and organic cosmetics: consumer, products, efficacy, toxicological and regulatory considerations. </a:t>
            </a:r>
            <a:br>
              <a:rPr lang="en-GB" sz="1800" kern="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br>
            <a:r>
              <a:rPr lang="en-GB" sz="1800" kern="0" dirty="0" err="1">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Universidade</a:t>
            </a:r>
            <a:r>
              <a:rPr lang="en-GB" sz="1800" kern="0"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 de São Paulo, </a:t>
            </a:r>
            <a:r>
              <a:rPr lang="en-GB" sz="1800" kern="100" dirty="0">
                <a:solidFill>
                  <a:srgbClr val="3A3A3A"/>
                </a:solidFill>
                <a:effectLst/>
                <a:latin typeface="Arial" panose="020B0604020202020204" pitchFamily="34" charset="0"/>
                <a:ea typeface="Calibri" panose="020F0502020204030204" pitchFamily="34" charset="0"/>
                <a:cs typeface="Times New Roman" panose="02020603050405020304" pitchFamily="18" charset="0"/>
              </a:rPr>
              <a:t>Brazilian Journal of Pharmaceutical Sciences, 2015, Vol.51 (1), p.17-26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Barbulova</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Colucci, G.,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Apone</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F. (2015). New Trends in Cosmetics: By-Products of Plant Origin and Their Potential Use as Cosmetic Active Ingredients. Cosmetics, 2(2), 82-92, </a:t>
            </a:r>
            <a:r>
              <a:rPr lang="en-GB" sz="1800" u="sng" kern="100" dirty="0">
                <a:solidFill>
                  <a:srgbClr val="007AB2"/>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https://doi.org/10.3390/cosmetics2020082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Besier</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(2015). Generational perceptions of pro-environmental packaging advantages.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Schwerpunktthema</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23, 315–322, </a:t>
            </a:r>
            <a:r>
              <a:rPr lang="en-GB" sz="1800" u="sng" kern="100" dirty="0">
                <a:solidFill>
                  <a:srgbClr val="007AB2"/>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10.1007/s00550-015-0375-2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Chekima</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Chekima</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Wafa</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S.A.,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Igau</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O.A., </a:t>
            </a:r>
            <a:r>
              <a:rPr lang="en-GB" sz="18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Sondoh</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S.L. (2016) Sustainable consumption: the effects of knowledge, cultural values, environmental advertising, and demographics, International Journal of Sustainable Development &amp; World Ecology, 23(2), 210-220, </a:t>
            </a:r>
            <a:r>
              <a:rPr lang="en-GB" sz="1800" u="sng" kern="100" dirty="0">
                <a:solidFill>
                  <a:srgbClr val="007AB2"/>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10.1080/13504509.2015.1114043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77211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1B82-2AD3-CC41-1FCA-EBCD33FA13EF}"/>
              </a:ext>
            </a:extLst>
          </p:cNvPr>
          <p:cNvSpPr>
            <a:spLocks noGrp="1"/>
          </p:cNvSpPr>
          <p:nvPr>
            <p:ph type="ctrTitle"/>
          </p:nvPr>
        </p:nvSpPr>
        <p:spPr>
          <a:xfrm>
            <a:off x="1524000" y="643813"/>
            <a:ext cx="9144000" cy="1548882"/>
          </a:xfrm>
        </p:spPr>
        <p:txBody>
          <a:bodyPr>
            <a:normAutofit fontScale="90000"/>
          </a:bodyPr>
          <a:lstStyle/>
          <a:p>
            <a:r>
              <a:rPr lang="en-GB" dirty="0"/>
              <a:t>References:</a:t>
            </a:r>
            <a:br>
              <a:rPr lang="en-GB" dirty="0"/>
            </a:br>
            <a:endParaRPr lang="en-GB" dirty="0"/>
          </a:p>
        </p:txBody>
      </p:sp>
      <p:sp>
        <p:nvSpPr>
          <p:cNvPr id="3" name="Subtitle 2">
            <a:extLst>
              <a:ext uri="{FF2B5EF4-FFF2-40B4-BE49-F238E27FC236}">
                <a16:creationId xmlns:a16="http://schemas.microsoft.com/office/drawing/2014/main" id="{7754473D-F8DD-27AB-22E5-D990080738EB}"/>
              </a:ext>
            </a:extLst>
          </p:cNvPr>
          <p:cNvSpPr>
            <a:spLocks noGrp="1"/>
          </p:cNvSpPr>
          <p:nvPr>
            <p:ph type="subTitle" idx="1"/>
          </p:nvPr>
        </p:nvSpPr>
        <p:spPr>
          <a:xfrm>
            <a:off x="335902" y="1670181"/>
            <a:ext cx="10332098" cy="5187820"/>
          </a:xfrm>
        </p:spPr>
        <p:txBody>
          <a:bodyPr>
            <a:normAutofit/>
          </a:bodyPr>
          <a:lstStyle/>
          <a:p>
            <a:pPr algn="l">
              <a:lnSpc>
                <a:spcPct val="107000"/>
              </a:lnSpc>
              <a:spcAft>
                <a:spcPts val="800"/>
              </a:spcAft>
            </a:pPr>
            <a:r>
              <a:rPr lang="en-GB" sz="1800" u="sng" kern="100" dirty="0">
                <a:solidFill>
                  <a:srgbClr val="8C1822"/>
                </a:solidFill>
                <a:effectLst/>
                <a:latin typeface="Arial" panose="020B0604020202020204" pitchFamily="34" charset="0"/>
                <a:ea typeface="Calibri" panose="020F0502020204030204" pitchFamily="34" charset="0"/>
                <a:cs typeface="Times New Roman" panose="02020603050405020304" pitchFamily="18" charset="0"/>
                <a:hlinkClick r:id="rId2"/>
              </a:rPr>
              <a:t>https://explore.globalhealing.com/6-reasons-to-use-organic-makeup/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CD2332"/>
                </a:solidFill>
                <a:effectLst/>
                <a:latin typeface="Arial" panose="020B0604020202020204" pitchFamily="34" charset="0"/>
                <a:ea typeface="Calibri" panose="020F0502020204030204" pitchFamily="34" charset="0"/>
                <a:cs typeface="Times New Roman" panose="02020603050405020304" pitchFamily="18" charset="0"/>
                <a:hlinkClick r:id="rId3"/>
              </a:rPr>
              <a:t>https://natrue.org/3-reasons-to-switch-to-natural-and-organic-cosmetics/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CD2332"/>
                </a:solidFill>
                <a:effectLst/>
                <a:latin typeface="Arial" panose="020B0604020202020204" pitchFamily="34" charset="0"/>
                <a:ea typeface="Calibri" panose="020F0502020204030204" pitchFamily="34" charset="0"/>
                <a:cs typeface="Times New Roman" panose="02020603050405020304" pitchFamily="18" charset="0"/>
                <a:hlinkClick r:id="rId4"/>
              </a:rPr>
              <a:t>https://www.scielo.br/j/bjps/a/TDpKrSLYxqM8yrJq5SwvJZH/?lang=en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CD2332"/>
                </a:solidFill>
                <a:effectLst/>
                <a:latin typeface="Arial" panose="020B0604020202020204" pitchFamily="34" charset="0"/>
                <a:ea typeface="Calibri" panose="020F0502020204030204" pitchFamily="34" charset="0"/>
                <a:cs typeface="Times New Roman" panose="02020603050405020304" pitchFamily="18" charset="0"/>
                <a:hlinkClick r:id="rId5"/>
              </a:rPr>
              <a:t>https://ojs.cbuic.cz/index.php/pmp/article/view/190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https://marrableshotel.com/sustainability/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www.natrue.org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www.thezetter.com</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www.exploreglobalhealing.com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www.luxsphere.com</a:t>
            </a:r>
            <a:endPar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800"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rPr>
              <a:t>Images imported from: </a:t>
            </a:r>
            <a:r>
              <a:rPr lang="en-GB" sz="1800"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11"/>
              </a:rPr>
              <a:t>www.google.com</a:t>
            </a:r>
            <a:r>
              <a:rPr lang="en-GB" sz="1800"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rPr>
              <a:t> </a:t>
            </a:r>
            <a:endPar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algn="l">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Tree>
    <p:extLst>
      <p:ext uri="{BB962C8B-B14F-4D97-AF65-F5344CB8AC3E}">
        <p14:creationId xmlns:p14="http://schemas.microsoft.com/office/powerpoint/2010/main" val="1347171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3ED62-A837-9EF7-8461-611D9102C358}"/>
              </a:ext>
            </a:extLst>
          </p:cNvPr>
          <p:cNvSpPr>
            <a:spLocks noGrp="1"/>
          </p:cNvSpPr>
          <p:nvPr>
            <p:ph type="ctrTitle"/>
          </p:nvPr>
        </p:nvSpPr>
        <p:spPr>
          <a:xfrm>
            <a:off x="6194716" y="739978"/>
            <a:ext cx="5334930" cy="3004145"/>
          </a:xfrm>
        </p:spPr>
        <p:txBody>
          <a:bodyPr>
            <a:normAutofit/>
          </a:bodyPr>
          <a:lstStyle/>
          <a:p>
            <a:r>
              <a:rPr lang="en-GB"/>
              <a:t>Questions and Answers</a:t>
            </a:r>
            <a:endParaRPr lang="en-GB" dirty="0"/>
          </a:p>
        </p:txBody>
      </p:sp>
      <p:sp>
        <p:nvSpPr>
          <p:cNvPr id="3" name="Subtitle 2">
            <a:extLst>
              <a:ext uri="{FF2B5EF4-FFF2-40B4-BE49-F238E27FC236}">
                <a16:creationId xmlns:a16="http://schemas.microsoft.com/office/drawing/2014/main" id="{31B9B93A-E38D-2BF5-7DA9-7AD70F3DE68A}"/>
              </a:ext>
            </a:extLst>
          </p:cNvPr>
          <p:cNvSpPr>
            <a:spLocks noGrp="1"/>
          </p:cNvSpPr>
          <p:nvPr>
            <p:ph type="subTitle" idx="1"/>
          </p:nvPr>
        </p:nvSpPr>
        <p:spPr>
          <a:xfrm>
            <a:off x="6194715" y="3836197"/>
            <a:ext cx="5334931" cy="2189214"/>
          </a:xfrm>
        </p:spPr>
        <p:txBody>
          <a:bodyPr>
            <a:normAutofit/>
          </a:bodyPr>
          <a:lstStyle/>
          <a:p>
            <a:endParaRPr lang="en-GB"/>
          </a:p>
        </p:txBody>
      </p:sp>
      <p:sp>
        <p:nvSpPr>
          <p:cNvPr id="23" name="Freeform: Shape 22">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group of yellow smiley faces&#10;&#10;Description automatically generated">
            <a:extLst>
              <a:ext uri="{FF2B5EF4-FFF2-40B4-BE49-F238E27FC236}">
                <a16:creationId xmlns:a16="http://schemas.microsoft.com/office/drawing/2014/main" id="{62F8F648-C6F7-8923-5914-7C3F9382E0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49" b="-1"/>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809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441</TotalTime>
  <Words>2646</Words>
  <Application>Microsoft Office PowerPoint</Application>
  <PresentationFormat>Widescreen</PresentationFormat>
  <Paragraphs>198</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Söhne</vt:lpstr>
      <vt:lpstr>Office Theme</vt:lpstr>
      <vt:lpstr>Sustainability- Organic Products within the Hospitality Industry-</vt:lpstr>
      <vt:lpstr>Introduction to Sustainability in the Hospitality Industry: Organic Amenities.</vt:lpstr>
      <vt:lpstr>Organic amenities- definition-</vt:lpstr>
      <vt:lpstr>PowerPoint Presentation</vt:lpstr>
      <vt:lpstr>Ingredients in Organic Amenities</vt:lpstr>
      <vt:lpstr>Strengths in The Hospitality Industry</vt:lpstr>
      <vt:lpstr>Limitations in the Hospitality Industry </vt:lpstr>
      <vt:lpstr>Theories Supporting Sustainability.</vt:lpstr>
      <vt:lpstr>Conclusions </vt:lpstr>
      <vt:lpstr>References:</vt:lpstr>
      <vt:lpstr>References: </vt:lpstr>
      <vt:lpstr>Questions and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Organic Products within the Hospitality Industry-</dc:title>
  <dc:creator>Diana Macaran</dc:creator>
  <cp:lastModifiedBy>Diana Macaran</cp:lastModifiedBy>
  <cp:revision>3</cp:revision>
  <dcterms:created xsi:type="dcterms:W3CDTF">2023-11-12T12:31:11Z</dcterms:created>
  <dcterms:modified xsi:type="dcterms:W3CDTF">2023-11-12T19:52:32Z</dcterms:modified>
</cp:coreProperties>
</file>