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64" r:id="rId3"/>
    <p:sldId id="257" r:id="rId4"/>
    <p:sldId id="258" r:id="rId5"/>
    <p:sldId id="259" r:id="rId6"/>
    <p:sldId id="260" r:id="rId7"/>
    <p:sldId id="271" r:id="rId8"/>
    <p:sldId id="261" r:id="rId9"/>
    <p:sldId id="265" r:id="rId10"/>
    <p:sldId id="266" r:id="rId11"/>
    <p:sldId id="267" r:id="rId12"/>
    <p:sldId id="268" r:id="rId13"/>
    <p:sldId id="269" r:id="rId14"/>
    <p:sldId id="270" r:id="rId15"/>
    <p:sldId id="262" r:id="rId16"/>
    <p:sldId id="263"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2" clrIdx="0">
    <p:extLst>
      <p:ext uri="{19B8F6BF-5375-455C-9EA6-DF929625EA0E}">
        <p15:presenceInfo xmlns:p15="http://schemas.microsoft.com/office/powerpoint/2012/main" userId="485bad4a4a146f19"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25" autoAdjust="0"/>
    <p:restoredTop sz="92067" autoAdjust="0"/>
  </p:normalViewPr>
  <p:slideViewPr>
    <p:cSldViewPr snapToGrid="0">
      <p:cViewPr varScale="1">
        <p:scale>
          <a:sx n="63" d="100"/>
          <a:sy n="63" d="100"/>
        </p:scale>
        <p:origin x="93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6EB1177-C27B-4870-9D79-25BF03E17F49}" type="datetimeFigureOut">
              <a:rPr lang="en-US" smtClean="0"/>
              <a:t>7/21/2024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650886-2344-4253-9B39-E7BB7EC43724}" type="slidenum">
              <a:rPr lang="en-US" smtClean="0"/>
              <a:t>‹#›</a:t>
            </a:fld>
            <a:endParaRPr lang="en-US"/>
          </a:p>
        </p:txBody>
      </p:sp>
    </p:spTree>
    <p:extLst>
      <p:ext uri="{BB962C8B-B14F-4D97-AF65-F5344CB8AC3E}">
        <p14:creationId xmlns:p14="http://schemas.microsoft.com/office/powerpoint/2010/main" val="32004407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This</a:t>
            </a:r>
            <a:r>
              <a:rPr lang="en-GB" sz="1200" kern="1200" baseline="0" dirty="0">
                <a:solidFill>
                  <a:schemeClr val="tx1"/>
                </a:solidFill>
                <a:effectLst/>
                <a:latin typeface="Times New Roman" panose="02020603050405020304" pitchFamily="18" charset="0"/>
                <a:ea typeface="+mn-ea"/>
                <a:cs typeface="Times New Roman" panose="02020603050405020304" pitchFamily="18" charset="0"/>
              </a:rPr>
              <a:t> slide represent</a:t>
            </a:r>
            <a:r>
              <a:rPr lang="en-GB" sz="1200" kern="1200" dirty="0">
                <a:solidFill>
                  <a:schemeClr val="tx1"/>
                </a:solidFill>
                <a:effectLst/>
                <a:latin typeface="Times New Roman" panose="02020603050405020304" pitchFamily="18" charset="0"/>
                <a:ea typeface="+mn-ea"/>
                <a:cs typeface="Times New Roman" panose="02020603050405020304" pitchFamily="18" charset="0"/>
              </a:rPr>
              <a:t> Business communication is critical when it comes to exporting or importing products, setting up international deals, managing employees from different countries, and ensuring efficient operations in new countries. </a:t>
            </a:r>
            <a:r>
              <a:rPr lang="en-GB" sz="1200" b="0" kern="1200" dirty="0">
                <a:solidFill>
                  <a:schemeClr val="tx1"/>
                </a:solidFill>
                <a:effectLst/>
                <a:latin typeface="Times New Roman" panose="02020603050405020304" pitchFamily="18" charset="0"/>
                <a:ea typeface="+mn-ea"/>
                <a:cs typeface="Times New Roman" panose="02020603050405020304" pitchFamily="18" charset="0"/>
              </a:rPr>
              <a:t>It involves understanding and practicing cultural sensitivity at both individual and organizational levels in order to minimize interferences in communication and cooperation.</a:t>
            </a:r>
            <a:r>
              <a:rPr lang="en-GB" sz="1200" b="0" kern="1200" baseline="0" dirty="0">
                <a:solidFill>
                  <a:schemeClr val="tx1"/>
                </a:solidFill>
                <a:effectLst/>
                <a:latin typeface="Times New Roman" panose="02020603050405020304" pitchFamily="18" charset="0"/>
                <a:ea typeface="+mn-ea"/>
                <a:cs typeface="Times New Roman" panose="02020603050405020304" pitchFamily="18" charset="0"/>
              </a:rPr>
              <a:t> </a:t>
            </a:r>
            <a:r>
              <a:rPr lang="en-GB" sz="1200" b="0" kern="1200" dirty="0">
                <a:solidFill>
                  <a:schemeClr val="tx1"/>
                </a:solidFill>
                <a:effectLst/>
                <a:latin typeface="Times New Roman" panose="02020603050405020304" pitchFamily="18" charset="0"/>
                <a:ea typeface="+mn-ea"/>
                <a:cs typeface="Times New Roman" panose="02020603050405020304" pitchFamily="18" charset="0"/>
              </a:rPr>
              <a:t>Culture is a significant factor in intercultural business communication since it determines how the intended message will be received and understood.</a:t>
            </a:r>
            <a:endParaRPr lang="en-IN" sz="1200" b="0" kern="1200" dirty="0">
              <a:solidFill>
                <a:schemeClr val="tx1"/>
              </a:solidFill>
              <a:effectLst/>
              <a:latin typeface="Times New Roman" panose="02020603050405020304" pitchFamily="18" charset="0"/>
              <a:ea typeface="+mn-ea"/>
              <a:cs typeface="Times New Roman" panose="02020603050405020304" pitchFamily="18" charset="0"/>
            </a:endParaRPr>
          </a:p>
          <a:p>
            <a:pPr algn="just">
              <a:lnSpc>
                <a:spcPct val="150000"/>
              </a:lnSpc>
            </a:pPr>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2D650886-2344-4253-9B39-E7BB7EC43724}" type="slidenum">
              <a:rPr lang="en-US" smtClean="0"/>
              <a:t>3</a:t>
            </a:fld>
            <a:endParaRPr lang="en-US"/>
          </a:p>
        </p:txBody>
      </p:sp>
    </p:spTree>
    <p:extLst>
      <p:ext uri="{BB962C8B-B14F-4D97-AF65-F5344CB8AC3E}">
        <p14:creationId xmlns:p14="http://schemas.microsoft.com/office/powerpoint/2010/main" val="5509172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This</a:t>
            </a:r>
            <a:r>
              <a:rPr lang="en-GB" sz="1200" kern="1200" baseline="0" dirty="0">
                <a:solidFill>
                  <a:schemeClr val="tx1"/>
                </a:solidFill>
                <a:effectLst/>
                <a:latin typeface="Times New Roman" panose="02020603050405020304" pitchFamily="18" charset="0"/>
                <a:ea typeface="+mn-ea"/>
                <a:cs typeface="Times New Roman" panose="02020603050405020304" pitchFamily="18" charset="0"/>
              </a:rPr>
              <a:t> slide identifies</a:t>
            </a:r>
            <a:r>
              <a:rPr lang="en-GB" sz="1200" kern="1200" dirty="0">
                <a:solidFill>
                  <a:schemeClr val="tx1"/>
                </a:solidFill>
                <a:effectLst/>
                <a:latin typeface="Times New Roman" panose="02020603050405020304" pitchFamily="18" charset="0"/>
                <a:ea typeface="+mn-ea"/>
                <a:cs typeface="Times New Roman" panose="02020603050405020304" pitchFamily="18" charset="0"/>
              </a:rPr>
              <a:t>. The Germans are hardworking and punctual at work; they follow the principle of work-life balance and prefer not to mix business with pleasure. This is usually direct and characterised by simplicity and genuineness (Ghauri et.al. 2021). Traditional culture is very developed; people are concerned with the musical and artistic, literary forms; respect for nature and sustainable development a very important components of German culture. The UK also has a highly developed class structure, despite the fact that modern attitudes towards it are egalitarian. The British also respect traditions and classics as well as literature and art.</a:t>
            </a:r>
            <a:endParaRPr lang="en-IN"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lnSpc>
                <a:spcPct val="150000"/>
              </a:lnSpc>
            </a:pPr>
            <a:endParaRPr lang="en-US" b="0" dirty="0"/>
          </a:p>
        </p:txBody>
      </p:sp>
      <p:sp>
        <p:nvSpPr>
          <p:cNvPr id="4" name="Slide Number Placeholder 3"/>
          <p:cNvSpPr>
            <a:spLocks noGrp="1"/>
          </p:cNvSpPr>
          <p:nvPr>
            <p:ph type="sldNum" sz="quarter" idx="10"/>
          </p:nvPr>
        </p:nvSpPr>
        <p:spPr/>
        <p:txBody>
          <a:bodyPr/>
          <a:lstStyle/>
          <a:p>
            <a:fld id="{2D650886-2344-4253-9B39-E7BB7EC43724}" type="slidenum">
              <a:rPr lang="en-US" smtClean="0"/>
              <a:t>4</a:t>
            </a:fld>
            <a:endParaRPr lang="en-US"/>
          </a:p>
        </p:txBody>
      </p:sp>
    </p:spTree>
    <p:extLst>
      <p:ext uri="{BB962C8B-B14F-4D97-AF65-F5344CB8AC3E}">
        <p14:creationId xmlns:p14="http://schemas.microsoft.com/office/powerpoint/2010/main" val="12259652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This</a:t>
            </a:r>
            <a:r>
              <a:rPr lang="en-GB" sz="1200" kern="1200" baseline="0" dirty="0">
                <a:solidFill>
                  <a:schemeClr val="tx1"/>
                </a:solidFill>
                <a:effectLst/>
                <a:latin typeface="Times New Roman" panose="02020603050405020304" pitchFamily="18" charset="0"/>
                <a:ea typeface="+mn-ea"/>
                <a:cs typeface="Times New Roman" panose="02020603050405020304" pitchFamily="18" charset="0"/>
              </a:rPr>
              <a:t> slide </a:t>
            </a:r>
            <a:r>
              <a:rPr lang="en-GB" sz="1200" kern="1200" dirty="0">
                <a:solidFill>
                  <a:schemeClr val="tx1"/>
                </a:solidFill>
                <a:effectLst/>
                <a:latin typeface="Times New Roman" panose="02020603050405020304" pitchFamily="18" charset="0"/>
                <a:ea typeface="+mn-ea"/>
                <a:cs typeface="Times New Roman" panose="02020603050405020304" pitchFamily="18" charset="0"/>
              </a:rPr>
              <a:t>highlights, This directness is not regarded as impolite but also understood to avoid misunderstanding and unnecessary delays. Germans perceive criticism as positive and helpful in boosting performance.</a:t>
            </a:r>
            <a:endParaRPr lang="en-IN" sz="1200" kern="1200" dirty="0">
              <a:solidFill>
                <a:schemeClr val="tx1"/>
              </a:solidFill>
              <a:effectLst/>
              <a:latin typeface="Times New Roman" panose="02020603050405020304" pitchFamily="18" charset="0"/>
              <a:ea typeface="+mn-ea"/>
              <a:cs typeface="Times New Roman" panose="02020603050405020304" pitchFamily="18" charset="0"/>
            </a:endParaRPr>
          </a:p>
          <a:p>
            <a:pPr marL="0" marR="0" indent="0" algn="just" defTabSz="914400" rtl="0" eaLnBrk="1" fontAlgn="auto" latinLnBrk="0" hangingPunct="1">
              <a:lnSpc>
                <a:spcPct val="150000"/>
              </a:lnSpc>
              <a:spcBef>
                <a:spcPts val="0"/>
              </a:spcBef>
              <a:spcAft>
                <a:spcPts val="0"/>
              </a:spcAft>
              <a:buClrTx/>
              <a:buSzTx/>
              <a:buFontTx/>
              <a:buNone/>
              <a:tabLst/>
              <a:defRPr/>
            </a:pPr>
            <a:endParaRPr lang="en-US" b="0" dirty="0"/>
          </a:p>
        </p:txBody>
      </p:sp>
      <p:sp>
        <p:nvSpPr>
          <p:cNvPr id="4" name="Slide Number Placeholder 3"/>
          <p:cNvSpPr>
            <a:spLocks noGrp="1"/>
          </p:cNvSpPr>
          <p:nvPr>
            <p:ph type="sldNum" sz="quarter" idx="10"/>
          </p:nvPr>
        </p:nvSpPr>
        <p:spPr/>
        <p:txBody>
          <a:bodyPr/>
          <a:lstStyle/>
          <a:p>
            <a:fld id="{2D650886-2344-4253-9B39-E7BB7EC43724}" type="slidenum">
              <a:rPr lang="en-US" smtClean="0"/>
              <a:t>5</a:t>
            </a:fld>
            <a:endParaRPr lang="en-US"/>
          </a:p>
        </p:txBody>
      </p:sp>
    </p:spTree>
    <p:extLst>
      <p:ext uri="{BB962C8B-B14F-4D97-AF65-F5344CB8AC3E}">
        <p14:creationId xmlns:p14="http://schemas.microsoft.com/office/powerpoint/2010/main" val="35317486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This</a:t>
            </a:r>
            <a:r>
              <a:rPr lang="en-GB" sz="1200" kern="1200" baseline="0" dirty="0">
                <a:solidFill>
                  <a:schemeClr val="tx1"/>
                </a:solidFill>
                <a:effectLst/>
                <a:latin typeface="Times New Roman" panose="02020603050405020304" pitchFamily="18" charset="0"/>
                <a:ea typeface="+mn-ea"/>
                <a:cs typeface="Times New Roman" panose="02020603050405020304" pitchFamily="18" charset="0"/>
              </a:rPr>
              <a:t> slide represents, </a:t>
            </a:r>
            <a:r>
              <a:rPr lang="en-GB" sz="1200" kern="1200" dirty="0">
                <a:solidFill>
                  <a:schemeClr val="tx1"/>
                </a:solidFill>
                <a:effectLst/>
                <a:latin typeface="Times New Roman" panose="02020603050405020304" pitchFamily="18" charset="0"/>
                <a:ea typeface="+mn-ea"/>
                <a:cs typeface="Times New Roman" panose="02020603050405020304" pitchFamily="18" charset="0"/>
              </a:rPr>
              <a:t>Generally, in Managers are the ones who make the decisions most of the time, and the workers must stick to certain procedures. On the other hand, the UK has a relatively more liberal attitude towards the nature of work relationships. As with the case of vertical differentiation, there is a possibility of more fluidity and interaction between the various levels..</a:t>
            </a:r>
            <a:endParaRPr lang="en-IN"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lnSpc>
                <a:spcPct val="150000"/>
              </a:lnSpc>
            </a:pPr>
            <a:endParaRPr lang="en-US" b="0" dirty="0"/>
          </a:p>
        </p:txBody>
      </p:sp>
      <p:sp>
        <p:nvSpPr>
          <p:cNvPr id="4" name="Slide Number Placeholder 3"/>
          <p:cNvSpPr>
            <a:spLocks noGrp="1"/>
          </p:cNvSpPr>
          <p:nvPr>
            <p:ph type="sldNum" sz="quarter" idx="10"/>
          </p:nvPr>
        </p:nvSpPr>
        <p:spPr/>
        <p:txBody>
          <a:bodyPr/>
          <a:lstStyle/>
          <a:p>
            <a:fld id="{2D650886-2344-4253-9B39-E7BB7EC43724}" type="slidenum">
              <a:rPr lang="en-US" smtClean="0"/>
              <a:t>6</a:t>
            </a:fld>
            <a:endParaRPr lang="en-US"/>
          </a:p>
        </p:txBody>
      </p:sp>
    </p:spTree>
    <p:extLst>
      <p:ext uri="{BB962C8B-B14F-4D97-AF65-F5344CB8AC3E}">
        <p14:creationId xmlns:p14="http://schemas.microsoft.com/office/powerpoint/2010/main" val="22916896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The</a:t>
            </a:r>
            <a:r>
              <a:rPr lang="en-GB" sz="1200" kern="1200" baseline="0" dirty="0">
                <a:solidFill>
                  <a:schemeClr val="tx1"/>
                </a:solidFill>
                <a:effectLst/>
                <a:latin typeface="Times New Roman" panose="02020603050405020304" pitchFamily="18" charset="0"/>
                <a:ea typeface="+mn-ea"/>
                <a:cs typeface="Times New Roman" panose="02020603050405020304" pitchFamily="18" charset="0"/>
              </a:rPr>
              <a:t>  slide represents t</a:t>
            </a:r>
            <a:r>
              <a:rPr lang="en-GB" sz="1200" kern="1200" dirty="0">
                <a:solidFill>
                  <a:schemeClr val="tx1"/>
                </a:solidFill>
                <a:effectLst/>
                <a:latin typeface="Times New Roman" panose="02020603050405020304" pitchFamily="18" charset="0"/>
                <a:ea typeface="+mn-ea"/>
                <a:cs typeface="Times New Roman" panose="02020603050405020304" pitchFamily="18" charset="0"/>
              </a:rPr>
              <a:t>he British population is more mixed compared to Australians with significant population of South Asians, Afro-Caribbeans and Eastern Europeans in addition to the Indigenous British people. Now, both countries respect and value the cultural feature, which is reflected in social relations, business interactions, as well as communication patterns, which indicates the relevance of the given factor for enhancing business and organizational communication for international organization members (</a:t>
            </a:r>
            <a:r>
              <a:rPr lang="en-GB" sz="1200" kern="1200" dirty="0">
                <a:solidFill>
                  <a:schemeClr val="tx1"/>
                </a:solidFill>
                <a:effectLst/>
                <a:latin typeface="+mn-lt"/>
                <a:ea typeface="+mn-ea"/>
                <a:cs typeface="+mn-cs"/>
              </a:rPr>
              <a:t>Shenkar</a:t>
            </a:r>
            <a:r>
              <a:rPr lang="en-GB" sz="1200" kern="1200" baseline="0" dirty="0">
                <a:solidFill>
                  <a:schemeClr val="tx1"/>
                </a:solidFill>
                <a:effectLst/>
                <a:latin typeface="+mn-lt"/>
                <a:ea typeface="+mn-ea"/>
                <a:cs typeface="+mn-cs"/>
              </a:rPr>
              <a:t> et.al. </a:t>
            </a:r>
            <a:r>
              <a:rPr lang="en-GB" sz="1200" kern="1200" dirty="0">
                <a:solidFill>
                  <a:schemeClr val="tx1"/>
                </a:solidFill>
                <a:effectLst/>
                <a:latin typeface="+mn-lt"/>
                <a:ea typeface="+mn-ea"/>
                <a:cs typeface="+mn-cs"/>
              </a:rPr>
              <a:t>2021</a:t>
            </a:r>
            <a:r>
              <a:rPr lang="en-GB" sz="1200" kern="1200" dirty="0">
                <a:solidFill>
                  <a:schemeClr val="tx1"/>
                </a:solidFill>
                <a:effectLst/>
                <a:latin typeface="Times New Roman" panose="02020603050405020304" pitchFamily="18" charset="0"/>
                <a:ea typeface="+mn-ea"/>
                <a:cs typeface="Times New Roman" panose="02020603050405020304" pitchFamily="18" charset="0"/>
              </a:rPr>
              <a:t>. </a:t>
            </a:r>
            <a:endParaRPr lang="en-US" b="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2D650886-2344-4253-9B39-E7BB7EC43724}" type="slidenum">
              <a:rPr lang="en-US" smtClean="0"/>
              <a:t>7</a:t>
            </a:fld>
            <a:endParaRPr lang="en-US"/>
          </a:p>
        </p:txBody>
      </p:sp>
    </p:spTree>
    <p:extLst>
      <p:ext uri="{BB962C8B-B14F-4D97-AF65-F5344CB8AC3E}">
        <p14:creationId xmlns:p14="http://schemas.microsoft.com/office/powerpoint/2010/main" val="16810752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This</a:t>
            </a:r>
            <a:r>
              <a:rPr lang="en-GB" sz="1200" kern="1200" baseline="0" dirty="0">
                <a:solidFill>
                  <a:schemeClr val="tx1"/>
                </a:solidFill>
                <a:effectLst/>
                <a:latin typeface="Times New Roman" panose="02020603050405020304" pitchFamily="18" charset="0"/>
                <a:ea typeface="+mn-ea"/>
                <a:cs typeface="Times New Roman" panose="02020603050405020304" pitchFamily="18" charset="0"/>
              </a:rPr>
              <a:t> slide highlights </a:t>
            </a:r>
            <a:r>
              <a:rPr lang="en-GB" sz="1200" dirty="0">
                <a:solidFill>
                  <a:schemeClr val="tx1"/>
                </a:solidFill>
                <a:latin typeface="Times New Roman" panose="02020603050405020304" pitchFamily="18" charset="0"/>
                <a:cs typeface="Times New Roman" panose="02020603050405020304" pitchFamily="18" charset="0"/>
              </a:rPr>
              <a:t>Being on time is important especially when it is time-sensitive and viewed as professionalism.</a:t>
            </a:r>
            <a:endParaRPr lang="en-GB" sz="1200" dirty="0">
              <a:solidFill>
                <a:schemeClr val="tx1"/>
              </a:solidFill>
            </a:endParaRPr>
          </a:p>
          <a:p>
            <a:pPr marL="0" marR="0" indent="0" algn="just" defTabSz="914400" rtl="0" eaLnBrk="1" fontAlgn="auto" latinLnBrk="0" hangingPunct="1">
              <a:lnSpc>
                <a:spcPct val="150000"/>
              </a:lnSpc>
              <a:spcBef>
                <a:spcPts val="0"/>
              </a:spcBef>
              <a:spcAft>
                <a:spcPts val="0"/>
              </a:spcAft>
              <a:buClrTx/>
              <a:buSzTx/>
              <a:buFontTx/>
              <a:buNone/>
              <a:tabLst/>
              <a:defRPr/>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 The work ethic of Germans is very precise and systematic, unlike in Anglo-Saxon countries, where people rely on their initiative and inspiration. Schedules and commitments to achieve certain goals are respected to follow stringent programs and schedules. For instance, business meetings in Germany are supposed to start on the spot and should stick to a schedule because the Germans believe in a culture of punctuality and accuracy. </a:t>
            </a:r>
            <a:endParaRPr lang="en-US" b="1" dirty="0"/>
          </a:p>
        </p:txBody>
      </p:sp>
      <p:sp>
        <p:nvSpPr>
          <p:cNvPr id="4" name="Slide Number Placeholder 3"/>
          <p:cNvSpPr>
            <a:spLocks noGrp="1"/>
          </p:cNvSpPr>
          <p:nvPr>
            <p:ph type="sldNum" sz="quarter" idx="10"/>
          </p:nvPr>
        </p:nvSpPr>
        <p:spPr/>
        <p:txBody>
          <a:bodyPr/>
          <a:lstStyle/>
          <a:p>
            <a:fld id="{2D650886-2344-4253-9B39-E7BB7EC43724}" type="slidenum">
              <a:rPr lang="en-US" smtClean="0"/>
              <a:t>8</a:t>
            </a:fld>
            <a:endParaRPr lang="en-US"/>
          </a:p>
        </p:txBody>
      </p:sp>
    </p:spTree>
    <p:extLst>
      <p:ext uri="{BB962C8B-B14F-4D97-AF65-F5344CB8AC3E}">
        <p14:creationId xmlns:p14="http://schemas.microsoft.com/office/powerpoint/2010/main" val="2045180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This slide</a:t>
            </a:r>
            <a:r>
              <a:rPr lang="en-GB" sz="1200" kern="1200" baseline="0" dirty="0">
                <a:solidFill>
                  <a:schemeClr val="tx1"/>
                </a:solidFill>
                <a:effectLst/>
                <a:latin typeface="Times New Roman" panose="02020603050405020304" pitchFamily="18" charset="0"/>
                <a:ea typeface="+mn-ea"/>
                <a:cs typeface="Times New Roman" panose="02020603050405020304" pitchFamily="18" charset="0"/>
              </a:rPr>
              <a:t> </a:t>
            </a:r>
            <a:r>
              <a:rPr lang="en-GB" sz="1200" kern="1200" dirty="0">
                <a:solidFill>
                  <a:schemeClr val="tx1"/>
                </a:solidFill>
                <a:effectLst/>
                <a:latin typeface="Times New Roman" panose="02020603050405020304" pitchFamily="18" charset="0"/>
                <a:ea typeface="+mn-ea"/>
                <a:cs typeface="Times New Roman" panose="02020603050405020304" pitchFamily="18" charset="0"/>
              </a:rPr>
              <a:t>highlighted that As for general values, punctuality, honesty, reliability, and a strong work ethic be instilled in the inhabitants</a:t>
            </a:r>
            <a:r>
              <a:rPr lang="en-GB" sz="1200" kern="1200" baseline="0" dirty="0">
                <a:solidFill>
                  <a:schemeClr val="tx1"/>
                </a:solidFill>
                <a:effectLst/>
                <a:latin typeface="Times New Roman" panose="02020603050405020304" pitchFamily="18" charset="0"/>
                <a:ea typeface="+mn-ea"/>
                <a:cs typeface="Times New Roman" panose="02020603050405020304" pitchFamily="18" charset="0"/>
              </a:rPr>
              <a:t> </a:t>
            </a:r>
            <a:r>
              <a:rPr lang="en-GB" sz="1200" kern="1200" dirty="0">
                <a:solidFill>
                  <a:schemeClr val="tx1"/>
                </a:solidFill>
                <a:effectLst/>
                <a:latin typeface="Times New Roman" panose="02020603050405020304" pitchFamily="18" charset="0"/>
                <a:ea typeface="+mn-ea"/>
                <a:cs typeface="Times New Roman" panose="02020603050405020304" pitchFamily="18" charset="0"/>
              </a:rPr>
              <a:t>(Yue et.al.  2021). However, in the case of the United Kingdom, even though some aspects of business ethicality are underpinned by Christianity, the modern concepts and practices associated with business ethics are diverse and inclusive, as well as ethically acceptable in the community.</a:t>
            </a:r>
            <a:endParaRPr lang="en-IN"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lnSpc>
                <a:spcPct val="150000"/>
              </a:lnSpc>
            </a:pPr>
            <a:endParaRPr lang="en-US" b="1" dirty="0"/>
          </a:p>
        </p:txBody>
      </p:sp>
      <p:sp>
        <p:nvSpPr>
          <p:cNvPr id="4" name="Slide Number Placeholder 3"/>
          <p:cNvSpPr>
            <a:spLocks noGrp="1"/>
          </p:cNvSpPr>
          <p:nvPr>
            <p:ph type="sldNum" sz="quarter" idx="10"/>
          </p:nvPr>
        </p:nvSpPr>
        <p:spPr/>
        <p:txBody>
          <a:bodyPr/>
          <a:lstStyle/>
          <a:p>
            <a:fld id="{2D650886-2344-4253-9B39-E7BB7EC43724}" type="slidenum">
              <a:rPr lang="en-US" smtClean="0"/>
              <a:t>9</a:t>
            </a:fld>
            <a:endParaRPr lang="en-US"/>
          </a:p>
        </p:txBody>
      </p:sp>
    </p:spTree>
    <p:extLst>
      <p:ext uri="{BB962C8B-B14F-4D97-AF65-F5344CB8AC3E}">
        <p14:creationId xmlns:p14="http://schemas.microsoft.com/office/powerpoint/2010/main" val="23675968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This</a:t>
            </a:r>
            <a:r>
              <a:rPr lang="en-GB" sz="1200" kern="1200" baseline="0" dirty="0">
                <a:solidFill>
                  <a:schemeClr val="tx1"/>
                </a:solidFill>
                <a:effectLst/>
                <a:latin typeface="Times New Roman" panose="02020603050405020304" pitchFamily="18" charset="0"/>
                <a:ea typeface="+mn-ea"/>
                <a:cs typeface="Times New Roman" panose="02020603050405020304" pitchFamily="18" charset="0"/>
              </a:rPr>
              <a:t> slide </a:t>
            </a:r>
            <a:r>
              <a:rPr lang="en-GB" sz="1200" kern="1200" dirty="0">
                <a:solidFill>
                  <a:schemeClr val="tx1"/>
                </a:solidFill>
                <a:effectLst/>
                <a:latin typeface="Times New Roman" panose="02020603050405020304" pitchFamily="18" charset="0"/>
                <a:ea typeface="+mn-ea"/>
                <a:cs typeface="Times New Roman" panose="02020603050405020304" pitchFamily="18" charset="0"/>
              </a:rPr>
              <a:t>signifies,</a:t>
            </a:r>
            <a:r>
              <a:rPr lang="en-GB" sz="1200" kern="1200" baseline="0" dirty="0">
                <a:solidFill>
                  <a:schemeClr val="tx1"/>
                </a:solidFill>
                <a:effectLst/>
                <a:latin typeface="Times New Roman" panose="02020603050405020304" pitchFamily="18" charset="0"/>
                <a:ea typeface="+mn-ea"/>
                <a:cs typeface="Times New Roman" panose="02020603050405020304" pitchFamily="18" charset="0"/>
              </a:rPr>
              <a:t> </a:t>
            </a:r>
            <a:r>
              <a:rPr lang="en-GB" sz="1200" kern="1200" dirty="0">
                <a:solidFill>
                  <a:schemeClr val="tx1"/>
                </a:solidFill>
                <a:effectLst/>
                <a:latin typeface="Times New Roman" panose="02020603050405020304" pitchFamily="18" charset="0"/>
                <a:ea typeface="+mn-ea"/>
                <a:cs typeface="Times New Roman" panose="02020603050405020304" pitchFamily="18" charset="0"/>
              </a:rPr>
              <a:t>In this case, the comparison of culture between the UK and Germany is beneficial in the context of the international business environment. The UK was less restrictive and more conducive to an environment with creativity and a free spirit while Germany was more rigid and disciplined presenting a working environment in terms of order and calculation. Such differences can have an impact on the manner organisations manage people in their operations, interactions and the standards that are expected to be fulfilled (</a:t>
            </a:r>
            <a:r>
              <a:rPr lang="en-GB" sz="1200" kern="1200" dirty="0" err="1">
                <a:solidFill>
                  <a:schemeClr val="tx1"/>
                </a:solidFill>
                <a:effectLst/>
                <a:latin typeface="Times New Roman" panose="02020603050405020304" pitchFamily="18" charset="0"/>
                <a:ea typeface="+mn-ea"/>
                <a:cs typeface="Times New Roman" panose="02020603050405020304" pitchFamily="18" charset="0"/>
              </a:rPr>
              <a:t>Stoermer</a:t>
            </a:r>
            <a:r>
              <a:rPr lang="en-GB" sz="1200" kern="1200" dirty="0">
                <a:solidFill>
                  <a:schemeClr val="tx1"/>
                </a:solidFill>
                <a:effectLst/>
                <a:latin typeface="Times New Roman" panose="02020603050405020304" pitchFamily="18" charset="0"/>
                <a:ea typeface="+mn-ea"/>
                <a:cs typeface="Times New Roman" panose="02020603050405020304" pitchFamily="18" charset="0"/>
              </a:rPr>
              <a:t> et.al. 2021). According to the hypotheses of such paradigms of intercultural communication as Hofstede’s Cultural Dimensions it is possible to suggest an effective framework for the elimination of cultural barriers. Based on these theoretical model, organisations develop strategies for effective intercultural communication. For example, information on high-low context communication is helpful in avoiding wrong messages that are developed to be more appropriate for local workers and other stakeholders. In order to effectively expand to Germany, Tesco adopt the following strategies: To enhance the understanding of the German business culture and body language manners, there is a need for cultural sensitivity orientation for the employees. </a:t>
            </a:r>
            <a:endParaRPr lang="en-IN"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lnSpc>
                <a:spcPct val="150000"/>
              </a:lnSpc>
            </a:pPr>
            <a:endParaRPr lang="en-US" b="1" dirty="0"/>
          </a:p>
        </p:txBody>
      </p:sp>
      <p:sp>
        <p:nvSpPr>
          <p:cNvPr id="4" name="Slide Number Placeholder 3"/>
          <p:cNvSpPr>
            <a:spLocks noGrp="1"/>
          </p:cNvSpPr>
          <p:nvPr>
            <p:ph type="sldNum" sz="quarter" idx="10"/>
          </p:nvPr>
        </p:nvSpPr>
        <p:spPr/>
        <p:txBody>
          <a:bodyPr/>
          <a:lstStyle/>
          <a:p>
            <a:fld id="{2D650886-2344-4253-9B39-E7BB7EC43724}" type="slidenum">
              <a:rPr lang="en-US" smtClean="0"/>
              <a:t>10</a:t>
            </a:fld>
            <a:endParaRPr lang="en-US"/>
          </a:p>
        </p:txBody>
      </p:sp>
    </p:spTree>
    <p:extLst>
      <p:ext uri="{BB962C8B-B14F-4D97-AF65-F5344CB8AC3E}">
        <p14:creationId xmlns:p14="http://schemas.microsoft.com/office/powerpoint/2010/main" val="18660758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This</a:t>
            </a:r>
            <a:r>
              <a:rPr lang="en-GB" sz="1200" kern="1200" baseline="0" dirty="0">
                <a:solidFill>
                  <a:schemeClr val="tx1"/>
                </a:solidFill>
                <a:effectLst/>
                <a:latin typeface="Times New Roman" panose="02020603050405020304" pitchFamily="18" charset="0"/>
                <a:ea typeface="+mn-ea"/>
                <a:cs typeface="Times New Roman" panose="02020603050405020304" pitchFamily="18" charset="0"/>
              </a:rPr>
              <a:t> slide </a:t>
            </a:r>
            <a:r>
              <a:rPr lang="en-GB" sz="1200" kern="1200" dirty="0">
                <a:solidFill>
                  <a:schemeClr val="tx1"/>
                </a:solidFill>
                <a:effectLst/>
                <a:latin typeface="Times New Roman" panose="02020603050405020304" pitchFamily="18" charset="0"/>
                <a:ea typeface="+mn-ea"/>
                <a:cs typeface="Times New Roman" panose="02020603050405020304" pitchFamily="18" charset="0"/>
              </a:rPr>
              <a:t>highlights,</a:t>
            </a:r>
            <a:r>
              <a:rPr lang="en-GB" sz="1200" kern="1200" baseline="0" dirty="0">
                <a:solidFill>
                  <a:schemeClr val="tx1"/>
                </a:solidFill>
                <a:effectLst/>
                <a:latin typeface="Times New Roman" panose="02020603050405020304" pitchFamily="18" charset="0"/>
                <a:ea typeface="+mn-ea"/>
                <a:cs typeface="Times New Roman" panose="02020603050405020304" pitchFamily="18" charset="0"/>
              </a:rPr>
              <a:t> </a:t>
            </a:r>
            <a:r>
              <a:rPr lang="en-GB" sz="1200" kern="1200" dirty="0">
                <a:solidFill>
                  <a:schemeClr val="tx1"/>
                </a:solidFill>
                <a:effectLst/>
                <a:latin typeface="Times New Roman" panose="02020603050405020304" pitchFamily="18" charset="0"/>
                <a:ea typeface="+mn-ea"/>
                <a:cs typeface="Times New Roman" panose="02020603050405020304" pitchFamily="18" charset="0"/>
              </a:rPr>
              <a:t>The German employee’s expectation often includes employment security, extensive training, and training for promotion. Career development, appraisal, or remuneration structures used by Tesco may require local sensitivity to meet the German expectations of employees</a:t>
            </a:r>
            <a:r>
              <a:rPr lang="en-GB" sz="1200" kern="1200" baseline="0" dirty="0">
                <a:solidFill>
                  <a:schemeClr val="tx1"/>
                </a:solidFill>
                <a:effectLst/>
                <a:latin typeface="Times New Roman" panose="02020603050405020304" pitchFamily="18" charset="0"/>
                <a:ea typeface="+mn-ea"/>
                <a:cs typeface="Times New Roman" panose="02020603050405020304" pitchFamily="18" charset="0"/>
              </a:rPr>
              <a:t> </a:t>
            </a:r>
            <a:r>
              <a:rPr lang="en-GB" sz="1200" kern="1200" dirty="0">
                <a:solidFill>
                  <a:schemeClr val="tx1"/>
                </a:solidFill>
                <a:effectLst/>
                <a:latin typeface="Times New Roman" panose="02020603050405020304" pitchFamily="18" charset="0"/>
                <a:ea typeface="+mn-ea"/>
                <a:cs typeface="Times New Roman" panose="02020603050405020304" pitchFamily="18" charset="0"/>
              </a:rPr>
              <a:t>(Kalogiannidis, 2020). </a:t>
            </a:r>
            <a:endParaRPr lang="en-IN"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lnSpc>
                <a:spcPct val="150000"/>
              </a:lnSpc>
            </a:pPr>
            <a:endParaRPr lang="en-US" b="1" dirty="0"/>
          </a:p>
        </p:txBody>
      </p:sp>
      <p:sp>
        <p:nvSpPr>
          <p:cNvPr id="4" name="Slide Number Placeholder 3"/>
          <p:cNvSpPr>
            <a:spLocks noGrp="1"/>
          </p:cNvSpPr>
          <p:nvPr>
            <p:ph type="sldNum" sz="quarter" idx="10"/>
          </p:nvPr>
        </p:nvSpPr>
        <p:spPr/>
        <p:txBody>
          <a:bodyPr/>
          <a:lstStyle/>
          <a:p>
            <a:fld id="{2D650886-2344-4253-9B39-E7BB7EC43724}" type="slidenum">
              <a:rPr lang="en-US" smtClean="0"/>
              <a:t>11</a:t>
            </a:fld>
            <a:endParaRPr lang="en-US"/>
          </a:p>
        </p:txBody>
      </p:sp>
    </p:spTree>
    <p:extLst>
      <p:ext uri="{BB962C8B-B14F-4D97-AF65-F5344CB8AC3E}">
        <p14:creationId xmlns:p14="http://schemas.microsoft.com/office/powerpoint/2010/main" val="27490074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This</a:t>
            </a:r>
            <a:r>
              <a:rPr lang="en-GB" sz="1200" kern="1200" baseline="0" dirty="0">
                <a:solidFill>
                  <a:schemeClr val="tx1"/>
                </a:solidFill>
                <a:effectLst/>
                <a:latin typeface="Times New Roman" panose="02020603050405020304" pitchFamily="18" charset="0"/>
                <a:ea typeface="+mn-ea"/>
                <a:cs typeface="Times New Roman" panose="02020603050405020304" pitchFamily="18" charset="0"/>
              </a:rPr>
              <a:t> slide </a:t>
            </a:r>
            <a:r>
              <a:rPr lang="en-GB" sz="1200" kern="1200" dirty="0">
                <a:solidFill>
                  <a:schemeClr val="tx1"/>
                </a:solidFill>
                <a:effectLst/>
                <a:latin typeface="Times New Roman" panose="02020603050405020304" pitchFamily="18" charset="0"/>
                <a:ea typeface="+mn-ea"/>
                <a:cs typeface="Times New Roman" panose="02020603050405020304" pitchFamily="18" charset="0"/>
              </a:rPr>
              <a:t>represents, These feedback mechanisms include performance appraisals, employee feedback surveys, and open communication channels to encourage the cycle of improvement (Shenkar et.al. 2021). Constructive tone which enables working employees to complain, suggest, and advance their careers to be in tune with that of the employers increases the self-esteem and general understanding of every worker. </a:t>
            </a:r>
            <a:endParaRPr lang="en-US" b="1"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2D650886-2344-4253-9B39-E7BB7EC43724}" type="slidenum">
              <a:rPr lang="en-US" smtClean="0"/>
              <a:t>12</a:t>
            </a:fld>
            <a:endParaRPr lang="en-US"/>
          </a:p>
        </p:txBody>
      </p:sp>
    </p:spTree>
    <p:extLst>
      <p:ext uri="{BB962C8B-B14F-4D97-AF65-F5344CB8AC3E}">
        <p14:creationId xmlns:p14="http://schemas.microsoft.com/office/powerpoint/2010/main" val="31908356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GB" sz="1200" kern="1200" dirty="0">
                <a:solidFill>
                  <a:schemeClr val="tx1"/>
                </a:solidFill>
                <a:effectLst/>
                <a:latin typeface="Times New Roman" panose="02020603050405020304" pitchFamily="18" charset="0"/>
                <a:ea typeface="+mn-ea"/>
                <a:cs typeface="Times New Roman" panose="02020603050405020304" pitchFamily="18" charset="0"/>
              </a:rPr>
              <a:t>This</a:t>
            </a:r>
            <a:r>
              <a:rPr lang="en-GB" sz="1200" kern="1200" baseline="0" dirty="0">
                <a:solidFill>
                  <a:schemeClr val="tx1"/>
                </a:solidFill>
                <a:effectLst/>
                <a:latin typeface="Times New Roman" panose="02020603050405020304" pitchFamily="18" charset="0"/>
                <a:ea typeface="+mn-ea"/>
                <a:cs typeface="Times New Roman" panose="02020603050405020304" pitchFamily="18" charset="0"/>
              </a:rPr>
              <a:t> slide represents, </a:t>
            </a:r>
            <a:r>
              <a:rPr lang="en-GB" sz="1200" kern="1200" dirty="0">
                <a:solidFill>
                  <a:schemeClr val="tx1"/>
                </a:solidFill>
                <a:effectLst/>
                <a:latin typeface="Times New Roman" panose="02020603050405020304" pitchFamily="18" charset="0"/>
                <a:ea typeface="+mn-ea"/>
                <a:cs typeface="Times New Roman" panose="02020603050405020304" pitchFamily="18" charset="0"/>
              </a:rPr>
              <a:t>With cultural knowledge and orientation for its staff, Tesco shall be well positioned to develop intercultural competencies and reduce conflict. Adapt the HR practices to fit the Germans of their status in the organization.(Hill, 2022).  </a:t>
            </a:r>
            <a:endParaRPr lang="en-IN" sz="1200" kern="1200" dirty="0">
              <a:solidFill>
                <a:schemeClr val="tx1"/>
              </a:solidFill>
              <a:effectLst/>
              <a:latin typeface="Times New Roman" panose="02020603050405020304" pitchFamily="18" charset="0"/>
              <a:ea typeface="+mn-ea"/>
              <a:cs typeface="Times New Roman" panose="02020603050405020304" pitchFamily="18" charset="0"/>
            </a:endParaRPr>
          </a:p>
          <a:p>
            <a:pPr algn="just">
              <a:lnSpc>
                <a:spcPct val="150000"/>
              </a:lnSpc>
            </a:pPr>
            <a:endParaRPr lang="en-US" b="1" dirty="0"/>
          </a:p>
        </p:txBody>
      </p:sp>
      <p:sp>
        <p:nvSpPr>
          <p:cNvPr id="4" name="Slide Number Placeholder 3"/>
          <p:cNvSpPr>
            <a:spLocks noGrp="1"/>
          </p:cNvSpPr>
          <p:nvPr>
            <p:ph type="sldNum" sz="quarter" idx="10"/>
          </p:nvPr>
        </p:nvSpPr>
        <p:spPr/>
        <p:txBody>
          <a:bodyPr/>
          <a:lstStyle/>
          <a:p>
            <a:fld id="{2D650886-2344-4253-9B39-E7BB7EC43724}" type="slidenum">
              <a:rPr lang="en-US" smtClean="0"/>
              <a:t>13</a:t>
            </a:fld>
            <a:endParaRPr lang="en-US"/>
          </a:p>
        </p:txBody>
      </p:sp>
    </p:spTree>
    <p:extLst>
      <p:ext uri="{BB962C8B-B14F-4D97-AF65-F5344CB8AC3E}">
        <p14:creationId xmlns:p14="http://schemas.microsoft.com/office/powerpoint/2010/main" val="33278241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IN" sz="1200" kern="1200" dirty="0">
                <a:solidFill>
                  <a:schemeClr val="tx1"/>
                </a:solidFill>
                <a:effectLst/>
                <a:latin typeface="Times New Roman" panose="02020603050405020304" pitchFamily="18" charset="0"/>
                <a:ea typeface="+mn-ea"/>
                <a:cs typeface="Times New Roman" panose="02020603050405020304" pitchFamily="18" charset="0"/>
              </a:rPr>
              <a:t>This</a:t>
            </a:r>
            <a:r>
              <a:rPr lang="en-IN" sz="1200" kern="1200" baseline="0" dirty="0">
                <a:solidFill>
                  <a:schemeClr val="tx1"/>
                </a:solidFill>
                <a:effectLst/>
                <a:latin typeface="Times New Roman" panose="02020603050405020304" pitchFamily="18" charset="0"/>
                <a:ea typeface="+mn-ea"/>
                <a:cs typeface="Times New Roman" panose="02020603050405020304" pitchFamily="18" charset="0"/>
              </a:rPr>
              <a:t> slide concluded that culture is a significant factor it determines operations in different countries. </a:t>
            </a:r>
            <a:endParaRPr lang="en-US" b="1" dirty="0"/>
          </a:p>
        </p:txBody>
      </p:sp>
      <p:sp>
        <p:nvSpPr>
          <p:cNvPr id="4" name="Slide Number Placeholder 3"/>
          <p:cNvSpPr>
            <a:spLocks noGrp="1"/>
          </p:cNvSpPr>
          <p:nvPr>
            <p:ph type="sldNum" sz="quarter" idx="10"/>
          </p:nvPr>
        </p:nvSpPr>
        <p:spPr/>
        <p:txBody>
          <a:bodyPr/>
          <a:lstStyle/>
          <a:p>
            <a:fld id="{2D650886-2344-4253-9B39-E7BB7EC43724}" type="slidenum">
              <a:rPr lang="en-US" smtClean="0"/>
              <a:t>14</a:t>
            </a:fld>
            <a:endParaRPr lang="en-US"/>
          </a:p>
        </p:txBody>
      </p:sp>
    </p:spTree>
    <p:extLst>
      <p:ext uri="{BB962C8B-B14F-4D97-AF65-F5344CB8AC3E}">
        <p14:creationId xmlns:p14="http://schemas.microsoft.com/office/powerpoint/2010/main" val="12043280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2D650886-2344-4253-9B39-E7BB7EC43724}" type="slidenum">
              <a:rPr lang="en-US" smtClean="0"/>
              <a:t>15</a:t>
            </a:fld>
            <a:endParaRPr lang="en-US"/>
          </a:p>
        </p:txBody>
      </p:sp>
    </p:spTree>
    <p:extLst>
      <p:ext uri="{BB962C8B-B14F-4D97-AF65-F5344CB8AC3E}">
        <p14:creationId xmlns:p14="http://schemas.microsoft.com/office/powerpoint/2010/main" val="6643706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2D650886-2344-4253-9B39-E7BB7EC43724}" type="slidenum">
              <a:rPr lang="en-US" smtClean="0"/>
              <a:t>16</a:t>
            </a:fld>
            <a:endParaRPr lang="en-US"/>
          </a:p>
        </p:txBody>
      </p:sp>
    </p:spTree>
    <p:extLst>
      <p:ext uri="{BB962C8B-B14F-4D97-AF65-F5344CB8AC3E}">
        <p14:creationId xmlns:p14="http://schemas.microsoft.com/office/powerpoint/2010/main" val="36935425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5649C51C-9FD7-440E-8B0E-CD96DDEAA196}" type="datetimeFigureOut">
              <a:rPr lang="en-US" smtClean="0"/>
              <a:t>7/21/2024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FBE7094-EB21-4C18-9048-D525D923E74A}" type="slidenum">
              <a:rPr lang="en-US" smtClean="0"/>
              <a:t>‹#›</a:t>
            </a:fld>
            <a:endParaRPr lang="en-US"/>
          </a:p>
        </p:txBody>
      </p:sp>
    </p:spTree>
    <p:extLst>
      <p:ext uri="{BB962C8B-B14F-4D97-AF65-F5344CB8AC3E}">
        <p14:creationId xmlns:p14="http://schemas.microsoft.com/office/powerpoint/2010/main" val="33752056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649C51C-9FD7-440E-8B0E-CD96DDEAA196}" type="datetimeFigureOut">
              <a:rPr lang="en-US" smtClean="0"/>
              <a:t>7/21/2024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FBE7094-EB21-4C18-9048-D525D923E74A}" type="slidenum">
              <a:rPr lang="en-US" smtClean="0"/>
              <a:t>‹#›</a:t>
            </a:fld>
            <a:endParaRPr lang="en-US"/>
          </a:p>
        </p:txBody>
      </p:sp>
    </p:spTree>
    <p:extLst>
      <p:ext uri="{BB962C8B-B14F-4D97-AF65-F5344CB8AC3E}">
        <p14:creationId xmlns:p14="http://schemas.microsoft.com/office/powerpoint/2010/main" val="35166489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649C51C-9FD7-440E-8B0E-CD96DDEAA196}" type="datetimeFigureOut">
              <a:rPr lang="en-US" smtClean="0"/>
              <a:t>7/21/2024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FBE7094-EB21-4C18-9048-D525D923E74A}" type="slidenum">
              <a:rPr lang="en-US" smtClean="0"/>
              <a:t>‹#›</a:t>
            </a:fld>
            <a:endParaRPr lang="en-US"/>
          </a:p>
        </p:txBody>
      </p:sp>
    </p:spTree>
    <p:extLst>
      <p:ext uri="{BB962C8B-B14F-4D97-AF65-F5344CB8AC3E}">
        <p14:creationId xmlns:p14="http://schemas.microsoft.com/office/powerpoint/2010/main" val="7735486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649C51C-9FD7-440E-8B0E-CD96DDEAA196}" type="datetimeFigureOut">
              <a:rPr lang="en-US" smtClean="0"/>
              <a:t>7/21/2024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FBE7094-EB21-4C18-9048-D525D923E74A}" type="slidenum">
              <a:rPr lang="en-US" smtClean="0"/>
              <a:t>‹#›</a:t>
            </a:fld>
            <a:endParaRPr lang="en-US"/>
          </a:p>
        </p:txBody>
      </p:sp>
    </p:spTree>
    <p:extLst>
      <p:ext uri="{BB962C8B-B14F-4D97-AF65-F5344CB8AC3E}">
        <p14:creationId xmlns:p14="http://schemas.microsoft.com/office/powerpoint/2010/main" val="5911691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649C51C-9FD7-440E-8B0E-CD96DDEAA196}" type="datetimeFigureOut">
              <a:rPr lang="en-US" smtClean="0"/>
              <a:t>7/21/2024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FBE7094-EB21-4C18-9048-D525D923E74A}" type="slidenum">
              <a:rPr lang="en-US" smtClean="0"/>
              <a:t>‹#›</a:t>
            </a:fld>
            <a:endParaRPr lang="en-US"/>
          </a:p>
        </p:txBody>
      </p:sp>
    </p:spTree>
    <p:extLst>
      <p:ext uri="{BB962C8B-B14F-4D97-AF65-F5344CB8AC3E}">
        <p14:creationId xmlns:p14="http://schemas.microsoft.com/office/powerpoint/2010/main" val="32598960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649C51C-9FD7-440E-8B0E-CD96DDEAA196}" type="datetimeFigureOut">
              <a:rPr lang="en-US" smtClean="0"/>
              <a:t>7/21/2024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FBE7094-EB21-4C18-9048-D525D923E74A}" type="slidenum">
              <a:rPr lang="en-US" smtClean="0"/>
              <a:t>‹#›</a:t>
            </a:fld>
            <a:endParaRPr lang="en-US"/>
          </a:p>
        </p:txBody>
      </p:sp>
    </p:spTree>
    <p:extLst>
      <p:ext uri="{BB962C8B-B14F-4D97-AF65-F5344CB8AC3E}">
        <p14:creationId xmlns:p14="http://schemas.microsoft.com/office/powerpoint/2010/main" val="4618743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49C51C-9FD7-440E-8B0E-CD96DDEAA196}" type="datetimeFigureOut">
              <a:rPr lang="en-US" smtClean="0"/>
              <a:t>7/21/2024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FBE7094-EB21-4C18-9048-D525D923E74A}" type="slidenum">
              <a:rPr lang="en-US" smtClean="0"/>
              <a:t>‹#›</a:t>
            </a:fld>
            <a:endParaRPr lang="en-US"/>
          </a:p>
        </p:txBody>
      </p:sp>
    </p:spTree>
    <p:extLst>
      <p:ext uri="{BB962C8B-B14F-4D97-AF65-F5344CB8AC3E}">
        <p14:creationId xmlns:p14="http://schemas.microsoft.com/office/powerpoint/2010/main" val="27151433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649C51C-9FD7-440E-8B0E-CD96DDEAA196}" type="datetimeFigureOut">
              <a:rPr lang="en-US" smtClean="0"/>
              <a:t>7/21/2024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FBE7094-EB21-4C18-9048-D525D923E74A}" type="slidenum">
              <a:rPr lang="en-US" smtClean="0"/>
              <a:t>‹#›</a:t>
            </a:fld>
            <a:endParaRPr lang="en-US"/>
          </a:p>
        </p:txBody>
      </p:sp>
    </p:spTree>
    <p:extLst>
      <p:ext uri="{BB962C8B-B14F-4D97-AF65-F5344CB8AC3E}">
        <p14:creationId xmlns:p14="http://schemas.microsoft.com/office/powerpoint/2010/main" val="30709297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649C51C-9FD7-440E-8B0E-CD96DDEAA196}" type="datetimeFigureOut">
              <a:rPr lang="en-US" smtClean="0"/>
              <a:t>7/21/2024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FBE7094-EB21-4C18-9048-D525D923E74A}" type="slidenum">
              <a:rPr lang="en-US" smtClean="0"/>
              <a:t>‹#›</a:t>
            </a:fld>
            <a:endParaRPr lang="en-US"/>
          </a:p>
        </p:txBody>
      </p:sp>
    </p:spTree>
    <p:extLst>
      <p:ext uri="{BB962C8B-B14F-4D97-AF65-F5344CB8AC3E}">
        <p14:creationId xmlns:p14="http://schemas.microsoft.com/office/powerpoint/2010/main" val="38171657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649C51C-9FD7-440E-8B0E-CD96DDEAA196}" type="datetimeFigureOut">
              <a:rPr lang="en-US" smtClean="0"/>
              <a:t>7/21/2024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FBE7094-EB21-4C18-9048-D525D923E74A}" type="slidenum">
              <a:rPr lang="en-US" smtClean="0"/>
              <a:t>‹#›</a:t>
            </a:fld>
            <a:endParaRPr lang="en-US"/>
          </a:p>
        </p:txBody>
      </p:sp>
    </p:spTree>
    <p:extLst>
      <p:ext uri="{BB962C8B-B14F-4D97-AF65-F5344CB8AC3E}">
        <p14:creationId xmlns:p14="http://schemas.microsoft.com/office/powerpoint/2010/main" val="27430995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649C51C-9FD7-440E-8B0E-CD96DDEAA196}" type="datetimeFigureOut">
              <a:rPr lang="en-US" smtClean="0"/>
              <a:t>7/21/2024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FBE7094-EB21-4C18-9048-D525D923E74A}" type="slidenum">
              <a:rPr lang="en-US" smtClean="0"/>
              <a:t>‹#›</a:t>
            </a:fld>
            <a:endParaRPr lang="en-US"/>
          </a:p>
        </p:txBody>
      </p:sp>
    </p:spTree>
    <p:extLst>
      <p:ext uri="{BB962C8B-B14F-4D97-AF65-F5344CB8AC3E}">
        <p14:creationId xmlns:p14="http://schemas.microsoft.com/office/powerpoint/2010/main" val="31745076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49C51C-9FD7-440E-8B0E-CD96DDEAA196}" type="datetimeFigureOut">
              <a:rPr lang="en-US" smtClean="0"/>
              <a:t>7/21/2024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BE7094-EB21-4C18-9048-D525D923E74A}" type="slidenum">
              <a:rPr lang="en-US" smtClean="0"/>
              <a:t>‹#›</a:t>
            </a:fld>
            <a:endParaRPr lang="en-US"/>
          </a:p>
        </p:txBody>
      </p:sp>
    </p:spTree>
    <p:extLst>
      <p:ext uri="{BB962C8B-B14F-4D97-AF65-F5344CB8AC3E}">
        <p14:creationId xmlns:p14="http://schemas.microsoft.com/office/powerpoint/2010/main" val="36751673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99616" y="146304"/>
            <a:ext cx="9144000" cy="2387600"/>
          </a:xfrm>
        </p:spPr>
        <p:txBody>
          <a:bodyPr>
            <a:normAutofit fontScale="90000"/>
          </a:bodyPr>
          <a:lstStyle/>
          <a:p>
            <a:br>
              <a:rPr lang="en-GB" b="1" dirty="0"/>
            </a:br>
            <a:r>
              <a:rPr lang="en-GB" b="1" dirty="0">
                <a:latin typeface="Times New Roman" panose="02020603050405020304" pitchFamily="18" charset="0"/>
                <a:cs typeface="Times New Roman" panose="02020603050405020304" pitchFamily="18" charset="0"/>
              </a:rPr>
              <a:t>International Business Communications</a:t>
            </a:r>
            <a:endParaRPr lang="en-US" b="1" dirty="0">
              <a:latin typeface="Times New Roman" panose="02020603050405020304" pitchFamily="18" charset="0"/>
              <a:cs typeface="Times New Roman" panose="02020603050405020304" pitchFamily="18" charset="0"/>
            </a:endParaRPr>
          </a:p>
        </p:txBody>
      </p:sp>
      <p:sp>
        <p:nvSpPr>
          <p:cNvPr id="4" name="Rectangle 3"/>
          <p:cNvSpPr/>
          <p:nvPr/>
        </p:nvSpPr>
        <p:spPr>
          <a:xfrm>
            <a:off x="137160" y="146304"/>
            <a:ext cx="11868912" cy="653796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65761" y="2756299"/>
            <a:ext cx="2737204" cy="3782061"/>
          </a:xfrm>
          <a:prstGeom prst="rect">
            <a:avLst/>
          </a:prstGeom>
          <a:noFill/>
        </p:spPr>
        <p:txBody>
          <a:bodyPr wrap="square" rtlCol="0">
            <a:spAutoFit/>
          </a:bodyPr>
          <a:lstStyle/>
          <a:p>
            <a:pPr algn="just">
              <a:lnSpc>
                <a:spcPct val="150000"/>
              </a:lnSpc>
            </a:pPr>
            <a:r>
              <a:rPr lang="en-GB" dirty="0">
                <a:latin typeface="Times New Roman" panose="02020603050405020304" pitchFamily="18" charset="0"/>
                <a:cs typeface="Times New Roman" panose="02020603050405020304" pitchFamily="18" charset="0"/>
              </a:rPr>
              <a:t>Student name: Rumen Kovachev</a:t>
            </a:r>
            <a:endParaRPr lang="en-IN" dirty="0">
              <a:latin typeface="Times New Roman" panose="02020603050405020304" pitchFamily="18" charset="0"/>
              <a:cs typeface="Times New Roman" panose="02020603050405020304" pitchFamily="18" charset="0"/>
            </a:endParaRPr>
          </a:p>
          <a:p>
            <a:pPr algn="just">
              <a:lnSpc>
                <a:spcPct val="150000"/>
              </a:lnSpc>
            </a:pPr>
            <a:r>
              <a:rPr lang="en-GB" dirty="0">
                <a:latin typeface="Times New Roman" panose="02020603050405020304" pitchFamily="18" charset="0"/>
                <a:cs typeface="Times New Roman" panose="02020603050405020304" pitchFamily="18" charset="0"/>
              </a:rPr>
              <a:t>Student Id: 2119897</a:t>
            </a:r>
            <a:endParaRPr lang="en-IN" dirty="0">
              <a:latin typeface="Times New Roman" panose="02020603050405020304" pitchFamily="18" charset="0"/>
              <a:cs typeface="Times New Roman" panose="02020603050405020304" pitchFamily="18" charset="0"/>
            </a:endParaRPr>
          </a:p>
          <a:p>
            <a:pPr algn="just">
              <a:lnSpc>
                <a:spcPct val="150000"/>
              </a:lnSpc>
            </a:pPr>
            <a:r>
              <a:rPr lang="en-IN" dirty="0">
                <a:latin typeface="Times New Roman" panose="02020603050405020304" pitchFamily="18" charset="0"/>
                <a:cs typeface="Times New Roman" panose="02020603050405020304" pitchFamily="18" charset="0"/>
              </a:rPr>
              <a:t>Module code: LCBB6001</a:t>
            </a:r>
          </a:p>
          <a:p>
            <a:pPr algn="just">
              <a:lnSpc>
                <a:spcPct val="150000"/>
              </a:lnSpc>
            </a:pPr>
            <a:r>
              <a:rPr lang="en-IN" dirty="0">
                <a:latin typeface="Times New Roman" panose="02020603050405020304" pitchFamily="18" charset="0"/>
                <a:cs typeface="Times New Roman" panose="02020603050405020304" pitchFamily="18" charset="0"/>
              </a:rPr>
              <a:t>Module Lecturers:</a:t>
            </a:r>
          </a:p>
          <a:p>
            <a:pPr algn="just">
              <a:lnSpc>
                <a:spcPct val="150000"/>
              </a:lnSpc>
            </a:pPr>
            <a:r>
              <a:rPr lang="en-IN" dirty="0">
                <a:latin typeface="Times New Roman" panose="02020603050405020304" pitchFamily="18" charset="0"/>
                <a:cs typeface="Times New Roman" panose="02020603050405020304" pitchFamily="18" charset="0"/>
              </a:rPr>
              <a:t>Dr. Laila Maazouz</a:t>
            </a:r>
          </a:p>
          <a:p>
            <a:pPr algn="just">
              <a:lnSpc>
                <a:spcPct val="150000"/>
              </a:lnSpc>
            </a:pPr>
            <a:r>
              <a:rPr lang="en-IN" dirty="0">
                <a:latin typeface="Times New Roman" panose="02020603050405020304" pitchFamily="18" charset="0"/>
                <a:cs typeface="Times New Roman" panose="02020603050405020304" pitchFamily="18" charset="0"/>
              </a:rPr>
              <a:t>Dr. Alfred Mensah</a:t>
            </a:r>
          </a:p>
          <a:p>
            <a:pPr algn="just">
              <a:lnSpc>
                <a:spcPct val="150000"/>
              </a:lnSpc>
            </a:pPr>
            <a:r>
              <a:rPr lang="en-IN" dirty="0">
                <a:latin typeface="Times New Roman" panose="02020603050405020304" pitchFamily="18" charset="0"/>
                <a:cs typeface="Times New Roman" panose="02020603050405020304" pitchFamily="18" charset="0"/>
              </a:rPr>
              <a:t>Dr. Charles Nwaogwugwu</a:t>
            </a:r>
          </a:p>
          <a:p>
            <a:pPr algn="just">
              <a:lnSpc>
                <a:spcPct val="150000"/>
              </a:lnSpc>
            </a:pPr>
            <a:endParaRPr lang="en-IN" dirty="0">
              <a:latin typeface="Times New Roman" panose="02020603050405020304" pitchFamily="18" charset="0"/>
              <a:cs typeface="Times New Roman" panose="02020603050405020304" pitchFamily="18" charset="0"/>
            </a:endParaRPr>
          </a:p>
        </p:txBody>
      </p:sp>
      <p:pic>
        <p:nvPicPr>
          <p:cNvPr id="1026" name="Picture 2" descr="International Business Communication Tips | BusinessBlogs Hu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39993" y="2756299"/>
            <a:ext cx="4991724" cy="31355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42143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06296" y="1881315"/>
            <a:ext cx="7597665" cy="1161688"/>
          </a:xfrm>
        </p:spPr>
        <p:txBody>
          <a:bodyPr>
            <a:normAutofit fontScale="90000"/>
          </a:bodyPr>
          <a:lstStyle/>
          <a:p>
            <a:br>
              <a:rPr lang="en-GB" b="1" dirty="0"/>
            </a:br>
            <a:endParaRPr lang="en-US" b="1" dirty="0">
              <a:latin typeface="Times New Roman" panose="02020603050405020304" pitchFamily="18" charset="0"/>
              <a:cs typeface="Times New Roman" panose="02020603050405020304" pitchFamily="18" charset="0"/>
            </a:endParaRPr>
          </a:p>
        </p:txBody>
      </p:sp>
      <p:sp>
        <p:nvSpPr>
          <p:cNvPr id="4" name="Rectangle 3"/>
          <p:cNvSpPr/>
          <p:nvPr/>
        </p:nvSpPr>
        <p:spPr>
          <a:xfrm>
            <a:off x="137160" y="146304"/>
            <a:ext cx="11868912" cy="653796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1843789" y="224151"/>
            <a:ext cx="7644983" cy="769441"/>
          </a:xfrm>
          <a:prstGeom prst="rect">
            <a:avLst/>
          </a:prstGeom>
          <a:noFill/>
        </p:spPr>
        <p:txBody>
          <a:bodyPr wrap="square" rtlCol="0">
            <a:spAutoFit/>
          </a:bodyPr>
          <a:lstStyle/>
          <a:p>
            <a:pPr algn="ctr"/>
            <a:r>
              <a:rPr lang="en-US" sz="4400" b="1" dirty="0">
                <a:latin typeface="Times New Roman" panose="02020603050405020304" pitchFamily="18" charset="0"/>
                <a:cs typeface="Times New Roman" panose="02020603050405020304" pitchFamily="18" charset="0"/>
              </a:rPr>
              <a:t>Table of Content </a:t>
            </a:r>
            <a:endParaRPr lang="en-IN" sz="44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072396" y="1107411"/>
            <a:ext cx="7991856" cy="5444054"/>
          </a:xfrm>
          <a:prstGeom prst="rect">
            <a:avLst/>
          </a:prstGeom>
          <a:noFill/>
        </p:spPr>
        <p:txBody>
          <a:bodyPr wrap="square" rtlCol="0">
            <a:spAutoFit/>
          </a:bodyPr>
          <a:lstStyle/>
          <a:p>
            <a:pPr marL="285750" indent="-285750">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Introduction</a:t>
            </a:r>
          </a:p>
          <a:p>
            <a:pPr marL="285750" indent="-285750">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Cultural overview</a:t>
            </a:r>
          </a:p>
          <a:p>
            <a:pPr marL="285750" indent="-285750">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Language differences </a:t>
            </a:r>
          </a:p>
          <a:p>
            <a:pPr marL="285750" indent="-285750">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Social cultures </a:t>
            </a:r>
          </a:p>
          <a:p>
            <a:pPr marL="285750" indent="-285750">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Ethnic makeup of the people</a:t>
            </a:r>
          </a:p>
          <a:p>
            <a:pPr marL="285750" indent="-285750">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Business attitudes</a:t>
            </a:r>
          </a:p>
          <a:p>
            <a:pPr marL="285750" indent="-285750">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Religious values</a:t>
            </a:r>
          </a:p>
          <a:p>
            <a:pPr marL="285750" indent="-285750">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Intercultural communication theory</a:t>
            </a:r>
          </a:p>
          <a:p>
            <a:pPr marL="285750" indent="-285750">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Cultural challenges </a:t>
            </a:r>
          </a:p>
          <a:p>
            <a:pPr marL="285750" indent="-285750">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Business communication solutions</a:t>
            </a:r>
          </a:p>
          <a:p>
            <a:pPr marL="285750" indent="-285750">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Recommendations</a:t>
            </a:r>
          </a:p>
          <a:p>
            <a:pPr marL="285750" indent="-285750">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Conclusion</a:t>
            </a:r>
          </a:p>
          <a:p>
            <a:pPr marL="285750" indent="-285750">
              <a:lnSpc>
                <a:spcPct val="15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References  </a:t>
            </a: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75468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7160" y="146304"/>
            <a:ext cx="11868912" cy="653796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p:cNvSpPr>
            <a:spLocks noGrp="1"/>
          </p:cNvSpPr>
          <p:nvPr>
            <p:ph type="ctrTitle"/>
          </p:nvPr>
        </p:nvSpPr>
        <p:spPr>
          <a:xfrm>
            <a:off x="1499616" y="493167"/>
            <a:ext cx="9144000" cy="807021"/>
          </a:xfrm>
        </p:spPr>
        <p:txBody>
          <a:bodyPr>
            <a:noAutofit/>
          </a:bodyPr>
          <a:lstStyle/>
          <a:p>
            <a:r>
              <a:rPr lang="en-GB" sz="4400" b="1" dirty="0">
                <a:latin typeface="Times New Roman" panose="02020603050405020304" pitchFamily="18" charset="0"/>
                <a:cs typeface="Times New Roman" panose="02020603050405020304" pitchFamily="18" charset="0"/>
              </a:rPr>
              <a:t>Introduction</a:t>
            </a:r>
            <a:endParaRPr lang="en-US" b="1" dirty="0">
              <a:latin typeface="Times New Roman" panose="02020603050405020304" pitchFamily="18" charset="0"/>
              <a:cs typeface="Times New Roman" panose="02020603050405020304" pitchFamily="18" charset="0"/>
            </a:endParaRPr>
          </a:p>
        </p:txBody>
      </p:sp>
      <p:sp>
        <p:nvSpPr>
          <p:cNvPr id="5" name="TextBox 4"/>
          <p:cNvSpPr txBox="1"/>
          <p:nvPr/>
        </p:nvSpPr>
        <p:spPr>
          <a:xfrm>
            <a:off x="995947" y="1845289"/>
            <a:ext cx="7744968" cy="3970318"/>
          </a:xfrm>
          <a:prstGeom prst="rect">
            <a:avLst/>
          </a:prstGeom>
          <a:noFill/>
        </p:spPr>
        <p:txBody>
          <a:bodyPr wrap="square" rtlCol="0">
            <a:spAutoFit/>
          </a:bodyPr>
          <a:lstStyle/>
          <a:p>
            <a:pPr marL="285750" lvl="0" indent="-285750" algn="just">
              <a:lnSpc>
                <a:spcPct val="20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International business communication can be defined as the process of transmission of information or messages between two or more people from different countries (Bolten, 2020). </a:t>
            </a:r>
          </a:p>
          <a:p>
            <a:pPr marL="285750" lvl="0" indent="-285750" algn="just">
              <a:lnSpc>
                <a:spcPct val="200000"/>
              </a:lnSpc>
              <a:buFont typeface="Wingdings" panose="05000000000000000000" pitchFamily="2" charset="2"/>
              <a:buChar char="Ø"/>
            </a:pPr>
            <a:r>
              <a:rPr lang="en-GB" dirty="0">
                <a:latin typeface="Times New Roman" panose="02020603050405020304" pitchFamily="18" charset="0"/>
                <a:cs typeface="Times New Roman" panose="02020603050405020304" pitchFamily="18" charset="0"/>
              </a:rPr>
              <a:t>Tesco is a multinational retail organisation with 33,000 colleagues and it aims to serve healthy and sustainable food at affordable prices. </a:t>
            </a:r>
          </a:p>
          <a:p>
            <a:pPr marL="285750" lvl="0" indent="-285750" algn="just">
              <a:lnSpc>
                <a:spcPct val="200000"/>
              </a:lnSpc>
              <a:buFont typeface="Wingdings" panose="05000000000000000000" pitchFamily="2" charset="2"/>
              <a:buChar char="Ø"/>
            </a:pPr>
            <a:r>
              <a:rPr lang="en-GB" dirty="0">
                <a:latin typeface="Times New Roman" panose="02020603050405020304" pitchFamily="18" charset="0"/>
                <a:cs typeface="Times New Roman" panose="02020603050405020304" pitchFamily="18" charset="0"/>
              </a:rPr>
              <a:t>This includes oral communication, nonverbal communication, written and even electronic communication.</a:t>
            </a:r>
          </a:p>
        </p:txBody>
      </p:sp>
      <p:pic>
        <p:nvPicPr>
          <p:cNvPr id="2" name="Picture 1"/>
          <p:cNvPicPr>
            <a:picLocks noChangeAspect="1"/>
          </p:cNvPicPr>
          <p:nvPr/>
        </p:nvPicPr>
        <p:blipFill>
          <a:blip r:embed="rId3"/>
          <a:stretch>
            <a:fillRect/>
          </a:stretch>
        </p:blipFill>
        <p:spPr>
          <a:xfrm>
            <a:off x="9282562" y="2043683"/>
            <a:ext cx="2722108" cy="3771923"/>
          </a:xfrm>
          <a:prstGeom prst="rect">
            <a:avLst/>
          </a:prstGeom>
        </p:spPr>
      </p:pic>
    </p:spTree>
    <p:extLst>
      <p:ext uri="{BB962C8B-B14F-4D97-AF65-F5344CB8AC3E}">
        <p14:creationId xmlns:p14="http://schemas.microsoft.com/office/powerpoint/2010/main" val="643680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04144" y="629587"/>
            <a:ext cx="9427864" cy="595709"/>
          </a:xfrm>
        </p:spPr>
        <p:txBody>
          <a:bodyPr>
            <a:noAutofit/>
          </a:bodyPr>
          <a:lstStyle/>
          <a:p>
            <a:r>
              <a:rPr lang="en-US" sz="4400" b="1" dirty="0">
                <a:latin typeface="Times New Roman" panose="02020603050405020304" pitchFamily="18" charset="0"/>
                <a:cs typeface="Times New Roman" panose="02020603050405020304" pitchFamily="18" charset="0"/>
              </a:rPr>
              <a:t>Cultural overview </a:t>
            </a:r>
          </a:p>
        </p:txBody>
      </p:sp>
      <p:sp>
        <p:nvSpPr>
          <p:cNvPr id="4" name="Rectangle 3"/>
          <p:cNvSpPr/>
          <p:nvPr/>
        </p:nvSpPr>
        <p:spPr>
          <a:xfrm>
            <a:off x="137160" y="146304"/>
            <a:ext cx="11868912" cy="653796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816663" y="1708579"/>
            <a:ext cx="5815584" cy="4637357"/>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lnSpc>
                <a:spcPct val="200000"/>
              </a:lnSpc>
              <a:buFont typeface="Wingdings" panose="05000000000000000000" pitchFamily="2" charset="2"/>
              <a:buChar char="Ø"/>
            </a:pPr>
            <a:r>
              <a:rPr lang="en-GB" dirty="0">
                <a:solidFill>
                  <a:schemeClr val="tx1"/>
                </a:solidFill>
                <a:latin typeface="Times New Roman" panose="02020603050405020304" pitchFamily="18" charset="0"/>
                <a:cs typeface="Times New Roman" panose="02020603050405020304" pitchFamily="18" charset="0"/>
              </a:rPr>
              <a:t>The German culture of reproach is very particular, systematic and punctual</a:t>
            </a:r>
          </a:p>
          <a:p>
            <a:pPr marL="342900" indent="-342900" algn="just">
              <a:lnSpc>
                <a:spcPct val="200000"/>
              </a:lnSpc>
              <a:buFont typeface="Wingdings" panose="05000000000000000000" pitchFamily="2" charset="2"/>
              <a:buChar char="Ø"/>
            </a:pPr>
            <a:r>
              <a:rPr lang="en-GB" dirty="0">
                <a:solidFill>
                  <a:schemeClr val="tx1"/>
                </a:solidFill>
                <a:latin typeface="Times New Roman" panose="02020603050405020304" pitchFamily="18" charset="0"/>
                <a:cs typeface="Times New Roman" panose="02020603050405020304" pitchFamily="18" charset="0"/>
              </a:rPr>
              <a:t>The societies themselves are often rather rigid and simple, with obedience to the elders apparently valued.</a:t>
            </a:r>
          </a:p>
          <a:p>
            <a:pPr marL="342900" indent="-342900" algn="just">
              <a:lnSpc>
                <a:spcPct val="200000"/>
              </a:lnSpc>
              <a:buFont typeface="Wingdings" panose="05000000000000000000" pitchFamily="2" charset="2"/>
              <a:buChar char="Ø"/>
            </a:pPr>
            <a:r>
              <a:rPr lang="en-GB" dirty="0">
                <a:solidFill>
                  <a:schemeClr val="tx1"/>
                </a:solidFill>
                <a:latin typeface="Times New Roman" panose="02020603050405020304" pitchFamily="18" charset="0"/>
                <a:cs typeface="Times New Roman" panose="02020603050405020304" pitchFamily="18" charset="0"/>
              </a:rPr>
              <a:t>UK culture is diverse and has a long history. The British are commonly viewed as being courteous, unobtrusive, and considering the virtues of discretion. </a:t>
            </a:r>
            <a:endParaRPr lang="en-GB" dirty="0">
              <a:solidFill>
                <a:schemeClr val="tx1">
                  <a:lumMod val="95000"/>
                  <a:lumOff val="5000"/>
                </a:schemeClr>
              </a:solidFill>
              <a:latin typeface="Times New Roman" panose="02020603050405020304" pitchFamily="18" charset="0"/>
              <a:cs typeface="Times New Roman" panose="02020603050405020304" pitchFamily="18" charset="0"/>
            </a:endParaRPr>
          </a:p>
        </p:txBody>
      </p:sp>
      <p:pic>
        <p:nvPicPr>
          <p:cNvPr id="7172" name="Picture 4" descr="germany | PP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32376" y="1708579"/>
            <a:ext cx="3569608" cy="22462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a:blip r:embed="rId4"/>
          <a:stretch>
            <a:fillRect/>
          </a:stretch>
        </p:blipFill>
        <p:spPr>
          <a:xfrm>
            <a:off x="7732376" y="3954779"/>
            <a:ext cx="3569608" cy="2391157"/>
          </a:xfrm>
          <a:prstGeom prst="rect">
            <a:avLst/>
          </a:prstGeom>
        </p:spPr>
      </p:pic>
    </p:spTree>
    <p:extLst>
      <p:ext uri="{BB962C8B-B14F-4D97-AF65-F5344CB8AC3E}">
        <p14:creationId xmlns:p14="http://schemas.microsoft.com/office/powerpoint/2010/main" val="34315506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521208"/>
            <a:ext cx="9144000" cy="804672"/>
          </a:xfrm>
        </p:spPr>
        <p:txBody>
          <a:bodyPr>
            <a:normAutofit/>
          </a:bodyPr>
          <a:lstStyle/>
          <a:p>
            <a:r>
              <a:rPr lang="en-US" sz="4400" b="1" dirty="0">
                <a:latin typeface="Times New Roman" panose="02020603050405020304" pitchFamily="18" charset="0"/>
                <a:cs typeface="Times New Roman" panose="02020603050405020304" pitchFamily="18" charset="0"/>
              </a:rPr>
              <a:t>Language Differences</a:t>
            </a:r>
          </a:p>
        </p:txBody>
      </p:sp>
      <p:sp>
        <p:nvSpPr>
          <p:cNvPr id="4" name="Rectangle 3"/>
          <p:cNvSpPr/>
          <p:nvPr/>
        </p:nvSpPr>
        <p:spPr>
          <a:xfrm>
            <a:off x="137160" y="146304"/>
            <a:ext cx="11868912" cy="653796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449839" y="1938528"/>
            <a:ext cx="5905991" cy="4245456"/>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lnSpc>
                <a:spcPct val="200000"/>
              </a:lnSpc>
              <a:buFont typeface="Wingdings" panose="05000000000000000000" pitchFamily="2" charset="2"/>
              <a:buChar char="Ø"/>
            </a:pPr>
            <a:r>
              <a:rPr lang="en-GB" dirty="0">
                <a:solidFill>
                  <a:schemeClr val="tx1"/>
                </a:solidFill>
                <a:latin typeface="Times New Roman" panose="02020603050405020304" pitchFamily="18" charset="0"/>
                <a:cs typeface="Times New Roman" panose="02020603050405020304" pitchFamily="18" charset="0"/>
              </a:rPr>
              <a:t>It is common knowledge that Germans are rather explicit in their communication. </a:t>
            </a:r>
          </a:p>
          <a:p>
            <a:pPr marL="457200" indent="-457200" algn="just">
              <a:lnSpc>
                <a:spcPct val="200000"/>
              </a:lnSpc>
              <a:buFont typeface="Wingdings" panose="05000000000000000000" pitchFamily="2" charset="2"/>
              <a:buChar char="Ø"/>
            </a:pPr>
            <a:r>
              <a:rPr lang="en-GB" dirty="0">
                <a:solidFill>
                  <a:schemeClr val="tx1"/>
                </a:solidFill>
                <a:latin typeface="Times New Roman" panose="02020603050405020304" pitchFamily="18" charset="0"/>
                <a:cs typeface="Times New Roman" panose="02020603050405020304" pitchFamily="18" charset="0"/>
              </a:rPr>
              <a:t>Punctuality is expected and appreciated, and individuals feel the need to state their ideas with clarity and no more than one interpretation.</a:t>
            </a:r>
            <a:endParaRPr lang="en-US" dirty="0">
              <a:solidFill>
                <a:schemeClr val="tx1"/>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7075357" y="1938528"/>
            <a:ext cx="4594143" cy="4245456"/>
          </a:xfrm>
          <a:prstGeom prst="rect">
            <a:avLst/>
          </a:prstGeom>
        </p:spPr>
      </p:pic>
    </p:spTree>
    <p:extLst>
      <p:ext uri="{BB962C8B-B14F-4D97-AF65-F5344CB8AC3E}">
        <p14:creationId xmlns:p14="http://schemas.microsoft.com/office/powerpoint/2010/main" val="21501692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61744" y="399987"/>
            <a:ext cx="9144000" cy="660717"/>
          </a:xfrm>
        </p:spPr>
        <p:txBody>
          <a:bodyPr>
            <a:noAutofit/>
          </a:bodyPr>
          <a:lstStyle/>
          <a:p>
            <a:r>
              <a:rPr lang="en-GB" sz="4400" b="1" dirty="0">
                <a:latin typeface="Times New Roman" panose="02020603050405020304" pitchFamily="18" charset="0"/>
                <a:cs typeface="Times New Roman" panose="02020603050405020304" pitchFamily="18" charset="0"/>
              </a:rPr>
              <a:t>Social Structures</a:t>
            </a:r>
            <a:endParaRPr lang="en-US" sz="4400" b="1" dirty="0">
              <a:latin typeface="Times New Roman" panose="02020603050405020304" pitchFamily="18" charset="0"/>
              <a:cs typeface="Times New Roman" panose="02020603050405020304" pitchFamily="18" charset="0"/>
            </a:endParaRPr>
          </a:p>
        </p:txBody>
      </p:sp>
      <p:sp>
        <p:nvSpPr>
          <p:cNvPr id="4" name="Rectangle 3"/>
          <p:cNvSpPr/>
          <p:nvPr/>
        </p:nvSpPr>
        <p:spPr>
          <a:xfrm>
            <a:off x="137160" y="146304"/>
            <a:ext cx="11868912" cy="653796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720437" y="1314387"/>
            <a:ext cx="6924548" cy="5047488"/>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85800" lvl="0" indent="-685800" algn="just">
              <a:lnSpc>
                <a:spcPct val="200000"/>
              </a:lnSpc>
              <a:buFont typeface="Wingdings" panose="05000000000000000000" pitchFamily="2" charset="2"/>
              <a:buChar char="Ø"/>
            </a:pPr>
            <a:r>
              <a:rPr lang="en-US" dirty="0">
                <a:solidFill>
                  <a:schemeClr val="tx1"/>
                </a:solidFill>
                <a:latin typeface="Times New Roman" panose="02020603050405020304" pitchFamily="18" charset="0"/>
                <a:cs typeface="Times New Roman" panose="02020603050405020304" pitchFamily="18" charset="0"/>
              </a:rPr>
              <a:t>Germany, work relationships and organizational ranking are very formal. </a:t>
            </a:r>
          </a:p>
          <a:p>
            <a:pPr marL="685800" lvl="0" indent="-685800" algn="just">
              <a:lnSpc>
                <a:spcPct val="200000"/>
              </a:lnSpc>
              <a:buFont typeface="Wingdings" panose="05000000000000000000" pitchFamily="2" charset="2"/>
              <a:buChar char="Ø"/>
            </a:pPr>
            <a:r>
              <a:rPr lang="en-US" dirty="0">
                <a:solidFill>
                  <a:schemeClr val="tx1"/>
                </a:solidFill>
                <a:latin typeface="Times New Roman" panose="02020603050405020304" pitchFamily="18" charset="0"/>
                <a:cs typeface="Times New Roman" panose="02020603050405020304" pitchFamily="18" charset="0"/>
              </a:rPr>
              <a:t>There is a definite separation of power and authority, and one must always stick to the chain of command. </a:t>
            </a:r>
          </a:p>
          <a:p>
            <a:pPr marL="685800" lvl="0" indent="-685800" algn="just">
              <a:lnSpc>
                <a:spcPct val="200000"/>
              </a:lnSpc>
              <a:buFont typeface="Wingdings" panose="05000000000000000000" pitchFamily="2" charset="2"/>
              <a:buChar char="Ø"/>
            </a:pPr>
            <a:r>
              <a:rPr lang="en-GB" dirty="0">
                <a:solidFill>
                  <a:schemeClr val="tx1"/>
                </a:solidFill>
                <a:latin typeface="Times New Roman" panose="02020603050405020304" pitchFamily="18" charset="0"/>
                <a:cs typeface="Times New Roman" panose="02020603050405020304" pitchFamily="18" charset="0"/>
              </a:rPr>
              <a:t>For instance, a junior employee in a German firm must seek the permission of a superior to take the initiative while the same junior employee in a UK firm may feel at liberty to present ideas directly to management.</a:t>
            </a:r>
            <a:endParaRPr lang="en-IN" dirty="0">
              <a:solidFill>
                <a:schemeClr val="tx1"/>
              </a:solidFill>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7916023" y="1314387"/>
            <a:ext cx="3819011" cy="5047488"/>
          </a:xfrm>
          <a:prstGeom prst="rect">
            <a:avLst/>
          </a:prstGeom>
        </p:spPr>
      </p:pic>
    </p:spTree>
    <p:extLst>
      <p:ext uri="{BB962C8B-B14F-4D97-AF65-F5344CB8AC3E}">
        <p14:creationId xmlns:p14="http://schemas.microsoft.com/office/powerpoint/2010/main" val="12729070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61744" y="399987"/>
            <a:ext cx="9144000" cy="660717"/>
          </a:xfrm>
        </p:spPr>
        <p:txBody>
          <a:bodyPr>
            <a:noAutofit/>
          </a:bodyPr>
          <a:lstStyle/>
          <a:p>
            <a:r>
              <a:rPr lang="en-GB" sz="4400" b="1" dirty="0">
                <a:latin typeface="Times New Roman" panose="02020603050405020304" pitchFamily="18" charset="0"/>
                <a:cs typeface="Times New Roman" panose="02020603050405020304" pitchFamily="18" charset="0"/>
              </a:rPr>
              <a:t>Ethnic makeup of the people </a:t>
            </a:r>
            <a:endParaRPr lang="en-US" sz="4000" b="1" dirty="0">
              <a:latin typeface="Times New Roman" panose="02020603050405020304" pitchFamily="18" charset="0"/>
              <a:cs typeface="Times New Roman" panose="02020603050405020304" pitchFamily="18" charset="0"/>
            </a:endParaRPr>
          </a:p>
        </p:txBody>
      </p:sp>
      <p:sp>
        <p:nvSpPr>
          <p:cNvPr id="4" name="Rectangle 3"/>
          <p:cNvSpPr/>
          <p:nvPr/>
        </p:nvSpPr>
        <p:spPr>
          <a:xfrm>
            <a:off x="137160" y="146304"/>
            <a:ext cx="11868912" cy="653796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720437" y="1314387"/>
            <a:ext cx="6609754" cy="5047488"/>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lnSpc>
                <a:spcPct val="200000"/>
              </a:lnSpc>
              <a:buFont typeface="Wingdings" panose="05000000000000000000" pitchFamily="2" charset="2"/>
              <a:buChar char="Ø"/>
            </a:pPr>
            <a:r>
              <a:rPr lang="en-GB" dirty="0">
                <a:solidFill>
                  <a:schemeClr val="tx1"/>
                </a:solidFill>
                <a:latin typeface="Times New Roman" panose="02020603050405020304" pitchFamily="18" charset="0"/>
                <a:cs typeface="Times New Roman" panose="02020603050405020304" pitchFamily="18" charset="0"/>
              </a:rPr>
              <a:t>This problem is concerned with the ethnic demographics of Germany as well as the United Kingdom based on the cultural backgrounds of citizens. </a:t>
            </a:r>
          </a:p>
          <a:p>
            <a:pPr marL="457200" lvl="0" indent="-457200" algn="just">
              <a:lnSpc>
                <a:spcPct val="200000"/>
              </a:lnSpc>
              <a:buFont typeface="Wingdings" panose="05000000000000000000" pitchFamily="2" charset="2"/>
              <a:buChar char="Ø"/>
            </a:pPr>
            <a:r>
              <a:rPr lang="en-GB" dirty="0">
                <a:solidFill>
                  <a:schemeClr val="tx1"/>
                </a:solidFill>
                <a:latin typeface="Times New Roman" panose="02020603050405020304" pitchFamily="18" charset="0"/>
                <a:cs typeface="Times New Roman" panose="02020603050405020304" pitchFamily="18" charset="0"/>
              </a:rPr>
              <a:t>Each country’s population is mainly of that respective nationality but are accompanied by other subgroups like the Turks in Germany and Poles in the same country. </a:t>
            </a:r>
            <a:endParaRPr lang="en-IN" dirty="0">
              <a:solidFill>
                <a:schemeClr val="tx1"/>
              </a:solidFill>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7613780" y="1314387"/>
            <a:ext cx="4088556" cy="5047488"/>
          </a:xfrm>
          <a:prstGeom prst="rect">
            <a:avLst/>
          </a:prstGeom>
        </p:spPr>
      </p:pic>
    </p:spTree>
    <p:extLst>
      <p:ext uri="{BB962C8B-B14F-4D97-AF65-F5344CB8AC3E}">
        <p14:creationId xmlns:p14="http://schemas.microsoft.com/office/powerpoint/2010/main" val="33793085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99616" y="471055"/>
            <a:ext cx="9144000" cy="990473"/>
          </a:xfrm>
        </p:spPr>
        <p:txBody>
          <a:bodyPr>
            <a:noAutofit/>
          </a:bodyPr>
          <a:lstStyle/>
          <a:p>
            <a:r>
              <a:rPr lang="en-GB" sz="4400" b="1" dirty="0">
                <a:latin typeface="Times New Roman" panose="02020603050405020304" pitchFamily="18" charset="0"/>
                <a:cs typeface="Times New Roman" panose="02020603050405020304" pitchFamily="18" charset="0"/>
              </a:rPr>
              <a:t>Business Attitudes</a:t>
            </a:r>
            <a:endParaRPr lang="en-US" sz="3200" b="1" dirty="0">
              <a:latin typeface="Times New Roman" panose="02020603050405020304" pitchFamily="18" charset="0"/>
              <a:cs typeface="Times New Roman" panose="02020603050405020304" pitchFamily="18" charset="0"/>
            </a:endParaRPr>
          </a:p>
        </p:txBody>
      </p:sp>
      <p:sp>
        <p:nvSpPr>
          <p:cNvPr id="4" name="Rectangle 3"/>
          <p:cNvSpPr/>
          <p:nvPr/>
        </p:nvSpPr>
        <p:spPr>
          <a:xfrm>
            <a:off x="137160" y="146304"/>
            <a:ext cx="11868912" cy="653796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287063" y="2259533"/>
            <a:ext cx="7327942" cy="3436729"/>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lnSpc>
                <a:spcPct val="150000"/>
              </a:lnSpc>
              <a:buFont typeface="Wingdings" panose="05000000000000000000" pitchFamily="2" charset="2"/>
              <a:buChar char="Ø"/>
            </a:pPr>
            <a:endParaRPr lang="en-GB" sz="2000" dirty="0">
              <a:solidFill>
                <a:schemeClr val="tx1"/>
              </a:solidFill>
              <a:latin typeface="Times New Roman" panose="02020603050405020304" pitchFamily="18" charset="0"/>
              <a:cs typeface="Times New Roman" panose="02020603050405020304" pitchFamily="18" charset="0"/>
            </a:endParaRPr>
          </a:p>
          <a:p>
            <a:pPr marL="342900" indent="-342900" algn="just">
              <a:lnSpc>
                <a:spcPct val="200000"/>
              </a:lnSpc>
              <a:buFont typeface="Wingdings" panose="05000000000000000000" pitchFamily="2" charset="2"/>
              <a:buChar char="Ø"/>
            </a:pPr>
            <a:r>
              <a:rPr lang="en-GB" dirty="0">
                <a:solidFill>
                  <a:schemeClr val="tx1"/>
                </a:solidFill>
                <a:latin typeface="Times New Roman" panose="02020603050405020304" pitchFamily="18" charset="0"/>
                <a:cs typeface="Times New Roman" panose="02020603050405020304" pitchFamily="18" charset="0"/>
              </a:rPr>
              <a:t>Germans tend to separate work life from personal life, focusing on performance and effectiveness at working hours. </a:t>
            </a:r>
          </a:p>
          <a:p>
            <a:pPr marL="342900" indent="-342900" algn="just">
              <a:lnSpc>
                <a:spcPct val="200000"/>
              </a:lnSpc>
              <a:buFont typeface="Wingdings" panose="05000000000000000000" pitchFamily="2" charset="2"/>
              <a:buChar char="Ø"/>
            </a:pPr>
            <a:r>
              <a:rPr lang="en-GB" dirty="0">
                <a:solidFill>
                  <a:schemeClr val="tx1"/>
                </a:solidFill>
                <a:latin typeface="Times New Roman" panose="02020603050405020304" pitchFamily="18" charset="0"/>
                <a:cs typeface="Times New Roman" panose="02020603050405020304" pitchFamily="18" charset="0"/>
              </a:rPr>
              <a:t>In the UK, there is a tendency to combine work time and leisure time more often as compared to other countries in the world. It is also necessary to note that there is no strict attachment to exact punctuality, however it is more honourable.  </a:t>
            </a:r>
            <a:endParaRPr lang="en-IN" dirty="0">
              <a:solidFill>
                <a:schemeClr val="tx1"/>
              </a:solidFill>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Ø"/>
            </a:pPr>
            <a:endParaRPr lang="en-GB" sz="2000" dirty="0">
              <a:solidFill>
                <a:schemeClr val="tx1"/>
              </a:solidFill>
            </a:endParaRPr>
          </a:p>
        </p:txBody>
      </p:sp>
      <p:pic>
        <p:nvPicPr>
          <p:cNvPr id="6" name="Picture 5"/>
          <p:cNvPicPr>
            <a:picLocks noChangeAspect="1"/>
          </p:cNvPicPr>
          <p:nvPr/>
        </p:nvPicPr>
        <p:blipFill>
          <a:blip r:embed="rId3"/>
          <a:stretch>
            <a:fillRect/>
          </a:stretch>
        </p:blipFill>
        <p:spPr>
          <a:xfrm>
            <a:off x="8403597" y="2259533"/>
            <a:ext cx="3391901" cy="3436729"/>
          </a:xfrm>
          <a:prstGeom prst="rect">
            <a:avLst/>
          </a:prstGeom>
        </p:spPr>
      </p:pic>
    </p:spTree>
    <p:extLst>
      <p:ext uri="{BB962C8B-B14F-4D97-AF65-F5344CB8AC3E}">
        <p14:creationId xmlns:p14="http://schemas.microsoft.com/office/powerpoint/2010/main" val="27910552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715491" y="146304"/>
            <a:ext cx="7342908" cy="969264"/>
          </a:xfrm>
        </p:spPr>
        <p:txBody>
          <a:bodyPr>
            <a:noAutofit/>
          </a:bodyPr>
          <a:lstStyle/>
          <a:p>
            <a:r>
              <a:rPr lang="en-GB" sz="4400" b="1" dirty="0">
                <a:latin typeface="Times New Roman" panose="02020603050405020304" pitchFamily="18" charset="0"/>
                <a:cs typeface="Times New Roman" panose="02020603050405020304" pitchFamily="18" charset="0"/>
              </a:rPr>
              <a:t>Religious Values</a:t>
            </a:r>
            <a:r>
              <a:rPr lang="en-GB" sz="4400" dirty="0"/>
              <a:t> </a:t>
            </a:r>
            <a:endParaRPr lang="en-US" sz="4400" dirty="0"/>
          </a:p>
        </p:txBody>
      </p:sp>
      <p:sp>
        <p:nvSpPr>
          <p:cNvPr id="4" name="Rectangle 3"/>
          <p:cNvSpPr/>
          <p:nvPr/>
        </p:nvSpPr>
        <p:spPr>
          <a:xfrm>
            <a:off x="137160" y="146304"/>
            <a:ext cx="11868912" cy="653796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460048" y="2001847"/>
            <a:ext cx="7005054" cy="3935802"/>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lnSpc>
                <a:spcPct val="200000"/>
              </a:lnSpc>
              <a:buFont typeface="Wingdings" panose="05000000000000000000" pitchFamily="2" charset="2"/>
              <a:buChar char="Ø"/>
            </a:pPr>
            <a:r>
              <a:rPr lang="en-GB" dirty="0">
                <a:solidFill>
                  <a:schemeClr val="tx1"/>
                </a:solidFill>
                <a:latin typeface="Times New Roman" panose="02020603050405020304" pitchFamily="18" charset="0"/>
                <a:cs typeface="Times New Roman" panose="02020603050405020304" pitchFamily="18" charset="0"/>
              </a:rPr>
              <a:t>Religion play a key role in the practices of firms in Germany and to some extent in the UK. </a:t>
            </a:r>
          </a:p>
          <a:p>
            <a:pPr marL="342900" indent="-342900" algn="just">
              <a:lnSpc>
                <a:spcPct val="200000"/>
              </a:lnSpc>
              <a:buFont typeface="Wingdings" panose="05000000000000000000" pitchFamily="2" charset="2"/>
              <a:buChar char="Ø"/>
            </a:pPr>
            <a:r>
              <a:rPr lang="en-GB" dirty="0">
                <a:solidFill>
                  <a:schemeClr val="tx1"/>
                </a:solidFill>
                <a:latin typeface="Times New Roman" panose="02020603050405020304" pitchFamily="18" charset="0"/>
                <a:cs typeface="Times New Roman" panose="02020603050405020304" pitchFamily="18" charset="0"/>
              </a:rPr>
              <a:t>For instance, where Christianity and especially Protestantism and Catholicism have always been influential, religious ethical values are usually upheld in business practices. </a:t>
            </a:r>
            <a:endParaRPr lang="en-GB" dirty="0">
              <a:solidFill>
                <a:schemeClr val="tx1"/>
              </a:solidFill>
            </a:endParaRPr>
          </a:p>
        </p:txBody>
      </p:sp>
      <p:pic>
        <p:nvPicPr>
          <p:cNvPr id="3074" name="Picture 2" descr="Navigating Religious Inclusion at Wor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6239" y="2001847"/>
            <a:ext cx="3163824" cy="39358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73312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798334" y="273807"/>
            <a:ext cx="7342908" cy="1307742"/>
          </a:xfrm>
        </p:spPr>
        <p:txBody>
          <a:bodyPr>
            <a:noAutofit/>
          </a:bodyPr>
          <a:lstStyle/>
          <a:p>
            <a:pPr lvl="0"/>
            <a:r>
              <a:rPr lang="en-GB" sz="4400" b="1" dirty="0">
                <a:latin typeface="Times New Roman" panose="02020603050405020304" pitchFamily="18" charset="0"/>
                <a:cs typeface="Times New Roman" panose="02020603050405020304" pitchFamily="18" charset="0"/>
              </a:rPr>
              <a:t>Intercultural communication theories </a:t>
            </a:r>
            <a:endParaRPr lang="en-US" sz="4400" b="1" dirty="0">
              <a:latin typeface="Times New Roman" panose="02020603050405020304" pitchFamily="18" charset="0"/>
              <a:cs typeface="Times New Roman" panose="02020603050405020304" pitchFamily="18" charset="0"/>
            </a:endParaRPr>
          </a:p>
        </p:txBody>
      </p:sp>
      <p:sp>
        <p:nvSpPr>
          <p:cNvPr id="4" name="Rectangle 3"/>
          <p:cNvSpPr/>
          <p:nvPr/>
        </p:nvSpPr>
        <p:spPr>
          <a:xfrm>
            <a:off x="137160" y="146304"/>
            <a:ext cx="11868912" cy="653796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389167" y="2132737"/>
            <a:ext cx="6251476" cy="4304639"/>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200000"/>
              </a:lnSpc>
              <a:buFont typeface="Wingdings" panose="05000000000000000000" pitchFamily="2" charset="2"/>
              <a:buChar char="Ø"/>
            </a:pPr>
            <a:r>
              <a:rPr lang="en-GB" dirty="0">
                <a:solidFill>
                  <a:schemeClr val="tx1"/>
                </a:solidFill>
                <a:latin typeface="Times New Roman" panose="02020603050405020304" pitchFamily="18" charset="0"/>
                <a:cs typeface="Times New Roman" panose="02020603050405020304" pitchFamily="18" charset="0"/>
              </a:rPr>
              <a:t>Application of German and UK Cultures </a:t>
            </a:r>
            <a:endParaRPr lang="en-IN" dirty="0">
              <a:solidFill>
                <a:schemeClr val="tx1"/>
              </a:solidFill>
              <a:latin typeface="Times New Roman" panose="02020603050405020304" pitchFamily="18" charset="0"/>
              <a:cs typeface="Times New Roman" panose="02020603050405020304" pitchFamily="18" charset="0"/>
            </a:endParaRPr>
          </a:p>
          <a:p>
            <a:pPr marL="285750" lvl="0" indent="-285750" algn="just">
              <a:lnSpc>
                <a:spcPct val="200000"/>
              </a:lnSpc>
              <a:buFont typeface="Wingdings" panose="05000000000000000000" pitchFamily="2" charset="2"/>
              <a:buChar char="Ø"/>
            </a:pPr>
            <a:r>
              <a:rPr lang="en-IN" dirty="0">
                <a:solidFill>
                  <a:schemeClr val="tx1"/>
                </a:solidFill>
                <a:latin typeface="Times New Roman" panose="02020603050405020304" pitchFamily="18" charset="0"/>
                <a:cs typeface="Times New Roman" panose="02020603050405020304" pitchFamily="18" charset="0"/>
              </a:rPr>
              <a:t>Power Distance</a:t>
            </a:r>
          </a:p>
          <a:p>
            <a:pPr marL="285750" lvl="0" indent="-285750" algn="just">
              <a:lnSpc>
                <a:spcPct val="200000"/>
              </a:lnSpc>
              <a:buFont typeface="Wingdings" panose="05000000000000000000" pitchFamily="2" charset="2"/>
              <a:buChar char="Ø"/>
            </a:pPr>
            <a:r>
              <a:rPr lang="en-IN" dirty="0">
                <a:solidFill>
                  <a:schemeClr val="tx1"/>
                </a:solidFill>
                <a:latin typeface="Times New Roman" panose="02020603050405020304" pitchFamily="18" charset="0"/>
                <a:cs typeface="Times New Roman" panose="02020603050405020304" pitchFamily="18" charset="0"/>
              </a:rPr>
              <a:t>Individualism vs. Collectivism</a:t>
            </a:r>
          </a:p>
          <a:p>
            <a:pPr marL="285750" lvl="0" indent="-285750" algn="just">
              <a:lnSpc>
                <a:spcPct val="200000"/>
              </a:lnSpc>
              <a:buFont typeface="Wingdings" panose="05000000000000000000" pitchFamily="2" charset="2"/>
              <a:buChar char="Ø"/>
            </a:pPr>
            <a:r>
              <a:rPr lang="en-IN" dirty="0">
                <a:solidFill>
                  <a:schemeClr val="tx1"/>
                </a:solidFill>
                <a:latin typeface="Times New Roman" panose="02020603050405020304" pitchFamily="18" charset="0"/>
                <a:cs typeface="Times New Roman" panose="02020603050405020304" pitchFamily="18" charset="0"/>
              </a:rPr>
              <a:t>Masculinity vs. Femininity</a:t>
            </a:r>
          </a:p>
          <a:p>
            <a:pPr marL="285750" lvl="0" indent="-285750" algn="just">
              <a:lnSpc>
                <a:spcPct val="200000"/>
              </a:lnSpc>
              <a:buFont typeface="Wingdings" panose="05000000000000000000" pitchFamily="2" charset="2"/>
              <a:buChar char="Ø"/>
            </a:pPr>
            <a:r>
              <a:rPr lang="en-IN" dirty="0">
                <a:solidFill>
                  <a:schemeClr val="tx1"/>
                </a:solidFill>
                <a:latin typeface="Times New Roman" panose="02020603050405020304" pitchFamily="18" charset="0"/>
                <a:cs typeface="Times New Roman" panose="02020603050405020304" pitchFamily="18" charset="0"/>
              </a:rPr>
              <a:t>Uncertainty Avoidance</a:t>
            </a:r>
          </a:p>
          <a:p>
            <a:pPr marL="285750" lvl="0" indent="-285750" algn="just">
              <a:lnSpc>
                <a:spcPct val="200000"/>
              </a:lnSpc>
              <a:buFont typeface="Wingdings" panose="05000000000000000000" pitchFamily="2" charset="2"/>
              <a:buChar char="Ø"/>
            </a:pPr>
            <a:r>
              <a:rPr lang="en-IN" dirty="0">
                <a:solidFill>
                  <a:schemeClr val="tx1"/>
                </a:solidFill>
                <a:latin typeface="Times New Roman" panose="02020603050405020304" pitchFamily="18" charset="0"/>
                <a:cs typeface="Times New Roman" panose="02020603050405020304" pitchFamily="18" charset="0"/>
              </a:rPr>
              <a:t>Long-Term vs. Short-Term Orientation</a:t>
            </a:r>
            <a:endParaRPr lang="en-IN" sz="2800" dirty="0">
              <a:solidFill>
                <a:schemeClr val="tx1"/>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6795610" y="2132736"/>
            <a:ext cx="4881728" cy="4304639"/>
          </a:xfrm>
          <a:prstGeom prst="rect">
            <a:avLst/>
          </a:prstGeom>
        </p:spPr>
      </p:pic>
    </p:spTree>
    <p:extLst>
      <p:ext uri="{BB962C8B-B14F-4D97-AF65-F5344CB8AC3E}">
        <p14:creationId xmlns:p14="http://schemas.microsoft.com/office/powerpoint/2010/main" val="4749581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715491" y="146304"/>
            <a:ext cx="7342908" cy="992948"/>
          </a:xfrm>
        </p:spPr>
        <p:txBody>
          <a:bodyPr>
            <a:noAutofit/>
          </a:bodyPr>
          <a:lstStyle/>
          <a:p>
            <a:r>
              <a:rPr lang="en-GB" sz="4400" b="1" dirty="0">
                <a:latin typeface="Times New Roman" panose="02020603050405020304" pitchFamily="18" charset="0"/>
                <a:cs typeface="Times New Roman" panose="02020603050405020304" pitchFamily="18" charset="0"/>
              </a:rPr>
              <a:t>Cultural Challenges </a:t>
            </a:r>
            <a:endParaRPr lang="en-US" sz="4400" b="1" dirty="0">
              <a:latin typeface="Times New Roman" panose="02020603050405020304" pitchFamily="18" charset="0"/>
              <a:cs typeface="Times New Roman" panose="02020603050405020304" pitchFamily="18" charset="0"/>
            </a:endParaRPr>
          </a:p>
        </p:txBody>
      </p:sp>
      <p:sp>
        <p:nvSpPr>
          <p:cNvPr id="4" name="Rectangle 3"/>
          <p:cNvSpPr/>
          <p:nvPr/>
        </p:nvSpPr>
        <p:spPr>
          <a:xfrm>
            <a:off x="137160" y="146304"/>
            <a:ext cx="11868912" cy="653796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632810" y="1605763"/>
            <a:ext cx="7210868" cy="4611989"/>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200000"/>
              </a:lnSpc>
              <a:buFont typeface="Wingdings" panose="05000000000000000000" pitchFamily="2" charset="2"/>
              <a:buChar char="Ø"/>
            </a:pPr>
            <a:r>
              <a:rPr lang="en-GB" dirty="0">
                <a:solidFill>
                  <a:schemeClr val="tx1"/>
                </a:solidFill>
                <a:latin typeface="Times New Roman" panose="02020603050405020304" pitchFamily="18" charset="0"/>
                <a:cs typeface="Times New Roman" panose="02020603050405020304" pitchFamily="18" charset="0"/>
              </a:rPr>
              <a:t>There might be some difficulties in anticipated and expected employee relations in Germany, for example, due to the high regard for work-life balance and strict demarcation between working and personal time at Tesco. </a:t>
            </a:r>
          </a:p>
          <a:p>
            <a:pPr marL="285750" lvl="0" indent="-285750" algn="just">
              <a:lnSpc>
                <a:spcPct val="200000"/>
              </a:lnSpc>
              <a:buFont typeface="Wingdings" panose="05000000000000000000" pitchFamily="2" charset="2"/>
              <a:buChar char="Ø"/>
            </a:pPr>
            <a:r>
              <a:rPr lang="en-GB" dirty="0">
                <a:solidFill>
                  <a:schemeClr val="tx1"/>
                </a:solidFill>
                <a:latin typeface="Times New Roman" panose="02020603050405020304" pitchFamily="18" charset="0"/>
                <a:cs typeface="Times New Roman" panose="02020603050405020304" pitchFamily="18" charset="0"/>
              </a:rPr>
              <a:t>In German culture, management values power structure, clear division of responsibility, and rational and bureaucratic approaches to decision-making (Shrivastava, 2020). Experience is valued and leaders are required to give clear instructions and monitor their assistants. </a:t>
            </a:r>
          </a:p>
        </p:txBody>
      </p:sp>
      <p:pic>
        <p:nvPicPr>
          <p:cNvPr id="1026" name="Picture 2" descr="Cultural png images | PNGW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91503" y="1605763"/>
            <a:ext cx="3666744" cy="46119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97773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730481" y="406943"/>
            <a:ext cx="7342908" cy="1132472"/>
          </a:xfrm>
        </p:spPr>
        <p:txBody>
          <a:bodyPr>
            <a:noAutofit/>
          </a:bodyPr>
          <a:lstStyle/>
          <a:p>
            <a:r>
              <a:rPr lang="en-GB" sz="4400" b="1" dirty="0">
                <a:latin typeface="Times New Roman" panose="02020603050405020304" pitchFamily="18" charset="0"/>
                <a:cs typeface="Times New Roman" panose="02020603050405020304" pitchFamily="18" charset="0"/>
              </a:rPr>
              <a:t>Business Communication Solutions</a:t>
            </a:r>
            <a:endParaRPr lang="en-US" sz="3200" dirty="0">
              <a:latin typeface="Times New Roman" panose="02020603050405020304" pitchFamily="18" charset="0"/>
              <a:cs typeface="Times New Roman" panose="02020603050405020304" pitchFamily="18" charset="0"/>
            </a:endParaRPr>
          </a:p>
        </p:txBody>
      </p:sp>
      <p:sp>
        <p:nvSpPr>
          <p:cNvPr id="4" name="Rectangle 3"/>
          <p:cNvSpPr/>
          <p:nvPr/>
        </p:nvSpPr>
        <p:spPr>
          <a:xfrm>
            <a:off x="137160" y="146304"/>
            <a:ext cx="11868912" cy="653796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219456" y="1663908"/>
            <a:ext cx="8357616" cy="5020356"/>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nSpc>
                <a:spcPct val="200000"/>
              </a:lnSpc>
              <a:buFont typeface="Wingdings" panose="05000000000000000000" pitchFamily="2" charset="2"/>
              <a:buChar char="Ø"/>
            </a:pPr>
            <a:r>
              <a:rPr lang="en-GB" dirty="0">
                <a:solidFill>
                  <a:schemeClr val="tx1"/>
                </a:solidFill>
                <a:latin typeface="Times New Roman" panose="02020603050405020304" pitchFamily="18" charset="0"/>
                <a:cs typeface="Times New Roman" panose="02020603050405020304" pitchFamily="18" charset="0"/>
              </a:rPr>
              <a:t>The use of modern technologies like video conferencing, IM platforms, and project management tools can help achieve efficient communication within the environment of Tesco’s new office in Germany. These tools allow group discussions, meetings and transfer of documents between team members without regard to geographical locations and distances. </a:t>
            </a:r>
            <a:endParaRPr lang="en-IN" dirty="0">
              <a:solidFill>
                <a:schemeClr val="tx1"/>
              </a:solidFill>
              <a:latin typeface="Times New Roman" panose="02020603050405020304" pitchFamily="18" charset="0"/>
              <a:cs typeface="Times New Roman" panose="02020603050405020304" pitchFamily="18" charset="0"/>
            </a:endParaRPr>
          </a:p>
          <a:p>
            <a:pPr marL="285750" indent="-285750" algn="just">
              <a:lnSpc>
                <a:spcPct val="200000"/>
              </a:lnSpc>
              <a:buFont typeface="Wingdings" panose="05000000000000000000" pitchFamily="2" charset="2"/>
              <a:buChar char="Ø"/>
            </a:pPr>
            <a:r>
              <a:rPr lang="en-GB" dirty="0">
                <a:solidFill>
                  <a:schemeClr val="tx1"/>
                </a:solidFill>
                <a:latin typeface="Times New Roman" panose="02020603050405020304" pitchFamily="18" charset="0"/>
                <a:cs typeface="Times New Roman" panose="02020603050405020304" pitchFamily="18" charset="0"/>
              </a:rPr>
              <a:t>Daily, weekly and monthly meetings of the teams, newsletters and other messages on the internal computer network enable logical and synchronized information exchange between departments. </a:t>
            </a:r>
            <a:endParaRPr lang="en-US" b="1" dirty="0">
              <a:latin typeface="Times New Roman" panose="02020603050405020304" pitchFamily="18" charset="0"/>
              <a:cs typeface="Times New Roman" panose="02020603050405020304" pitchFamily="18" charset="0"/>
            </a:endParaRPr>
          </a:p>
          <a:p>
            <a:pPr lvl="0" algn="just">
              <a:lnSpc>
                <a:spcPct val="150000"/>
              </a:lnSpc>
            </a:pPr>
            <a:endParaRPr lang="en-IN" sz="1600" dirty="0">
              <a:solidFill>
                <a:schemeClr val="tx1"/>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Ø"/>
            </a:pPr>
            <a:endParaRPr lang="en-GB" sz="1600" dirty="0">
              <a:solidFill>
                <a:schemeClr val="tx1"/>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8723376" y="1978702"/>
            <a:ext cx="3090672" cy="4554686"/>
          </a:xfrm>
          <a:prstGeom prst="rect">
            <a:avLst/>
          </a:prstGeom>
        </p:spPr>
      </p:pic>
    </p:spTree>
    <p:extLst>
      <p:ext uri="{BB962C8B-B14F-4D97-AF65-F5344CB8AC3E}">
        <p14:creationId xmlns:p14="http://schemas.microsoft.com/office/powerpoint/2010/main" val="38854554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715491" y="146304"/>
            <a:ext cx="7342908" cy="1543952"/>
          </a:xfrm>
        </p:spPr>
        <p:txBody>
          <a:bodyPr>
            <a:noAutofit/>
          </a:bodyPr>
          <a:lstStyle/>
          <a:p>
            <a:r>
              <a:rPr lang="en-GB" sz="4400" b="1" dirty="0">
                <a:latin typeface="Times New Roman" panose="02020603050405020304" pitchFamily="18" charset="0"/>
                <a:cs typeface="Times New Roman" panose="02020603050405020304" pitchFamily="18" charset="0"/>
              </a:rPr>
              <a:t>Recommendations</a:t>
            </a:r>
            <a:br>
              <a:rPr lang="en-IN" sz="4800" b="1" dirty="0">
                <a:latin typeface="Times New Roman" panose="02020603050405020304" pitchFamily="18" charset="0"/>
                <a:cs typeface="Times New Roman" panose="02020603050405020304" pitchFamily="18" charset="0"/>
              </a:rPr>
            </a:br>
            <a:br>
              <a:rPr lang="en-IN" sz="3200" b="1" dirty="0">
                <a:latin typeface="Times New Roman" panose="02020603050405020304" pitchFamily="18" charset="0"/>
                <a:cs typeface="Times New Roman" panose="02020603050405020304" pitchFamily="18" charset="0"/>
              </a:rPr>
            </a:br>
            <a:endParaRPr lang="en-US" sz="2000" dirty="0">
              <a:latin typeface="Times New Roman" panose="02020603050405020304" pitchFamily="18" charset="0"/>
              <a:cs typeface="Times New Roman" panose="02020603050405020304" pitchFamily="18" charset="0"/>
            </a:endParaRPr>
          </a:p>
        </p:txBody>
      </p:sp>
      <p:sp>
        <p:nvSpPr>
          <p:cNvPr id="4" name="Rectangle 3"/>
          <p:cNvSpPr/>
          <p:nvPr/>
        </p:nvSpPr>
        <p:spPr>
          <a:xfrm>
            <a:off x="137160" y="146304"/>
            <a:ext cx="11868912" cy="653796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307975" y="1690256"/>
            <a:ext cx="7426950" cy="4735992"/>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lnSpc>
                <a:spcPct val="200000"/>
              </a:lnSpc>
              <a:buFont typeface="Wingdings" panose="05000000000000000000" pitchFamily="2" charset="2"/>
              <a:buChar char="Ø"/>
            </a:pPr>
            <a:r>
              <a:rPr lang="en-GB" dirty="0">
                <a:solidFill>
                  <a:schemeClr val="tx1"/>
                </a:solidFill>
                <a:latin typeface="Times New Roman" panose="02020603050405020304" pitchFamily="18" charset="0"/>
                <a:cs typeface="Times New Roman" panose="02020603050405020304" pitchFamily="18" charset="0"/>
              </a:rPr>
              <a:t>The employees who are posted to Germany receive appropriate cross-cultural training. Such aspects as German work culture, communication, and business etiquette should be covered in this training .</a:t>
            </a:r>
          </a:p>
          <a:p>
            <a:pPr marL="285750" indent="-285750" algn="just">
              <a:lnSpc>
                <a:spcPct val="200000"/>
              </a:lnSpc>
              <a:buFont typeface="Wingdings" panose="05000000000000000000" pitchFamily="2" charset="2"/>
              <a:buChar char="Ø"/>
            </a:pPr>
            <a:r>
              <a:rPr lang="en-GB" dirty="0">
                <a:solidFill>
                  <a:schemeClr val="tx1"/>
                </a:solidFill>
                <a:latin typeface="Times New Roman" panose="02020603050405020304" pitchFamily="18" charset="0"/>
                <a:cs typeface="Times New Roman" panose="02020603050405020304" pitchFamily="18" charset="0"/>
              </a:rPr>
              <a:t>This involves accommodating arrangements such as teleworking, compensation structures that are culturally sensitive to employees in Germany and means of measuring performance that are culturally appropriate for the German workplace.</a:t>
            </a:r>
          </a:p>
        </p:txBody>
      </p:sp>
      <p:sp>
        <p:nvSpPr>
          <p:cNvPr id="3" name="AutoShape 2" descr="Navigating Cross Cultural Challenges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IN"/>
          </a:p>
        </p:txBody>
      </p:sp>
      <p:pic>
        <p:nvPicPr>
          <p:cNvPr id="7" name="Picture 6"/>
          <p:cNvPicPr>
            <a:picLocks noChangeAspect="1"/>
          </p:cNvPicPr>
          <p:nvPr/>
        </p:nvPicPr>
        <p:blipFill>
          <a:blip r:embed="rId3"/>
          <a:stretch>
            <a:fillRect/>
          </a:stretch>
        </p:blipFill>
        <p:spPr>
          <a:xfrm>
            <a:off x="8200000" y="1690256"/>
            <a:ext cx="3648374" cy="4655680"/>
          </a:xfrm>
          <a:prstGeom prst="rect">
            <a:avLst/>
          </a:prstGeom>
        </p:spPr>
      </p:pic>
    </p:spTree>
    <p:extLst>
      <p:ext uri="{BB962C8B-B14F-4D97-AF65-F5344CB8AC3E}">
        <p14:creationId xmlns:p14="http://schemas.microsoft.com/office/powerpoint/2010/main" val="553290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715491" y="146304"/>
            <a:ext cx="7342908" cy="1543952"/>
          </a:xfrm>
        </p:spPr>
        <p:txBody>
          <a:bodyPr>
            <a:noAutofit/>
          </a:bodyPr>
          <a:lstStyle/>
          <a:p>
            <a:r>
              <a:rPr lang="en-GB" sz="4400" b="1" dirty="0">
                <a:latin typeface="Times New Roman" panose="02020603050405020304" pitchFamily="18" charset="0"/>
                <a:cs typeface="Times New Roman" panose="02020603050405020304" pitchFamily="18" charset="0"/>
              </a:rPr>
              <a:t>Conclusion</a:t>
            </a:r>
            <a:br>
              <a:rPr lang="en-IN" sz="3200" b="1" dirty="0">
                <a:latin typeface="Times New Roman" panose="02020603050405020304" pitchFamily="18" charset="0"/>
                <a:cs typeface="Times New Roman" panose="02020603050405020304" pitchFamily="18" charset="0"/>
              </a:rPr>
            </a:br>
            <a:endParaRPr lang="en-US" sz="2000" dirty="0">
              <a:latin typeface="Times New Roman" panose="02020603050405020304" pitchFamily="18" charset="0"/>
              <a:cs typeface="Times New Roman" panose="02020603050405020304" pitchFamily="18" charset="0"/>
            </a:endParaRPr>
          </a:p>
        </p:txBody>
      </p:sp>
      <p:sp>
        <p:nvSpPr>
          <p:cNvPr id="4" name="Rectangle 3"/>
          <p:cNvSpPr/>
          <p:nvPr/>
        </p:nvSpPr>
        <p:spPr>
          <a:xfrm>
            <a:off x="137160" y="146304"/>
            <a:ext cx="11868912" cy="653796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460375" y="1981023"/>
            <a:ext cx="6902294" cy="3904488"/>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lnSpc>
                <a:spcPct val="200000"/>
              </a:lnSpc>
              <a:buFont typeface="Wingdings" panose="05000000000000000000" pitchFamily="2" charset="2"/>
              <a:buChar char="Ø"/>
              <a:defRPr/>
            </a:pPr>
            <a:r>
              <a:rPr lang="en-IN" sz="1600" dirty="0">
                <a:solidFill>
                  <a:schemeClr val="tx1"/>
                </a:solidFill>
                <a:latin typeface="Times New Roman" panose="02020603050405020304" pitchFamily="18" charset="0"/>
                <a:cs typeface="Times New Roman" panose="02020603050405020304" pitchFamily="18" charset="0"/>
              </a:rPr>
              <a:t>Tesco to successfully establish operations in Germany, there is a need for them to consider the working culture, language and business practices in this country. </a:t>
            </a:r>
          </a:p>
          <a:p>
            <a:pPr marL="285750" indent="-285750" algn="just">
              <a:lnSpc>
                <a:spcPct val="200000"/>
              </a:lnSpc>
              <a:buFont typeface="Wingdings" panose="05000000000000000000" pitchFamily="2" charset="2"/>
              <a:buChar char="Ø"/>
              <a:defRPr/>
            </a:pPr>
            <a:r>
              <a:rPr lang="en-IN" sz="1600" dirty="0">
                <a:solidFill>
                  <a:schemeClr val="tx1"/>
                </a:solidFill>
                <a:latin typeface="Times New Roman" panose="02020603050405020304" pitchFamily="18" charset="0"/>
                <a:cs typeface="Times New Roman" panose="02020603050405020304" pitchFamily="18" charset="0"/>
              </a:rPr>
              <a:t>It is crucial that through training, human resource policies, and fair  communication technologies Tesco can overcome challenges and even enhance its position in the market while supporting sustainable development. </a:t>
            </a:r>
          </a:p>
        </p:txBody>
      </p:sp>
      <p:sp>
        <p:nvSpPr>
          <p:cNvPr id="6" name="AutoShape 2" descr="Conclusion speech bubble Royalty Fre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IN"/>
          </a:p>
        </p:txBody>
      </p:sp>
      <p:sp>
        <p:nvSpPr>
          <p:cNvPr id="8" name="AutoShape 6" descr="CONCLUSION Handwritten On Yellow Cloud ..."/>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IN"/>
          </a:p>
        </p:txBody>
      </p:sp>
      <p:pic>
        <p:nvPicPr>
          <p:cNvPr id="3" name="Picture 2"/>
          <p:cNvPicPr>
            <a:picLocks noChangeAspect="1"/>
          </p:cNvPicPr>
          <p:nvPr/>
        </p:nvPicPr>
        <p:blipFill>
          <a:blip r:embed="rId3"/>
          <a:stretch>
            <a:fillRect/>
          </a:stretch>
        </p:blipFill>
        <p:spPr>
          <a:xfrm>
            <a:off x="7877059" y="1509154"/>
            <a:ext cx="4019509" cy="4848225"/>
          </a:xfrm>
          <a:prstGeom prst="rect">
            <a:avLst/>
          </a:prstGeom>
        </p:spPr>
      </p:pic>
    </p:spTree>
    <p:extLst>
      <p:ext uri="{BB962C8B-B14F-4D97-AF65-F5344CB8AC3E}">
        <p14:creationId xmlns:p14="http://schemas.microsoft.com/office/powerpoint/2010/main" val="12791489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7160" y="146304"/>
            <a:ext cx="11868912" cy="653796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219319" y="120210"/>
            <a:ext cx="5809673" cy="769441"/>
          </a:xfrm>
          <a:prstGeom prst="rect">
            <a:avLst/>
          </a:prstGeom>
          <a:noFill/>
        </p:spPr>
        <p:txBody>
          <a:bodyPr wrap="square" rtlCol="0">
            <a:spAutoFit/>
          </a:bodyPr>
          <a:lstStyle/>
          <a:p>
            <a:pPr algn="ctr"/>
            <a:r>
              <a:rPr lang="en-GB" sz="4400" b="1" dirty="0">
                <a:latin typeface="Times New Roman" panose="02020603050405020304" pitchFamily="18" charset="0"/>
                <a:cs typeface="Times New Roman" panose="02020603050405020304" pitchFamily="18" charset="0"/>
              </a:rPr>
              <a:t>References</a:t>
            </a:r>
            <a:r>
              <a:rPr lang="en-GB" sz="4400" dirty="0"/>
              <a:t> </a:t>
            </a:r>
            <a:endParaRPr lang="en-US" sz="4400" dirty="0"/>
          </a:p>
        </p:txBody>
      </p:sp>
      <p:sp>
        <p:nvSpPr>
          <p:cNvPr id="6" name="Rectangle 5"/>
          <p:cNvSpPr/>
          <p:nvPr/>
        </p:nvSpPr>
        <p:spPr>
          <a:xfrm>
            <a:off x="581890" y="1294551"/>
            <a:ext cx="11084533" cy="5241159"/>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 typeface="Wingdings" panose="05000000000000000000" pitchFamily="2" charset="2"/>
              <a:buChar char="Ø"/>
            </a:pPr>
            <a:r>
              <a:rPr lang="en-GB" dirty="0">
                <a:solidFill>
                  <a:schemeClr val="tx1"/>
                </a:solidFill>
                <a:latin typeface="Times New Roman" panose="02020603050405020304" pitchFamily="18" charset="0"/>
                <a:cs typeface="Times New Roman" panose="02020603050405020304" pitchFamily="18" charset="0"/>
              </a:rPr>
              <a:t>Bolten, J., 2020. Intercultural business communication: An interactive approach. In </a:t>
            </a:r>
            <a:r>
              <a:rPr lang="en-IN" i="1" dirty="0">
                <a:solidFill>
                  <a:schemeClr val="tx1"/>
                </a:solidFill>
                <a:latin typeface="Times New Roman" panose="02020603050405020304" pitchFamily="18" charset="0"/>
                <a:cs typeface="Times New Roman" panose="02020603050405020304" pitchFamily="18" charset="0"/>
              </a:rPr>
              <a:t>Exploring the rhetoric of international professional communication</a:t>
            </a:r>
            <a:r>
              <a:rPr lang="en-IN" dirty="0">
                <a:solidFill>
                  <a:schemeClr val="tx1"/>
                </a:solidFill>
                <a:latin typeface="Times New Roman" panose="02020603050405020304" pitchFamily="18" charset="0"/>
                <a:cs typeface="Times New Roman" panose="02020603050405020304" pitchFamily="18" charset="0"/>
              </a:rPr>
              <a:t> (pp. 139-155). Routledge.</a:t>
            </a:r>
          </a:p>
          <a:p>
            <a:pPr marL="285750" indent="-285750" algn="just">
              <a:buFont typeface="Wingdings" panose="05000000000000000000" pitchFamily="2" charset="2"/>
              <a:buChar char="Ø"/>
            </a:pPr>
            <a:r>
              <a:rPr lang="en-GB" dirty="0">
                <a:solidFill>
                  <a:schemeClr val="tx1"/>
                </a:solidFill>
                <a:latin typeface="Times New Roman" panose="02020603050405020304" pitchFamily="18" charset="0"/>
                <a:cs typeface="Times New Roman" panose="02020603050405020304" pitchFamily="18" charset="0"/>
              </a:rPr>
              <a:t>Ghauri, P., Strange, R. and Cooke, F.L., 2021. Research on international business: The new realities. </a:t>
            </a:r>
            <a:r>
              <a:rPr lang="en-IN" i="1" dirty="0">
                <a:solidFill>
                  <a:schemeClr val="tx1"/>
                </a:solidFill>
                <a:latin typeface="Times New Roman" panose="02020603050405020304" pitchFamily="18" charset="0"/>
                <a:cs typeface="Times New Roman" panose="02020603050405020304" pitchFamily="18" charset="0"/>
              </a:rPr>
              <a:t>International Business Review</a:t>
            </a:r>
            <a:r>
              <a:rPr lang="en-IN" dirty="0">
                <a:solidFill>
                  <a:schemeClr val="tx1"/>
                </a:solidFill>
                <a:latin typeface="Times New Roman" panose="02020603050405020304" pitchFamily="18" charset="0"/>
                <a:cs typeface="Times New Roman" panose="02020603050405020304" pitchFamily="18" charset="0"/>
              </a:rPr>
              <a:t>, </a:t>
            </a:r>
            <a:r>
              <a:rPr lang="en-IN" i="1" dirty="0">
                <a:solidFill>
                  <a:schemeClr val="tx1"/>
                </a:solidFill>
                <a:latin typeface="Times New Roman" panose="02020603050405020304" pitchFamily="18" charset="0"/>
                <a:cs typeface="Times New Roman" panose="02020603050405020304" pitchFamily="18" charset="0"/>
              </a:rPr>
              <a:t>30</a:t>
            </a:r>
            <a:r>
              <a:rPr lang="en-IN" dirty="0">
                <a:solidFill>
                  <a:schemeClr val="tx1"/>
                </a:solidFill>
                <a:latin typeface="Times New Roman" panose="02020603050405020304" pitchFamily="18" charset="0"/>
                <a:cs typeface="Times New Roman" panose="02020603050405020304" pitchFamily="18" charset="0"/>
              </a:rPr>
              <a:t>(2), p.101794.</a:t>
            </a:r>
          </a:p>
          <a:p>
            <a:pPr marL="285750" indent="-285750" algn="just">
              <a:buFont typeface="Wingdings" panose="05000000000000000000" pitchFamily="2" charset="2"/>
              <a:buChar char="Ø"/>
            </a:pPr>
            <a:r>
              <a:rPr lang="en-GB" dirty="0">
                <a:solidFill>
                  <a:schemeClr val="tx1"/>
                </a:solidFill>
                <a:latin typeface="Times New Roman" panose="02020603050405020304" pitchFamily="18" charset="0"/>
                <a:cs typeface="Times New Roman" panose="02020603050405020304" pitchFamily="18" charset="0"/>
              </a:rPr>
              <a:t>Hill, C.W., 2022. </a:t>
            </a:r>
            <a:r>
              <a:rPr lang="en-IN" i="1" dirty="0">
                <a:solidFill>
                  <a:schemeClr val="tx1"/>
                </a:solidFill>
                <a:latin typeface="Times New Roman" panose="02020603050405020304" pitchFamily="18" charset="0"/>
                <a:cs typeface="Times New Roman" panose="02020603050405020304" pitchFamily="18" charset="0"/>
              </a:rPr>
              <a:t>Global business today</a:t>
            </a:r>
            <a:r>
              <a:rPr lang="en-IN" dirty="0">
                <a:solidFill>
                  <a:schemeClr val="tx1"/>
                </a:solidFill>
                <a:latin typeface="Times New Roman" panose="02020603050405020304" pitchFamily="18" charset="0"/>
                <a:cs typeface="Times New Roman" panose="02020603050405020304" pitchFamily="18" charset="0"/>
              </a:rPr>
              <a:t>. McGraw-Hill.</a:t>
            </a:r>
          </a:p>
          <a:p>
            <a:pPr marL="285750" indent="-285750" algn="just">
              <a:buFont typeface="Wingdings" panose="05000000000000000000" pitchFamily="2" charset="2"/>
              <a:buChar char="Ø"/>
            </a:pPr>
            <a:r>
              <a:rPr lang="en-GB" dirty="0">
                <a:solidFill>
                  <a:schemeClr val="tx1"/>
                </a:solidFill>
                <a:latin typeface="Times New Roman" panose="02020603050405020304" pitchFamily="18" charset="0"/>
                <a:cs typeface="Times New Roman" panose="02020603050405020304" pitchFamily="18" charset="0"/>
              </a:rPr>
              <a:t>Kalogiannidis, S., 2020. Impact of effective business communication on employee performance. </a:t>
            </a:r>
            <a:r>
              <a:rPr lang="en-IN" i="1" dirty="0">
                <a:solidFill>
                  <a:schemeClr val="tx1"/>
                </a:solidFill>
                <a:latin typeface="Times New Roman" panose="02020603050405020304" pitchFamily="18" charset="0"/>
                <a:cs typeface="Times New Roman" panose="02020603050405020304" pitchFamily="18" charset="0"/>
              </a:rPr>
              <a:t>European Journal of Business and Management Research</a:t>
            </a:r>
            <a:r>
              <a:rPr lang="en-IN" dirty="0">
                <a:solidFill>
                  <a:schemeClr val="tx1"/>
                </a:solidFill>
                <a:latin typeface="Times New Roman" panose="02020603050405020304" pitchFamily="18" charset="0"/>
                <a:cs typeface="Times New Roman" panose="02020603050405020304" pitchFamily="18" charset="0"/>
              </a:rPr>
              <a:t>, </a:t>
            </a:r>
            <a:r>
              <a:rPr lang="en-IN" i="1" dirty="0">
                <a:solidFill>
                  <a:schemeClr val="tx1"/>
                </a:solidFill>
                <a:latin typeface="Times New Roman" panose="02020603050405020304" pitchFamily="18" charset="0"/>
                <a:cs typeface="Times New Roman" panose="02020603050405020304" pitchFamily="18" charset="0"/>
              </a:rPr>
              <a:t>5</a:t>
            </a:r>
            <a:r>
              <a:rPr lang="en-IN" dirty="0">
                <a:solidFill>
                  <a:schemeClr val="tx1"/>
                </a:solidFill>
                <a:latin typeface="Times New Roman" panose="02020603050405020304" pitchFamily="18" charset="0"/>
                <a:cs typeface="Times New Roman" panose="02020603050405020304" pitchFamily="18" charset="0"/>
              </a:rPr>
              <a:t>(6).</a:t>
            </a:r>
          </a:p>
          <a:p>
            <a:pPr marL="285750" indent="-285750" algn="just">
              <a:buFont typeface="Wingdings" panose="05000000000000000000" pitchFamily="2" charset="2"/>
              <a:buChar char="Ø"/>
            </a:pPr>
            <a:r>
              <a:rPr lang="en-GB" dirty="0">
                <a:solidFill>
                  <a:schemeClr val="tx1"/>
                </a:solidFill>
                <a:latin typeface="Times New Roman" panose="02020603050405020304" pitchFamily="18" charset="0"/>
                <a:cs typeface="Times New Roman" panose="02020603050405020304" pitchFamily="18" charset="0"/>
              </a:rPr>
              <a:t>Shenkar, O., Luo, Y. and Chi, T., 2021. </a:t>
            </a:r>
            <a:r>
              <a:rPr lang="en-IN" i="1" dirty="0">
                <a:solidFill>
                  <a:schemeClr val="tx1"/>
                </a:solidFill>
                <a:latin typeface="Times New Roman" panose="02020603050405020304" pitchFamily="18" charset="0"/>
                <a:cs typeface="Times New Roman" panose="02020603050405020304" pitchFamily="18" charset="0"/>
              </a:rPr>
              <a:t>International business</a:t>
            </a:r>
            <a:r>
              <a:rPr lang="en-IN" dirty="0">
                <a:solidFill>
                  <a:schemeClr val="tx1"/>
                </a:solidFill>
                <a:latin typeface="Times New Roman" panose="02020603050405020304" pitchFamily="18" charset="0"/>
                <a:cs typeface="Times New Roman" panose="02020603050405020304" pitchFamily="18" charset="0"/>
              </a:rPr>
              <a:t>. Routledge.</a:t>
            </a:r>
          </a:p>
          <a:p>
            <a:pPr marL="285750" indent="-285750" algn="just">
              <a:buFont typeface="Wingdings" panose="05000000000000000000" pitchFamily="2" charset="2"/>
              <a:buChar char="Ø"/>
            </a:pPr>
            <a:r>
              <a:rPr lang="en-GB" dirty="0">
                <a:solidFill>
                  <a:schemeClr val="tx1"/>
                </a:solidFill>
                <a:latin typeface="Times New Roman" panose="02020603050405020304" pitchFamily="18" charset="0"/>
                <a:cs typeface="Times New Roman" panose="02020603050405020304" pitchFamily="18" charset="0"/>
              </a:rPr>
              <a:t>Shrivastava, A., 2020. Using native advertising approach for knowledge creation in cross cultural studies. </a:t>
            </a:r>
            <a:r>
              <a:rPr lang="en-IN" i="1" dirty="0">
                <a:solidFill>
                  <a:schemeClr val="tx1"/>
                </a:solidFill>
                <a:latin typeface="Times New Roman" panose="02020603050405020304" pitchFamily="18" charset="0"/>
                <a:cs typeface="Times New Roman" panose="02020603050405020304" pitchFamily="18" charset="0"/>
              </a:rPr>
              <a:t>Journal of Teaching in International Business</a:t>
            </a:r>
            <a:r>
              <a:rPr lang="en-IN" dirty="0">
                <a:solidFill>
                  <a:schemeClr val="tx1"/>
                </a:solidFill>
                <a:latin typeface="Times New Roman" panose="02020603050405020304" pitchFamily="18" charset="0"/>
                <a:cs typeface="Times New Roman" panose="02020603050405020304" pitchFamily="18" charset="0"/>
              </a:rPr>
              <a:t>, </a:t>
            </a:r>
            <a:r>
              <a:rPr lang="en-IN" i="1" dirty="0">
                <a:solidFill>
                  <a:schemeClr val="tx1"/>
                </a:solidFill>
                <a:latin typeface="Times New Roman" panose="02020603050405020304" pitchFamily="18" charset="0"/>
                <a:cs typeface="Times New Roman" panose="02020603050405020304" pitchFamily="18" charset="0"/>
              </a:rPr>
              <a:t>31</a:t>
            </a:r>
            <a:r>
              <a:rPr lang="en-IN" dirty="0">
                <a:solidFill>
                  <a:schemeClr val="tx1"/>
                </a:solidFill>
                <a:latin typeface="Times New Roman" panose="02020603050405020304" pitchFamily="18" charset="0"/>
                <a:cs typeface="Times New Roman" panose="02020603050405020304" pitchFamily="18" charset="0"/>
              </a:rPr>
              <a:t>(2), pp.154-179.</a:t>
            </a:r>
          </a:p>
          <a:p>
            <a:pPr marL="285750" indent="-285750" algn="just">
              <a:buFont typeface="Wingdings" panose="05000000000000000000" pitchFamily="2" charset="2"/>
              <a:buChar char="Ø"/>
            </a:pPr>
            <a:r>
              <a:rPr lang="en-GB" dirty="0">
                <a:solidFill>
                  <a:schemeClr val="tx1"/>
                </a:solidFill>
                <a:latin typeface="Times New Roman" panose="02020603050405020304" pitchFamily="18" charset="0"/>
                <a:cs typeface="Times New Roman" panose="02020603050405020304" pitchFamily="18" charset="0"/>
              </a:rPr>
              <a:t>Stoermer, S., Davies, S. and Froese, F.J., 2021. The influence of expatriate cultural intelligence on organizational embeddedness and knowledge sharing: The moderating effects of host country context. </a:t>
            </a:r>
            <a:r>
              <a:rPr lang="en-IN" i="1" dirty="0">
                <a:solidFill>
                  <a:schemeClr val="tx1"/>
                </a:solidFill>
                <a:latin typeface="Times New Roman" panose="02020603050405020304" pitchFamily="18" charset="0"/>
                <a:cs typeface="Times New Roman" panose="02020603050405020304" pitchFamily="18" charset="0"/>
              </a:rPr>
              <a:t>Journal of International Business Studies</a:t>
            </a:r>
            <a:r>
              <a:rPr lang="en-IN" dirty="0">
                <a:solidFill>
                  <a:schemeClr val="tx1"/>
                </a:solidFill>
                <a:latin typeface="Times New Roman" panose="02020603050405020304" pitchFamily="18" charset="0"/>
                <a:cs typeface="Times New Roman" panose="02020603050405020304" pitchFamily="18" charset="0"/>
              </a:rPr>
              <a:t>, </a:t>
            </a:r>
            <a:r>
              <a:rPr lang="en-IN" i="1" dirty="0">
                <a:solidFill>
                  <a:schemeClr val="tx1"/>
                </a:solidFill>
                <a:latin typeface="Times New Roman" panose="02020603050405020304" pitchFamily="18" charset="0"/>
                <a:cs typeface="Times New Roman" panose="02020603050405020304" pitchFamily="18" charset="0"/>
              </a:rPr>
              <a:t>52</a:t>
            </a:r>
            <a:r>
              <a:rPr lang="en-IN" dirty="0">
                <a:solidFill>
                  <a:schemeClr val="tx1"/>
                </a:solidFill>
                <a:latin typeface="Times New Roman" panose="02020603050405020304" pitchFamily="18" charset="0"/>
                <a:cs typeface="Times New Roman" panose="02020603050405020304" pitchFamily="18" charset="0"/>
              </a:rPr>
              <a:t>(3), pp.432-453.</a:t>
            </a:r>
          </a:p>
          <a:p>
            <a:pPr marL="285750" indent="-285750" algn="just">
              <a:buFont typeface="Wingdings" panose="05000000000000000000" pitchFamily="2" charset="2"/>
              <a:buChar char="Ø"/>
            </a:pPr>
            <a:r>
              <a:rPr lang="en-GB" dirty="0">
                <a:solidFill>
                  <a:schemeClr val="tx1"/>
                </a:solidFill>
                <a:latin typeface="Times New Roman" panose="02020603050405020304" pitchFamily="18" charset="0"/>
                <a:cs typeface="Times New Roman" panose="02020603050405020304" pitchFamily="18" charset="0"/>
              </a:rPr>
              <a:t>Yue, C.A., Men, L.R. and Ferguson, M.A., 2021. Examining the effects of internal communication and emotional culture on employees’ organizational identification. </a:t>
            </a:r>
            <a:r>
              <a:rPr lang="en-IN" i="1" dirty="0">
                <a:solidFill>
                  <a:schemeClr val="tx1"/>
                </a:solidFill>
                <a:latin typeface="Times New Roman" panose="02020603050405020304" pitchFamily="18" charset="0"/>
                <a:cs typeface="Times New Roman" panose="02020603050405020304" pitchFamily="18" charset="0"/>
              </a:rPr>
              <a:t>International Journal of Business Communication</a:t>
            </a:r>
            <a:r>
              <a:rPr lang="en-IN" dirty="0">
                <a:solidFill>
                  <a:schemeClr val="tx1"/>
                </a:solidFill>
                <a:latin typeface="Times New Roman" panose="02020603050405020304" pitchFamily="18" charset="0"/>
                <a:cs typeface="Times New Roman" panose="02020603050405020304" pitchFamily="18" charset="0"/>
              </a:rPr>
              <a:t>, </a:t>
            </a:r>
            <a:r>
              <a:rPr lang="en-IN" i="1" dirty="0">
                <a:solidFill>
                  <a:schemeClr val="tx1"/>
                </a:solidFill>
                <a:latin typeface="Times New Roman" panose="02020603050405020304" pitchFamily="18" charset="0"/>
                <a:cs typeface="Times New Roman" panose="02020603050405020304" pitchFamily="18" charset="0"/>
              </a:rPr>
              <a:t>58</a:t>
            </a:r>
            <a:r>
              <a:rPr lang="en-IN" dirty="0">
                <a:solidFill>
                  <a:schemeClr val="tx1"/>
                </a:solidFill>
                <a:latin typeface="Times New Roman" panose="02020603050405020304" pitchFamily="18" charset="0"/>
                <a:cs typeface="Times New Roman" panose="02020603050405020304" pitchFamily="18" charset="0"/>
              </a:rPr>
              <a:t>(2), pp.169-195.</a:t>
            </a:r>
            <a:endParaRPr lang="en-IN" sz="1400" dirty="0">
              <a:solidFill>
                <a:schemeClr val="tx1"/>
              </a:solidFill>
            </a:endParaRPr>
          </a:p>
          <a:p>
            <a:pPr marL="285750" indent="-285750" algn="just">
              <a:lnSpc>
                <a:spcPct val="150000"/>
              </a:lnSpc>
              <a:spcAft>
                <a:spcPts val="1000"/>
              </a:spcAft>
              <a:buFont typeface="Wingdings" panose="05000000000000000000" pitchFamily="2" charset="2"/>
              <a:buChar char="§"/>
            </a:pPr>
            <a:endParaRPr lang="en-US" sz="1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6146" name="Picture 2" descr="Reference - Free education icon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42115" y="186665"/>
            <a:ext cx="1411979" cy="11078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21689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7160" y="146304"/>
            <a:ext cx="11868912" cy="653796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Thank You PNGs for Free Downloa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0651" y="1756166"/>
            <a:ext cx="6901929" cy="3318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08311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747</TotalTime>
  <Words>1995</Words>
  <Application>Microsoft Office PowerPoint</Application>
  <PresentationFormat>Widescreen</PresentationFormat>
  <Paragraphs>103</Paragraphs>
  <Slides>16</Slides>
  <Notes>14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Calibri Light</vt:lpstr>
      <vt:lpstr>Times New Roman</vt:lpstr>
      <vt:lpstr>Wingdings</vt:lpstr>
      <vt:lpstr>Office Theme</vt:lpstr>
      <vt:lpstr> International Business Communications</vt:lpstr>
      <vt:lpstr> </vt:lpstr>
      <vt:lpstr>Introduction</vt:lpstr>
      <vt:lpstr>Cultural overview </vt:lpstr>
      <vt:lpstr>Language Differences</vt:lpstr>
      <vt:lpstr>Social Structures</vt:lpstr>
      <vt:lpstr>Ethnic makeup of the people </vt:lpstr>
      <vt:lpstr>Business Attitudes</vt:lpstr>
      <vt:lpstr>Religious Values </vt:lpstr>
      <vt:lpstr>Intercultural communication theories </vt:lpstr>
      <vt:lpstr>Cultural Challenges </vt:lpstr>
      <vt:lpstr>Business Communication Solutions</vt:lpstr>
      <vt:lpstr>Recommendations  </vt:lpstr>
      <vt:lpstr>Conclusion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Rumen Kovachev</dc:creator>
  <cp:lastModifiedBy>Rumen Ivanov Kovachev (2119897)</cp:lastModifiedBy>
  <cp:revision>3</cp:revision>
  <dcterms:created xsi:type="dcterms:W3CDTF">2024-06-27T05:31:51Z</dcterms:created>
  <dcterms:modified xsi:type="dcterms:W3CDTF">2024-07-21T08:09:33Z</dcterms:modified>
</cp:coreProperties>
</file>