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8" r:id="rId1"/>
    <p:sldMasterId id="2147484201" r:id="rId2"/>
    <p:sldMasterId id="2147484215" r:id="rId3"/>
  </p:sldMasterIdLst>
  <p:notesMasterIdLst>
    <p:notesMasterId r:id="rId87"/>
  </p:notesMasterIdLst>
  <p:handoutMasterIdLst>
    <p:handoutMasterId r:id="rId88"/>
  </p:handoutMasterIdLst>
  <p:sldIdLst>
    <p:sldId id="492" r:id="rId4"/>
    <p:sldId id="320" r:id="rId5"/>
    <p:sldId id="495" r:id="rId6"/>
    <p:sldId id="494" r:id="rId7"/>
    <p:sldId id="286" r:id="rId8"/>
    <p:sldId id="496" r:id="rId9"/>
    <p:sldId id="498" r:id="rId10"/>
    <p:sldId id="469" r:id="rId11"/>
    <p:sldId id="470" r:id="rId12"/>
    <p:sldId id="471" r:id="rId13"/>
    <p:sldId id="472" r:id="rId14"/>
    <p:sldId id="499" r:id="rId15"/>
    <p:sldId id="473" r:id="rId16"/>
    <p:sldId id="500" r:id="rId17"/>
    <p:sldId id="479" r:id="rId18"/>
    <p:sldId id="503" r:id="rId19"/>
    <p:sldId id="504" r:id="rId20"/>
    <p:sldId id="474" r:id="rId21"/>
    <p:sldId id="502" r:id="rId22"/>
    <p:sldId id="505" r:id="rId23"/>
    <p:sldId id="506" r:id="rId24"/>
    <p:sldId id="493" r:id="rId25"/>
    <p:sldId id="483" r:id="rId26"/>
    <p:sldId id="542" r:id="rId27"/>
    <p:sldId id="543" r:id="rId28"/>
    <p:sldId id="544" r:id="rId29"/>
    <p:sldId id="545" r:id="rId30"/>
    <p:sldId id="546" r:id="rId31"/>
    <p:sldId id="392" r:id="rId32"/>
    <p:sldId id="550" r:id="rId33"/>
    <p:sldId id="551" r:id="rId34"/>
    <p:sldId id="552" r:id="rId35"/>
    <p:sldId id="325" r:id="rId36"/>
    <p:sldId id="326" r:id="rId37"/>
    <p:sldId id="331" r:id="rId38"/>
    <p:sldId id="332" r:id="rId39"/>
    <p:sldId id="333" r:id="rId40"/>
    <p:sldId id="334" r:id="rId41"/>
    <p:sldId id="335" r:id="rId42"/>
    <p:sldId id="558" r:id="rId43"/>
    <p:sldId id="337" r:id="rId44"/>
    <p:sldId id="553" r:id="rId45"/>
    <p:sldId id="554" r:id="rId46"/>
    <p:sldId id="313" r:id="rId47"/>
    <p:sldId id="355" r:id="rId48"/>
    <p:sldId id="327" r:id="rId49"/>
    <p:sldId id="547" r:id="rId50"/>
    <p:sldId id="548" r:id="rId51"/>
    <p:sldId id="549" r:id="rId52"/>
    <p:sldId id="323" r:id="rId53"/>
    <p:sldId id="400" r:id="rId54"/>
    <p:sldId id="278" r:id="rId55"/>
    <p:sldId id="555" r:id="rId56"/>
    <p:sldId id="556" r:id="rId57"/>
    <p:sldId id="366" r:id="rId58"/>
    <p:sldId id="306" r:id="rId59"/>
    <p:sldId id="451" r:id="rId60"/>
    <p:sldId id="328" r:id="rId61"/>
    <p:sldId id="342" r:id="rId62"/>
    <p:sldId id="336" r:id="rId63"/>
    <p:sldId id="453" r:id="rId64"/>
    <p:sldId id="448" r:id="rId65"/>
    <p:sldId id="462" r:id="rId66"/>
    <p:sldId id="461" r:id="rId67"/>
    <p:sldId id="418" r:id="rId68"/>
    <p:sldId id="401" r:id="rId69"/>
    <p:sldId id="527" r:id="rId70"/>
    <p:sldId id="399" r:id="rId71"/>
    <p:sldId id="557" r:id="rId72"/>
    <p:sldId id="523" r:id="rId73"/>
    <p:sldId id="526" r:id="rId74"/>
    <p:sldId id="484" r:id="rId75"/>
    <p:sldId id="529" r:id="rId76"/>
    <p:sldId id="530" r:id="rId77"/>
    <p:sldId id="531" r:id="rId78"/>
    <p:sldId id="532" r:id="rId79"/>
    <p:sldId id="533" r:id="rId80"/>
    <p:sldId id="534" r:id="rId81"/>
    <p:sldId id="535" r:id="rId82"/>
    <p:sldId id="517" r:id="rId83"/>
    <p:sldId id="488" r:id="rId84"/>
    <p:sldId id="497" r:id="rId85"/>
    <p:sldId id="559" r:id="rId86"/>
  </p:sldIdLst>
  <p:sldSz cx="9144000" cy="6858000" type="screen4x3"/>
  <p:notesSz cx="6761163" cy="9942513"/>
  <p:custDataLst>
    <p:tags r:id="rId8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cob Gwa" initials="JG" lastIdx="1" clrIdx="0">
    <p:extLst>
      <p:ext uri="{19B8F6BF-5375-455C-9EA6-DF929625EA0E}">
        <p15:presenceInfo xmlns:p15="http://schemas.microsoft.com/office/powerpoint/2012/main" userId="86d541aae6b746d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86271" autoAdjust="0"/>
  </p:normalViewPr>
  <p:slideViewPr>
    <p:cSldViewPr>
      <p:cViewPr varScale="1">
        <p:scale>
          <a:sx n="68" d="100"/>
          <a:sy n="68" d="100"/>
        </p:scale>
        <p:origin x="1362"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tags" Target="tags/tag1.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90" Type="http://schemas.openxmlformats.org/officeDocument/2006/relationships/commentAuthors" Target="commentAuthors.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handoutMaster" Target="handoutMasters/handoutMaster1.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viewProps" Target="viewProps.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notesMaster" Target="notesMasters/notesMaster1.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F5D03A-AF09-41E8-83CD-76D5FC7C12C2}" type="doc">
      <dgm:prSet loTypeId="urn:microsoft.com/office/officeart/2005/8/layout/gear1" loCatId="cycle" qsTypeId="urn:microsoft.com/office/officeart/2005/8/quickstyle/simple1" qsCatId="simple" csTypeId="urn:microsoft.com/office/officeart/2005/8/colors/accent0_3" csCatId="mainScheme" phldr="1"/>
      <dgm:spPr/>
    </dgm:pt>
    <dgm:pt modelId="{2192FB20-AC21-436A-89E7-694AC1BEB5DD}">
      <dgm:prSet phldrT="[Text]"/>
      <dgm:spPr/>
      <dgm:t>
        <a:bodyPr/>
        <a:lstStyle/>
        <a:p>
          <a:r>
            <a:rPr lang="en-GB" dirty="0"/>
            <a:t>Attitude</a:t>
          </a:r>
        </a:p>
      </dgm:t>
    </dgm:pt>
    <dgm:pt modelId="{02C98AAB-B7EB-4ED1-B422-9614E87E255E}" type="parTrans" cxnId="{0AC443A3-9C9B-4382-8700-EFC6F02FF1D9}">
      <dgm:prSet/>
      <dgm:spPr/>
      <dgm:t>
        <a:bodyPr/>
        <a:lstStyle/>
        <a:p>
          <a:endParaRPr lang="en-GB"/>
        </a:p>
      </dgm:t>
    </dgm:pt>
    <dgm:pt modelId="{C567869C-BBA9-4BA3-9078-330EEF69B56F}" type="sibTrans" cxnId="{0AC443A3-9C9B-4382-8700-EFC6F02FF1D9}">
      <dgm:prSet/>
      <dgm:spPr/>
      <dgm:t>
        <a:bodyPr/>
        <a:lstStyle/>
        <a:p>
          <a:endParaRPr lang="en-GB"/>
        </a:p>
      </dgm:t>
    </dgm:pt>
    <dgm:pt modelId="{B62B0EEE-280B-43D3-AB27-E267F876CE9D}">
      <dgm:prSet phldrT="[Text]"/>
      <dgm:spPr/>
      <dgm:t>
        <a:bodyPr/>
        <a:lstStyle/>
        <a:p>
          <a:r>
            <a:rPr lang="en-GB" dirty="0"/>
            <a:t>Skills</a:t>
          </a:r>
        </a:p>
      </dgm:t>
    </dgm:pt>
    <dgm:pt modelId="{57388D98-81EA-4097-B7CD-91A59528DBB4}" type="parTrans" cxnId="{6F41447F-D4BD-4805-9F4E-9D7D0DF7C36D}">
      <dgm:prSet/>
      <dgm:spPr/>
      <dgm:t>
        <a:bodyPr/>
        <a:lstStyle/>
        <a:p>
          <a:endParaRPr lang="en-GB"/>
        </a:p>
      </dgm:t>
    </dgm:pt>
    <dgm:pt modelId="{ED59400A-B88B-40AD-B6CB-0F309672397E}" type="sibTrans" cxnId="{6F41447F-D4BD-4805-9F4E-9D7D0DF7C36D}">
      <dgm:prSet/>
      <dgm:spPr/>
      <dgm:t>
        <a:bodyPr/>
        <a:lstStyle/>
        <a:p>
          <a:endParaRPr lang="en-GB"/>
        </a:p>
      </dgm:t>
    </dgm:pt>
    <dgm:pt modelId="{0893BFE4-7DA5-4E84-8614-BFE2E694B528}">
      <dgm:prSet phldrT="[Text]"/>
      <dgm:spPr/>
      <dgm:t>
        <a:bodyPr/>
        <a:lstStyle/>
        <a:p>
          <a:r>
            <a:rPr lang="en-GB" dirty="0"/>
            <a:t>Knowledge</a:t>
          </a:r>
        </a:p>
      </dgm:t>
    </dgm:pt>
    <dgm:pt modelId="{8A5A0367-FC82-403F-B63D-E0DDAB5CAE26}" type="parTrans" cxnId="{114651FF-E18D-4618-B114-D2293E5FE901}">
      <dgm:prSet/>
      <dgm:spPr/>
      <dgm:t>
        <a:bodyPr/>
        <a:lstStyle/>
        <a:p>
          <a:endParaRPr lang="en-GB"/>
        </a:p>
      </dgm:t>
    </dgm:pt>
    <dgm:pt modelId="{B4D85D0F-7320-4D6C-8943-10F113B28B82}" type="sibTrans" cxnId="{114651FF-E18D-4618-B114-D2293E5FE901}">
      <dgm:prSet/>
      <dgm:spPr/>
      <dgm:t>
        <a:bodyPr/>
        <a:lstStyle/>
        <a:p>
          <a:endParaRPr lang="en-GB"/>
        </a:p>
      </dgm:t>
    </dgm:pt>
    <dgm:pt modelId="{4AE0F6C3-0A6C-41BF-8917-FFEA1007E961}" type="pres">
      <dgm:prSet presAssocID="{D3F5D03A-AF09-41E8-83CD-76D5FC7C12C2}" presName="composite" presStyleCnt="0">
        <dgm:presLayoutVars>
          <dgm:chMax val="3"/>
          <dgm:animLvl val="lvl"/>
          <dgm:resizeHandles val="exact"/>
        </dgm:presLayoutVars>
      </dgm:prSet>
      <dgm:spPr/>
    </dgm:pt>
    <dgm:pt modelId="{162F7623-6648-41D3-85DC-8945AB30E635}" type="pres">
      <dgm:prSet presAssocID="{2192FB20-AC21-436A-89E7-694AC1BEB5DD}" presName="gear1" presStyleLbl="node1" presStyleIdx="0" presStyleCnt="3">
        <dgm:presLayoutVars>
          <dgm:chMax val="1"/>
          <dgm:bulletEnabled val="1"/>
        </dgm:presLayoutVars>
      </dgm:prSet>
      <dgm:spPr/>
    </dgm:pt>
    <dgm:pt modelId="{7C9ECBA5-3F47-436F-B063-B771E435273C}" type="pres">
      <dgm:prSet presAssocID="{2192FB20-AC21-436A-89E7-694AC1BEB5DD}" presName="gear1srcNode" presStyleLbl="node1" presStyleIdx="0" presStyleCnt="3"/>
      <dgm:spPr/>
    </dgm:pt>
    <dgm:pt modelId="{6CC60D02-DCD0-442D-97DD-4E5E3C6D77DC}" type="pres">
      <dgm:prSet presAssocID="{2192FB20-AC21-436A-89E7-694AC1BEB5DD}" presName="gear1dstNode" presStyleLbl="node1" presStyleIdx="0" presStyleCnt="3"/>
      <dgm:spPr/>
    </dgm:pt>
    <dgm:pt modelId="{0660ACED-983A-4141-B332-56FB854E72A5}" type="pres">
      <dgm:prSet presAssocID="{B62B0EEE-280B-43D3-AB27-E267F876CE9D}" presName="gear2" presStyleLbl="node1" presStyleIdx="1" presStyleCnt="3">
        <dgm:presLayoutVars>
          <dgm:chMax val="1"/>
          <dgm:bulletEnabled val="1"/>
        </dgm:presLayoutVars>
      </dgm:prSet>
      <dgm:spPr/>
    </dgm:pt>
    <dgm:pt modelId="{646192CC-0F8A-4C3B-A256-D881E10B8165}" type="pres">
      <dgm:prSet presAssocID="{B62B0EEE-280B-43D3-AB27-E267F876CE9D}" presName="gear2srcNode" presStyleLbl="node1" presStyleIdx="1" presStyleCnt="3"/>
      <dgm:spPr/>
    </dgm:pt>
    <dgm:pt modelId="{3B527408-8012-4645-B6F9-C81A3252D9E8}" type="pres">
      <dgm:prSet presAssocID="{B62B0EEE-280B-43D3-AB27-E267F876CE9D}" presName="gear2dstNode" presStyleLbl="node1" presStyleIdx="1" presStyleCnt="3"/>
      <dgm:spPr/>
    </dgm:pt>
    <dgm:pt modelId="{CE38FD05-6EE4-47F0-88F0-94953A2383B6}" type="pres">
      <dgm:prSet presAssocID="{0893BFE4-7DA5-4E84-8614-BFE2E694B528}" presName="gear3" presStyleLbl="node1" presStyleIdx="2" presStyleCnt="3"/>
      <dgm:spPr/>
    </dgm:pt>
    <dgm:pt modelId="{7046181E-B846-42D3-AE51-CBF004D9CBC2}" type="pres">
      <dgm:prSet presAssocID="{0893BFE4-7DA5-4E84-8614-BFE2E694B528}" presName="gear3tx" presStyleLbl="node1" presStyleIdx="2" presStyleCnt="3">
        <dgm:presLayoutVars>
          <dgm:chMax val="1"/>
          <dgm:bulletEnabled val="1"/>
        </dgm:presLayoutVars>
      </dgm:prSet>
      <dgm:spPr/>
    </dgm:pt>
    <dgm:pt modelId="{42CDDF11-668E-4778-8A13-0DF31C05C15F}" type="pres">
      <dgm:prSet presAssocID="{0893BFE4-7DA5-4E84-8614-BFE2E694B528}" presName="gear3srcNode" presStyleLbl="node1" presStyleIdx="2" presStyleCnt="3"/>
      <dgm:spPr/>
    </dgm:pt>
    <dgm:pt modelId="{19D247C4-36D9-4471-972C-7218D7216B1C}" type="pres">
      <dgm:prSet presAssocID="{0893BFE4-7DA5-4E84-8614-BFE2E694B528}" presName="gear3dstNode" presStyleLbl="node1" presStyleIdx="2" presStyleCnt="3"/>
      <dgm:spPr/>
    </dgm:pt>
    <dgm:pt modelId="{F8150D95-A36E-427E-B0AC-904F710E68F6}" type="pres">
      <dgm:prSet presAssocID="{C567869C-BBA9-4BA3-9078-330EEF69B56F}" presName="connector1" presStyleLbl="sibTrans2D1" presStyleIdx="0" presStyleCnt="3"/>
      <dgm:spPr/>
    </dgm:pt>
    <dgm:pt modelId="{965D10BD-5599-4BCF-8331-E90C32C8C633}" type="pres">
      <dgm:prSet presAssocID="{ED59400A-B88B-40AD-B6CB-0F309672397E}" presName="connector2" presStyleLbl="sibTrans2D1" presStyleIdx="1" presStyleCnt="3"/>
      <dgm:spPr/>
    </dgm:pt>
    <dgm:pt modelId="{67B1B0F8-C62A-4D57-80E0-433D6DBD3E12}" type="pres">
      <dgm:prSet presAssocID="{B4D85D0F-7320-4D6C-8943-10F113B28B82}" presName="connector3" presStyleLbl="sibTrans2D1" presStyleIdx="2" presStyleCnt="3"/>
      <dgm:spPr/>
    </dgm:pt>
  </dgm:ptLst>
  <dgm:cxnLst>
    <dgm:cxn modelId="{65FB3E04-6980-46E8-88E7-0E8CD0788A1C}" type="presOf" srcId="{2192FB20-AC21-436A-89E7-694AC1BEB5DD}" destId="{162F7623-6648-41D3-85DC-8945AB30E635}" srcOrd="0" destOrd="0" presId="urn:microsoft.com/office/officeart/2005/8/layout/gear1"/>
    <dgm:cxn modelId="{B8C53E0E-AE54-4396-887E-CE77DE8E3C74}" type="presOf" srcId="{ED59400A-B88B-40AD-B6CB-0F309672397E}" destId="{965D10BD-5599-4BCF-8331-E90C32C8C633}" srcOrd="0" destOrd="0" presId="urn:microsoft.com/office/officeart/2005/8/layout/gear1"/>
    <dgm:cxn modelId="{6DED4217-8163-4AB8-900C-BE9B3EE31038}" type="presOf" srcId="{B4D85D0F-7320-4D6C-8943-10F113B28B82}" destId="{67B1B0F8-C62A-4D57-80E0-433D6DBD3E12}" srcOrd="0" destOrd="0" presId="urn:microsoft.com/office/officeart/2005/8/layout/gear1"/>
    <dgm:cxn modelId="{707CCB1E-5CF5-4C8F-BDD9-75CC5B6952F9}" type="presOf" srcId="{0893BFE4-7DA5-4E84-8614-BFE2E694B528}" destId="{19D247C4-36D9-4471-972C-7218D7216B1C}" srcOrd="3" destOrd="0" presId="urn:microsoft.com/office/officeart/2005/8/layout/gear1"/>
    <dgm:cxn modelId="{0035D621-A7C9-4EC1-AE71-88DC21CDB42C}" type="presOf" srcId="{C567869C-BBA9-4BA3-9078-330EEF69B56F}" destId="{F8150D95-A36E-427E-B0AC-904F710E68F6}" srcOrd="0" destOrd="0" presId="urn:microsoft.com/office/officeart/2005/8/layout/gear1"/>
    <dgm:cxn modelId="{1DACEF38-C7EC-40AD-9A26-EEF50E919EA9}" type="presOf" srcId="{0893BFE4-7DA5-4E84-8614-BFE2E694B528}" destId="{CE38FD05-6EE4-47F0-88F0-94953A2383B6}" srcOrd="0" destOrd="0" presId="urn:microsoft.com/office/officeart/2005/8/layout/gear1"/>
    <dgm:cxn modelId="{9A293F39-8CE7-40CF-BDDE-B68DB47F8BD2}" type="presOf" srcId="{B62B0EEE-280B-43D3-AB27-E267F876CE9D}" destId="{646192CC-0F8A-4C3B-A256-D881E10B8165}" srcOrd="1" destOrd="0" presId="urn:microsoft.com/office/officeart/2005/8/layout/gear1"/>
    <dgm:cxn modelId="{86C5113C-86CD-43A2-A570-1F6A0583E086}" type="presOf" srcId="{D3F5D03A-AF09-41E8-83CD-76D5FC7C12C2}" destId="{4AE0F6C3-0A6C-41BF-8917-FFEA1007E961}" srcOrd="0" destOrd="0" presId="urn:microsoft.com/office/officeart/2005/8/layout/gear1"/>
    <dgm:cxn modelId="{7EAB1A40-937B-4B55-88C5-97221DDC14E5}" type="presOf" srcId="{2192FB20-AC21-436A-89E7-694AC1BEB5DD}" destId="{7C9ECBA5-3F47-436F-B063-B771E435273C}" srcOrd="1" destOrd="0" presId="urn:microsoft.com/office/officeart/2005/8/layout/gear1"/>
    <dgm:cxn modelId="{2C6E196F-1BB5-4194-823C-4C8136DFF4DE}" type="presOf" srcId="{2192FB20-AC21-436A-89E7-694AC1BEB5DD}" destId="{6CC60D02-DCD0-442D-97DD-4E5E3C6D77DC}" srcOrd="2" destOrd="0" presId="urn:microsoft.com/office/officeart/2005/8/layout/gear1"/>
    <dgm:cxn modelId="{6F41447F-D4BD-4805-9F4E-9D7D0DF7C36D}" srcId="{D3F5D03A-AF09-41E8-83CD-76D5FC7C12C2}" destId="{B62B0EEE-280B-43D3-AB27-E267F876CE9D}" srcOrd="1" destOrd="0" parTransId="{57388D98-81EA-4097-B7CD-91A59528DBB4}" sibTransId="{ED59400A-B88B-40AD-B6CB-0F309672397E}"/>
    <dgm:cxn modelId="{D388C988-F34F-4A98-BCE0-1D184D56B865}" type="presOf" srcId="{0893BFE4-7DA5-4E84-8614-BFE2E694B528}" destId="{7046181E-B846-42D3-AE51-CBF004D9CBC2}" srcOrd="1" destOrd="0" presId="urn:microsoft.com/office/officeart/2005/8/layout/gear1"/>
    <dgm:cxn modelId="{FBB7F796-06D5-419A-A7F7-471FDBCCB761}" type="presOf" srcId="{0893BFE4-7DA5-4E84-8614-BFE2E694B528}" destId="{42CDDF11-668E-4778-8A13-0DF31C05C15F}" srcOrd="2" destOrd="0" presId="urn:microsoft.com/office/officeart/2005/8/layout/gear1"/>
    <dgm:cxn modelId="{0AC443A3-9C9B-4382-8700-EFC6F02FF1D9}" srcId="{D3F5D03A-AF09-41E8-83CD-76D5FC7C12C2}" destId="{2192FB20-AC21-436A-89E7-694AC1BEB5DD}" srcOrd="0" destOrd="0" parTransId="{02C98AAB-B7EB-4ED1-B422-9614E87E255E}" sibTransId="{C567869C-BBA9-4BA3-9078-330EEF69B56F}"/>
    <dgm:cxn modelId="{B1CBE3CF-B73B-4C07-BC24-8580F784BBCD}" type="presOf" srcId="{B62B0EEE-280B-43D3-AB27-E267F876CE9D}" destId="{3B527408-8012-4645-B6F9-C81A3252D9E8}" srcOrd="2" destOrd="0" presId="urn:microsoft.com/office/officeart/2005/8/layout/gear1"/>
    <dgm:cxn modelId="{F0C4F3E2-7BB8-4CB9-938B-BFCDAC5C716C}" type="presOf" srcId="{B62B0EEE-280B-43D3-AB27-E267F876CE9D}" destId="{0660ACED-983A-4141-B332-56FB854E72A5}" srcOrd="0" destOrd="0" presId="urn:microsoft.com/office/officeart/2005/8/layout/gear1"/>
    <dgm:cxn modelId="{114651FF-E18D-4618-B114-D2293E5FE901}" srcId="{D3F5D03A-AF09-41E8-83CD-76D5FC7C12C2}" destId="{0893BFE4-7DA5-4E84-8614-BFE2E694B528}" srcOrd="2" destOrd="0" parTransId="{8A5A0367-FC82-403F-B63D-E0DDAB5CAE26}" sibTransId="{B4D85D0F-7320-4D6C-8943-10F113B28B82}"/>
    <dgm:cxn modelId="{B74A4E1A-6281-405C-95A5-750DDCADD16B}" type="presParOf" srcId="{4AE0F6C3-0A6C-41BF-8917-FFEA1007E961}" destId="{162F7623-6648-41D3-85DC-8945AB30E635}" srcOrd="0" destOrd="0" presId="urn:microsoft.com/office/officeart/2005/8/layout/gear1"/>
    <dgm:cxn modelId="{8F2BF7A7-94FE-4A30-B22C-B97818255BA4}" type="presParOf" srcId="{4AE0F6C3-0A6C-41BF-8917-FFEA1007E961}" destId="{7C9ECBA5-3F47-436F-B063-B771E435273C}" srcOrd="1" destOrd="0" presId="urn:microsoft.com/office/officeart/2005/8/layout/gear1"/>
    <dgm:cxn modelId="{6BA01175-37FF-4D69-B4C6-3289BD42C867}" type="presParOf" srcId="{4AE0F6C3-0A6C-41BF-8917-FFEA1007E961}" destId="{6CC60D02-DCD0-442D-97DD-4E5E3C6D77DC}" srcOrd="2" destOrd="0" presId="urn:microsoft.com/office/officeart/2005/8/layout/gear1"/>
    <dgm:cxn modelId="{BF94F64A-A142-486C-8932-C42F81FE9273}" type="presParOf" srcId="{4AE0F6C3-0A6C-41BF-8917-FFEA1007E961}" destId="{0660ACED-983A-4141-B332-56FB854E72A5}" srcOrd="3" destOrd="0" presId="urn:microsoft.com/office/officeart/2005/8/layout/gear1"/>
    <dgm:cxn modelId="{6743FD99-180E-4FE8-AD16-D94C38C73447}" type="presParOf" srcId="{4AE0F6C3-0A6C-41BF-8917-FFEA1007E961}" destId="{646192CC-0F8A-4C3B-A256-D881E10B8165}" srcOrd="4" destOrd="0" presId="urn:microsoft.com/office/officeart/2005/8/layout/gear1"/>
    <dgm:cxn modelId="{8272EFA3-A6DC-41D8-B385-349BDF3A3E04}" type="presParOf" srcId="{4AE0F6C3-0A6C-41BF-8917-FFEA1007E961}" destId="{3B527408-8012-4645-B6F9-C81A3252D9E8}" srcOrd="5" destOrd="0" presId="urn:microsoft.com/office/officeart/2005/8/layout/gear1"/>
    <dgm:cxn modelId="{3EE28FA3-9D5A-46D6-A8F3-14509DA63A9E}" type="presParOf" srcId="{4AE0F6C3-0A6C-41BF-8917-FFEA1007E961}" destId="{CE38FD05-6EE4-47F0-88F0-94953A2383B6}" srcOrd="6" destOrd="0" presId="urn:microsoft.com/office/officeart/2005/8/layout/gear1"/>
    <dgm:cxn modelId="{2661A535-8ABA-484C-92F8-6DFCC80F49C4}" type="presParOf" srcId="{4AE0F6C3-0A6C-41BF-8917-FFEA1007E961}" destId="{7046181E-B846-42D3-AE51-CBF004D9CBC2}" srcOrd="7" destOrd="0" presId="urn:microsoft.com/office/officeart/2005/8/layout/gear1"/>
    <dgm:cxn modelId="{CCF33505-9C00-48BD-B716-5BDE5FEC8BA3}" type="presParOf" srcId="{4AE0F6C3-0A6C-41BF-8917-FFEA1007E961}" destId="{42CDDF11-668E-4778-8A13-0DF31C05C15F}" srcOrd="8" destOrd="0" presId="urn:microsoft.com/office/officeart/2005/8/layout/gear1"/>
    <dgm:cxn modelId="{6057083B-8089-43CF-9D52-CCFD1F5435AD}" type="presParOf" srcId="{4AE0F6C3-0A6C-41BF-8917-FFEA1007E961}" destId="{19D247C4-36D9-4471-972C-7218D7216B1C}" srcOrd="9" destOrd="0" presId="urn:microsoft.com/office/officeart/2005/8/layout/gear1"/>
    <dgm:cxn modelId="{1FD12D97-B883-48E9-B346-C50D695735F6}" type="presParOf" srcId="{4AE0F6C3-0A6C-41BF-8917-FFEA1007E961}" destId="{F8150D95-A36E-427E-B0AC-904F710E68F6}" srcOrd="10" destOrd="0" presId="urn:microsoft.com/office/officeart/2005/8/layout/gear1"/>
    <dgm:cxn modelId="{F7DD5ED2-F2FE-4CC6-8E6B-7220CE9C2238}" type="presParOf" srcId="{4AE0F6C3-0A6C-41BF-8917-FFEA1007E961}" destId="{965D10BD-5599-4BCF-8331-E90C32C8C633}" srcOrd="11" destOrd="0" presId="urn:microsoft.com/office/officeart/2005/8/layout/gear1"/>
    <dgm:cxn modelId="{611D7B20-9BC9-4753-BA81-A8ECCD735678}" type="presParOf" srcId="{4AE0F6C3-0A6C-41BF-8917-FFEA1007E961}" destId="{67B1B0F8-C62A-4D57-80E0-433D6DBD3E12}"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EBF829-57CD-4308-BEFC-7B467D3D5A3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AACC7093-636E-47D5-8F94-ADEE1B88FB90}">
      <dgm:prSet phldrT="[Text]"/>
      <dgm:spPr/>
      <dgm:t>
        <a:bodyPr/>
        <a:lstStyle/>
        <a:p>
          <a:r>
            <a:rPr lang="en-GB" dirty="0"/>
            <a:t>Performing a training needs assessment</a:t>
          </a:r>
        </a:p>
      </dgm:t>
    </dgm:pt>
    <dgm:pt modelId="{FCBF5D74-93F2-4B0D-B3CF-75EDDDD0771E}" type="parTrans" cxnId="{A7FA3C21-7652-4C38-92B6-3C6ACC6881BC}">
      <dgm:prSet/>
      <dgm:spPr/>
      <dgm:t>
        <a:bodyPr/>
        <a:lstStyle/>
        <a:p>
          <a:endParaRPr lang="en-GB"/>
        </a:p>
      </dgm:t>
    </dgm:pt>
    <dgm:pt modelId="{4D65E402-1B81-442F-B579-2AA853B82E6C}" type="sibTrans" cxnId="{A7FA3C21-7652-4C38-92B6-3C6ACC6881BC}">
      <dgm:prSet/>
      <dgm:spPr/>
      <dgm:t>
        <a:bodyPr/>
        <a:lstStyle/>
        <a:p>
          <a:endParaRPr lang="en-GB"/>
        </a:p>
      </dgm:t>
    </dgm:pt>
    <dgm:pt modelId="{9A3B589B-70E4-4EB8-8F3B-89F6F81D6C4C}">
      <dgm:prSet phldrT="[Text]"/>
      <dgm:spPr/>
      <dgm:t>
        <a:bodyPr/>
        <a:lstStyle/>
        <a:p>
          <a:r>
            <a:rPr lang="en-GB" dirty="0"/>
            <a:t>Preparing a training program</a:t>
          </a:r>
        </a:p>
      </dgm:t>
    </dgm:pt>
    <dgm:pt modelId="{D9C1144E-943B-42F6-8F1E-8D14855D905A}" type="parTrans" cxnId="{C8CF2665-4345-4279-B607-BA7179AC986A}">
      <dgm:prSet/>
      <dgm:spPr/>
      <dgm:t>
        <a:bodyPr/>
        <a:lstStyle/>
        <a:p>
          <a:endParaRPr lang="en-GB"/>
        </a:p>
      </dgm:t>
    </dgm:pt>
    <dgm:pt modelId="{B6E7EF30-5509-433D-846C-FFE78A2A0913}" type="sibTrans" cxnId="{C8CF2665-4345-4279-B607-BA7179AC986A}">
      <dgm:prSet/>
      <dgm:spPr/>
      <dgm:t>
        <a:bodyPr/>
        <a:lstStyle/>
        <a:p>
          <a:endParaRPr lang="en-GB"/>
        </a:p>
      </dgm:t>
    </dgm:pt>
    <dgm:pt modelId="{3B055BAF-D747-4749-8800-391CC8A34E68}">
      <dgm:prSet phldrT="[Text]"/>
      <dgm:spPr/>
      <dgm:t>
        <a:bodyPr/>
        <a:lstStyle/>
        <a:p>
          <a:r>
            <a:rPr lang="en-GB" dirty="0"/>
            <a:t>Managing logistics for training</a:t>
          </a:r>
        </a:p>
      </dgm:t>
    </dgm:pt>
    <dgm:pt modelId="{1BCF446D-1610-4295-A193-FCE96A16F3AE}" type="parTrans" cxnId="{F2F5C1CD-2B38-4446-957B-4372BCDC23E3}">
      <dgm:prSet/>
      <dgm:spPr/>
      <dgm:t>
        <a:bodyPr/>
        <a:lstStyle/>
        <a:p>
          <a:endParaRPr lang="en-GB"/>
        </a:p>
      </dgm:t>
    </dgm:pt>
    <dgm:pt modelId="{BE29F55C-A2BB-43B0-A5B6-15FF4A1DC557}" type="sibTrans" cxnId="{F2F5C1CD-2B38-4446-957B-4372BCDC23E3}">
      <dgm:prSet/>
      <dgm:spPr/>
      <dgm:t>
        <a:bodyPr/>
        <a:lstStyle/>
        <a:p>
          <a:endParaRPr lang="en-GB"/>
        </a:p>
      </dgm:t>
    </dgm:pt>
    <dgm:pt modelId="{ED2E4549-BE7B-4CED-8068-857AC91A9A4D}">
      <dgm:prSet phldrT="[Text]"/>
      <dgm:spPr/>
      <dgm:t>
        <a:bodyPr/>
        <a:lstStyle/>
        <a:p>
          <a:r>
            <a:rPr lang="en-GB" dirty="0"/>
            <a:t>Evaluating and following up the training program</a:t>
          </a:r>
        </a:p>
      </dgm:t>
    </dgm:pt>
    <dgm:pt modelId="{ECBE2811-0A1F-4DAC-8B2A-457680163AEE}" type="parTrans" cxnId="{F921490B-FB47-41F1-A91E-706CAB5C6906}">
      <dgm:prSet/>
      <dgm:spPr/>
      <dgm:t>
        <a:bodyPr/>
        <a:lstStyle/>
        <a:p>
          <a:endParaRPr lang="en-GB"/>
        </a:p>
      </dgm:t>
    </dgm:pt>
    <dgm:pt modelId="{E0C58E59-3C4D-4581-A4B1-8BD662125A7E}" type="sibTrans" cxnId="{F921490B-FB47-41F1-A91E-706CAB5C6906}">
      <dgm:prSet/>
      <dgm:spPr/>
      <dgm:t>
        <a:bodyPr/>
        <a:lstStyle/>
        <a:p>
          <a:endParaRPr lang="en-GB"/>
        </a:p>
      </dgm:t>
    </dgm:pt>
    <dgm:pt modelId="{E3EEC982-0F9B-4671-8F4A-9982CFB26D33}" type="pres">
      <dgm:prSet presAssocID="{99EBF829-57CD-4308-BEFC-7B467D3D5A35}" presName="cycle" presStyleCnt="0">
        <dgm:presLayoutVars>
          <dgm:dir/>
          <dgm:resizeHandles val="exact"/>
        </dgm:presLayoutVars>
      </dgm:prSet>
      <dgm:spPr/>
    </dgm:pt>
    <dgm:pt modelId="{5528F18D-72A1-4439-B64B-8BDD32FF6740}" type="pres">
      <dgm:prSet presAssocID="{AACC7093-636E-47D5-8F94-ADEE1B88FB90}" presName="node" presStyleLbl="node1" presStyleIdx="0" presStyleCnt="4">
        <dgm:presLayoutVars>
          <dgm:bulletEnabled val="1"/>
        </dgm:presLayoutVars>
      </dgm:prSet>
      <dgm:spPr/>
    </dgm:pt>
    <dgm:pt modelId="{22837E0E-7B18-460C-9483-531D16FE5DE1}" type="pres">
      <dgm:prSet presAssocID="{AACC7093-636E-47D5-8F94-ADEE1B88FB90}" presName="spNode" presStyleCnt="0"/>
      <dgm:spPr/>
    </dgm:pt>
    <dgm:pt modelId="{4F710C06-1CBE-4EA4-A4B0-A8656B0BA614}" type="pres">
      <dgm:prSet presAssocID="{4D65E402-1B81-442F-B579-2AA853B82E6C}" presName="sibTrans" presStyleLbl="sibTrans1D1" presStyleIdx="0" presStyleCnt="4"/>
      <dgm:spPr/>
    </dgm:pt>
    <dgm:pt modelId="{8C8527CF-D6C9-4297-A434-F133960A3C3D}" type="pres">
      <dgm:prSet presAssocID="{9A3B589B-70E4-4EB8-8F3B-89F6F81D6C4C}" presName="node" presStyleLbl="node1" presStyleIdx="1" presStyleCnt="4">
        <dgm:presLayoutVars>
          <dgm:bulletEnabled val="1"/>
        </dgm:presLayoutVars>
      </dgm:prSet>
      <dgm:spPr/>
    </dgm:pt>
    <dgm:pt modelId="{531142B4-9C1A-42E3-AF1B-686EEF09BB52}" type="pres">
      <dgm:prSet presAssocID="{9A3B589B-70E4-4EB8-8F3B-89F6F81D6C4C}" presName="spNode" presStyleCnt="0"/>
      <dgm:spPr/>
    </dgm:pt>
    <dgm:pt modelId="{8B523012-4021-49C5-8116-1D879237BC96}" type="pres">
      <dgm:prSet presAssocID="{B6E7EF30-5509-433D-846C-FFE78A2A0913}" presName="sibTrans" presStyleLbl="sibTrans1D1" presStyleIdx="1" presStyleCnt="4"/>
      <dgm:spPr/>
    </dgm:pt>
    <dgm:pt modelId="{39C1ED88-EA47-429C-B23D-6E7F15229ACC}" type="pres">
      <dgm:prSet presAssocID="{3B055BAF-D747-4749-8800-391CC8A34E68}" presName="node" presStyleLbl="node1" presStyleIdx="2" presStyleCnt="4">
        <dgm:presLayoutVars>
          <dgm:bulletEnabled val="1"/>
        </dgm:presLayoutVars>
      </dgm:prSet>
      <dgm:spPr/>
    </dgm:pt>
    <dgm:pt modelId="{4CC812F3-2C4B-4392-9D67-39ABE3F986C1}" type="pres">
      <dgm:prSet presAssocID="{3B055BAF-D747-4749-8800-391CC8A34E68}" presName="spNode" presStyleCnt="0"/>
      <dgm:spPr/>
    </dgm:pt>
    <dgm:pt modelId="{AD0B5D4E-8519-4E7A-A293-DBC7B2BAA8AD}" type="pres">
      <dgm:prSet presAssocID="{BE29F55C-A2BB-43B0-A5B6-15FF4A1DC557}" presName="sibTrans" presStyleLbl="sibTrans1D1" presStyleIdx="2" presStyleCnt="4"/>
      <dgm:spPr/>
    </dgm:pt>
    <dgm:pt modelId="{4428ED70-A4E6-4CD7-BD7C-5C858815E972}" type="pres">
      <dgm:prSet presAssocID="{ED2E4549-BE7B-4CED-8068-857AC91A9A4D}" presName="node" presStyleLbl="node1" presStyleIdx="3" presStyleCnt="4">
        <dgm:presLayoutVars>
          <dgm:bulletEnabled val="1"/>
        </dgm:presLayoutVars>
      </dgm:prSet>
      <dgm:spPr/>
    </dgm:pt>
    <dgm:pt modelId="{BAB2942E-4883-40D7-B925-3F13A4C0E169}" type="pres">
      <dgm:prSet presAssocID="{ED2E4549-BE7B-4CED-8068-857AC91A9A4D}" presName="spNode" presStyleCnt="0"/>
      <dgm:spPr/>
    </dgm:pt>
    <dgm:pt modelId="{CDF04F8D-D450-4FC7-9C5C-D3BAF075001E}" type="pres">
      <dgm:prSet presAssocID="{E0C58E59-3C4D-4581-A4B1-8BD662125A7E}" presName="sibTrans" presStyleLbl="sibTrans1D1" presStyleIdx="3" presStyleCnt="4"/>
      <dgm:spPr/>
    </dgm:pt>
  </dgm:ptLst>
  <dgm:cxnLst>
    <dgm:cxn modelId="{F921490B-FB47-41F1-A91E-706CAB5C6906}" srcId="{99EBF829-57CD-4308-BEFC-7B467D3D5A35}" destId="{ED2E4549-BE7B-4CED-8068-857AC91A9A4D}" srcOrd="3" destOrd="0" parTransId="{ECBE2811-0A1F-4DAC-8B2A-457680163AEE}" sibTransId="{E0C58E59-3C4D-4581-A4B1-8BD662125A7E}"/>
    <dgm:cxn modelId="{CED62917-5B5C-439F-BFED-ED06621A80DB}" type="presOf" srcId="{4D65E402-1B81-442F-B579-2AA853B82E6C}" destId="{4F710C06-1CBE-4EA4-A4B0-A8656B0BA614}" srcOrd="0" destOrd="0" presId="urn:microsoft.com/office/officeart/2005/8/layout/cycle6"/>
    <dgm:cxn modelId="{A7FA3C21-7652-4C38-92B6-3C6ACC6881BC}" srcId="{99EBF829-57CD-4308-BEFC-7B467D3D5A35}" destId="{AACC7093-636E-47D5-8F94-ADEE1B88FB90}" srcOrd="0" destOrd="0" parTransId="{FCBF5D74-93F2-4B0D-B3CF-75EDDDD0771E}" sibTransId="{4D65E402-1B81-442F-B579-2AA853B82E6C}"/>
    <dgm:cxn modelId="{4357F225-5DBF-4D7C-B457-9E0274FE5943}" type="presOf" srcId="{E0C58E59-3C4D-4581-A4B1-8BD662125A7E}" destId="{CDF04F8D-D450-4FC7-9C5C-D3BAF075001E}" srcOrd="0" destOrd="0" presId="urn:microsoft.com/office/officeart/2005/8/layout/cycle6"/>
    <dgm:cxn modelId="{A93E445C-417F-4C82-9139-BB01E5D8FB41}" type="presOf" srcId="{AACC7093-636E-47D5-8F94-ADEE1B88FB90}" destId="{5528F18D-72A1-4439-B64B-8BDD32FF6740}" srcOrd="0" destOrd="0" presId="urn:microsoft.com/office/officeart/2005/8/layout/cycle6"/>
    <dgm:cxn modelId="{C8CF2665-4345-4279-B607-BA7179AC986A}" srcId="{99EBF829-57CD-4308-BEFC-7B467D3D5A35}" destId="{9A3B589B-70E4-4EB8-8F3B-89F6F81D6C4C}" srcOrd="1" destOrd="0" parTransId="{D9C1144E-943B-42F6-8F1E-8D14855D905A}" sibTransId="{B6E7EF30-5509-433D-846C-FFE78A2A0913}"/>
    <dgm:cxn modelId="{998B9B6B-8425-4D7B-96BB-685942E06CDC}" type="presOf" srcId="{9A3B589B-70E4-4EB8-8F3B-89F6F81D6C4C}" destId="{8C8527CF-D6C9-4297-A434-F133960A3C3D}" srcOrd="0" destOrd="0" presId="urn:microsoft.com/office/officeart/2005/8/layout/cycle6"/>
    <dgm:cxn modelId="{7768896F-0F16-4BEE-B243-821F9EC7F551}" type="presOf" srcId="{B6E7EF30-5509-433D-846C-FFE78A2A0913}" destId="{8B523012-4021-49C5-8116-1D879237BC96}" srcOrd="0" destOrd="0" presId="urn:microsoft.com/office/officeart/2005/8/layout/cycle6"/>
    <dgm:cxn modelId="{C23E1277-0CB0-40F2-AA6A-07B2FDF3C153}" type="presOf" srcId="{3B055BAF-D747-4749-8800-391CC8A34E68}" destId="{39C1ED88-EA47-429C-B23D-6E7F15229ACC}" srcOrd="0" destOrd="0" presId="urn:microsoft.com/office/officeart/2005/8/layout/cycle6"/>
    <dgm:cxn modelId="{33819DB1-5F52-4333-8DF1-B5BF87A8D8B0}" type="presOf" srcId="{99EBF829-57CD-4308-BEFC-7B467D3D5A35}" destId="{E3EEC982-0F9B-4671-8F4A-9982CFB26D33}" srcOrd="0" destOrd="0" presId="urn:microsoft.com/office/officeart/2005/8/layout/cycle6"/>
    <dgm:cxn modelId="{F2F5C1CD-2B38-4446-957B-4372BCDC23E3}" srcId="{99EBF829-57CD-4308-BEFC-7B467D3D5A35}" destId="{3B055BAF-D747-4749-8800-391CC8A34E68}" srcOrd="2" destOrd="0" parTransId="{1BCF446D-1610-4295-A193-FCE96A16F3AE}" sibTransId="{BE29F55C-A2BB-43B0-A5B6-15FF4A1DC557}"/>
    <dgm:cxn modelId="{916E13E8-93AE-4F35-9369-B8080ADDBD1B}" type="presOf" srcId="{ED2E4549-BE7B-4CED-8068-857AC91A9A4D}" destId="{4428ED70-A4E6-4CD7-BD7C-5C858815E972}" srcOrd="0" destOrd="0" presId="urn:microsoft.com/office/officeart/2005/8/layout/cycle6"/>
    <dgm:cxn modelId="{925625F2-EA9A-44D3-AE71-A53AE9F29F1F}" type="presOf" srcId="{BE29F55C-A2BB-43B0-A5B6-15FF4A1DC557}" destId="{AD0B5D4E-8519-4E7A-A293-DBC7B2BAA8AD}" srcOrd="0" destOrd="0" presId="urn:microsoft.com/office/officeart/2005/8/layout/cycle6"/>
    <dgm:cxn modelId="{E8E694CF-5CC7-479E-B82B-E7F140E4D323}" type="presParOf" srcId="{E3EEC982-0F9B-4671-8F4A-9982CFB26D33}" destId="{5528F18D-72A1-4439-B64B-8BDD32FF6740}" srcOrd="0" destOrd="0" presId="urn:microsoft.com/office/officeart/2005/8/layout/cycle6"/>
    <dgm:cxn modelId="{41F9A3FB-B371-41B7-9762-BABEB0D80EED}" type="presParOf" srcId="{E3EEC982-0F9B-4671-8F4A-9982CFB26D33}" destId="{22837E0E-7B18-460C-9483-531D16FE5DE1}" srcOrd="1" destOrd="0" presId="urn:microsoft.com/office/officeart/2005/8/layout/cycle6"/>
    <dgm:cxn modelId="{B729EE3C-9CC8-4804-A00E-796A4FDDFF73}" type="presParOf" srcId="{E3EEC982-0F9B-4671-8F4A-9982CFB26D33}" destId="{4F710C06-1CBE-4EA4-A4B0-A8656B0BA614}" srcOrd="2" destOrd="0" presId="urn:microsoft.com/office/officeart/2005/8/layout/cycle6"/>
    <dgm:cxn modelId="{880EE5FB-9717-49B5-BB17-F25848E1B518}" type="presParOf" srcId="{E3EEC982-0F9B-4671-8F4A-9982CFB26D33}" destId="{8C8527CF-D6C9-4297-A434-F133960A3C3D}" srcOrd="3" destOrd="0" presId="urn:microsoft.com/office/officeart/2005/8/layout/cycle6"/>
    <dgm:cxn modelId="{1C234C18-DF2B-4506-9287-6CBCF8E10BAD}" type="presParOf" srcId="{E3EEC982-0F9B-4671-8F4A-9982CFB26D33}" destId="{531142B4-9C1A-42E3-AF1B-686EEF09BB52}" srcOrd="4" destOrd="0" presId="urn:microsoft.com/office/officeart/2005/8/layout/cycle6"/>
    <dgm:cxn modelId="{850C5A3D-9394-4F28-A9D0-36E7EC7B034E}" type="presParOf" srcId="{E3EEC982-0F9B-4671-8F4A-9982CFB26D33}" destId="{8B523012-4021-49C5-8116-1D879237BC96}" srcOrd="5" destOrd="0" presId="urn:microsoft.com/office/officeart/2005/8/layout/cycle6"/>
    <dgm:cxn modelId="{8FD36144-34DE-4ED0-8191-7CAC1248D868}" type="presParOf" srcId="{E3EEC982-0F9B-4671-8F4A-9982CFB26D33}" destId="{39C1ED88-EA47-429C-B23D-6E7F15229ACC}" srcOrd="6" destOrd="0" presId="urn:microsoft.com/office/officeart/2005/8/layout/cycle6"/>
    <dgm:cxn modelId="{29E5FF47-2E7E-4F8C-8000-507978F6277F}" type="presParOf" srcId="{E3EEC982-0F9B-4671-8F4A-9982CFB26D33}" destId="{4CC812F3-2C4B-4392-9D67-39ABE3F986C1}" srcOrd="7" destOrd="0" presId="urn:microsoft.com/office/officeart/2005/8/layout/cycle6"/>
    <dgm:cxn modelId="{A4C0524F-A47B-4888-B5A3-5225054D0E4E}" type="presParOf" srcId="{E3EEC982-0F9B-4671-8F4A-9982CFB26D33}" destId="{AD0B5D4E-8519-4E7A-A293-DBC7B2BAA8AD}" srcOrd="8" destOrd="0" presId="urn:microsoft.com/office/officeart/2005/8/layout/cycle6"/>
    <dgm:cxn modelId="{E3AACA77-2214-45A6-84DC-9F0F4E94FA39}" type="presParOf" srcId="{E3EEC982-0F9B-4671-8F4A-9982CFB26D33}" destId="{4428ED70-A4E6-4CD7-BD7C-5C858815E972}" srcOrd="9" destOrd="0" presId="urn:microsoft.com/office/officeart/2005/8/layout/cycle6"/>
    <dgm:cxn modelId="{3CD37C82-8D39-442C-AC33-60F0878249E0}" type="presParOf" srcId="{E3EEC982-0F9B-4671-8F4A-9982CFB26D33}" destId="{BAB2942E-4883-40D7-B925-3F13A4C0E169}" srcOrd="10" destOrd="0" presId="urn:microsoft.com/office/officeart/2005/8/layout/cycle6"/>
    <dgm:cxn modelId="{51E70EFB-82DF-4315-8213-DCB693423674}" type="presParOf" srcId="{E3EEC982-0F9B-4671-8F4A-9982CFB26D33}" destId="{CDF04F8D-D450-4FC7-9C5C-D3BAF075001E}"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F7623-6648-41D3-85DC-8945AB30E635}">
      <dsp:nvSpPr>
        <dsp:cNvPr id="0" name=""/>
        <dsp:cNvSpPr/>
      </dsp:nvSpPr>
      <dsp:spPr>
        <a:xfrm>
          <a:off x="3549994" y="2073830"/>
          <a:ext cx="2534681" cy="2534681"/>
        </a:xfrm>
        <a:prstGeom prst="gear9">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Attitude</a:t>
          </a:r>
        </a:p>
      </dsp:txBody>
      <dsp:txXfrm>
        <a:off x="4059578" y="2667567"/>
        <a:ext cx="1515513" cy="1302878"/>
      </dsp:txXfrm>
    </dsp:sp>
    <dsp:sp modelId="{0660ACED-983A-4141-B332-56FB854E72A5}">
      <dsp:nvSpPr>
        <dsp:cNvPr id="0" name=""/>
        <dsp:cNvSpPr/>
      </dsp:nvSpPr>
      <dsp:spPr>
        <a:xfrm>
          <a:off x="2075270" y="1474723"/>
          <a:ext cx="1843404" cy="1843404"/>
        </a:xfrm>
        <a:prstGeom prst="gear6">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Skills</a:t>
          </a:r>
        </a:p>
      </dsp:txBody>
      <dsp:txXfrm>
        <a:off x="2539353" y="1941610"/>
        <a:ext cx="915238" cy="909630"/>
      </dsp:txXfrm>
    </dsp:sp>
    <dsp:sp modelId="{CE38FD05-6EE4-47F0-88F0-94953A2383B6}">
      <dsp:nvSpPr>
        <dsp:cNvPr id="0" name=""/>
        <dsp:cNvSpPr/>
      </dsp:nvSpPr>
      <dsp:spPr>
        <a:xfrm rot="20700000">
          <a:off x="3107765" y="202962"/>
          <a:ext cx="1806160" cy="1806160"/>
        </a:xfrm>
        <a:prstGeom prst="gear6">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Knowledge</a:t>
          </a:r>
        </a:p>
      </dsp:txBody>
      <dsp:txXfrm rot="-20700000">
        <a:off x="3503909" y="599106"/>
        <a:ext cx="1013872" cy="1013872"/>
      </dsp:txXfrm>
    </dsp:sp>
    <dsp:sp modelId="{F8150D95-A36E-427E-B0AC-904F710E68F6}">
      <dsp:nvSpPr>
        <dsp:cNvPr id="0" name=""/>
        <dsp:cNvSpPr/>
      </dsp:nvSpPr>
      <dsp:spPr>
        <a:xfrm>
          <a:off x="3359664" y="1688747"/>
          <a:ext cx="3244392" cy="3244392"/>
        </a:xfrm>
        <a:prstGeom prst="circularArrow">
          <a:avLst>
            <a:gd name="adj1" fmla="val 4688"/>
            <a:gd name="adj2" fmla="val 299029"/>
            <a:gd name="adj3" fmla="val 2525252"/>
            <a:gd name="adj4" fmla="val 15841841"/>
            <a:gd name="adj5" fmla="val 546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5D10BD-5599-4BCF-8331-E90C32C8C633}">
      <dsp:nvSpPr>
        <dsp:cNvPr id="0" name=""/>
        <dsp:cNvSpPr/>
      </dsp:nvSpPr>
      <dsp:spPr>
        <a:xfrm>
          <a:off x="1748807" y="1065070"/>
          <a:ext cx="2357253" cy="2357253"/>
        </a:xfrm>
        <a:prstGeom prst="leftCircularArrow">
          <a:avLst>
            <a:gd name="adj1" fmla="val 6452"/>
            <a:gd name="adj2" fmla="val 429999"/>
            <a:gd name="adj3" fmla="val 10489124"/>
            <a:gd name="adj4" fmla="val 14837806"/>
            <a:gd name="adj5" fmla="val 7527"/>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B1B0F8-C62A-4D57-80E0-433D6DBD3E12}">
      <dsp:nvSpPr>
        <dsp:cNvPr id="0" name=""/>
        <dsp:cNvSpPr/>
      </dsp:nvSpPr>
      <dsp:spPr>
        <a:xfrm>
          <a:off x="2689981" y="-194432"/>
          <a:ext cx="2541594" cy="2541594"/>
        </a:xfrm>
        <a:prstGeom prst="circularArrow">
          <a:avLst>
            <a:gd name="adj1" fmla="val 5984"/>
            <a:gd name="adj2" fmla="val 394124"/>
            <a:gd name="adj3" fmla="val 13313824"/>
            <a:gd name="adj4" fmla="val 10508221"/>
            <a:gd name="adj5" fmla="val 6981"/>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8F18D-72A1-4439-B64B-8BDD32FF6740}">
      <dsp:nvSpPr>
        <dsp:cNvPr id="0" name=""/>
        <dsp:cNvSpPr/>
      </dsp:nvSpPr>
      <dsp:spPr>
        <a:xfrm>
          <a:off x="2875723" y="2272"/>
          <a:ext cx="1708314" cy="11104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Performing a training needs assessment</a:t>
          </a:r>
        </a:p>
      </dsp:txBody>
      <dsp:txXfrm>
        <a:off x="2929928" y="56477"/>
        <a:ext cx="1599904" cy="1001994"/>
      </dsp:txXfrm>
    </dsp:sp>
    <dsp:sp modelId="{4F710C06-1CBE-4EA4-A4B0-A8656B0BA614}">
      <dsp:nvSpPr>
        <dsp:cNvPr id="0" name=""/>
        <dsp:cNvSpPr/>
      </dsp:nvSpPr>
      <dsp:spPr>
        <a:xfrm>
          <a:off x="1895792" y="557474"/>
          <a:ext cx="3668176" cy="3668176"/>
        </a:xfrm>
        <a:custGeom>
          <a:avLst/>
          <a:gdLst/>
          <a:ahLst/>
          <a:cxnLst/>
          <a:rect l="0" t="0" r="0" b="0"/>
          <a:pathLst>
            <a:path>
              <a:moveTo>
                <a:pt x="2700544" y="217569"/>
              </a:moveTo>
              <a:arcTo wR="1834088" hR="1834088" stAng="17891482" swAng="262517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C8527CF-D6C9-4297-A434-F133960A3C3D}">
      <dsp:nvSpPr>
        <dsp:cNvPr id="0" name=""/>
        <dsp:cNvSpPr/>
      </dsp:nvSpPr>
      <dsp:spPr>
        <a:xfrm>
          <a:off x="4709812" y="1836360"/>
          <a:ext cx="1708314" cy="11104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Preparing a training program</a:t>
          </a:r>
        </a:p>
      </dsp:txBody>
      <dsp:txXfrm>
        <a:off x="4764017" y="1890565"/>
        <a:ext cx="1599904" cy="1001994"/>
      </dsp:txXfrm>
    </dsp:sp>
    <dsp:sp modelId="{8B523012-4021-49C5-8116-1D879237BC96}">
      <dsp:nvSpPr>
        <dsp:cNvPr id="0" name=""/>
        <dsp:cNvSpPr/>
      </dsp:nvSpPr>
      <dsp:spPr>
        <a:xfrm>
          <a:off x="1895792" y="557474"/>
          <a:ext cx="3668176" cy="3668176"/>
        </a:xfrm>
        <a:custGeom>
          <a:avLst/>
          <a:gdLst/>
          <a:ahLst/>
          <a:cxnLst/>
          <a:rect l="0" t="0" r="0" b="0"/>
          <a:pathLst>
            <a:path>
              <a:moveTo>
                <a:pt x="3577858" y="2402547"/>
              </a:moveTo>
              <a:arcTo wR="1834088" hR="1834088" stAng="1083340" swAng="262517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9C1ED88-EA47-429C-B23D-6E7F15229ACC}">
      <dsp:nvSpPr>
        <dsp:cNvPr id="0" name=""/>
        <dsp:cNvSpPr/>
      </dsp:nvSpPr>
      <dsp:spPr>
        <a:xfrm>
          <a:off x="2875723" y="3670449"/>
          <a:ext cx="1708314" cy="11104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Managing logistics for training</a:t>
          </a:r>
        </a:p>
      </dsp:txBody>
      <dsp:txXfrm>
        <a:off x="2929928" y="3724654"/>
        <a:ext cx="1599904" cy="1001994"/>
      </dsp:txXfrm>
    </dsp:sp>
    <dsp:sp modelId="{AD0B5D4E-8519-4E7A-A293-DBC7B2BAA8AD}">
      <dsp:nvSpPr>
        <dsp:cNvPr id="0" name=""/>
        <dsp:cNvSpPr/>
      </dsp:nvSpPr>
      <dsp:spPr>
        <a:xfrm>
          <a:off x="1895792" y="557474"/>
          <a:ext cx="3668176" cy="3668176"/>
        </a:xfrm>
        <a:custGeom>
          <a:avLst/>
          <a:gdLst/>
          <a:ahLst/>
          <a:cxnLst/>
          <a:rect l="0" t="0" r="0" b="0"/>
          <a:pathLst>
            <a:path>
              <a:moveTo>
                <a:pt x="967632" y="3450607"/>
              </a:moveTo>
              <a:arcTo wR="1834088" hR="1834088" stAng="7091482" swAng="262517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428ED70-A4E6-4CD7-BD7C-5C858815E972}">
      <dsp:nvSpPr>
        <dsp:cNvPr id="0" name=""/>
        <dsp:cNvSpPr/>
      </dsp:nvSpPr>
      <dsp:spPr>
        <a:xfrm>
          <a:off x="1041635" y="1836360"/>
          <a:ext cx="1708314" cy="11104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Evaluating and following up the training program</a:t>
          </a:r>
        </a:p>
      </dsp:txBody>
      <dsp:txXfrm>
        <a:off x="1095840" y="1890565"/>
        <a:ext cx="1599904" cy="1001994"/>
      </dsp:txXfrm>
    </dsp:sp>
    <dsp:sp modelId="{CDF04F8D-D450-4FC7-9C5C-D3BAF075001E}">
      <dsp:nvSpPr>
        <dsp:cNvPr id="0" name=""/>
        <dsp:cNvSpPr/>
      </dsp:nvSpPr>
      <dsp:spPr>
        <a:xfrm>
          <a:off x="1895792" y="557474"/>
          <a:ext cx="3668176" cy="3668176"/>
        </a:xfrm>
        <a:custGeom>
          <a:avLst/>
          <a:gdLst/>
          <a:ahLst/>
          <a:cxnLst/>
          <a:rect l="0" t="0" r="0" b="0"/>
          <a:pathLst>
            <a:path>
              <a:moveTo>
                <a:pt x="90318" y="1265629"/>
              </a:moveTo>
              <a:arcTo wR="1834088" hR="1834088" stAng="11883340" swAng="262517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image" Target="../media/image2.wmf"/><Relationship Id="rId4" Type="http://schemas.openxmlformats.org/officeDocument/2006/relationships/image" Target="../media/image5.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1" y="0"/>
            <a:ext cx="2929837" cy="497126"/>
          </a:xfrm>
          <a:prstGeom prst="rect">
            <a:avLst/>
          </a:prstGeom>
        </p:spPr>
        <p:txBody>
          <a:bodyPr vert="horz" lIns="91440" tIns="45720" rIns="91440" bIns="45720" rtlCol="0"/>
          <a:lstStyle>
            <a:lvl1pPr algn="r">
              <a:defRPr sz="1200"/>
            </a:lvl1pPr>
          </a:lstStyle>
          <a:p>
            <a:fld id="{DCD6DB84-BD9D-4A76-A6CE-5C500E3D56E0}" type="datetimeFigureOut">
              <a:rPr lang="en-GB" smtClean="0"/>
              <a:pPr/>
              <a:t>09/11/2020</a:t>
            </a:fld>
            <a:endParaRPr lang="en-GB"/>
          </a:p>
        </p:txBody>
      </p:sp>
      <p:sp>
        <p:nvSpPr>
          <p:cNvPr id="4" name="Footer Placeholder 3"/>
          <p:cNvSpPr>
            <a:spLocks noGrp="1"/>
          </p:cNvSpPr>
          <p:nvPr>
            <p:ph type="ftr" sz="quarter" idx="2"/>
          </p:nvPr>
        </p:nvSpPr>
        <p:spPr>
          <a:xfrm>
            <a:off x="0" y="9443662"/>
            <a:ext cx="2929837" cy="4971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1" y="9443662"/>
            <a:ext cx="2929837" cy="497126"/>
          </a:xfrm>
          <a:prstGeom prst="rect">
            <a:avLst/>
          </a:prstGeom>
        </p:spPr>
        <p:txBody>
          <a:bodyPr vert="horz" lIns="91440" tIns="45720" rIns="91440" bIns="45720" rtlCol="0" anchor="b"/>
          <a:lstStyle>
            <a:lvl1pPr algn="r">
              <a:defRPr sz="1200"/>
            </a:lvl1pPr>
          </a:lstStyle>
          <a:p>
            <a:fld id="{B4F045B5-2416-4387-9F01-029CD7AC3CEF}" type="slidenum">
              <a:rPr lang="en-GB" smtClean="0"/>
              <a:pPr/>
              <a:t>‹#›</a:t>
            </a:fld>
            <a:endParaRPr lang="en-GB"/>
          </a:p>
        </p:txBody>
      </p:sp>
    </p:spTree>
    <p:extLst>
      <p:ext uri="{BB962C8B-B14F-4D97-AF65-F5344CB8AC3E}">
        <p14:creationId xmlns:p14="http://schemas.microsoft.com/office/powerpoint/2010/main" val="41538799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29761" y="0"/>
            <a:ext cx="2929837" cy="497126"/>
          </a:xfrm>
          <a:prstGeom prst="rect">
            <a:avLst/>
          </a:prstGeom>
        </p:spPr>
        <p:txBody>
          <a:bodyPr vert="horz" lIns="91440" tIns="45720" rIns="91440" bIns="45720" rtlCol="0"/>
          <a:lstStyle>
            <a:lvl1pPr algn="r">
              <a:defRPr sz="1200"/>
            </a:lvl1pPr>
          </a:lstStyle>
          <a:p>
            <a:fld id="{B75369D7-A2F1-4CD4-BE58-E255AC4F6B16}" type="datetimeFigureOut">
              <a:rPr lang="en-US" smtClean="0"/>
              <a:pPr/>
              <a:t>11/9/2020</a:t>
            </a:fld>
            <a:endParaRPr lang="en-GB"/>
          </a:p>
        </p:txBody>
      </p:sp>
      <p:sp>
        <p:nvSpPr>
          <p:cNvPr id="4" name="Slide Image Placeholder 3"/>
          <p:cNvSpPr>
            <a:spLocks noGrp="1" noRot="1" noChangeAspect="1"/>
          </p:cNvSpPr>
          <p:nvPr>
            <p:ph type="sldImg" idx="2"/>
          </p:nvPr>
        </p:nvSpPr>
        <p:spPr>
          <a:xfrm>
            <a:off x="896938" y="746125"/>
            <a:ext cx="4967287"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6117" y="4722694"/>
            <a:ext cx="5408930" cy="447413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3662"/>
            <a:ext cx="2929837" cy="49712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29761" y="9443662"/>
            <a:ext cx="2929837" cy="497126"/>
          </a:xfrm>
          <a:prstGeom prst="rect">
            <a:avLst/>
          </a:prstGeom>
        </p:spPr>
        <p:txBody>
          <a:bodyPr vert="horz" lIns="91440" tIns="45720" rIns="91440" bIns="45720" rtlCol="0" anchor="b"/>
          <a:lstStyle>
            <a:lvl1pPr algn="r">
              <a:defRPr sz="1200"/>
            </a:lvl1pPr>
          </a:lstStyle>
          <a:p>
            <a:fld id="{4A6E34EF-6F9F-4266-BC17-4A5C21F87704}" type="slidenum">
              <a:rPr lang="en-GB" smtClean="0"/>
              <a:pPr/>
              <a:t>‹#›</a:t>
            </a:fld>
            <a:endParaRPr lang="en-GB"/>
          </a:p>
        </p:txBody>
      </p:sp>
    </p:spTree>
    <p:extLst>
      <p:ext uri="{BB962C8B-B14F-4D97-AF65-F5344CB8AC3E}">
        <p14:creationId xmlns:p14="http://schemas.microsoft.com/office/powerpoint/2010/main" val="3483509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6E34EF-6F9F-4266-BC17-4A5C21F87704}" type="slidenum">
              <a:rPr lang="en-GB" smtClean="0"/>
              <a:pPr/>
              <a:t>3</a:t>
            </a:fld>
            <a:endParaRPr lang="en-GB" dirty="0"/>
          </a:p>
        </p:txBody>
      </p:sp>
    </p:spTree>
    <p:extLst>
      <p:ext uri="{BB962C8B-B14F-4D97-AF65-F5344CB8AC3E}">
        <p14:creationId xmlns:p14="http://schemas.microsoft.com/office/powerpoint/2010/main" val="3969435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5</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8</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9</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10</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16</a:t>
            </a:fld>
            <a:endParaRPr lang="en-GB"/>
          </a:p>
        </p:txBody>
      </p:sp>
    </p:spTree>
    <p:extLst>
      <p:ext uri="{BB962C8B-B14F-4D97-AF65-F5344CB8AC3E}">
        <p14:creationId xmlns:p14="http://schemas.microsoft.com/office/powerpoint/2010/main" val="4164784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17</a:t>
            </a:fld>
            <a:endParaRPr lang="en-GB"/>
          </a:p>
        </p:txBody>
      </p:sp>
    </p:spTree>
    <p:extLst>
      <p:ext uri="{BB962C8B-B14F-4D97-AF65-F5344CB8AC3E}">
        <p14:creationId xmlns:p14="http://schemas.microsoft.com/office/powerpoint/2010/main" val="22708300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19</a:t>
            </a:fld>
            <a:endParaRPr lang="en-GB"/>
          </a:p>
        </p:txBody>
      </p:sp>
    </p:spTree>
    <p:extLst>
      <p:ext uri="{BB962C8B-B14F-4D97-AF65-F5344CB8AC3E}">
        <p14:creationId xmlns:p14="http://schemas.microsoft.com/office/powerpoint/2010/main" val="32617488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20</a:t>
            </a:fld>
            <a:endParaRPr lang="en-GB"/>
          </a:p>
        </p:txBody>
      </p:sp>
    </p:spTree>
    <p:extLst>
      <p:ext uri="{BB962C8B-B14F-4D97-AF65-F5344CB8AC3E}">
        <p14:creationId xmlns:p14="http://schemas.microsoft.com/office/powerpoint/2010/main" val="38396794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21</a:t>
            </a:fld>
            <a:endParaRPr lang="en-GB"/>
          </a:p>
        </p:txBody>
      </p:sp>
    </p:spTree>
    <p:extLst>
      <p:ext uri="{BB962C8B-B14F-4D97-AF65-F5344CB8AC3E}">
        <p14:creationId xmlns:p14="http://schemas.microsoft.com/office/powerpoint/2010/main" val="3542234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23</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3251"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r>
              <a:rPr lang="en-GB" dirty="0"/>
              <a:t>Includes policy identification and implementation – monitoring and</a:t>
            </a:r>
            <a:r>
              <a:rPr lang="en-GB" baseline="0" dirty="0"/>
              <a:t> evaluation</a:t>
            </a:r>
          </a:p>
          <a:p>
            <a:r>
              <a:rPr lang="en-GB" baseline="0" dirty="0"/>
              <a:t>Make it real</a:t>
            </a:r>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1203"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2227"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xfrm>
            <a:off x="1143000" y="685800"/>
            <a:ext cx="4572000" cy="3429000"/>
          </a:xfrm>
          <a:prstGeom prst="rect">
            <a:avLst/>
          </a:prstGeom>
          <a:noFill/>
          <a:ln>
            <a:miter lim="800000"/>
            <a:headEnd/>
            <a:tailEnd/>
          </a:ln>
        </p:spPr>
      </p:sp>
      <p:sp>
        <p:nvSpPr>
          <p:cNvPr id="3" name="Notes Placeholder 2"/>
          <p:cNvSpPr>
            <a:spLocks noGrp="1"/>
          </p:cNvSpPr>
          <p:nvPr>
            <p:ph type="body" idx="1"/>
          </p:nvPr>
        </p:nvSpPr>
        <p:spPr>
          <a:xfrm>
            <a:off x="685800" y="4344111"/>
            <a:ext cx="5486400" cy="4113977"/>
          </a:xfrm>
          <a:prstGeom prst="rect">
            <a:avLst/>
          </a:prstGeom>
        </p:spPr>
        <p:txBody>
          <a:bodyPr/>
          <a:lstStyle/>
          <a:p>
            <a:pPr marL="322263" indent="-322263" eaLnBrk="1">
              <a:lnSpc>
                <a:spcPct val="81000"/>
              </a:lnSpc>
              <a:spcBef>
                <a:spcPts val="700"/>
              </a:spcBef>
              <a:buFont typeface="ArialMT" charset="0"/>
              <a:buChar char="•"/>
              <a:defRPr/>
            </a:pPr>
            <a:r>
              <a:rPr lang="en-US" altLang="en-US" dirty="0">
                <a:solidFill>
                  <a:srgbClr val="000000"/>
                </a:solidFill>
              </a:rPr>
              <a:t>Think about diversity as well:</a:t>
            </a:r>
          </a:p>
          <a:p>
            <a:pPr marL="322263" indent="-322263" eaLnBrk="1">
              <a:lnSpc>
                <a:spcPct val="81000"/>
              </a:lnSpc>
              <a:spcBef>
                <a:spcPts val="700"/>
              </a:spcBef>
              <a:buFont typeface="ArialMT" charset="0"/>
              <a:buChar char="•"/>
              <a:defRPr/>
            </a:pPr>
            <a:endParaRPr lang="en-US" altLang="en-US" dirty="0">
              <a:solidFill>
                <a:srgbClr val="000000"/>
              </a:solidFill>
            </a:endParaRPr>
          </a:p>
          <a:p>
            <a:pPr marL="322263" indent="-322263" eaLnBrk="1">
              <a:lnSpc>
                <a:spcPct val="81000"/>
              </a:lnSpc>
              <a:spcBef>
                <a:spcPts val="700"/>
              </a:spcBef>
              <a:buFont typeface="ArialMT" charset="0"/>
              <a:buChar char="•"/>
              <a:defRPr/>
            </a:pPr>
            <a:endParaRPr lang="en-US" altLang="en-US" dirty="0">
              <a:solidFill>
                <a:srgbClr val="000000"/>
              </a:solidFill>
            </a:endParaRPr>
          </a:p>
          <a:p>
            <a:pPr marL="322263" indent="-322263" eaLnBrk="1">
              <a:lnSpc>
                <a:spcPct val="81000"/>
              </a:lnSpc>
              <a:spcBef>
                <a:spcPts val="700"/>
              </a:spcBef>
              <a:buFont typeface="ArialMT" charset="0"/>
              <a:buChar char="•"/>
              <a:defRPr/>
            </a:pPr>
            <a:r>
              <a:rPr lang="en-US" altLang="en-US" dirty="0">
                <a:solidFill>
                  <a:srgbClr val="000000"/>
                </a:solidFill>
              </a:rPr>
              <a:t>What level of trust do you put in other people?</a:t>
            </a:r>
          </a:p>
          <a:p>
            <a:pPr marL="322263" indent="-322263" eaLnBrk="1">
              <a:lnSpc>
                <a:spcPct val="81000"/>
              </a:lnSpc>
              <a:spcBef>
                <a:spcPts val="700"/>
              </a:spcBef>
              <a:buFont typeface="ArialMT" charset="0"/>
              <a:buChar char="•"/>
              <a:defRPr/>
            </a:pPr>
            <a:r>
              <a:rPr lang="en-US" altLang="en-US" dirty="0">
                <a:solidFill>
                  <a:srgbClr val="000000"/>
                </a:solidFill>
              </a:rPr>
              <a:t>What influences the level of trust you put in people?</a:t>
            </a:r>
            <a:endParaRPr lang="en-US" altLang="en-US" dirty="0"/>
          </a:p>
          <a:p>
            <a:pPr eaLnBrk="1">
              <a:defRPr/>
            </a:pPr>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A9C082-3A39-438B-AF8A-72D704C4150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63491" name="Rectangle 2"/>
          <p:cNvSpPr>
            <a:spLocks noGrp="1" noRot="1" noChangeAspect="1" noChangeArrowheads="1" noTextEdit="1"/>
          </p:cNvSpPr>
          <p:nvPr>
            <p:ph type="sldImg"/>
          </p:nvPr>
        </p:nvSpPr>
        <p:spPr>
          <a:xfrm>
            <a:off x="1144588" y="685800"/>
            <a:ext cx="4573587" cy="3429000"/>
          </a:xfrm>
          <a:ln/>
        </p:spPr>
      </p:sp>
      <p:sp>
        <p:nvSpPr>
          <p:cNvPr id="63492"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A84595-F9D6-4FB0-8E1F-D154B6DEC4A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r>
              <a:rPr lang="en-US" dirty="0"/>
              <a:t>Read 4.7</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DFA3B3-9CE4-4283-87A4-975D45698D2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r>
              <a:rPr lang="en-US"/>
              <a:t>Read 4.8</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1072866" rtl="0" eaLnBrk="1" fontAlgn="auto" latinLnBrk="0" hangingPunct="1">
              <a:lnSpc>
                <a:spcPct val="100000"/>
              </a:lnSpc>
              <a:spcBef>
                <a:spcPts val="0"/>
              </a:spcBef>
              <a:spcAft>
                <a:spcPts val="0"/>
              </a:spcAft>
              <a:buClrTx/>
              <a:buSzTx/>
              <a:buFontTx/>
              <a:buNone/>
              <a:tabLst/>
              <a:defRPr/>
            </a:pPr>
            <a:fld id="{B5D117C6-BB21-4C4A-AD53-3E147DBBB4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072866"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Ex 5 – why feedback?</a:t>
            </a:r>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Deconstruct this</a:t>
            </a:r>
            <a:endParaRPr lang="en-GB" baseline="0" dirty="0"/>
          </a:p>
          <a:p>
            <a:pPr eaLnBrk="1" hangingPunct="1">
              <a:spcBef>
                <a:spcPct val="0"/>
              </a:spcBef>
            </a:pPr>
            <a:endParaRPr lang="en-GB" baseline="0" dirty="0"/>
          </a:p>
          <a:p>
            <a:pPr eaLnBrk="1" hangingPunct="1">
              <a:spcBef>
                <a:spcPct val="0"/>
              </a:spcBef>
            </a:pPr>
            <a:r>
              <a:rPr lang="en-GB" baseline="0" dirty="0"/>
              <a:t>Get them to deconstruct this in a discussion – compare different contexts – focus must be strategic</a:t>
            </a:r>
          </a:p>
          <a:p>
            <a:pPr eaLnBrk="1" hangingPunct="1">
              <a:spcBef>
                <a:spcPct val="0"/>
              </a:spcBef>
            </a:pPr>
            <a:endParaRPr lang="en-GB" baseline="0" dirty="0"/>
          </a:p>
          <a:p>
            <a:pPr eaLnBrk="1" hangingPunct="1">
              <a:spcBef>
                <a:spcPct val="0"/>
              </a:spcBef>
            </a:pPr>
            <a:r>
              <a:rPr lang="en-GB" baseline="0" dirty="0"/>
              <a:t>Getting the right people in the right jobs</a:t>
            </a:r>
          </a:p>
          <a:p>
            <a:pPr eaLnBrk="1" hangingPunct="1">
              <a:spcBef>
                <a:spcPct val="0"/>
              </a:spcBef>
            </a:pPr>
            <a:endParaRPr lang="en-GB" baseline="0" dirty="0"/>
          </a:p>
          <a:p>
            <a:pPr eaLnBrk="1" hangingPunct="1">
              <a:spcBef>
                <a:spcPct val="0"/>
              </a:spcBef>
            </a:pPr>
            <a:r>
              <a:rPr lang="en-GB" baseline="0" dirty="0"/>
              <a:t>Getting them to perform well in that job</a:t>
            </a:r>
          </a:p>
          <a:p>
            <a:pPr eaLnBrk="1" hangingPunct="1">
              <a:spcBef>
                <a:spcPct val="0"/>
              </a:spcBef>
            </a:pPr>
            <a:endParaRPr lang="en-GB" baseline="0" dirty="0"/>
          </a:p>
          <a:p>
            <a:pPr eaLnBrk="1" hangingPunct="1">
              <a:spcBef>
                <a:spcPct val="0"/>
              </a:spcBef>
            </a:pPr>
            <a:r>
              <a:rPr lang="en-GB" baseline="0" dirty="0"/>
              <a:t>Getting them to improve and development</a:t>
            </a:r>
          </a:p>
          <a:p>
            <a:pPr eaLnBrk="1" hangingPunct="1">
              <a:spcBef>
                <a:spcPct val="0"/>
              </a:spcBef>
            </a:pPr>
            <a:endParaRPr lang="en-GB" baseline="0" dirty="0"/>
          </a:p>
          <a:p>
            <a:pPr eaLnBrk="1" hangingPunct="1">
              <a:spcBef>
                <a:spcPct val="0"/>
              </a:spcBef>
            </a:pPr>
            <a:r>
              <a:rPr lang="en-GB" baseline="0" dirty="0"/>
              <a:t>Getting them to want to perform well and grow</a:t>
            </a:r>
          </a:p>
          <a:p>
            <a:pPr eaLnBrk="1" hangingPunct="1">
              <a:spcBef>
                <a:spcPct val="0"/>
              </a:spcBef>
            </a:pPr>
            <a:endParaRPr lang="en-GB" baseline="0" dirty="0"/>
          </a:p>
          <a:p>
            <a:pPr eaLnBrk="1" hangingPunct="1">
              <a:spcBef>
                <a:spcPct val="0"/>
              </a:spcBef>
            </a:pPr>
            <a:r>
              <a:rPr lang="en-GB" baseline="0" dirty="0"/>
              <a:t>And when they decide to move on, learning from the fact that they have been there.</a:t>
            </a:r>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98EF65C-D1FA-40F1-9DCA-C6A4CE1053F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BF9157-E806-4BBF-BFE2-21DF2612FC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Job Identification fits into organisation chart</a:t>
            </a:r>
          </a:p>
          <a:p>
            <a:pPr eaLnBrk="1" hangingPunct="1">
              <a:spcBef>
                <a:spcPct val="0"/>
              </a:spcBef>
            </a:pPr>
            <a:r>
              <a:rPr lang="en-GB" dirty="0"/>
              <a:t>Fits into the aims and objectives wherever</a:t>
            </a:r>
          </a:p>
          <a:p>
            <a:pPr eaLnBrk="1" hangingPunct="1">
              <a:spcBef>
                <a:spcPct val="0"/>
              </a:spcBef>
            </a:pPr>
            <a:endParaRPr lang="en-GB" dirty="0"/>
          </a:p>
          <a:p>
            <a:pPr eaLnBrk="1" hangingPunct="1">
              <a:spcBef>
                <a:spcPct val="0"/>
              </a:spcBef>
            </a:pPr>
            <a:r>
              <a:rPr lang="en-GB" dirty="0"/>
              <a:t>At all levels</a:t>
            </a:r>
            <a:endParaRPr lang="en-GB" baseline="0" dirty="0"/>
          </a:p>
          <a:p>
            <a:pPr eaLnBrk="1" hangingPunct="1">
              <a:spcBef>
                <a:spcPct val="0"/>
              </a:spcBef>
            </a:pPr>
            <a:endParaRPr lang="en-GB" baseline="0" dirty="0"/>
          </a:p>
          <a:p>
            <a:pPr eaLnBrk="1" hangingPunct="1">
              <a:spcBef>
                <a:spcPct val="0"/>
              </a:spcBef>
            </a:pPr>
            <a:r>
              <a:rPr lang="en-GB" baseline="0" dirty="0"/>
              <a:t>And this needs reviewing each time you recruit – whether it is one person or a group of people – replacement or something new, skills required?</a:t>
            </a:r>
          </a:p>
          <a:p>
            <a:pPr eaLnBrk="1" hangingPunct="1">
              <a:spcBef>
                <a:spcPct val="0"/>
              </a:spcBef>
            </a:pPr>
            <a:endParaRPr lang="en-GB" baseline="0" dirty="0"/>
          </a:p>
          <a:p>
            <a:pPr eaLnBrk="1" hangingPunct="1">
              <a:spcBef>
                <a:spcPct val="0"/>
              </a:spcBef>
            </a:pPr>
            <a:r>
              <a:rPr lang="en-GB" baseline="0" dirty="0"/>
              <a:t>Tasks	Purpose	Outputs – and from this we build the Job Description</a:t>
            </a:r>
          </a:p>
          <a:p>
            <a:pPr eaLnBrk="1" hangingPunct="1">
              <a:spcBef>
                <a:spcPct val="0"/>
              </a:spcBef>
            </a:pPr>
            <a:endParaRPr lang="en-GB" baseline="0" dirty="0"/>
          </a:p>
          <a:p>
            <a:pPr eaLnBrk="1" hangingPunct="1">
              <a:spcBef>
                <a:spcPct val="0"/>
              </a:spcBef>
            </a:pPr>
            <a:r>
              <a:rPr lang="en-GB" baseline="0" dirty="0"/>
              <a:t>Why do we need a Job Description – what is its’ purpose – Exercise 1</a:t>
            </a:r>
          </a:p>
          <a:p>
            <a:pPr eaLnBrk="1" hangingPunct="1">
              <a:spcBef>
                <a:spcPct val="0"/>
              </a:spcBef>
            </a:pPr>
            <a:endParaRPr lang="en-GB" baseline="0" dirty="0"/>
          </a:p>
          <a:p>
            <a:pPr eaLnBrk="1" hangingPunct="1">
              <a:spcBef>
                <a:spcPct val="0"/>
              </a:spcBef>
            </a:pPr>
            <a:r>
              <a:rPr lang="en-GB" baseline="0" dirty="0"/>
              <a:t>Feedback</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CIPD – tailor made induction leads directly to increased</a:t>
            </a:r>
            <a:r>
              <a:rPr lang="en-GB" baseline="0" dirty="0"/>
              <a:t> staff retention – some parts will be for all, others designed especially for that person/role.  Remember to consider the diversity of needs.</a:t>
            </a:r>
          </a:p>
          <a:p>
            <a:pPr eaLnBrk="1" hangingPunct="1">
              <a:spcBef>
                <a:spcPct val="0"/>
              </a:spcBef>
            </a:pPr>
            <a:endParaRPr lang="en-GB" baseline="0" dirty="0"/>
          </a:p>
          <a:p>
            <a:pPr eaLnBrk="1" hangingPunct="1">
              <a:spcBef>
                <a:spcPct val="0"/>
              </a:spcBef>
            </a:pPr>
            <a:r>
              <a:rPr lang="en-GB" baseline="0" dirty="0"/>
              <a:t>Exercise 4</a:t>
            </a:r>
          </a:p>
          <a:p>
            <a:pPr eaLnBrk="1" hangingPunct="1">
              <a:spcBef>
                <a:spcPct val="0"/>
              </a:spcBef>
            </a:pPr>
            <a:endParaRPr lang="en-GB" baseline="0" dirty="0"/>
          </a:p>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is the whole ethos of HR – we want our organisation</a:t>
            </a:r>
            <a:r>
              <a:rPr lang="en-GB" baseline="0" dirty="0"/>
              <a:t> to be successful in achieving its aims, whatever those aims are.</a:t>
            </a:r>
          </a:p>
          <a:p>
            <a:endParaRPr lang="en-GB" baseline="0" dirty="0"/>
          </a:p>
          <a:p>
            <a:r>
              <a:rPr lang="en-GB" baseline="0" dirty="0"/>
              <a:t>Groups – give me some examples of poor </a:t>
            </a:r>
            <a:r>
              <a:rPr lang="en-GB" baseline="0" dirty="0" err="1"/>
              <a:t>performacen</a:t>
            </a:r>
            <a:r>
              <a:rPr lang="en-GB" baseline="0" dirty="0"/>
              <a:t> – this will lead into the talking about issues</a:t>
            </a:r>
          </a:p>
          <a:p>
            <a:endParaRPr lang="en-GB" baseline="0" dirty="0"/>
          </a:p>
          <a:p>
            <a:r>
              <a:rPr lang="en-GB" baseline="0" dirty="0"/>
              <a:t>What is the impact on the person?  On their line manager?  On the HR function?  On the organisation as a whole? </a:t>
            </a:r>
          </a:p>
          <a:p>
            <a:endParaRPr lang="en-GB" baseline="0" dirty="0"/>
          </a:p>
          <a:p>
            <a:r>
              <a:rPr lang="en-GB" baseline="0" dirty="0"/>
              <a:t>Leads to change and performance management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Appraisal</a:t>
            </a:r>
            <a:r>
              <a:rPr lang="en-GB" baseline="0" dirty="0"/>
              <a:t> is part of performance management.  Performance management is strategic, organisational, links various aspects and longer term goals across the org, teams, individuals.</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We want to build this team – appraisal and feedback</a:t>
            </a:r>
            <a:r>
              <a:rPr lang="en-GB" baseline="0" dirty="0"/>
              <a:t> are key way </a:t>
            </a:r>
            <a:r>
              <a:rPr lang="en-GB" baseline="0" dirty="0" err="1"/>
              <a:t>sof</a:t>
            </a:r>
            <a:r>
              <a:rPr lang="en-GB" baseline="0" dirty="0"/>
              <a:t> doing this.</a:t>
            </a:r>
          </a:p>
          <a:p>
            <a:pPr eaLnBrk="1" hangingPunct="1">
              <a:spcBef>
                <a:spcPct val="0"/>
              </a:spcBef>
            </a:pPr>
            <a:endParaRPr lang="en-GB" baseline="0" dirty="0"/>
          </a:p>
          <a:p>
            <a:pPr eaLnBrk="1" hangingPunct="1">
              <a:spcBef>
                <a:spcPct val="0"/>
              </a:spcBef>
            </a:pPr>
            <a:r>
              <a:rPr lang="en-GB" baseline="0" dirty="0"/>
              <a:t>Our focus is on managing performance – we are going to look at appraisal now but we also need to look at engagement (which we will </a:t>
            </a:r>
            <a:r>
              <a:rPr lang="en-GB" baseline="0" dirty="0" err="1"/>
              <a:t>furtehr</a:t>
            </a:r>
            <a:r>
              <a:rPr lang="en-GB" baseline="0" dirty="0"/>
              <a:t> through the </a:t>
            </a:r>
            <a:r>
              <a:rPr lang="en-GB" baseline="0" dirty="0" err="1"/>
              <a:t>dyas</a:t>
            </a:r>
            <a:r>
              <a:rPr lang="en-GB" baseline="0" dirty="0"/>
              <a:t>), information, supporting and culture:</a:t>
            </a:r>
          </a:p>
          <a:p>
            <a:pPr eaLnBrk="1" hangingPunct="1">
              <a:spcBef>
                <a:spcPct val="0"/>
              </a:spcBef>
            </a:pPr>
            <a:endParaRPr lang="en-GB" baseline="0" dirty="0"/>
          </a:p>
          <a:p>
            <a:pPr eaLnBrk="1" hangingPunct="1">
              <a:spcBef>
                <a:spcPct val="0"/>
              </a:spcBef>
            </a:pPr>
            <a:r>
              <a:rPr lang="en-GB" baseline="0" dirty="0"/>
              <a:t>	constructive, supportive, advice</a:t>
            </a:r>
          </a:p>
          <a:p>
            <a:pPr eaLnBrk="1" hangingPunct="1">
              <a:spcBef>
                <a:spcPct val="0"/>
              </a:spcBef>
            </a:pPr>
            <a:r>
              <a:rPr lang="en-GB" baseline="0" dirty="0"/>
              <a:t>	no surprises part of the </a:t>
            </a:r>
            <a:r>
              <a:rPr lang="en-GB" baseline="0" dirty="0" err="1"/>
              <a:t>whoel</a:t>
            </a:r>
            <a:r>
              <a:rPr lang="en-GB" baseline="0" dirty="0"/>
              <a:t> ongoing process</a:t>
            </a:r>
          </a:p>
          <a:p>
            <a:pPr eaLnBrk="1" hangingPunct="1">
              <a:spcBef>
                <a:spcPct val="0"/>
              </a:spcBef>
            </a:pPr>
            <a:r>
              <a:rPr lang="en-GB" baseline="0" dirty="0"/>
              <a:t>	equal – same for everyone</a:t>
            </a:r>
          </a:p>
          <a:p>
            <a:pPr eaLnBrk="1" hangingPunct="1">
              <a:spcBef>
                <a:spcPct val="0"/>
              </a:spcBef>
            </a:pPr>
            <a:r>
              <a:rPr lang="en-GB" baseline="0" dirty="0"/>
              <a:t>	encourage self review and assessment</a:t>
            </a:r>
          </a:p>
          <a:p>
            <a:pPr eaLnBrk="1" hangingPunct="1">
              <a:spcBef>
                <a:spcPct val="0"/>
              </a:spcBef>
            </a:pPr>
            <a:r>
              <a:rPr lang="en-GB" baseline="0" dirty="0"/>
              <a:t>	objective, focus on targets and achievement</a:t>
            </a:r>
            <a:endParaRPr lang="en-GB" dirty="0"/>
          </a:p>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DCFC279-65CD-4EB6-8F56-F3AC5A87393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Strategy is</a:t>
            </a:r>
            <a:r>
              <a:rPr lang="en-GB" baseline="0" dirty="0"/>
              <a:t> to change – HR strategy is to deliver change through people</a:t>
            </a:r>
          </a:p>
          <a:p>
            <a:endParaRPr lang="en-GB" baseline="0" dirty="0"/>
          </a:p>
          <a:p>
            <a:r>
              <a:rPr lang="en-GB" baseline="0" dirty="0"/>
              <a:t>Involvement</a:t>
            </a:r>
          </a:p>
          <a:p>
            <a:r>
              <a:rPr lang="en-GB" baseline="0" dirty="0"/>
              <a:t>Engagement</a:t>
            </a:r>
          </a:p>
          <a:p>
            <a:r>
              <a:rPr lang="en-GB" baseline="0" dirty="0"/>
              <a:t>Commitment</a:t>
            </a:r>
          </a:p>
          <a:p>
            <a:r>
              <a:rPr lang="en-GB" baseline="0" dirty="0"/>
              <a:t>Creativity</a:t>
            </a:r>
          </a:p>
          <a:p>
            <a:r>
              <a:rPr lang="en-GB" baseline="0" dirty="0"/>
              <a:t>Problem solving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CD8248C-6DAB-4F73-B3EC-3085316A894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317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9481303-C09A-405F-86AD-A0FF3221563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This may be gathered by you and</a:t>
            </a:r>
            <a:r>
              <a:rPr lang="en-GB" baseline="0" dirty="0"/>
              <a:t> the </a:t>
            </a:r>
            <a:r>
              <a:rPr lang="en-GB" baseline="0" dirty="0" err="1"/>
              <a:t>appraisee</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normAutofit fontScale="92500" lnSpcReduction="10000"/>
          </a:bodyPr>
          <a:lstStyle/>
          <a:p>
            <a:pPr eaLnBrk="1" hangingPunct="1">
              <a:spcBef>
                <a:spcPct val="0"/>
              </a:spcBef>
            </a:pPr>
            <a:r>
              <a:rPr lang="en-GB" dirty="0"/>
              <a:t>As we have worked through the HR cycle, we have looked at process, we have looked at line manager effectiveness – </a:t>
            </a:r>
            <a:r>
              <a:rPr lang="en-GB" dirty="0" err="1"/>
              <a:t>ie</a:t>
            </a:r>
            <a:r>
              <a:rPr lang="en-GB" dirty="0"/>
              <a:t> what you and other managers can do to support the HR cycle</a:t>
            </a:r>
          </a:p>
          <a:p>
            <a:pPr eaLnBrk="1" hangingPunct="1">
              <a:spcBef>
                <a:spcPct val="0"/>
              </a:spcBef>
            </a:pPr>
            <a:endParaRPr lang="en-GB" dirty="0"/>
          </a:p>
          <a:p>
            <a:pPr eaLnBrk="1" hangingPunct="1">
              <a:spcBef>
                <a:spcPct val="0"/>
              </a:spcBef>
            </a:pPr>
            <a:r>
              <a:rPr lang="en-GB" dirty="0"/>
              <a:t>How look at employee</a:t>
            </a:r>
            <a:r>
              <a:rPr lang="en-GB" baseline="0" dirty="0"/>
              <a:t> engagement (transition will only show </a:t>
            </a:r>
            <a:r>
              <a:rPr lang="en-GB" baseline="0" dirty="0" err="1"/>
              <a:t>titlte</a:t>
            </a:r>
            <a:r>
              <a:rPr lang="en-GB" baseline="0" dirty="0"/>
              <a:t> first)</a:t>
            </a:r>
            <a:endParaRPr lang="en-GB" dirty="0"/>
          </a:p>
          <a:p>
            <a:pPr eaLnBrk="1" hangingPunct="1">
              <a:spcBef>
                <a:spcPct val="0"/>
              </a:spcBef>
            </a:pPr>
            <a:endParaRPr lang="en-GB" dirty="0"/>
          </a:p>
          <a:p>
            <a:pPr eaLnBrk="1" hangingPunct="1">
              <a:spcBef>
                <a:spcPct val="0"/>
              </a:spcBef>
            </a:pPr>
            <a:r>
              <a:rPr lang="en-GB" dirty="0"/>
              <a:t>Key</a:t>
            </a:r>
            <a:r>
              <a:rPr lang="en-GB" baseline="0" dirty="0"/>
              <a:t> management roles are what?</a:t>
            </a:r>
          </a:p>
          <a:p>
            <a:pPr eaLnBrk="1" hangingPunct="1">
              <a:spcBef>
                <a:spcPct val="0"/>
              </a:spcBef>
            </a:pPr>
            <a:endParaRPr lang="en-GB" baseline="0" dirty="0"/>
          </a:p>
          <a:p>
            <a:pPr eaLnBrk="1" hangingPunct="1">
              <a:spcBef>
                <a:spcPct val="0"/>
              </a:spcBef>
            </a:pPr>
            <a:r>
              <a:rPr lang="en-GB" dirty="0"/>
              <a:t>Monitor and evaluate</a:t>
            </a:r>
          </a:p>
          <a:p>
            <a:pPr eaLnBrk="1" hangingPunct="1">
              <a:spcBef>
                <a:spcPct val="0"/>
              </a:spcBef>
            </a:pPr>
            <a:r>
              <a:rPr lang="en-GB" dirty="0"/>
              <a:t>Manage</a:t>
            </a:r>
            <a:r>
              <a:rPr lang="en-GB" baseline="0" dirty="0"/>
              <a:t> performance</a:t>
            </a:r>
          </a:p>
          <a:p>
            <a:pPr eaLnBrk="1" hangingPunct="1">
              <a:spcBef>
                <a:spcPct val="0"/>
              </a:spcBef>
            </a:pPr>
            <a:r>
              <a:rPr lang="en-GB" baseline="0" dirty="0"/>
              <a:t>Build relationships</a:t>
            </a:r>
          </a:p>
          <a:p>
            <a:pPr eaLnBrk="1" hangingPunct="1">
              <a:spcBef>
                <a:spcPct val="0"/>
              </a:spcBef>
            </a:pPr>
            <a:r>
              <a:rPr lang="en-GB" baseline="0" dirty="0"/>
              <a:t>Build highly performing teams</a:t>
            </a:r>
          </a:p>
          <a:p>
            <a:pPr eaLnBrk="1" hangingPunct="1">
              <a:spcBef>
                <a:spcPct val="0"/>
              </a:spcBef>
            </a:pPr>
            <a:r>
              <a:rPr lang="en-GB" baseline="0" dirty="0"/>
              <a:t>Quality</a:t>
            </a:r>
          </a:p>
          <a:p>
            <a:pPr eaLnBrk="1" hangingPunct="1">
              <a:spcBef>
                <a:spcPct val="0"/>
              </a:spcBef>
            </a:pPr>
            <a:r>
              <a:rPr lang="en-GB" baseline="0" dirty="0"/>
              <a:t>Targets, goals</a:t>
            </a:r>
          </a:p>
          <a:p>
            <a:pPr eaLnBrk="1" hangingPunct="1">
              <a:spcBef>
                <a:spcPct val="0"/>
              </a:spcBef>
            </a:pPr>
            <a:endParaRPr lang="en-GB" baseline="0" dirty="0"/>
          </a:p>
          <a:p>
            <a:pPr eaLnBrk="1" hangingPunct="1">
              <a:spcBef>
                <a:spcPct val="0"/>
              </a:spcBef>
            </a:pPr>
            <a:r>
              <a:rPr lang="en-GB" baseline="0" dirty="0"/>
              <a:t>All much </a:t>
            </a:r>
            <a:r>
              <a:rPr lang="en-GB" baseline="0" dirty="0" err="1"/>
              <a:t>much</a:t>
            </a:r>
            <a:r>
              <a:rPr lang="en-GB" baseline="0" dirty="0"/>
              <a:t> easier if employees are engaged – what does this mean?</a:t>
            </a:r>
          </a:p>
          <a:p>
            <a:pPr eaLnBrk="1" hangingPunct="1">
              <a:spcBef>
                <a:spcPct val="0"/>
              </a:spcBef>
            </a:pPr>
            <a:endParaRPr lang="en-GB" baseline="0" dirty="0"/>
          </a:p>
          <a:p>
            <a:pPr eaLnBrk="1" hangingPunct="1">
              <a:spcBef>
                <a:spcPct val="0"/>
              </a:spcBef>
            </a:pPr>
            <a:r>
              <a:rPr lang="en-GB" baseline="0" dirty="0"/>
              <a:t>What effect will it have – attendance management, staff retention/turnover, performance, attitude, stress, conflict, grievance, disciplinary</a:t>
            </a:r>
          </a:p>
          <a:p>
            <a:pPr eaLnBrk="1" hangingPunct="1">
              <a:spcBef>
                <a:spcPct val="0"/>
              </a:spcBef>
            </a:pPr>
            <a:endParaRPr lang="en-GB" baseline="0" dirty="0"/>
          </a:p>
          <a:p>
            <a:pPr eaLnBrk="1" hangingPunct="1">
              <a:spcBef>
                <a:spcPct val="0"/>
              </a:spcBef>
            </a:pPr>
            <a:r>
              <a:rPr lang="en-GB" baseline="0" dirty="0"/>
              <a:t>EXERCISE Work as individuals – put together a personal development and action plan regarding your employees – across the </a:t>
            </a:r>
            <a:r>
              <a:rPr lang="en-GB" baseline="0" dirty="0" err="1"/>
              <a:t>wholee</a:t>
            </a:r>
            <a:r>
              <a:rPr lang="en-GB" baseline="0" dirty="0"/>
              <a:t> station – </a:t>
            </a:r>
          </a:p>
          <a:p>
            <a:pPr eaLnBrk="1" hangingPunct="1">
              <a:spcBef>
                <a:spcPct val="0"/>
              </a:spcBef>
            </a:pPr>
            <a:endParaRPr lang="en-GB" baseline="0" dirty="0"/>
          </a:p>
          <a:p>
            <a:pPr eaLnBrk="1" hangingPunct="1">
              <a:spcBef>
                <a:spcPct val="0"/>
              </a:spcBef>
            </a:pPr>
            <a:r>
              <a:rPr lang="en-GB" baseline="0" dirty="0"/>
              <a:t>How engaged are they now against these criteria?</a:t>
            </a:r>
          </a:p>
          <a:p>
            <a:pPr eaLnBrk="1" hangingPunct="1">
              <a:spcBef>
                <a:spcPct val="0"/>
              </a:spcBef>
            </a:pPr>
            <a:r>
              <a:rPr lang="en-GB" baseline="0" dirty="0"/>
              <a:t>What would be your goal against these criteria?</a:t>
            </a:r>
          </a:p>
          <a:p>
            <a:pPr eaLnBrk="1" hangingPunct="1">
              <a:spcBef>
                <a:spcPct val="0"/>
              </a:spcBef>
            </a:pPr>
            <a:r>
              <a:rPr lang="en-GB" baseline="0" dirty="0"/>
              <a:t>How are you going to get there?</a:t>
            </a:r>
          </a:p>
          <a:p>
            <a:pPr eaLnBrk="1" hangingPunct="1">
              <a:spcBef>
                <a:spcPct val="0"/>
              </a:spcBef>
            </a:pPr>
            <a:r>
              <a:rPr lang="en-GB" baseline="0" dirty="0"/>
              <a:t>Who is going to do what?</a:t>
            </a:r>
          </a:p>
          <a:p>
            <a:pPr eaLnBrk="1" hangingPunct="1">
              <a:spcBef>
                <a:spcPct val="0"/>
              </a:spcBef>
            </a:pPr>
            <a:endParaRPr lang="en-GB" baseline="0" dirty="0"/>
          </a:p>
          <a:p>
            <a:pPr eaLnBrk="1" hangingPunct="1">
              <a:spcBef>
                <a:spcPct val="0"/>
              </a:spcBef>
            </a:pPr>
            <a:r>
              <a:rPr lang="en-GB" baseline="0" dirty="0"/>
              <a:t>HC – THIS COULD BE AN OVERNIGHT EXERCISE IF IT FITS IN WELL.</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kumimoji="0" lang="en-GB" sz="1200" b="0" i="0" u="none" strike="noStrike" kern="1200" cap="none" spc="0" normalizeH="0" baseline="0" noProof="0" dirty="0">
                <a:ln>
                  <a:noFill/>
                </a:ln>
                <a:solidFill>
                  <a:schemeClr val="tx1"/>
                </a:solidFill>
                <a:effectLst/>
                <a:uLnTx/>
                <a:uFillTx/>
                <a:latin typeface="Arial" pitchFamily="34" charset="0"/>
                <a:cs typeface="Arial" pitchFamily="34" charset="0"/>
              </a:rPr>
              <a:t>Everyone is a unique person. Even though people have things in common with each other they are also different in all sorts of ways. Differences include visible and non-visible factors, for example, personal characteristics such as background, culture, personality, and work-style, size, accent, language and so on. A number of personal characteristics are covered by discrimination law to give people protection against being treated unfairly. The ‘protected characteristics’ are race, disability, gender reassignment, sex, marriage and civil partnership, pregnancy and maternity, religion and belief, sexual orientation and age.</a:t>
            </a:r>
          </a:p>
          <a:p>
            <a:pPr eaLnBrk="1" hangingPunct="1">
              <a:spcBef>
                <a:spcPct val="0"/>
              </a:spcBef>
            </a:pPr>
            <a:endParaRPr kumimoji="0" lang="en-GB" sz="1200" b="0" i="0" u="none" strike="noStrike" kern="1200" cap="none" spc="0" normalizeH="0" baseline="0" noProof="0" dirty="0">
              <a:ln>
                <a:noFill/>
              </a:ln>
              <a:solidFill>
                <a:schemeClr val="tx1"/>
              </a:solidFill>
              <a:effectLst/>
              <a:uLnTx/>
              <a:uFillTx/>
              <a:latin typeface="Arial" pitchFamily="34" charset="0"/>
              <a:cs typeface="Arial" pitchFamily="34" charset="0"/>
            </a:endParaRPr>
          </a:p>
          <a:p>
            <a:pPr eaLnBrk="1" hangingPunct="1">
              <a:spcBef>
                <a:spcPct val="0"/>
              </a:spcBef>
            </a:pPr>
            <a:r>
              <a:rPr kumimoji="0" lang="en-GB" sz="1200" b="0" i="0" u="none" strike="noStrike" kern="1200" cap="none" spc="0" normalizeH="0" baseline="0" noProof="0" dirty="0">
                <a:ln>
                  <a:noFill/>
                </a:ln>
                <a:solidFill>
                  <a:schemeClr val="tx1"/>
                </a:solidFill>
                <a:effectLst/>
                <a:uLnTx/>
                <a:uFillTx/>
                <a:latin typeface="Arial" pitchFamily="34" charset="0"/>
                <a:cs typeface="Arial" pitchFamily="34" charset="0"/>
              </a:rPr>
              <a:t>Role model – HR is the role model</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76CFBF-B8C3-41C6-801D-EFCD5DC06E0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Roosevelt</a:t>
            </a:r>
          </a:p>
          <a:p>
            <a:r>
              <a:rPr lang="en-GB" dirty="0"/>
              <a:t>Churchill</a:t>
            </a:r>
          </a:p>
          <a:p>
            <a:r>
              <a:rPr lang="en-GB" dirty="0"/>
              <a:t>Hitler</a:t>
            </a:r>
          </a:p>
          <a:p>
            <a:endParaRPr lang="en-GB" dirty="0"/>
          </a:p>
          <a:p>
            <a:r>
              <a:rPr lang="en-GB" dirty="0"/>
              <a:t>Beethoven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FEDC09-D6A3-40DD-88C5-FB919600A1D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These are the areas we are going to consider</a:t>
            </a:r>
          </a:p>
          <a:p>
            <a:endParaRPr lang="en-GB" dirty="0"/>
          </a:p>
          <a:p>
            <a:r>
              <a:rPr lang="en-GB" dirty="0"/>
              <a:t>discuss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FEDC09-D6A3-40DD-88C5-FB919600A1D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Discuss the law here – a</a:t>
            </a:r>
            <a:r>
              <a:rPr lang="en-GB" baseline="0" dirty="0"/>
              <a:t> decision can be lawful but still be judged as unethical</a:t>
            </a:r>
          </a:p>
          <a:p>
            <a:endParaRPr lang="en-GB" baseline="0" dirty="0"/>
          </a:p>
          <a:p>
            <a:r>
              <a:rPr lang="en-GB" baseline="0" dirty="0"/>
              <a:t>Greed, deception, avoidance of blame, waste, nepotism</a:t>
            </a:r>
          </a:p>
          <a:p>
            <a:endParaRPr lang="en-GB" baseline="0" dirty="0"/>
          </a:p>
          <a:p>
            <a:r>
              <a:rPr lang="en-GB" baseline="0" dirty="0"/>
              <a:t>Can they give any others?</a:t>
            </a:r>
          </a:p>
          <a:p>
            <a:endParaRPr lang="en-GB" baseline="0" dirty="0"/>
          </a:p>
          <a:p>
            <a:r>
              <a:rPr lang="en-GB" baseline="0" dirty="0"/>
              <a:t>Why do we do something when we know it is wrong?  Do we do it because we think we will be caught?  (speed cameras)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FEDC09-D6A3-40DD-88C5-FB919600A1D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Eg cults, death penalty,</a:t>
            </a:r>
            <a:r>
              <a:rPr lang="en-GB" baseline="0" dirty="0"/>
              <a:t> political party, religions</a:t>
            </a:r>
          </a:p>
          <a:p>
            <a:endParaRPr lang="en-GB" baseline="0" dirty="0"/>
          </a:p>
          <a:p>
            <a:r>
              <a:rPr lang="en-GB" baseline="0" dirty="0"/>
              <a:t>An example here could be publically reprimanding someone to show off or think you are giving an impression of being in charge.</a:t>
            </a:r>
          </a:p>
          <a:p>
            <a:endParaRPr lang="en-GB" baseline="0" dirty="0"/>
          </a:p>
          <a:p>
            <a:r>
              <a:rPr lang="en-GB" baseline="0" dirty="0"/>
              <a:t>See the book – and at the end look at the ethical question about the car.</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FEDC09-D6A3-40DD-88C5-FB919600A1D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AutoNum type="arabicPeriod"/>
            </a:pPr>
            <a:r>
              <a:rPr lang="en-GB" dirty="0"/>
              <a:t>Gains</a:t>
            </a:r>
            <a:r>
              <a:rPr lang="en-GB" baseline="0" dirty="0"/>
              <a:t> and losses – people – money – perception – harm – property – morality – culture</a:t>
            </a:r>
          </a:p>
          <a:p>
            <a:pPr marL="228600" indent="-228600">
              <a:buAutoNum type="arabicPeriod"/>
            </a:pPr>
            <a:r>
              <a:rPr lang="en-GB" baseline="0" dirty="0"/>
              <a:t>Do they cross the line re honesty, fairness, equality, others dignity, people’s rights</a:t>
            </a:r>
          </a:p>
          <a:p>
            <a:pPr marL="228600" indent="-228600">
              <a:buAutoNum type="arabicPeriod"/>
            </a:pPr>
            <a:endParaRPr lang="en-GB" baseline="0" dirty="0"/>
          </a:p>
          <a:p>
            <a:pPr marL="228600" indent="-228600">
              <a:buAutoNum type="arabicPeriod"/>
            </a:pPr>
            <a:r>
              <a:rPr lang="en-GB" baseline="0" dirty="0"/>
              <a:t>Ask what effect experience as?</a:t>
            </a:r>
          </a:p>
          <a:p>
            <a:pPr marL="228600" indent="-228600">
              <a:buAutoNum type="arabicPeriod"/>
            </a:pPr>
            <a:r>
              <a:rPr lang="en-GB" baseline="0" dirty="0"/>
              <a:t>Ask what effect failures and mistakes have?</a:t>
            </a:r>
          </a:p>
          <a:p>
            <a:pPr marL="228600" indent="-228600">
              <a:buAutoNum type="arabicPeriod"/>
            </a:pPr>
            <a:endParaRPr lang="en-GB" baseline="0" dirty="0"/>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6 pillars of character – trustworthiness, respect, responsibility, fairness, caring and citizenship</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FEDC09-D6A3-40DD-88C5-FB919600A1D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CBC5559-D2CE-4875-B65A-6ED0116656A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6E34EF-6F9F-4266-BC17-4A5C21F87704}" type="slidenum">
              <a:rPr lang="en-GB" smtClean="0"/>
              <a:pPr/>
              <a:t>81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5A61DB8-6BED-4835-A6D0-1FAAD6D0C34A}" type="datetime8">
              <a:rPr lang="en-GB" smtClean="0"/>
              <a:t>09/11/2020 21:38</a:t>
            </a:fld>
            <a:endParaRPr lang="en-US"/>
          </a:p>
        </p:txBody>
      </p:sp>
      <p:sp>
        <p:nvSpPr>
          <p:cNvPr id="5" name="Footer Placeholder 4"/>
          <p:cNvSpPr>
            <a:spLocks noGrp="1"/>
          </p:cNvSpPr>
          <p:nvPr>
            <p:ph type="ftr" sz="quarter" idx="11"/>
          </p:nvPr>
        </p:nvSpPr>
        <p:spPr/>
        <p:txBody>
          <a:bodyPr/>
          <a:lstStyle/>
          <a:p>
            <a:r>
              <a:rPr lang="en-US"/>
              <a:t>Human Resource Management </a:t>
            </a:r>
          </a:p>
        </p:txBody>
      </p:sp>
      <p:sp>
        <p:nvSpPr>
          <p:cNvPr id="6" name="Slide Number Placeholder 5"/>
          <p:cNvSpPr>
            <a:spLocks noGrp="1"/>
          </p:cNvSpPr>
          <p:nvPr>
            <p:ph type="sldNum" sz="quarter" idx="12"/>
          </p:nvPr>
        </p:nvSpPr>
        <p:spPr/>
        <p:txBody>
          <a:bodyPr/>
          <a:lstStyle/>
          <a:p>
            <a:fld id="{AD32F495-CB6A-4F56-A179-E3E62F8CEC1C}"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53B6CC-27AF-4CA3-9C3D-25B94CE07726}" type="datetime8">
              <a:rPr lang="en-GB" smtClean="0"/>
              <a:t>09/11/2020 21:38</a:t>
            </a:fld>
            <a:endParaRPr lang="en-US"/>
          </a:p>
        </p:txBody>
      </p:sp>
      <p:sp>
        <p:nvSpPr>
          <p:cNvPr id="5" name="Footer Placeholder 4"/>
          <p:cNvSpPr>
            <a:spLocks noGrp="1"/>
          </p:cNvSpPr>
          <p:nvPr>
            <p:ph type="ftr" sz="quarter" idx="11"/>
          </p:nvPr>
        </p:nvSpPr>
        <p:spPr/>
        <p:txBody>
          <a:bodyPr/>
          <a:lstStyle/>
          <a:p>
            <a:r>
              <a:rPr lang="en-US"/>
              <a:t>Human Resource Management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59070F-7FC8-4303-924F-D0B9BE86E7F2}" type="datetime8">
              <a:rPr lang="en-GB" smtClean="0"/>
              <a:t>09/11/2020 21:38</a:t>
            </a:fld>
            <a:endParaRPr lang="en-US"/>
          </a:p>
        </p:txBody>
      </p:sp>
      <p:sp>
        <p:nvSpPr>
          <p:cNvPr id="5" name="Footer Placeholder 4"/>
          <p:cNvSpPr>
            <a:spLocks noGrp="1"/>
          </p:cNvSpPr>
          <p:nvPr>
            <p:ph type="ftr" sz="quarter" idx="11"/>
          </p:nvPr>
        </p:nvSpPr>
        <p:spPr/>
        <p:txBody>
          <a:bodyPr/>
          <a:lstStyle/>
          <a:p>
            <a:r>
              <a:rPr lang="en-US"/>
              <a:t>Human Resource Management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9786F53-9202-46BE-8A6A-50B3C7C92B3B}" type="datetime8">
              <a:rPr lang="en-GB" smtClean="0"/>
              <a:t>09/11/2020 21:38</a:t>
            </a:fld>
            <a:endParaRPr lang="en-US"/>
          </a:p>
        </p:txBody>
      </p:sp>
      <p:sp>
        <p:nvSpPr>
          <p:cNvPr id="6" name="Footer Placeholder 5"/>
          <p:cNvSpPr>
            <a:spLocks noGrp="1"/>
          </p:cNvSpPr>
          <p:nvPr>
            <p:ph type="ftr" sz="quarter" idx="11"/>
          </p:nvPr>
        </p:nvSpPr>
        <p:spPr/>
        <p:txBody>
          <a:bodyPr/>
          <a:lstStyle/>
          <a:p>
            <a:r>
              <a:rPr lang="en-US"/>
              <a:t>Human Resource Management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9AF0978-2E50-45F2-8DEA-7752B9141BFF}" type="datetime8">
              <a:rPr lang="en-GB" smtClean="0"/>
              <a:t>09/11/2020 21:38</a:t>
            </a:fld>
            <a:endParaRPr lang="en-US"/>
          </a:p>
        </p:txBody>
      </p:sp>
      <p:sp>
        <p:nvSpPr>
          <p:cNvPr id="8" name="Footer Placeholder 7"/>
          <p:cNvSpPr>
            <a:spLocks noGrp="1"/>
          </p:cNvSpPr>
          <p:nvPr>
            <p:ph type="ftr" sz="quarter" idx="11"/>
          </p:nvPr>
        </p:nvSpPr>
        <p:spPr/>
        <p:txBody>
          <a:bodyPr/>
          <a:lstStyle/>
          <a:p>
            <a:r>
              <a:rPr lang="en-US"/>
              <a:t>Human Resource Management </a:t>
            </a:r>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CE9C4F5-314C-4C33-A6FE-F2BFFA2FB911}" type="datetime8">
              <a:rPr lang="en-GB" smtClean="0"/>
              <a:t>09/11/2020 21:38</a:t>
            </a:fld>
            <a:endParaRPr lang="en-US"/>
          </a:p>
        </p:txBody>
      </p:sp>
      <p:sp>
        <p:nvSpPr>
          <p:cNvPr id="4" name="Footer Placeholder 3"/>
          <p:cNvSpPr>
            <a:spLocks noGrp="1"/>
          </p:cNvSpPr>
          <p:nvPr>
            <p:ph type="ftr" sz="quarter" idx="11"/>
          </p:nvPr>
        </p:nvSpPr>
        <p:spPr/>
        <p:txBody>
          <a:bodyPr/>
          <a:lstStyle/>
          <a:p>
            <a:r>
              <a:rPr lang="en-US"/>
              <a:t>Human Resource Management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B066BD-83F1-4811-B525-8733CAC8012D}" type="datetime8">
              <a:rPr lang="en-GB" smtClean="0"/>
              <a:t>09/11/2020 21:38</a:t>
            </a:fld>
            <a:endParaRPr lang="en-US"/>
          </a:p>
        </p:txBody>
      </p:sp>
      <p:sp>
        <p:nvSpPr>
          <p:cNvPr id="3" name="Footer Placeholder 2"/>
          <p:cNvSpPr>
            <a:spLocks noGrp="1"/>
          </p:cNvSpPr>
          <p:nvPr>
            <p:ph type="ftr" sz="quarter" idx="11"/>
          </p:nvPr>
        </p:nvSpPr>
        <p:spPr/>
        <p:txBody>
          <a:bodyPr/>
          <a:lstStyle/>
          <a:p>
            <a:r>
              <a:rPr lang="en-US"/>
              <a:t>Human Resource Management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856B6C-1408-4C97-95CA-D1EBBD2CB2C2}" type="datetime8">
              <a:rPr lang="en-GB" smtClean="0"/>
              <a:t>09/11/2020 21:38</a:t>
            </a:fld>
            <a:endParaRPr lang="en-US"/>
          </a:p>
        </p:txBody>
      </p:sp>
      <p:sp>
        <p:nvSpPr>
          <p:cNvPr id="6" name="Footer Placeholder 5"/>
          <p:cNvSpPr>
            <a:spLocks noGrp="1"/>
          </p:cNvSpPr>
          <p:nvPr>
            <p:ph type="ftr" sz="quarter" idx="11"/>
          </p:nvPr>
        </p:nvSpPr>
        <p:spPr/>
        <p:txBody>
          <a:bodyPr/>
          <a:lstStyle/>
          <a:p>
            <a:r>
              <a:rPr lang="en-US"/>
              <a:t>Human Resource Management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F9BF6B-04CC-4D3B-AFA4-79E01D765DF6}" type="datetime8">
              <a:rPr lang="en-GB" smtClean="0"/>
              <a:t>09/11/2020 21:38</a:t>
            </a:fld>
            <a:endParaRPr lang="en-US"/>
          </a:p>
        </p:txBody>
      </p:sp>
      <p:sp>
        <p:nvSpPr>
          <p:cNvPr id="6" name="Footer Placeholder 5"/>
          <p:cNvSpPr>
            <a:spLocks noGrp="1"/>
          </p:cNvSpPr>
          <p:nvPr>
            <p:ph type="ftr" sz="quarter" idx="11"/>
          </p:nvPr>
        </p:nvSpPr>
        <p:spPr/>
        <p:txBody>
          <a:bodyPr/>
          <a:lstStyle/>
          <a:p>
            <a:r>
              <a:rPr lang="en-US"/>
              <a:t>Human Resource Management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571AF2F-B9AB-4631-9F13-CA720F24041F}" type="datetime8">
              <a:rPr lang="en-GB" smtClean="0"/>
              <a:t>09/11/2020 21:38</a:t>
            </a:fld>
            <a:endParaRPr lang="en-US"/>
          </a:p>
        </p:txBody>
      </p:sp>
      <p:sp>
        <p:nvSpPr>
          <p:cNvPr id="5" name="Footer Placeholder 4"/>
          <p:cNvSpPr>
            <a:spLocks noGrp="1"/>
          </p:cNvSpPr>
          <p:nvPr>
            <p:ph type="ftr" sz="quarter" idx="11"/>
          </p:nvPr>
        </p:nvSpPr>
        <p:spPr/>
        <p:txBody>
          <a:bodyPr/>
          <a:lstStyle/>
          <a:p>
            <a:r>
              <a:rPr lang="en-US"/>
              <a:t>Human Resource Management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C317AA-F848-40A4-A181-67BA486C49F7}" type="datetime8">
              <a:rPr lang="en-GB" smtClean="0"/>
              <a:t>09/11/2020 21:38</a:t>
            </a:fld>
            <a:endParaRPr lang="en-US"/>
          </a:p>
        </p:txBody>
      </p:sp>
      <p:sp>
        <p:nvSpPr>
          <p:cNvPr id="5" name="Footer Placeholder 4"/>
          <p:cNvSpPr>
            <a:spLocks noGrp="1"/>
          </p:cNvSpPr>
          <p:nvPr>
            <p:ph type="ftr" sz="quarter" idx="11"/>
          </p:nvPr>
        </p:nvSpPr>
        <p:spPr/>
        <p:txBody>
          <a:bodyPr/>
          <a:lstStyle/>
          <a:p>
            <a:r>
              <a:rPr lang="en-US"/>
              <a:t>Human Resource Management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C609F5-9562-42B2-9CBF-1EC9AF822CFD}" type="datetime8">
              <a:rPr lang="en-GB" smtClean="0"/>
              <a:t>09/11/2020 21:38</a:t>
            </a:fld>
            <a:endParaRPr lang="en-US"/>
          </a:p>
        </p:txBody>
      </p:sp>
      <p:sp>
        <p:nvSpPr>
          <p:cNvPr id="5" name="Footer Placeholder 4"/>
          <p:cNvSpPr>
            <a:spLocks noGrp="1"/>
          </p:cNvSpPr>
          <p:nvPr>
            <p:ph type="ftr" sz="quarter" idx="11"/>
          </p:nvPr>
        </p:nvSpPr>
        <p:spPr/>
        <p:txBody>
          <a:bodyPr/>
          <a:lstStyle/>
          <a:p>
            <a:r>
              <a:rPr lang="en-US"/>
              <a:t>Human Resource Management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15496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99A6694A-047A-46C7-BA6D-4D350E74AA10}" type="datetime8">
              <a:rPr lang="en-GB" smtClean="0"/>
              <a:t>09/11/2020 21:38</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6" name="Slide Number Placeholder 5"/>
          <p:cNvSpPr>
            <a:spLocks noGrp="1"/>
          </p:cNvSpPr>
          <p:nvPr>
            <p:ph type="sldNum" sz="quarter" idx="12"/>
          </p:nvPr>
        </p:nvSpPr>
        <p:spPr/>
        <p:txBody>
          <a:bodyPr/>
          <a:lstStyle>
            <a:lvl1pPr>
              <a:defRPr/>
            </a:lvl1pPr>
          </a:lstStyle>
          <a:p>
            <a:pPr>
              <a:defRPr/>
            </a:pPr>
            <a:fld id="{14FFC5E5-6448-4967-B6E6-96FF8A69B96B}" type="slidenum">
              <a:rPr lang="en-GB"/>
              <a:pPr>
                <a:defRPr/>
              </a:pPr>
              <a:t>‹#›</a:t>
            </a:fld>
            <a:endParaRPr lang="en-GB"/>
          </a:p>
        </p:txBody>
      </p:sp>
    </p:spTree>
    <p:extLst>
      <p:ext uri="{BB962C8B-B14F-4D97-AF65-F5344CB8AC3E}">
        <p14:creationId xmlns:p14="http://schemas.microsoft.com/office/powerpoint/2010/main" val="3311832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B1AEC907-C343-4B6B-A5EB-84F8A0026D37}" type="datetime8">
              <a:rPr lang="en-GB" smtClean="0"/>
              <a:t>09/11/2020 21:38</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Human Resource Management </a:t>
            </a: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A39028E-B37E-4289-A1BB-AA2D19915D75}" type="slidenum">
              <a:rPr lang="en-GB"/>
              <a:pPr>
                <a:defRPr/>
              </a:pPr>
              <a:t>‹#›</a:t>
            </a:fld>
            <a:endParaRPr lang="en-GB"/>
          </a:p>
        </p:txBody>
      </p:sp>
    </p:spTree>
    <p:extLst>
      <p:ext uri="{BB962C8B-B14F-4D97-AF65-F5344CB8AC3E}">
        <p14:creationId xmlns:p14="http://schemas.microsoft.com/office/powerpoint/2010/main" val="9282370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3B686DE1-6E38-42C3-8420-F8D706DC8A71}" type="datetime8">
              <a:rPr lang="en-GB" smtClean="0"/>
              <a:t>09/11/2020 21:38</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6" name="Slide Number Placeholder 5"/>
          <p:cNvSpPr>
            <a:spLocks noGrp="1"/>
          </p:cNvSpPr>
          <p:nvPr>
            <p:ph type="sldNum" sz="quarter" idx="12"/>
          </p:nvPr>
        </p:nvSpPr>
        <p:spPr/>
        <p:txBody>
          <a:bodyPr/>
          <a:lstStyle>
            <a:lvl1pPr>
              <a:defRPr/>
            </a:lvl1pPr>
          </a:lstStyle>
          <a:p>
            <a:pPr>
              <a:defRPr/>
            </a:pPr>
            <a:fld id="{0C441720-3605-40B6-B766-133BE96F8337}" type="slidenum">
              <a:rPr lang="en-GB"/>
              <a:pPr>
                <a:defRPr/>
              </a:pPr>
              <a:t>‹#›</a:t>
            </a:fld>
            <a:endParaRPr lang="en-GB"/>
          </a:p>
        </p:txBody>
      </p:sp>
    </p:spTree>
    <p:extLst>
      <p:ext uri="{BB962C8B-B14F-4D97-AF65-F5344CB8AC3E}">
        <p14:creationId xmlns:p14="http://schemas.microsoft.com/office/powerpoint/2010/main" val="35897894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E05BAC7-1EA9-44B4-8A5C-BA9A8918DA02}" type="datetime8">
              <a:rPr lang="en-GB" smtClean="0"/>
              <a:t>09/11/2020 21:38</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Human Resource Management </a:t>
            </a: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12C38D9-96E7-476F-B5B3-92667AFECB7F}" type="slidenum">
              <a:rPr lang="en-GB"/>
              <a:pPr>
                <a:defRPr/>
              </a:pPr>
              <a:t>‹#›</a:t>
            </a:fld>
            <a:endParaRPr lang="en-GB"/>
          </a:p>
        </p:txBody>
      </p:sp>
    </p:spTree>
    <p:extLst>
      <p:ext uri="{BB962C8B-B14F-4D97-AF65-F5344CB8AC3E}">
        <p14:creationId xmlns:p14="http://schemas.microsoft.com/office/powerpoint/2010/main" val="34600388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3B8EE7A-B7A2-4297-AE67-962927998A5C}" type="datetime8">
              <a:rPr lang="en-GB" smtClean="0"/>
              <a:t>09/11/2020 21:38</a:t>
            </a:fld>
            <a:endParaRPr lang="en-GB"/>
          </a:p>
        </p:txBody>
      </p:sp>
      <p:sp>
        <p:nvSpPr>
          <p:cNvPr id="8"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9" name="Slide Number Placeholder 5"/>
          <p:cNvSpPr>
            <a:spLocks noGrp="1"/>
          </p:cNvSpPr>
          <p:nvPr>
            <p:ph type="sldNum" sz="quarter" idx="12"/>
          </p:nvPr>
        </p:nvSpPr>
        <p:spPr/>
        <p:txBody>
          <a:bodyPr/>
          <a:lstStyle>
            <a:lvl1pPr>
              <a:defRPr/>
            </a:lvl1pPr>
          </a:lstStyle>
          <a:p>
            <a:pPr>
              <a:defRPr/>
            </a:pPr>
            <a:fld id="{415D1F71-AEB5-4921-AEB6-B2F1FADD2436}" type="slidenum">
              <a:rPr lang="en-GB"/>
              <a:pPr>
                <a:defRPr/>
              </a:pPr>
              <a:t>‹#›</a:t>
            </a:fld>
            <a:endParaRPr lang="en-GB"/>
          </a:p>
        </p:txBody>
      </p:sp>
    </p:spTree>
    <p:extLst>
      <p:ext uri="{BB962C8B-B14F-4D97-AF65-F5344CB8AC3E}">
        <p14:creationId xmlns:p14="http://schemas.microsoft.com/office/powerpoint/2010/main" val="2498151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Date Placeholder 3"/>
          <p:cNvSpPr>
            <a:spLocks noGrp="1"/>
          </p:cNvSpPr>
          <p:nvPr>
            <p:ph type="dt" sz="half" idx="10"/>
          </p:nvPr>
        </p:nvSpPr>
        <p:spPr/>
        <p:txBody>
          <a:bodyPr/>
          <a:lstStyle>
            <a:lvl1pPr>
              <a:defRPr/>
            </a:lvl1pPr>
          </a:lstStyle>
          <a:p>
            <a:pPr>
              <a:defRPr/>
            </a:pPr>
            <a:fld id="{86A1167C-933A-4F3F-898F-5BF74BDE43FA}" type="datetime8">
              <a:rPr lang="en-GB" smtClean="0"/>
              <a:t>09/11/2020 21:38</a:t>
            </a:fld>
            <a:endParaRPr lang="en-GB"/>
          </a:p>
        </p:txBody>
      </p:sp>
      <p:sp>
        <p:nvSpPr>
          <p:cNvPr id="4"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5" name="Slide Number Placeholder 5"/>
          <p:cNvSpPr>
            <a:spLocks noGrp="1"/>
          </p:cNvSpPr>
          <p:nvPr>
            <p:ph type="sldNum" sz="quarter" idx="12"/>
          </p:nvPr>
        </p:nvSpPr>
        <p:spPr/>
        <p:txBody>
          <a:bodyPr/>
          <a:lstStyle>
            <a:lvl1pPr>
              <a:defRPr/>
            </a:lvl1pPr>
          </a:lstStyle>
          <a:p>
            <a:pPr>
              <a:defRPr/>
            </a:pPr>
            <a:fld id="{EB41C822-F90A-4903-9A1C-C3DD08B7794E}" type="slidenum">
              <a:rPr lang="en-GB"/>
              <a:pPr>
                <a:defRPr/>
              </a:pPr>
              <a:t>‹#›</a:t>
            </a:fld>
            <a:endParaRPr lang="en-GB"/>
          </a:p>
        </p:txBody>
      </p:sp>
    </p:spTree>
    <p:extLst>
      <p:ext uri="{BB962C8B-B14F-4D97-AF65-F5344CB8AC3E}">
        <p14:creationId xmlns:p14="http://schemas.microsoft.com/office/powerpoint/2010/main" val="10897648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8C4B4B1-5802-41B4-8FB9-8010001D5610}" type="datetime8">
              <a:rPr lang="en-GB" smtClean="0"/>
              <a:t>09/11/2020 21:38</a:t>
            </a:fld>
            <a:endParaRPr lang="en-GB"/>
          </a:p>
        </p:txBody>
      </p:sp>
      <p:sp>
        <p:nvSpPr>
          <p:cNvPr id="3"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4" name="Slide Number Placeholder 5"/>
          <p:cNvSpPr>
            <a:spLocks noGrp="1"/>
          </p:cNvSpPr>
          <p:nvPr>
            <p:ph type="sldNum" sz="quarter" idx="12"/>
          </p:nvPr>
        </p:nvSpPr>
        <p:spPr/>
        <p:txBody>
          <a:bodyPr/>
          <a:lstStyle>
            <a:lvl1pPr>
              <a:defRPr/>
            </a:lvl1pPr>
          </a:lstStyle>
          <a:p>
            <a:pPr>
              <a:defRPr/>
            </a:pPr>
            <a:fld id="{FE9C8F40-F6FD-43BB-9E9E-59DE83C62143}" type="slidenum">
              <a:rPr lang="en-GB"/>
              <a:pPr>
                <a:defRPr/>
              </a:pPr>
              <a:t>‹#›</a:t>
            </a:fld>
            <a:endParaRPr lang="en-GB"/>
          </a:p>
        </p:txBody>
      </p:sp>
    </p:spTree>
    <p:extLst>
      <p:ext uri="{BB962C8B-B14F-4D97-AF65-F5344CB8AC3E}">
        <p14:creationId xmlns:p14="http://schemas.microsoft.com/office/powerpoint/2010/main" val="19257946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3B915BE-24FE-4A90-9945-6D902488E2A3}" type="datetime8">
              <a:rPr lang="en-GB" smtClean="0"/>
              <a:t>09/11/2020 21:38</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7" name="Slide Number Placeholder 5"/>
          <p:cNvSpPr>
            <a:spLocks noGrp="1"/>
          </p:cNvSpPr>
          <p:nvPr>
            <p:ph type="sldNum" sz="quarter" idx="12"/>
          </p:nvPr>
        </p:nvSpPr>
        <p:spPr/>
        <p:txBody>
          <a:bodyPr/>
          <a:lstStyle>
            <a:lvl1pPr>
              <a:defRPr/>
            </a:lvl1pPr>
          </a:lstStyle>
          <a:p>
            <a:pPr>
              <a:defRPr/>
            </a:pPr>
            <a:fld id="{85837DAC-53D0-4C22-B661-AB126190FD25}" type="slidenum">
              <a:rPr lang="en-GB"/>
              <a:pPr>
                <a:defRPr/>
              </a:pPr>
              <a:t>‹#›</a:t>
            </a:fld>
            <a:endParaRPr lang="en-GB"/>
          </a:p>
        </p:txBody>
      </p:sp>
      <p:sp>
        <p:nvSpPr>
          <p:cNvPr id="8" name="TextBox 3"/>
          <p:cNvSpPr txBox="1">
            <a:spLocks noChangeArrowheads="1"/>
          </p:cNvSpPr>
          <p:nvPr userDrawn="1"/>
        </p:nvSpPr>
        <p:spPr bwMode="auto">
          <a:xfrm>
            <a:off x="4000500" y="500063"/>
            <a:ext cx="4572000" cy="369887"/>
          </a:xfrm>
          <a:prstGeom prst="rect">
            <a:avLst/>
          </a:prstGeom>
          <a:noFill/>
          <a:ln w="9525">
            <a:noFill/>
            <a:miter lim="800000"/>
            <a:headEnd/>
            <a:tailEnd/>
          </a:ln>
        </p:spPr>
        <p:txBody>
          <a:bodyPr>
            <a:spAutoFit/>
          </a:bodyPr>
          <a:lstStyle/>
          <a:p>
            <a:r>
              <a:rPr lang="en-GB" b="1" dirty="0">
                <a:solidFill>
                  <a:srgbClr val="B40000"/>
                </a:solidFill>
              </a:rPr>
              <a:t>CHALLENGE       MOTIVATE       INSPIRE</a:t>
            </a:r>
          </a:p>
        </p:txBody>
      </p:sp>
    </p:spTree>
    <p:extLst>
      <p:ext uri="{BB962C8B-B14F-4D97-AF65-F5344CB8AC3E}">
        <p14:creationId xmlns:p14="http://schemas.microsoft.com/office/powerpoint/2010/main" val="22409861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89EEBA9-D850-47C0-9F0B-C196CF12582C}" type="datetime8">
              <a:rPr lang="en-GB" smtClean="0"/>
              <a:t>09/11/2020 21:38</a:t>
            </a:fld>
            <a:endParaRPr lang="en-GB"/>
          </a:p>
        </p:txBody>
      </p:sp>
      <p:sp>
        <p:nvSpPr>
          <p:cNvPr id="6"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7" name="Slide Number Placeholder 5"/>
          <p:cNvSpPr>
            <a:spLocks noGrp="1"/>
          </p:cNvSpPr>
          <p:nvPr>
            <p:ph type="sldNum" sz="quarter" idx="12"/>
          </p:nvPr>
        </p:nvSpPr>
        <p:spPr/>
        <p:txBody>
          <a:bodyPr/>
          <a:lstStyle>
            <a:lvl1pPr>
              <a:defRPr/>
            </a:lvl1pPr>
          </a:lstStyle>
          <a:p>
            <a:pPr>
              <a:defRPr/>
            </a:pPr>
            <a:fld id="{E232BC51-C2AA-4E81-A1A1-CEFFFF31AF50}" type="slidenum">
              <a:rPr lang="en-GB"/>
              <a:pPr>
                <a:defRPr/>
              </a:pPr>
              <a:t>‹#›</a:t>
            </a:fld>
            <a:endParaRPr lang="en-GB"/>
          </a:p>
        </p:txBody>
      </p:sp>
    </p:spTree>
    <p:extLst>
      <p:ext uri="{BB962C8B-B14F-4D97-AF65-F5344CB8AC3E}">
        <p14:creationId xmlns:p14="http://schemas.microsoft.com/office/powerpoint/2010/main" val="9855695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B1000988-98CD-4350-AFB0-1CC54C4940EF}" type="datetime8">
              <a:rPr lang="en-GB" smtClean="0"/>
              <a:t>09/11/2020 21:38</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6" name="Slide Number Placeholder 5"/>
          <p:cNvSpPr>
            <a:spLocks noGrp="1"/>
          </p:cNvSpPr>
          <p:nvPr>
            <p:ph type="sldNum" sz="quarter" idx="12"/>
          </p:nvPr>
        </p:nvSpPr>
        <p:spPr/>
        <p:txBody>
          <a:bodyPr/>
          <a:lstStyle>
            <a:lvl1pPr>
              <a:defRPr/>
            </a:lvl1pPr>
          </a:lstStyle>
          <a:p>
            <a:pPr>
              <a:defRPr/>
            </a:pPr>
            <a:fld id="{BA2FDA9F-EF2B-4461-AD28-1217BB3FC420}" type="slidenum">
              <a:rPr lang="en-GB"/>
              <a:pPr>
                <a:defRPr/>
              </a:pPr>
              <a:t>‹#›</a:t>
            </a:fld>
            <a:endParaRPr lang="en-GB"/>
          </a:p>
        </p:txBody>
      </p:sp>
    </p:spTree>
    <p:extLst>
      <p:ext uri="{BB962C8B-B14F-4D97-AF65-F5344CB8AC3E}">
        <p14:creationId xmlns:p14="http://schemas.microsoft.com/office/powerpoint/2010/main" val="26537083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87CB1B3-415A-432A-866B-A362A427D367}" type="datetime8">
              <a:rPr lang="en-GB" smtClean="0"/>
              <a:t>09/11/2020 21:38</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Human Resource Management </a:t>
            </a:r>
          </a:p>
        </p:txBody>
      </p:sp>
      <p:sp>
        <p:nvSpPr>
          <p:cNvPr id="6" name="Slide Number Placeholder 5"/>
          <p:cNvSpPr>
            <a:spLocks noGrp="1"/>
          </p:cNvSpPr>
          <p:nvPr>
            <p:ph type="sldNum" sz="quarter" idx="12"/>
          </p:nvPr>
        </p:nvSpPr>
        <p:spPr/>
        <p:txBody>
          <a:bodyPr/>
          <a:lstStyle>
            <a:lvl1pPr>
              <a:defRPr/>
            </a:lvl1pPr>
          </a:lstStyle>
          <a:p>
            <a:pPr>
              <a:defRPr/>
            </a:pPr>
            <a:fld id="{C6B5DD5C-B810-4912-BBF8-E1F81B060BE1}" type="slidenum">
              <a:rPr lang="en-GB"/>
              <a:pPr>
                <a:defRPr/>
              </a:pPr>
              <a:t>‹#›</a:t>
            </a:fld>
            <a:endParaRPr lang="en-GB"/>
          </a:p>
        </p:txBody>
      </p:sp>
    </p:spTree>
    <p:extLst>
      <p:ext uri="{BB962C8B-B14F-4D97-AF65-F5344CB8AC3E}">
        <p14:creationId xmlns:p14="http://schemas.microsoft.com/office/powerpoint/2010/main" val="2456256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881063" y="1830388"/>
            <a:ext cx="7805737" cy="4295775"/>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2788400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p:cNvSpPr>
            <a:spLocks noGrp="1" noChangeArrowheads="1"/>
          </p:cNvSpPr>
          <p:nvPr>
            <p:ph type="dt" sz="half" idx="10"/>
          </p:nvPr>
        </p:nvSpPr>
        <p:spPr>
          <a:xfrm>
            <a:off x="457200" y="6356350"/>
            <a:ext cx="2133600" cy="365125"/>
          </a:xfrm>
          <a:prstGeom prst="rect">
            <a:avLst/>
          </a:prstGeom>
          <a:ln/>
        </p:spPr>
        <p:txBody>
          <a:bodyPr/>
          <a:lstStyle>
            <a:lvl1pPr>
              <a:defRPr/>
            </a:lvl1pPr>
          </a:lstStyle>
          <a:p>
            <a:pPr>
              <a:defRPr/>
            </a:pPr>
            <a:fld id="{15F06E25-2C41-4C1A-B350-FCD94EAB0959}" type="datetime8">
              <a:rPr lang="en-GB" smtClean="0"/>
              <a:t>09/11/2020 21:38</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Human Resource Management </a:t>
            </a:r>
          </a:p>
        </p:txBody>
      </p:sp>
      <p:sp>
        <p:nvSpPr>
          <p:cNvPr id="6" name="Rectangle 6"/>
          <p:cNvSpPr>
            <a:spLocks noGrp="1" noChangeArrowheads="1"/>
          </p:cNvSpPr>
          <p:nvPr>
            <p:ph type="sldNum" sz="quarter" idx="12"/>
          </p:nvPr>
        </p:nvSpPr>
        <p:spPr>
          <a:ln/>
        </p:spPr>
        <p:txBody>
          <a:bodyPr/>
          <a:lstStyle>
            <a:lvl1pPr>
              <a:defRPr/>
            </a:lvl1pPr>
          </a:lstStyle>
          <a:p>
            <a:pPr>
              <a:defRPr/>
            </a:pPr>
            <a:fld id="{B35ABBCF-1651-4541-A7B7-83DB92AA6ED4}" type="slidenum">
              <a:rPr lang="en-GB"/>
              <a:pPr>
                <a:defRPr/>
              </a:pPr>
              <a:t>‹#›</a:t>
            </a:fld>
            <a:endParaRPr lang="en-GB"/>
          </a:p>
        </p:txBody>
      </p:sp>
    </p:spTree>
    <p:extLst>
      <p:ext uri="{BB962C8B-B14F-4D97-AF65-F5344CB8AC3E}">
        <p14:creationId xmlns:p14="http://schemas.microsoft.com/office/powerpoint/2010/main" val="27466227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8"/>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02325" indent="0" algn="ctr">
              <a:buNone/>
              <a:defRPr>
                <a:solidFill>
                  <a:schemeClr val="tx1">
                    <a:tint val="75000"/>
                  </a:schemeClr>
                </a:solidFill>
              </a:defRPr>
            </a:lvl2pPr>
            <a:lvl3pPr marL="804650" indent="0" algn="ctr">
              <a:buNone/>
              <a:defRPr>
                <a:solidFill>
                  <a:schemeClr val="tx1">
                    <a:tint val="75000"/>
                  </a:schemeClr>
                </a:solidFill>
              </a:defRPr>
            </a:lvl3pPr>
            <a:lvl4pPr marL="1206974" indent="0" algn="ctr">
              <a:buNone/>
              <a:defRPr>
                <a:solidFill>
                  <a:schemeClr val="tx1">
                    <a:tint val="75000"/>
                  </a:schemeClr>
                </a:solidFill>
              </a:defRPr>
            </a:lvl4pPr>
            <a:lvl5pPr marL="1609298" indent="0" algn="ctr">
              <a:buNone/>
              <a:defRPr>
                <a:solidFill>
                  <a:schemeClr val="tx1">
                    <a:tint val="75000"/>
                  </a:schemeClr>
                </a:solidFill>
              </a:defRPr>
            </a:lvl5pPr>
            <a:lvl6pPr marL="2011623" indent="0" algn="ctr">
              <a:buNone/>
              <a:defRPr>
                <a:solidFill>
                  <a:schemeClr val="tx1">
                    <a:tint val="75000"/>
                  </a:schemeClr>
                </a:solidFill>
              </a:defRPr>
            </a:lvl6pPr>
            <a:lvl7pPr marL="2413948" indent="0" algn="ctr">
              <a:buNone/>
              <a:defRPr>
                <a:solidFill>
                  <a:schemeClr val="tx1">
                    <a:tint val="75000"/>
                  </a:schemeClr>
                </a:solidFill>
              </a:defRPr>
            </a:lvl7pPr>
            <a:lvl8pPr marL="2816272" indent="0" algn="ctr">
              <a:buNone/>
              <a:defRPr>
                <a:solidFill>
                  <a:schemeClr val="tx1">
                    <a:tint val="75000"/>
                  </a:schemeClr>
                </a:solidFill>
              </a:defRPr>
            </a:lvl8pPr>
            <a:lvl9pPr marL="3218597"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2242DBD-291D-4CDD-8B0D-D68A93C5ECA3}" type="datetime8">
              <a:rPr lang="en-GB" smtClean="0"/>
              <a:t>09/11/2020 21:38</a:t>
            </a:fld>
            <a:endParaRPr lang="en-GB"/>
          </a:p>
        </p:txBody>
      </p:sp>
      <p:sp>
        <p:nvSpPr>
          <p:cNvPr id="5" name="Footer Placeholder 4"/>
          <p:cNvSpPr>
            <a:spLocks noGrp="1"/>
          </p:cNvSpPr>
          <p:nvPr>
            <p:ph type="ftr" sz="quarter" idx="11"/>
          </p:nvPr>
        </p:nvSpPr>
        <p:spPr/>
        <p:txBody>
          <a:bodyPr/>
          <a:lstStyle/>
          <a:p>
            <a:r>
              <a:rPr lang="en-GB"/>
              <a:t>Human Resource Management </a:t>
            </a:r>
          </a:p>
        </p:txBody>
      </p:sp>
      <p:sp>
        <p:nvSpPr>
          <p:cNvPr id="6" name="Slide Number Placeholder 5"/>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28780239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F0708F-717F-4AD8-B2AB-87223387A5E5}" type="datetime8">
              <a:rPr lang="en-GB" smtClean="0"/>
              <a:t>09/11/2020 21:38</a:t>
            </a:fld>
            <a:endParaRPr lang="en-GB"/>
          </a:p>
        </p:txBody>
      </p:sp>
      <p:sp>
        <p:nvSpPr>
          <p:cNvPr id="5" name="Footer Placeholder 4"/>
          <p:cNvSpPr>
            <a:spLocks noGrp="1"/>
          </p:cNvSpPr>
          <p:nvPr>
            <p:ph type="ftr" sz="quarter" idx="11"/>
          </p:nvPr>
        </p:nvSpPr>
        <p:spPr/>
        <p:txBody>
          <a:bodyPr/>
          <a:lstStyle/>
          <a:p>
            <a:r>
              <a:rPr lang="en-GB"/>
              <a:t>Human Resource Management </a:t>
            </a:r>
          </a:p>
        </p:txBody>
      </p:sp>
      <p:sp>
        <p:nvSpPr>
          <p:cNvPr id="6" name="Slide Number Placeholder 5"/>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18456083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3"/>
            <a:ext cx="7772400" cy="1362075"/>
          </a:xfrm>
        </p:spPr>
        <p:txBody>
          <a:bodyPr anchor="t"/>
          <a:lstStyle>
            <a:lvl1pPr algn="l">
              <a:defRPr sz="3525"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725">
                <a:solidFill>
                  <a:schemeClr val="tx1">
                    <a:tint val="75000"/>
                  </a:schemeClr>
                </a:solidFill>
              </a:defRPr>
            </a:lvl1pPr>
            <a:lvl2pPr marL="402325" indent="0">
              <a:buNone/>
              <a:defRPr sz="1575">
                <a:solidFill>
                  <a:schemeClr val="tx1">
                    <a:tint val="75000"/>
                  </a:schemeClr>
                </a:solidFill>
              </a:defRPr>
            </a:lvl2pPr>
            <a:lvl3pPr marL="804650" indent="0">
              <a:buNone/>
              <a:defRPr sz="1425">
                <a:solidFill>
                  <a:schemeClr val="tx1">
                    <a:tint val="75000"/>
                  </a:schemeClr>
                </a:solidFill>
              </a:defRPr>
            </a:lvl3pPr>
            <a:lvl4pPr marL="1206974" indent="0">
              <a:buNone/>
              <a:defRPr sz="1200">
                <a:solidFill>
                  <a:schemeClr val="tx1">
                    <a:tint val="75000"/>
                  </a:schemeClr>
                </a:solidFill>
              </a:defRPr>
            </a:lvl4pPr>
            <a:lvl5pPr marL="1609298" indent="0">
              <a:buNone/>
              <a:defRPr sz="1200">
                <a:solidFill>
                  <a:schemeClr val="tx1">
                    <a:tint val="75000"/>
                  </a:schemeClr>
                </a:solidFill>
              </a:defRPr>
            </a:lvl5pPr>
            <a:lvl6pPr marL="2011623" indent="0">
              <a:buNone/>
              <a:defRPr sz="1200">
                <a:solidFill>
                  <a:schemeClr val="tx1">
                    <a:tint val="75000"/>
                  </a:schemeClr>
                </a:solidFill>
              </a:defRPr>
            </a:lvl6pPr>
            <a:lvl7pPr marL="2413948" indent="0">
              <a:buNone/>
              <a:defRPr sz="1200">
                <a:solidFill>
                  <a:schemeClr val="tx1">
                    <a:tint val="75000"/>
                  </a:schemeClr>
                </a:solidFill>
              </a:defRPr>
            </a:lvl7pPr>
            <a:lvl8pPr marL="2816272" indent="0">
              <a:buNone/>
              <a:defRPr sz="1200">
                <a:solidFill>
                  <a:schemeClr val="tx1">
                    <a:tint val="75000"/>
                  </a:schemeClr>
                </a:solidFill>
              </a:defRPr>
            </a:lvl8pPr>
            <a:lvl9pPr marL="3218597"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31458C-0852-4CAD-B094-52C7E1C5FADC}" type="datetime8">
              <a:rPr lang="en-GB" smtClean="0"/>
              <a:t>09/11/2020 21:38</a:t>
            </a:fld>
            <a:endParaRPr lang="en-GB"/>
          </a:p>
        </p:txBody>
      </p:sp>
      <p:sp>
        <p:nvSpPr>
          <p:cNvPr id="5" name="Footer Placeholder 4"/>
          <p:cNvSpPr>
            <a:spLocks noGrp="1"/>
          </p:cNvSpPr>
          <p:nvPr>
            <p:ph type="ftr" sz="quarter" idx="11"/>
          </p:nvPr>
        </p:nvSpPr>
        <p:spPr/>
        <p:txBody>
          <a:bodyPr/>
          <a:lstStyle/>
          <a:p>
            <a:r>
              <a:rPr lang="en-GB"/>
              <a:t>Human Resource Management </a:t>
            </a:r>
          </a:p>
        </p:txBody>
      </p:sp>
      <p:sp>
        <p:nvSpPr>
          <p:cNvPr id="6" name="Slide Number Placeholder 5"/>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1379296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3"/>
            <a:ext cx="4038600" cy="4525963"/>
          </a:xfrm>
        </p:spPr>
        <p:txBody>
          <a:bodyPr/>
          <a:lstStyle>
            <a:lvl1pPr>
              <a:defRPr sz="2475"/>
            </a:lvl1pPr>
            <a:lvl2pPr>
              <a:defRPr sz="2100"/>
            </a:lvl2pPr>
            <a:lvl3pPr>
              <a:defRPr sz="1725"/>
            </a:lvl3pPr>
            <a:lvl4pPr>
              <a:defRPr sz="1575"/>
            </a:lvl4pPr>
            <a:lvl5pPr>
              <a:defRPr sz="1575"/>
            </a:lvl5pPr>
            <a:lvl6pPr>
              <a:defRPr sz="1575"/>
            </a:lvl6pPr>
            <a:lvl7pPr>
              <a:defRPr sz="1575"/>
            </a:lvl7pPr>
            <a:lvl8pPr>
              <a:defRPr sz="1575"/>
            </a:lvl8pPr>
            <a:lvl9pPr>
              <a:defRPr sz="15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3"/>
            <a:ext cx="4038600" cy="4525963"/>
          </a:xfrm>
        </p:spPr>
        <p:txBody>
          <a:bodyPr/>
          <a:lstStyle>
            <a:lvl1pPr>
              <a:defRPr sz="2475"/>
            </a:lvl1pPr>
            <a:lvl2pPr>
              <a:defRPr sz="2100"/>
            </a:lvl2pPr>
            <a:lvl3pPr>
              <a:defRPr sz="1725"/>
            </a:lvl3pPr>
            <a:lvl4pPr>
              <a:defRPr sz="1575"/>
            </a:lvl4pPr>
            <a:lvl5pPr>
              <a:defRPr sz="1575"/>
            </a:lvl5pPr>
            <a:lvl6pPr>
              <a:defRPr sz="1575"/>
            </a:lvl6pPr>
            <a:lvl7pPr>
              <a:defRPr sz="1575"/>
            </a:lvl7pPr>
            <a:lvl8pPr>
              <a:defRPr sz="1575"/>
            </a:lvl8pPr>
            <a:lvl9pPr>
              <a:defRPr sz="157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B80E18E-A6DE-4DFE-9DE5-4217F5104757}" type="datetime8">
              <a:rPr lang="en-GB" smtClean="0"/>
              <a:t>09/11/2020 21:38</a:t>
            </a:fld>
            <a:endParaRPr lang="en-GB"/>
          </a:p>
        </p:txBody>
      </p:sp>
      <p:sp>
        <p:nvSpPr>
          <p:cNvPr id="6" name="Footer Placeholder 5"/>
          <p:cNvSpPr>
            <a:spLocks noGrp="1"/>
          </p:cNvSpPr>
          <p:nvPr>
            <p:ph type="ftr" sz="quarter" idx="11"/>
          </p:nvPr>
        </p:nvSpPr>
        <p:spPr/>
        <p:txBody>
          <a:bodyPr/>
          <a:lstStyle/>
          <a:p>
            <a:r>
              <a:rPr lang="en-GB"/>
              <a:t>Human Resource Management </a:t>
            </a:r>
          </a:p>
        </p:txBody>
      </p:sp>
      <p:sp>
        <p:nvSpPr>
          <p:cNvPr id="7" name="Slide Number Placeholder 6"/>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23375404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5"/>
            <a:ext cx="4040188" cy="639763"/>
          </a:xfrm>
        </p:spPr>
        <p:txBody>
          <a:bodyPr anchor="b"/>
          <a:lstStyle>
            <a:lvl1pPr marL="0" indent="0">
              <a:buNone/>
              <a:defRPr sz="2100" b="1"/>
            </a:lvl1pPr>
            <a:lvl2pPr marL="402325" indent="0">
              <a:buNone/>
              <a:defRPr sz="1725" b="1"/>
            </a:lvl2pPr>
            <a:lvl3pPr marL="804650" indent="0">
              <a:buNone/>
              <a:defRPr sz="1575" b="1"/>
            </a:lvl3pPr>
            <a:lvl4pPr marL="1206974" indent="0">
              <a:buNone/>
              <a:defRPr sz="1425" b="1"/>
            </a:lvl4pPr>
            <a:lvl5pPr marL="1609298" indent="0">
              <a:buNone/>
              <a:defRPr sz="1425" b="1"/>
            </a:lvl5pPr>
            <a:lvl6pPr marL="2011623" indent="0">
              <a:buNone/>
              <a:defRPr sz="1425" b="1"/>
            </a:lvl6pPr>
            <a:lvl7pPr marL="2413948" indent="0">
              <a:buNone/>
              <a:defRPr sz="1425" b="1"/>
            </a:lvl7pPr>
            <a:lvl8pPr marL="2816272" indent="0">
              <a:buNone/>
              <a:defRPr sz="1425" b="1"/>
            </a:lvl8pPr>
            <a:lvl9pPr marL="3218597" indent="0">
              <a:buNone/>
              <a:defRPr sz="1425"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100"/>
            </a:lvl1pPr>
            <a:lvl2pPr>
              <a:defRPr sz="1725"/>
            </a:lvl2pPr>
            <a:lvl3pPr>
              <a:defRPr sz="1575"/>
            </a:lvl3pPr>
            <a:lvl4pPr>
              <a:defRPr sz="1425"/>
            </a:lvl4pPr>
            <a:lvl5pPr>
              <a:defRPr sz="1425"/>
            </a:lvl5pPr>
            <a:lvl6pPr>
              <a:defRPr sz="1425"/>
            </a:lvl6pPr>
            <a:lvl7pPr>
              <a:defRPr sz="1425"/>
            </a:lvl7pPr>
            <a:lvl8pPr>
              <a:defRPr sz="1425"/>
            </a:lvl8pPr>
            <a:lvl9pPr>
              <a:defRPr sz="14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5"/>
            <a:ext cx="4041776" cy="639763"/>
          </a:xfrm>
        </p:spPr>
        <p:txBody>
          <a:bodyPr anchor="b"/>
          <a:lstStyle>
            <a:lvl1pPr marL="0" indent="0">
              <a:buNone/>
              <a:defRPr sz="2100" b="1"/>
            </a:lvl1pPr>
            <a:lvl2pPr marL="402325" indent="0">
              <a:buNone/>
              <a:defRPr sz="1725" b="1"/>
            </a:lvl2pPr>
            <a:lvl3pPr marL="804650" indent="0">
              <a:buNone/>
              <a:defRPr sz="1575" b="1"/>
            </a:lvl3pPr>
            <a:lvl4pPr marL="1206974" indent="0">
              <a:buNone/>
              <a:defRPr sz="1425" b="1"/>
            </a:lvl4pPr>
            <a:lvl5pPr marL="1609298" indent="0">
              <a:buNone/>
              <a:defRPr sz="1425" b="1"/>
            </a:lvl5pPr>
            <a:lvl6pPr marL="2011623" indent="0">
              <a:buNone/>
              <a:defRPr sz="1425" b="1"/>
            </a:lvl6pPr>
            <a:lvl7pPr marL="2413948" indent="0">
              <a:buNone/>
              <a:defRPr sz="1425" b="1"/>
            </a:lvl7pPr>
            <a:lvl8pPr marL="2816272" indent="0">
              <a:buNone/>
              <a:defRPr sz="1425" b="1"/>
            </a:lvl8pPr>
            <a:lvl9pPr marL="3218597" indent="0">
              <a:buNone/>
              <a:defRPr sz="1425" b="1"/>
            </a:lvl9pPr>
          </a:lstStyle>
          <a:p>
            <a:pPr lvl="0"/>
            <a:r>
              <a:rPr lang="en-US"/>
              <a:t>Click to edit Master text styles</a:t>
            </a:r>
          </a:p>
        </p:txBody>
      </p:sp>
      <p:sp>
        <p:nvSpPr>
          <p:cNvPr id="6" name="Content Placeholder 5"/>
          <p:cNvSpPr>
            <a:spLocks noGrp="1"/>
          </p:cNvSpPr>
          <p:nvPr>
            <p:ph sz="quarter" idx="4"/>
          </p:nvPr>
        </p:nvSpPr>
        <p:spPr>
          <a:xfrm>
            <a:off x="4645027" y="2174875"/>
            <a:ext cx="4041776" cy="3951288"/>
          </a:xfrm>
        </p:spPr>
        <p:txBody>
          <a:bodyPr/>
          <a:lstStyle>
            <a:lvl1pPr>
              <a:defRPr sz="2100"/>
            </a:lvl1pPr>
            <a:lvl2pPr>
              <a:defRPr sz="1725"/>
            </a:lvl2pPr>
            <a:lvl3pPr>
              <a:defRPr sz="1575"/>
            </a:lvl3pPr>
            <a:lvl4pPr>
              <a:defRPr sz="1425"/>
            </a:lvl4pPr>
            <a:lvl5pPr>
              <a:defRPr sz="1425"/>
            </a:lvl5pPr>
            <a:lvl6pPr>
              <a:defRPr sz="1425"/>
            </a:lvl6pPr>
            <a:lvl7pPr>
              <a:defRPr sz="1425"/>
            </a:lvl7pPr>
            <a:lvl8pPr>
              <a:defRPr sz="1425"/>
            </a:lvl8pPr>
            <a:lvl9pPr>
              <a:defRPr sz="14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F36383A-5C4F-48E0-890A-21BF2453DBFF}" type="datetime8">
              <a:rPr lang="en-GB" smtClean="0"/>
              <a:t>09/11/2020 21:38</a:t>
            </a:fld>
            <a:endParaRPr lang="en-GB"/>
          </a:p>
        </p:txBody>
      </p:sp>
      <p:sp>
        <p:nvSpPr>
          <p:cNvPr id="8" name="Footer Placeholder 7"/>
          <p:cNvSpPr>
            <a:spLocks noGrp="1"/>
          </p:cNvSpPr>
          <p:nvPr>
            <p:ph type="ftr" sz="quarter" idx="11"/>
          </p:nvPr>
        </p:nvSpPr>
        <p:spPr/>
        <p:txBody>
          <a:bodyPr/>
          <a:lstStyle/>
          <a:p>
            <a:r>
              <a:rPr lang="en-GB"/>
              <a:t>Human Resource Management </a:t>
            </a:r>
          </a:p>
        </p:txBody>
      </p:sp>
      <p:sp>
        <p:nvSpPr>
          <p:cNvPr id="9" name="Slide Number Placeholder 8"/>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6703314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DD8AD5-3872-47EC-AD4F-0BB4D584A9F3}" type="datetime8">
              <a:rPr lang="en-GB" smtClean="0"/>
              <a:t>09/11/2020 21:38</a:t>
            </a:fld>
            <a:endParaRPr lang="en-GB"/>
          </a:p>
        </p:txBody>
      </p:sp>
      <p:sp>
        <p:nvSpPr>
          <p:cNvPr id="4" name="Footer Placeholder 3"/>
          <p:cNvSpPr>
            <a:spLocks noGrp="1"/>
          </p:cNvSpPr>
          <p:nvPr>
            <p:ph type="ftr" sz="quarter" idx="11"/>
          </p:nvPr>
        </p:nvSpPr>
        <p:spPr/>
        <p:txBody>
          <a:bodyPr/>
          <a:lstStyle/>
          <a:p>
            <a:r>
              <a:rPr lang="en-GB"/>
              <a:t>Human Resource Management </a:t>
            </a:r>
          </a:p>
        </p:txBody>
      </p:sp>
      <p:sp>
        <p:nvSpPr>
          <p:cNvPr id="5" name="Slide Number Placeholder 4"/>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14881061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C15E85-039F-47D7-A97E-F51342C3F9AB}" type="datetime8">
              <a:rPr lang="en-GB" smtClean="0"/>
              <a:t>09/11/2020 21:38</a:t>
            </a:fld>
            <a:endParaRPr lang="en-GB"/>
          </a:p>
        </p:txBody>
      </p:sp>
      <p:sp>
        <p:nvSpPr>
          <p:cNvPr id="3" name="Footer Placeholder 2"/>
          <p:cNvSpPr>
            <a:spLocks noGrp="1"/>
          </p:cNvSpPr>
          <p:nvPr>
            <p:ph type="ftr" sz="quarter" idx="11"/>
          </p:nvPr>
        </p:nvSpPr>
        <p:spPr/>
        <p:txBody>
          <a:bodyPr/>
          <a:lstStyle/>
          <a:p>
            <a:r>
              <a:rPr lang="en-GB"/>
              <a:t>Human Resource Management </a:t>
            </a:r>
          </a:p>
        </p:txBody>
      </p:sp>
      <p:sp>
        <p:nvSpPr>
          <p:cNvPr id="4" name="Slide Number Placeholder 3"/>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17051130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1"/>
            <a:ext cx="3008313" cy="1162051"/>
          </a:xfrm>
        </p:spPr>
        <p:txBody>
          <a:bodyPr anchor="b"/>
          <a:lstStyle>
            <a:lvl1pPr algn="l">
              <a:defRPr sz="1725"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853113"/>
          </a:xfrm>
        </p:spPr>
        <p:txBody>
          <a:bodyPr/>
          <a:lstStyle>
            <a:lvl1pPr>
              <a:defRPr sz="2850"/>
            </a:lvl1pPr>
            <a:lvl2pPr>
              <a:defRPr sz="2475"/>
            </a:lvl2pPr>
            <a:lvl3pPr>
              <a:defRPr sz="2100"/>
            </a:lvl3pPr>
            <a:lvl4pPr>
              <a:defRPr sz="1725"/>
            </a:lvl4pPr>
            <a:lvl5pPr>
              <a:defRPr sz="1725"/>
            </a:lvl5pPr>
            <a:lvl6pPr>
              <a:defRPr sz="1725"/>
            </a:lvl6pPr>
            <a:lvl7pPr>
              <a:defRPr sz="1725"/>
            </a:lvl7pPr>
            <a:lvl8pPr>
              <a:defRPr sz="1725"/>
            </a:lvl8pPr>
            <a:lvl9pPr>
              <a:defRPr sz="17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200"/>
            </a:lvl1pPr>
            <a:lvl2pPr marL="402325" indent="0">
              <a:buNone/>
              <a:defRPr sz="1050"/>
            </a:lvl2pPr>
            <a:lvl3pPr marL="804650" indent="0">
              <a:buNone/>
              <a:defRPr sz="900"/>
            </a:lvl3pPr>
            <a:lvl4pPr marL="1206974" indent="0">
              <a:buNone/>
              <a:defRPr sz="825"/>
            </a:lvl4pPr>
            <a:lvl5pPr marL="1609298" indent="0">
              <a:buNone/>
              <a:defRPr sz="825"/>
            </a:lvl5pPr>
            <a:lvl6pPr marL="2011623" indent="0">
              <a:buNone/>
              <a:defRPr sz="825"/>
            </a:lvl6pPr>
            <a:lvl7pPr marL="2413948" indent="0">
              <a:buNone/>
              <a:defRPr sz="825"/>
            </a:lvl7pPr>
            <a:lvl8pPr marL="2816272" indent="0">
              <a:buNone/>
              <a:defRPr sz="825"/>
            </a:lvl8pPr>
            <a:lvl9pPr marL="3218597" indent="0">
              <a:buNone/>
              <a:defRPr sz="825"/>
            </a:lvl9pPr>
          </a:lstStyle>
          <a:p>
            <a:pPr lvl="0"/>
            <a:r>
              <a:rPr lang="en-US"/>
              <a:t>Click to edit Master text styles</a:t>
            </a:r>
          </a:p>
        </p:txBody>
      </p:sp>
      <p:sp>
        <p:nvSpPr>
          <p:cNvPr id="5" name="Date Placeholder 4"/>
          <p:cNvSpPr>
            <a:spLocks noGrp="1"/>
          </p:cNvSpPr>
          <p:nvPr>
            <p:ph type="dt" sz="half" idx="10"/>
          </p:nvPr>
        </p:nvSpPr>
        <p:spPr/>
        <p:txBody>
          <a:bodyPr/>
          <a:lstStyle/>
          <a:p>
            <a:fld id="{A9581BA5-8189-46EF-AB1D-005D5BA507B9}" type="datetime8">
              <a:rPr lang="en-GB" smtClean="0"/>
              <a:t>09/11/2020 21:38</a:t>
            </a:fld>
            <a:endParaRPr lang="en-GB"/>
          </a:p>
        </p:txBody>
      </p:sp>
      <p:sp>
        <p:nvSpPr>
          <p:cNvPr id="6" name="Footer Placeholder 5"/>
          <p:cNvSpPr>
            <a:spLocks noGrp="1"/>
          </p:cNvSpPr>
          <p:nvPr>
            <p:ph type="ftr" sz="quarter" idx="11"/>
          </p:nvPr>
        </p:nvSpPr>
        <p:spPr/>
        <p:txBody>
          <a:bodyPr/>
          <a:lstStyle/>
          <a:p>
            <a:r>
              <a:rPr lang="en-GB"/>
              <a:t>Human Resource Management </a:t>
            </a:r>
          </a:p>
        </p:txBody>
      </p:sp>
      <p:sp>
        <p:nvSpPr>
          <p:cNvPr id="7" name="Slide Number Placeholder 6"/>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13350566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2"/>
            <a:ext cx="5486400" cy="566739"/>
          </a:xfrm>
        </p:spPr>
        <p:txBody>
          <a:bodyPr anchor="b"/>
          <a:lstStyle>
            <a:lvl1pPr algn="l">
              <a:defRPr sz="1725"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850"/>
            </a:lvl1pPr>
            <a:lvl2pPr marL="402325" indent="0">
              <a:buNone/>
              <a:defRPr sz="2475"/>
            </a:lvl2pPr>
            <a:lvl3pPr marL="804650" indent="0">
              <a:buNone/>
              <a:defRPr sz="2100"/>
            </a:lvl3pPr>
            <a:lvl4pPr marL="1206974" indent="0">
              <a:buNone/>
              <a:defRPr sz="1725"/>
            </a:lvl4pPr>
            <a:lvl5pPr marL="1609298" indent="0">
              <a:buNone/>
              <a:defRPr sz="1725"/>
            </a:lvl5pPr>
            <a:lvl6pPr marL="2011623" indent="0">
              <a:buNone/>
              <a:defRPr sz="1725"/>
            </a:lvl6pPr>
            <a:lvl7pPr marL="2413948" indent="0">
              <a:buNone/>
              <a:defRPr sz="1725"/>
            </a:lvl7pPr>
            <a:lvl8pPr marL="2816272" indent="0">
              <a:buNone/>
              <a:defRPr sz="1725"/>
            </a:lvl8pPr>
            <a:lvl9pPr marL="3218597" indent="0">
              <a:buNone/>
              <a:defRPr sz="1725"/>
            </a:lvl9pPr>
          </a:lstStyle>
          <a:p>
            <a:endParaRPr lang="en-GB"/>
          </a:p>
        </p:txBody>
      </p:sp>
      <p:sp>
        <p:nvSpPr>
          <p:cNvPr id="4" name="Text Placeholder 3"/>
          <p:cNvSpPr>
            <a:spLocks noGrp="1"/>
          </p:cNvSpPr>
          <p:nvPr>
            <p:ph type="body" sz="half" idx="2"/>
          </p:nvPr>
        </p:nvSpPr>
        <p:spPr>
          <a:xfrm>
            <a:off x="1792288" y="5367340"/>
            <a:ext cx="5486400" cy="804863"/>
          </a:xfrm>
        </p:spPr>
        <p:txBody>
          <a:bodyPr/>
          <a:lstStyle>
            <a:lvl1pPr marL="0" indent="0">
              <a:buNone/>
              <a:defRPr sz="1200"/>
            </a:lvl1pPr>
            <a:lvl2pPr marL="402325" indent="0">
              <a:buNone/>
              <a:defRPr sz="1050"/>
            </a:lvl2pPr>
            <a:lvl3pPr marL="804650" indent="0">
              <a:buNone/>
              <a:defRPr sz="900"/>
            </a:lvl3pPr>
            <a:lvl4pPr marL="1206974" indent="0">
              <a:buNone/>
              <a:defRPr sz="825"/>
            </a:lvl4pPr>
            <a:lvl5pPr marL="1609298" indent="0">
              <a:buNone/>
              <a:defRPr sz="825"/>
            </a:lvl5pPr>
            <a:lvl6pPr marL="2011623" indent="0">
              <a:buNone/>
              <a:defRPr sz="825"/>
            </a:lvl6pPr>
            <a:lvl7pPr marL="2413948" indent="0">
              <a:buNone/>
              <a:defRPr sz="825"/>
            </a:lvl7pPr>
            <a:lvl8pPr marL="2816272" indent="0">
              <a:buNone/>
              <a:defRPr sz="825"/>
            </a:lvl8pPr>
            <a:lvl9pPr marL="3218597" indent="0">
              <a:buNone/>
              <a:defRPr sz="825"/>
            </a:lvl9pPr>
          </a:lstStyle>
          <a:p>
            <a:pPr lvl="0"/>
            <a:r>
              <a:rPr lang="en-US"/>
              <a:t>Click to edit Master text styles</a:t>
            </a:r>
          </a:p>
        </p:txBody>
      </p:sp>
      <p:sp>
        <p:nvSpPr>
          <p:cNvPr id="5" name="Date Placeholder 4"/>
          <p:cNvSpPr>
            <a:spLocks noGrp="1"/>
          </p:cNvSpPr>
          <p:nvPr>
            <p:ph type="dt" sz="half" idx="10"/>
          </p:nvPr>
        </p:nvSpPr>
        <p:spPr/>
        <p:txBody>
          <a:bodyPr/>
          <a:lstStyle/>
          <a:p>
            <a:fld id="{C636280E-42F9-4602-90B3-DDBB79B4CF2B}" type="datetime8">
              <a:rPr lang="en-GB" smtClean="0"/>
              <a:t>09/11/2020 21:38</a:t>
            </a:fld>
            <a:endParaRPr lang="en-GB"/>
          </a:p>
        </p:txBody>
      </p:sp>
      <p:sp>
        <p:nvSpPr>
          <p:cNvPr id="6" name="Footer Placeholder 5"/>
          <p:cNvSpPr>
            <a:spLocks noGrp="1"/>
          </p:cNvSpPr>
          <p:nvPr>
            <p:ph type="ftr" sz="quarter" idx="11"/>
          </p:nvPr>
        </p:nvSpPr>
        <p:spPr/>
        <p:txBody>
          <a:bodyPr/>
          <a:lstStyle/>
          <a:p>
            <a:r>
              <a:rPr lang="en-GB"/>
              <a:t>Human Resource Management </a:t>
            </a:r>
          </a:p>
        </p:txBody>
      </p:sp>
      <p:sp>
        <p:nvSpPr>
          <p:cNvPr id="7" name="Slide Number Placeholder 6"/>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9458286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63ACAF-B065-431B-84B6-F5D2491F9B62}" type="datetime8">
              <a:rPr lang="en-GB" smtClean="0"/>
              <a:t>09/11/2020 21:38</a:t>
            </a:fld>
            <a:endParaRPr lang="en-GB"/>
          </a:p>
        </p:txBody>
      </p:sp>
      <p:sp>
        <p:nvSpPr>
          <p:cNvPr id="5" name="Footer Placeholder 4"/>
          <p:cNvSpPr>
            <a:spLocks noGrp="1"/>
          </p:cNvSpPr>
          <p:nvPr>
            <p:ph type="ftr" sz="quarter" idx="11"/>
          </p:nvPr>
        </p:nvSpPr>
        <p:spPr/>
        <p:txBody>
          <a:bodyPr/>
          <a:lstStyle/>
          <a:p>
            <a:r>
              <a:rPr lang="en-GB"/>
              <a:t>Human Resource Management </a:t>
            </a:r>
          </a:p>
        </p:txBody>
      </p:sp>
      <p:sp>
        <p:nvSpPr>
          <p:cNvPr id="6" name="Slide Number Placeholder 5"/>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34510010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1"/>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E2C2EF-EE92-4D48-8B7F-3A7056AB881F}" type="datetime8">
              <a:rPr lang="en-GB" smtClean="0"/>
              <a:t>09/11/2020 21:38</a:t>
            </a:fld>
            <a:endParaRPr lang="en-GB"/>
          </a:p>
        </p:txBody>
      </p:sp>
      <p:sp>
        <p:nvSpPr>
          <p:cNvPr id="5" name="Footer Placeholder 4"/>
          <p:cNvSpPr>
            <a:spLocks noGrp="1"/>
          </p:cNvSpPr>
          <p:nvPr>
            <p:ph type="ftr" sz="quarter" idx="11"/>
          </p:nvPr>
        </p:nvSpPr>
        <p:spPr/>
        <p:txBody>
          <a:bodyPr/>
          <a:lstStyle/>
          <a:p>
            <a:r>
              <a:rPr lang="en-GB"/>
              <a:t>Human Resource Management </a:t>
            </a:r>
          </a:p>
        </p:txBody>
      </p:sp>
      <p:sp>
        <p:nvSpPr>
          <p:cNvPr id="6" name="Slide Number Placeholder 5"/>
          <p:cNvSpPr>
            <a:spLocks noGrp="1"/>
          </p:cNvSpPr>
          <p:nvPr>
            <p:ph type="sldNum" sz="quarter" idx="12"/>
          </p:nvPr>
        </p:nvSpPr>
        <p:spPr/>
        <p:txBody>
          <a:bodyPr/>
          <a:lstStyle/>
          <a:p>
            <a:fld id="{56165CC7-67B6-4A3D-BC82-E223D4F9C9CE}" type="slidenum">
              <a:rPr lang="en-GB" smtClean="0"/>
              <a:pPr/>
              <a:t>‹#›</a:t>
            </a:fld>
            <a:endParaRPr lang="en-GB"/>
          </a:p>
        </p:txBody>
      </p:sp>
    </p:spTree>
    <p:extLst>
      <p:ext uri="{BB962C8B-B14F-4D97-AF65-F5344CB8AC3E}">
        <p14:creationId xmlns:p14="http://schemas.microsoft.com/office/powerpoint/2010/main" val="3318528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11E22-2262-43A9-B7F9-B924C75F4771}" type="datetime8">
              <a:rPr lang="en-GB" smtClean="0"/>
              <a:t>09/11/2020 21:38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Human Resource Management </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4189" r:id="rId1"/>
    <p:sldLayoutId id="2147484190" r:id="rId2"/>
    <p:sldLayoutId id="2147484191" r:id="rId3"/>
    <p:sldLayoutId id="2147484192" r:id="rId4"/>
    <p:sldLayoutId id="2147484193" r:id="rId5"/>
    <p:sldLayoutId id="2147484194" r:id="rId6"/>
    <p:sldLayoutId id="2147484195" r:id="rId7"/>
    <p:sldLayoutId id="2147484196" r:id="rId8"/>
    <p:sldLayoutId id="2147484197" r:id="rId9"/>
    <p:sldLayoutId id="2147484198" r:id="rId10"/>
    <p:sldLayoutId id="2147484199" r:id="rId11"/>
    <p:sldLayoutId id="2147484200" r:id="rId12"/>
  </p:sldLayoutIdLst>
  <p:hf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8BE5AA11-4E01-4BB1-901E-6E6DA11B93E7}" type="datetime8">
              <a:rPr lang="en-GB" smtClean="0"/>
              <a:t>09/11/2020 21:38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r>
              <a:rPr lang="en-GB"/>
              <a:t>Human Resource Management </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2C88D199-3321-4E58-B06B-9B3DC3567A0E}" type="slidenum">
              <a:rPr lang="en-GB"/>
              <a:pPr>
                <a:defRPr/>
              </a:pPr>
              <a:t>‹#›</a:t>
            </a:fld>
            <a:endParaRPr lang="en-GB"/>
          </a:p>
        </p:txBody>
      </p:sp>
    </p:spTree>
    <p:extLst>
      <p:ext uri="{BB962C8B-B14F-4D97-AF65-F5344CB8AC3E}">
        <p14:creationId xmlns:p14="http://schemas.microsoft.com/office/powerpoint/2010/main" val="2624672761"/>
      </p:ext>
    </p:extLst>
  </p:cSld>
  <p:clrMap bg1="lt1" tx1="dk1" bg2="lt2" tx2="dk2" accent1="accent1" accent2="accent2" accent3="accent3" accent4="accent4" accent5="accent5" accent6="accent6" hlink="hlink" folHlink="folHlink"/>
  <p:sldLayoutIdLst>
    <p:sldLayoutId id="2147484202" r:id="rId1"/>
    <p:sldLayoutId id="2147484203" r:id="rId2"/>
    <p:sldLayoutId id="2147484204" r:id="rId3"/>
    <p:sldLayoutId id="2147484205" r:id="rId4"/>
    <p:sldLayoutId id="2147484206" r:id="rId5"/>
    <p:sldLayoutId id="2147484207" r:id="rId6"/>
    <p:sldLayoutId id="2147484208" r:id="rId7"/>
    <p:sldLayoutId id="2147484209" r:id="rId8"/>
    <p:sldLayoutId id="2147484210" r:id="rId9"/>
    <p:sldLayoutId id="2147484211" r:id="rId10"/>
    <p:sldLayoutId id="2147484212" r:id="rId11"/>
    <p:sldLayoutId id="2147484213" r:id="rId12"/>
    <p:sldLayoutId id="2147484214" r:id="rId13"/>
  </p:sldLayoutIdLst>
  <p:hf hd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107287" tIns="53643" rIns="107287" bIns="53643"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3"/>
            <a:ext cx="8229600" cy="4525963"/>
          </a:xfrm>
          <a:prstGeom prst="rect">
            <a:avLst/>
          </a:prstGeom>
        </p:spPr>
        <p:txBody>
          <a:bodyPr vert="horz" lIns="107287" tIns="53643" rIns="107287" bIns="53643"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3"/>
            <a:ext cx="2133600" cy="365125"/>
          </a:xfrm>
          <a:prstGeom prst="rect">
            <a:avLst/>
          </a:prstGeom>
        </p:spPr>
        <p:txBody>
          <a:bodyPr vert="horz" lIns="107287" tIns="53643" rIns="107287" bIns="53643" rtlCol="0" anchor="ctr"/>
          <a:lstStyle>
            <a:lvl1pPr algn="l">
              <a:defRPr sz="1050">
                <a:solidFill>
                  <a:schemeClr val="tx1">
                    <a:tint val="75000"/>
                  </a:schemeClr>
                </a:solidFill>
              </a:defRPr>
            </a:lvl1pPr>
          </a:lstStyle>
          <a:p>
            <a:fld id="{B8A7FD55-6C1D-4A1C-A030-48F05649AA9C}" type="datetime8">
              <a:rPr lang="en-GB" smtClean="0"/>
              <a:t>09/11/2020 21:38</a:t>
            </a:fld>
            <a:endParaRPr lang="en-GB"/>
          </a:p>
        </p:txBody>
      </p:sp>
      <p:sp>
        <p:nvSpPr>
          <p:cNvPr id="5" name="Footer Placeholder 4"/>
          <p:cNvSpPr>
            <a:spLocks noGrp="1"/>
          </p:cNvSpPr>
          <p:nvPr>
            <p:ph type="ftr" sz="quarter" idx="3"/>
          </p:nvPr>
        </p:nvSpPr>
        <p:spPr>
          <a:xfrm>
            <a:off x="3124200" y="6356353"/>
            <a:ext cx="2895600" cy="365125"/>
          </a:xfrm>
          <a:prstGeom prst="rect">
            <a:avLst/>
          </a:prstGeom>
        </p:spPr>
        <p:txBody>
          <a:bodyPr vert="horz" lIns="107287" tIns="53643" rIns="107287" bIns="53643" rtlCol="0" anchor="ctr"/>
          <a:lstStyle>
            <a:lvl1pPr algn="ctr">
              <a:defRPr sz="1050">
                <a:solidFill>
                  <a:schemeClr val="tx1">
                    <a:tint val="75000"/>
                  </a:schemeClr>
                </a:solidFill>
              </a:defRPr>
            </a:lvl1pPr>
          </a:lstStyle>
          <a:p>
            <a:r>
              <a:rPr lang="en-GB"/>
              <a:t>Human Resource Management </a:t>
            </a:r>
          </a:p>
        </p:txBody>
      </p:sp>
      <p:sp>
        <p:nvSpPr>
          <p:cNvPr id="6" name="Slide Number Placeholder 5"/>
          <p:cNvSpPr>
            <a:spLocks noGrp="1"/>
          </p:cNvSpPr>
          <p:nvPr>
            <p:ph type="sldNum" sz="quarter" idx="4"/>
          </p:nvPr>
        </p:nvSpPr>
        <p:spPr>
          <a:xfrm>
            <a:off x="6553200" y="6356353"/>
            <a:ext cx="2133600" cy="365125"/>
          </a:xfrm>
          <a:prstGeom prst="rect">
            <a:avLst/>
          </a:prstGeom>
        </p:spPr>
        <p:txBody>
          <a:bodyPr vert="horz" lIns="107287" tIns="53643" rIns="107287" bIns="53643" rtlCol="0" anchor="ctr"/>
          <a:lstStyle>
            <a:lvl1pPr algn="r">
              <a:defRPr sz="1050">
                <a:solidFill>
                  <a:schemeClr val="tx1">
                    <a:tint val="75000"/>
                  </a:schemeClr>
                </a:solidFill>
              </a:defRPr>
            </a:lvl1pPr>
          </a:lstStyle>
          <a:p>
            <a:fld id="{56165CC7-67B6-4A3D-BC82-E223D4F9C9CE}" type="slidenum">
              <a:rPr lang="en-GB" smtClean="0"/>
              <a:pPr/>
              <a:t>‹#›</a:t>
            </a:fld>
            <a:endParaRPr lang="en-GB"/>
          </a:p>
        </p:txBody>
      </p:sp>
    </p:spTree>
    <p:extLst>
      <p:ext uri="{BB962C8B-B14F-4D97-AF65-F5344CB8AC3E}">
        <p14:creationId xmlns:p14="http://schemas.microsoft.com/office/powerpoint/2010/main" val="2071879038"/>
      </p:ext>
    </p:extLst>
  </p:cSld>
  <p:clrMap bg1="lt1" tx1="dk1" bg2="lt2" tx2="dk2" accent1="accent1" accent2="accent2" accent3="accent3" accent4="accent4" accent5="accent5" accent6="accent6" hlink="hlink" folHlink="folHlink"/>
  <p:sldLayoutIdLst>
    <p:sldLayoutId id="2147484216" r:id="rId1"/>
    <p:sldLayoutId id="2147484217" r:id="rId2"/>
    <p:sldLayoutId id="2147484218" r:id="rId3"/>
    <p:sldLayoutId id="2147484219" r:id="rId4"/>
    <p:sldLayoutId id="2147484220" r:id="rId5"/>
    <p:sldLayoutId id="2147484221" r:id="rId6"/>
    <p:sldLayoutId id="2147484222" r:id="rId7"/>
    <p:sldLayoutId id="2147484223" r:id="rId8"/>
    <p:sldLayoutId id="2147484224" r:id="rId9"/>
    <p:sldLayoutId id="2147484225" r:id="rId10"/>
    <p:sldLayoutId id="2147484226" r:id="rId11"/>
  </p:sldLayoutIdLst>
  <p:hf hdr="0"/>
  <p:txStyles>
    <p:titleStyle>
      <a:lvl1pPr algn="ctr" defTabSz="804650" rtl="0" eaLnBrk="1" latinLnBrk="0" hangingPunct="1">
        <a:spcBef>
          <a:spcPct val="0"/>
        </a:spcBef>
        <a:buNone/>
        <a:defRPr sz="3900" kern="1200">
          <a:solidFill>
            <a:schemeClr val="tx1"/>
          </a:solidFill>
          <a:latin typeface="+mj-lt"/>
          <a:ea typeface="+mj-ea"/>
          <a:cs typeface="+mj-cs"/>
        </a:defRPr>
      </a:lvl1pPr>
    </p:titleStyle>
    <p:bodyStyle>
      <a:lvl1pPr marL="301744" indent="-301744" algn="l" defTabSz="804650" rtl="0" eaLnBrk="1" latinLnBrk="0" hangingPunct="1">
        <a:spcBef>
          <a:spcPct val="20000"/>
        </a:spcBef>
        <a:buFont typeface="Arial" pitchFamily="34" charset="0"/>
        <a:buChar char="•"/>
        <a:defRPr sz="2850" kern="1200">
          <a:solidFill>
            <a:schemeClr val="tx1"/>
          </a:solidFill>
          <a:latin typeface="+mn-lt"/>
          <a:ea typeface="+mn-ea"/>
          <a:cs typeface="+mn-cs"/>
        </a:defRPr>
      </a:lvl1pPr>
      <a:lvl2pPr marL="653777" indent="-251453" algn="l" defTabSz="804650" rtl="0" eaLnBrk="1" latinLnBrk="0" hangingPunct="1">
        <a:spcBef>
          <a:spcPct val="20000"/>
        </a:spcBef>
        <a:buFont typeface="Arial" pitchFamily="34" charset="0"/>
        <a:buChar char="–"/>
        <a:defRPr sz="2475" kern="1200">
          <a:solidFill>
            <a:schemeClr val="tx1"/>
          </a:solidFill>
          <a:latin typeface="+mn-lt"/>
          <a:ea typeface="+mn-ea"/>
          <a:cs typeface="+mn-cs"/>
        </a:defRPr>
      </a:lvl2pPr>
      <a:lvl3pPr marL="1005812" indent="-201162" algn="l" defTabSz="804650" rtl="0" eaLnBrk="1" latinLnBrk="0" hangingPunct="1">
        <a:spcBef>
          <a:spcPct val="20000"/>
        </a:spcBef>
        <a:buFont typeface="Arial" pitchFamily="34" charset="0"/>
        <a:buChar char="•"/>
        <a:defRPr sz="2100" kern="1200">
          <a:solidFill>
            <a:schemeClr val="tx1"/>
          </a:solidFill>
          <a:latin typeface="+mn-lt"/>
          <a:ea typeface="+mn-ea"/>
          <a:cs typeface="+mn-cs"/>
        </a:defRPr>
      </a:lvl3pPr>
      <a:lvl4pPr marL="1408136" indent="-201162" algn="l" defTabSz="804650" rtl="0" eaLnBrk="1" latinLnBrk="0" hangingPunct="1">
        <a:spcBef>
          <a:spcPct val="20000"/>
        </a:spcBef>
        <a:buFont typeface="Arial" pitchFamily="34" charset="0"/>
        <a:buChar char="–"/>
        <a:defRPr sz="1725" kern="1200">
          <a:solidFill>
            <a:schemeClr val="tx1"/>
          </a:solidFill>
          <a:latin typeface="+mn-lt"/>
          <a:ea typeface="+mn-ea"/>
          <a:cs typeface="+mn-cs"/>
        </a:defRPr>
      </a:lvl4pPr>
      <a:lvl5pPr marL="1810460" indent="-201162" algn="l" defTabSz="804650" rtl="0" eaLnBrk="1" latinLnBrk="0" hangingPunct="1">
        <a:spcBef>
          <a:spcPct val="20000"/>
        </a:spcBef>
        <a:buFont typeface="Arial" pitchFamily="34" charset="0"/>
        <a:buChar char="»"/>
        <a:defRPr sz="1725" kern="1200">
          <a:solidFill>
            <a:schemeClr val="tx1"/>
          </a:solidFill>
          <a:latin typeface="+mn-lt"/>
          <a:ea typeface="+mn-ea"/>
          <a:cs typeface="+mn-cs"/>
        </a:defRPr>
      </a:lvl5pPr>
      <a:lvl6pPr marL="2212785" indent="-201162" algn="l" defTabSz="804650" rtl="0" eaLnBrk="1" latinLnBrk="0" hangingPunct="1">
        <a:spcBef>
          <a:spcPct val="20000"/>
        </a:spcBef>
        <a:buFont typeface="Arial" pitchFamily="34" charset="0"/>
        <a:buChar char="•"/>
        <a:defRPr sz="1725" kern="1200">
          <a:solidFill>
            <a:schemeClr val="tx1"/>
          </a:solidFill>
          <a:latin typeface="+mn-lt"/>
          <a:ea typeface="+mn-ea"/>
          <a:cs typeface="+mn-cs"/>
        </a:defRPr>
      </a:lvl6pPr>
      <a:lvl7pPr marL="2615110" indent="-201162" algn="l" defTabSz="804650" rtl="0" eaLnBrk="1" latinLnBrk="0" hangingPunct="1">
        <a:spcBef>
          <a:spcPct val="20000"/>
        </a:spcBef>
        <a:buFont typeface="Arial" pitchFamily="34" charset="0"/>
        <a:buChar char="•"/>
        <a:defRPr sz="1725" kern="1200">
          <a:solidFill>
            <a:schemeClr val="tx1"/>
          </a:solidFill>
          <a:latin typeface="+mn-lt"/>
          <a:ea typeface="+mn-ea"/>
          <a:cs typeface="+mn-cs"/>
        </a:defRPr>
      </a:lvl7pPr>
      <a:lvl8pPr marL="3017435" indent="-201162" algn="l" defTabSz="804650" rtl="0" eaLnBrk="1" latinLnBrk="0" hangingPunct="1">
        <a:spcBef>
          <a:spcPct val="20000"/>
        </a:spcBef>
        <a:buFont typeface="Arial" pitchFamily="34" charset="0"/>
        <a:buChar char="•"/>
        <a:defRPr sz="1725" kern="1200">
          <a:solidFill>
            <a:schemeClr val="tx1"/>
          </a:solidFill>
          <a:latin typeface="+mn-lt"/>
          <a:ea typeface="+mn-ea"/>
          <a:cs typeface="+mn-cs"/>
        </a:defRPr>
      </a:lvl8pPr>
      <a:lvl9pPr marL="3419759" indent="-201162" algn="l" defTabSz="804650" rtl="0" eaLnBrk="1" latinLnBrk="0" hangingPunct="1">
        <a:spcBef>
          <a:spcPct val="20000"/>
        </a:spcBef>
        <a:buFont typeface="Arial" pitchFamily="34" charset="0"/>
        <a:buChar char="•"/>
        <a:defRPr sz="1725" kern="1200">
          <a:solidFill>
            <a:schemeClr val="tx1"/>
          </a:solidFill>
          <a:latin typeface="+mn-lt"/>
          <a:ea typeface="+mn-ea"/>
          <a:cs typeface="+mn-cs"/>
        </a:defRPr>
      </a:lvl9pPr>
    </p:bodyStyle>
    <p:otherStyle>
      <a:defPPr>
        <a:defRPr lang="en-US"/>
      </a:defPPr>
      <a:lvl1pPr marL="0" algn="l" defTabSz="804650" rtl="0" eaLnBrk="1" latinLnBrk="0" hangingPunct="1">
        <a:defRPr sz="1575" kern="1200">
          <a:solidFill>
            <a:schemeClr val="tx1"/>
          </a:solidFill>
          <a:latin typeface="+mn-lt"/>
          <a:ea typeface="+mn-ea"/>
          <a:cs typeface="+mn-cs"/>
        </a:defRPr>
      </a:lvl1pPr>
      <a:lvl2pPr marL="402325" algn="l" defTabSz="804650" rtl="0" eaLnBrk="1" latinLnBrk="0" hangingPunct="1">
        <a:defRPr sz="1575" kern="1200">
          <a:solidFill>
            <a:schemeClr val="tx1"/>
          </a:solidFill>
          <a:latin typeface="+mn-lt"/>
          <a:ea typeface="+mn-ea"/>
          <a:cs typeface="+mn-cs"/>
        </a:defRPr>
      </a:lvl2pPr>
      <a:lvl3pPr marL="804650" algn="l" defTabSz="804650" rtl="0" eaLnBrk="1" latinLnBrk="0" hangingPunct="1">
        <a:defRPr sz="1575" kern="1200">
          <a:solidFill>
            <a:schemeClr val="tx1"/>
          </a:solidFill>
          <a:latin typeface="+mn-lt"/>
          <a:ea typeface="+mn-ea"/>
          <a:cs typeface="+mn-cs"/>
        </a:defRPr>
      </a:lvl3pPr>
      <a:lvl4pPr marL="1206974" algn="l" defTabSz="804650" rtl="0" eaLnBrk="1" latinLnBrk="0" hangingPunct="1">
        <a:defRPr sz="1575" kern="1200">
          <a:solidFill>
            <a:schemeClr val="tx1"/>
          </a:solidFill>
          <a:latin typeface="+mn-lt"/>
          <a:ea typeface="+mn-ea"/>
          <a:cs typeface="+mn-cs"/>
        </a:defRPr>
      </a:lvl4pPr>
      <a:lvl5pPr marL="1609298" algn="l" defTabSz="804650" rtl="0" eaLnBrk="1" latinLnBrk="0" hangingPunct="1">
        <a:defRPr sz="1575" kern="1200">
          <a:solidFill>
            <a:schemeClr val="tx1"/>
          </a:solidFill>
          <a:latin typeface="+mn-lt"/>
          <a:ea typeface="+mn-ea"/>
          <a:cs typeface="+mn-cs"/>
        </a:defRPr>
      </a:lvl5pPr>
      <a:lvl6pPr marL="2011623" algn="l" defTabSz="804650" rtl="0" eaLnBrk="1" latinLnBrk="0" hangingPunct="1">
        <a:defRPr sz="1575" kern="1200">
          <a:solidFill>
            <a:schemeClr val="tx1"/>
          </a:solidFill>
          <a:latin typeface="+mn-lt"/>
          <a:ea typeface="+mn-ea"/>
          <a:cs typeface="+mn-cs"/>
        </a:defRPr>
      </a:lvl6pPr>
      <a:lvl7pPr marL="2413948" algn="l" defTabSz="804650" rtl="0" eaLnBrk="1" latinLnBrk="0" hangingPunct="1">
        <a:defRPr sz="1575" kern="1200">
          <a:solidFill>
            <a:schemeClr val="tx1"/>
          </a:solidFill>
          <a:latin typeface="+mn-lt"/>
          <a:ea typeface="+mn-ea"/>
          <a:cs typeface="+mn-cs"/>
        </a:defRPr>
      </a:lvl7pPr>
      <a:lvl8pPr marL="2816272" algn="l" defTabSz="804650" rtl="0" eaLnBrk="1" latinLnBrk="0" hangingPunct="1">
        <a:defRPr sz="1575" kern="1200">
          <a:solidFill>
            <a:schemeClr val="tx1"/>
          </a:solidFill>
          <a:latin typeface="+mn-lt"/>
          <a:ea typeface="+mn-ea"/>
          <a:cs typeface="+mn-cs"/>
        </a:defRPr>
      </a:lvl8pPr>
      <a:lvl9pPr marL="3218597" algn="l" defTabSz="804650" rtl="0" eaLnBrk="1" latinLnBrk="0" hangingPunct="1">
        <a:defRPr sz="15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youtube.com/watch?v=Kxc8KceOb14" TargetMode="External"/><Relationship Id="rId4" Type="http://schemas.openxmlformats.org/officeDocument/2006/relationships/hyperlink" Target="https://www.youtube.com/watch?v=8ReX2poQyJ0"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4.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1.vml"/><Relationship Id="rId6" Type="http://schemas.openxmlformats.org/officeDocument/2006/relationships/image" Target="../media/image3.wmf"/><Relationship Id="rId11" Type="http://schemas.openxmlformats.org/officeDocument/2006/relationships/image" Target="../media/image1.png"/><Relationship Id="rId5" Type="http://schemas.openxmlformats.org/officeDocument/2006/relationships/oleObject" Target="../embeddings/oleObject2.bin"/><Relationship Id="rId10" Type="http://schemas.openxmlformats.org/officeDocument/2006/relationships/image" Target="../media/image5.wmf"/><Relationship Id="rId4" Type="http://schemas.openxmlformats.org/officeDocument/2006/relationships/image" Target="../media/image2.wmf"/><Relationship Id="rId9" Type="http://schemas.openxmlformats.org/officeDocument/2006/relationships/oleObject" Target="../embeddings/oleObject4.bin"/></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9.xml"/><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19.xml"/><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3.xml"/><Relationship Id="rId7" Type="http://schemas.openxmlformats.org/officeDocument/2006/relationships/image" Target="../media/image1.png"/><Relationship Id="rId2" Type="http://schemas.openxmlformats.org/officeDocument/2006/relationships/slideLayout" Target="../slideLayouts/slideLayout19.xml"/><Relationship Id="rId1" Type="http://schemas.openxmlformats.org/officeDocument/2006/relationships/vmlDrawing" Target="../drawings/vmlDrawing2.vml"/><Relationship Id="rId6" Type="http://schemas.openxmlformats.org/officeDocument/2006/relationships/hyperlink" Target="http://www.hjcassociates.co.uk/" TargetMode="External"/><Relationship Id="rId5" Type="http://schemas.openxmlformats.org/officeDocument/2006/relationships/image" Target="../media/image8.emf"/><Relationship Id="rId4" Type="http://schemas.openxmlformats.org/officeDocument/2006/relationships/oleObject" Target="../embeddings/oleObject5.bin"/></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32.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6.xml"/><Relationship Id="rId1" Type="http://schemas.openxmlformats.org/officeDocument/2006/relationships/slideLayout" Target="../slideLayouts/slideLayout27.xml"/><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7.xml"/><Relationship Id="rId1" Type="http://schemas.openxmlformats.org/officeDocument/2006/relationships/slideLayout" Target="../slideLayouts/slideLayout27.xml"/><Relationship Id="rId4" Type="http://schemas.openxmlformats.org/officeDocument/2006/relationships/image" Target="../media/image1.png"/></Relationships>
</file>

<file path=ppt/slides/_rels/slide3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8.xml"/><Relationship Id="rId1" Type="http://schemas.openxmlformats.org/officeDocument/2006/relationships/slideLayout" Target="../slideLayouts/slideLayout27.xml"/><Relationship Id="rId4" Type="http://schemas.openxmlformats.org/officeDocument/2006/relationships/image" Target="../media/image1.png"/></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4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4.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39.xml"/><Relationship Id="rId7" Type="http://schemas.openxmlformats.org/officeDocument/2006/relationships/image" Target="../media/image1.png"/><Relationship Id="rId2" Type="http://schemas.openxmlformats.org/officeDocument/2006/relationships/slideLayout" Target="../slideLayouts/slideLayout14.xml"/><Relationship Id="rId1" Type="http://schemas.openxmlformats.org/officeDocument/2006/relationships/vmlDrawing" Target="../drawings/vmlDrawing3.vml"/><Relationship Id="rId6" Type="http://schemas.openxmlformats.org/officeDocument/2006/relationships/hyperlink" Target="http://www.hjcassociates.co.uk/" TargetMode="External"/><Relationship Id="rId5" Type="http://schemas.openxmlformats.org/officeDocument/2006/relationships/image" Target="../media/image14.emf"/><Relationship Id="rId4" Type="http://schemas.openxmlformats.org/officeDocument/2006/relationships/oleObject" Target="../embeddings/oleObject6.bin"/></Relationships>
</file>

<file path=ppt/slides/_rels/slide5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3.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4.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50.xml"/><Relationship Id="rId1" Type="http://schemas.openxmlformats.org/officeDocument/2006/relationships/slideLayout" Target="../slideLayouts/slideLayout19.xml"/><Relationship Id="rId4" Type="http://schemas.openxmlformats.org/officeDocument/2006/relationships/image" Target="../media/image1.png"/></Relationships>
</file>

<file path=ppt/slides/_rels/slide6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1.xml"/><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8" Type="http://schemas.openxmlformats.org/officeDocument/2006/relationships/hyperlink" Target="http://www.businessdictionary.com/definition/cumulative-audience-Cume.html" TargetMode="External"/><Relationship Id="rId13" Type="http://schemas.openxmlformats.org/officeDocument/2006/relationships/hyperlink" Target="http://www.businessdictionary.com/definition/form.html" TargetMode="External"/><Relationship Id="rId18" Type="http://schemas.openxmlformats.org/officeDocument/2006/relationships/hyperlink" Target="http://www.businessdictionary.com/definition/action.html" TargetMode="External"/><Relationship Id="rId3" Type="http://schemas.openxmlformats.org/officeDocument/2006/relationships/hyperlink" Target="http://www.businessdictionary.com/definition/policy.html" TargetMode="External"/><Relationship Id="rId21" Type="http://schemas.openxmlformats.org/officeDocument/2006/relationships/hyperlink" Target="http://www.businessdictionary.com/definition/employment.html" TargetMode="External"/><Relationship Id="rId7" Type="http://schemas.openxmlformats.org/officeDocument/2006/relationships/hyperlink" Target="http://www.businessdictionary.com/definition/organization.html" TargetMode="External"/><Relationship Id="rId12" Type="http://schemas.openxmlformats.org/officeDocument/2006/relationships/hyperlink" Target="http://www.businessdictionary.com/definition/booklet.html" TargetMode="External"/><Relationship Id="rId17" Type="http://schemas.openxmlformats.org/officeDocument/2006/relationships/hyperlink" Target="http://www.businessdictionary.com/definition/decision.html" TargetMode="External"/><Relationship Id="rId25" Type="http://schemas.openxmlformats.org/officeDocument/2006/relationships/image" Target="../media/image1.png"/><Relationship Id="rId2" Type="http://schemas.openxmlformats.org/officeDocument/2006/relationships/notesSlide" Target="../notesSlides/notesSlide55.xml"/><Relationship Id="rId16" Type="http://schemas.openxmlformats.org/officeDocument/2006/relationships/hyperlink" Target="http://www.businessdictionary.com/definition/influence.html" TargetMode="External"/><Relationship Id="rId20" Type="http://schemas.openxmlformats.org/officeDocument/2006/relationships/hyperlink" Target="http://www.businessdictionary.com/definition/method.html" TargetMode="External"/><Relationship Id="rId1" Type="http://schemas.openxmlformats.org/officeDocument/2006/relationships/slideLayout" Target="../slideLayouts/slideLayout14.xml"/><Relationship Id="rId6" Type="http://schemas.openxmlformats.org/officeDocument/2006/relationships/hyperlink" Target="http://www.businessdictionary.com/definition/guideline.html" TargetMode="External"/><Relationship Id="rId11" Type="http://schemas.openxmlformats.org/officeDocument/2006/relationships/hyperlink" Target="http://www.businessdictionary.com/definition/publish.html" TargetMode="External"/><Relationship Id="rId24" Type="http://schemas.openxmlformats.org/officeDocument/2006/relationships/hyperlink" Target="http://www.businessdictionary.com/definition/result.html" TargetMode="External"/><Relationship Id="rId5" Type="http://schemas.openxmlformats.org/officeDocument/2006/relationships/hyperlink" Target="http://www.businessdictionary.com/definition/rule.html" TargetMode="External"/><Relationship Id="rId15" Type="http://schemas.openxmlformats.org/officeDocument/2006/relationships/hyperlink" Target="http://www.businessdictionary.com/definition/design.html" TargetMode="External"/><Relationship Id="rId23" Type="http://schemas.openxmlformats.org/officeDocument/2006/relationships/hyperlink" Target="http://www.businessdictionary.com/definition/held.html" TargetMode="External"/><Relationship Id="rId10" Type="http://schemas.openxmlformats.org/officeDocument/2006/relationships/hyperlink" Target="http://www.businessdictionary.com/definition/goal.html" TargetMode="External"/><Relationship Id="rId19" Type="http://schemas.openxmlformats.org/officeDocument/2006/relationships/hyperlink" Target="http://www.businessdictionary.com/definition/activity.html" TargetMode="External"/><Relationship Id="rId4" Type="http://schemas.openxmlformats.org/officeDocument/2006/relationships/hyperlink" Target="http://www.businessdictionary.com/definition/principles.html" TargetMode="External"/><Relationship Id="rId9" Type="http://schemas.openxmlformats.org/officeDocument/2006/relationships/hyperlink" Target="http://www.businessdictionary.com/definition/long-term.html" TargetMode="External"/><Relationship Id="rId14" Type="http://schemas.openxmlformats.org/officeDocument/2006/relationships/hyperlink" Target="http://www.businessdictionary.com/definition/procedure.html" TargetMode="External"/><Relationship Id="rId22" Type="http://schemas.openxmlformats.org/officeDocument/2006/relationships/hyperlink" Target="http://www.businessdictionary.com/definition/operations.html"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6.xml"/><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7.xml"/><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8.xml"/><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0.xml"/><Relationship Id="rId1" Type="http://schemas.openxmlformats.org/officeDocument/2006/relationships/slideLayout" Target="../slideLayouts/slideLayout24.xml"/></Relationships>
</file>

<file path=ppt/slides/_rels/slide7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1.xml"/><Relationship Id="rId1" Type="http://schemas.openxmlformats.org/officeDocument/2006/relationships/slideLayout" Target="../slideLayouts/slideLayout24.xml"/></Relationships>
</file>

<file path=ppt/slides/_rels/slide7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2.xml"/><Relationship Id="rId1" Type="http://schemas.openxmlformats.org/officeDocument/2006/relationships/slideLayout" Target="../slideLayouts/slideLayout24.xml"/></Relationships>
</file>

<file path=ppt/slides/_rels/slide7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3.xml"/><Relationship Id="rId1" Type="http://schemas.openxmlformats.org/officeDocument/2006/relationships/slideLayout" Target="../slideLayouts/slideLayout24.xml"/></Relationships>
</file>

<file path=ppt/slides/_rels/slide7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4.xml"/><Relationship Id="rId1" Type="http://schemas.openxmlformats.org/officeDocument/2006/relationships/slideLayout" Target="../slideLayouts/slideLayout24.xml"/></Relationships>
</file>

<file path=ppt/slides/_rels/slide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1591460"/>
            <a:ext cx="7854950" cy="1371599"/>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HUMAN RESOURCE MANAGEMENT </a:t>
            </a:r>
          </a:p>
        </p:txBody>
      </p:sp>
      <p:sp>
        <p:nvSpPr>
          <p:cNvPr id="5" name="Rectangle 3"/>
          <p:cNvSpPr>
            <a:spLocks noGrp="1" noChangeArrowheads="1"/>
          </p:cNvSpPr>
          <p:nvPr>
            <p:ph type="subTitle" idx="1"/>
          </p:nvPr>
        </p:nvSpPr>
        <p:spPr>
          <a:xfrm>
            <a:off x="762000" y="3886200"/>
            <a:ext cx="7854950" cy="2232025"/>
          </a:xfrm>
        </p:spPr>
        <p:txBody>
          <a:bodyPr>
            <a:normAutofit/>
          </a:bodyPr>
          <a:lstStyle/>
          <a:p>
            <a:pPr>
              <a:defRPr/>
            </a:pPr>
            <a:r>
              <a:rPr lang="en-GB" sz="4000" b="1" dirty="0">
                <a:solidFill>
                  <a:schemeClr val="accent4">
                    <a:lumMod val="75000"/>
                  </a:schemeClr>
                </a:solidFill>
                <a:latin typeface="Arial" panose="020B0604020202020204" pitchFamily="34" charset="0"/>
                <a:cs typeface="Arial" panose="020B0604020202020204" pitchFamily="34" charset="0"/>
              </a:rPr>
              <a:t>Dr Jacob Gwa</a:t>
            </a:r>
          </a:p>
          <a:p>
            <a:pPr>
              <a:defRPr/>
            </a:pPr>
            <a:r>
              <a:rPr lang="en-GB" sz="2400" b="1" dirty="0">
                <a:solidFill>
                  <a:schemeClr val="accent4">
                    <a:lumMod val="75000"/>
                  </a:schemeClr>
                </a:solidFill>
                <a:latin typeface="Arial" panose="020B0604020202020204" pitchFamily="34" charset="0"/>
                <a:cs typeface="Arial" panose="020B0604020202020204" pitchFamily="34" charset="0"/>
              </a:rPr>
              <a:t>Lecturer in Logistics   </a:t>
            </a:r>
          </a:p>
          <a:p>
            <a:pPr>
              <a:defRPr/>
            </a:pPr>
            <a:endParaRPr lang="en-GB" sz="2400" b="1" u="sng" dirty="0">
              <a:solidFill>
                <a:schemeClr val="accent4">
                  <a:lumMod val="75000"/>
                </a:schemeClr>
              </a:solidFill>
              <a:latin typeface="Trebuchet MS" pitchFamily="34" charset="0"/>
            </a:endParaRPr>
          </a:p>
        </p:txBody>
      </p:sp>
      <p:sp>
        <p:nvSpPr>
          <p:cNvPr id="7" name="TextBox 6"/>
          <p:cNvSpPr txBox="1"/>
          <p:nvPr/>
        </p:nvSpPr>
        <p:spPr>
          <a:xfrm>
            <a:off x="1172642" y="5748893"/>
            <a:ext cx="7343775" cy="461665"/>
          </a:xfrm>
          <a:prstGeom prst="rect">
            <a:avLst/>
          </a:prstGeom>
          <a:solidFill>
            <a:schemeClr val="accent1">
              <a:lumMod val="75000"/>
            </a:schemeClr>
          </a:solidFill>
        </p:spPr>
        <p:style>
          <a:lnRef idx="3">
            <a:schemeClr val="lt1"/>
          </a:lnRef>
          <a:fillRef idx="1">
            <a:schemeClr val="accent6"/>
          </a:fillRef>
          <a:effectRef idx="1">
            <a:schemeClr val="accent6"/>
          </a:effectRef>
          <a:fontRef idx="minor">
            <a:schemeClr val="lt1"/>
          </a:fontRef>
        </p:style>
        <p:txBody>
          <a:bodyPr>
            <a:spAutoFit/>
          </a:bodyPr>
          <a:lstStyle/>
          <a:p>
            <a:pPr algn="ctr">
              <a:defRPr/>
            </a:pPr>
            <a:r>
              <a:rPr lang="en-GB" sz="2400" b="1" dirty="0">
                <a:latin typeface="Arial" panose="020B0604020202020204" pitchFamily="34" charset="0"/>
                <a:cs typeface="Arial" panose="020B0604020202020204" pitchFamily="34" charset="0"/>
              </a:rPr>
              <a:t>Academic  (2020/2021)</a:t>
            </a:r>
          </a:p>
        </p:txBody>
      </p:sp>
      <p:sp>
        <p:nvSpPr>
          <p:cNvPr id="6" name="TextBox 5"/>
          <p:cNvSpPr txBox="1"/>
          <p:nvPr/>
        </p:nvSpPr>
        <p:spPr>
          <a:xfrm>
            <a:off x="6294893" y="180152"/>
            <a:ext cx="2209801"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(M6X01291)</a:t>
            </a:r>
          </a:p>
          <a:p>
            <a:pPr algn="ctr"/>
            <a:endParaRPr lang="en-GB" sz="2800" b="1" dirty="0">
              <a:solidFill>
                <a:schemeClr val="accent2">
                  <a:lumMod val="60000"/>
                  <a:lumOff val="40000"/>
                </a:schemeClr>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AFA6FD8D-8396-46E5-8C11-ABD4D12B34AA}"/>
              </a:ext>
            </a:extLst>
          </p:cNvPr>
          <p:cNvPicPr>
            <a:picLocks noChangeAspect="1"/>
          </p:cNvPicPr>
          <p:nvPr/>
        </p:nvPicPr>
        <p:blipFill>
          <a:blip r:embed="rId3"/>
          <a:stretch>
            <a:fillRect/>
          </a:stretch>
        </p:blipFill>
        <p:spPr>
          <a:xfrm>
            <a:off x="11113" y="34121"/>
            <a:ext cx="2209800" cy="954107"/>
          </a:xfrm>
          <a:prstGeom prst="rect">
            <a:avLst/>
          </a:prstGeom>
        </p:spPr>
      </p:pic>
      <p:sp>
        <p:nvSpPr>
          <p:cNvPr id="4" name="Date Placeholder 3">
            <a:extLst>
              <a:ext uri="{FF2B5EF4-FFF2-40B4-BE49-F238E27FC236}">
                <a16:creationId xmlns:a16="http://schemas.microsoft.com/office/drawing/2014/main" id="{429CAD74-D34D-4045-8EC4-74B2DA51CDB4}"/>
              </a:ext>
            </a:extLst>
          </p:cNvPr>
          <p:cNvSpPr>
            <a:spLocks noGrp="1"/>
          </p:cNvSpPr>
          <p:nvPr>
            <p:ph type="dt" sz="half" idx="10"/>
          </p:nvPr>
        </p:nvSpPr>
        <p:spPr/>
        <p:txBody>
          <a:bodyPr/>
          <a:lstStyle/>
          <a:p>
            <a:fld id="{A2A79116-16D7-41B6-BC05-1DF7FC76F83A}" type="datetime8">
              <a:rPr lang="en-GB" smtClean="0"/>
              <a:t>09/11/2020 21:38</a:t>
            </a:fld>
            <a:endParaRPr lang="en-US"/>
          </a:p>
        </p:txBody>
      </p:sp>
      <p:sp>
        <p:nvSpPr>
          <p:cNvPr id="8" name="Footer Placeholder 7">
            <a:extLst>
              <a:ext uri="{FF2B5EF4-FFF2-40B4-BE49-F238E27FC236}">
                <a16:creationId xmlns:a16="http://schemas.microsoft.com/office/drawing/2014/main" id="{173ABCF9-A235-4F6E-8247-7FBEFB6AE45E}"/>
              </a:ext>
            </a:extLst>
          </p:cNvPr>
          <p:cNvSpPr>
            <a:spLocks noGrp="1"/>
          </p:cNvSpPr>
          <p:nvPr>
            <p:ph type="ftr" sz="quarter" idx="11"/>
          </p:nvPr>
        </p:nvSpPr>
        <p:spPr/>
        <p:txBody>
          <a:bodyPr/>
          <a:lstStyle/>
          <a:p>
            <a:r>
              <a:rPr lang="en-US" dirty="0">
                <a:solidFill>
                  <a:srgbClr val="0070C0"/>
                </a:solidFill>
              </a:rPr>
              <a:t>Human Resource Management </a:t>
            </a:r>
          </a:p>
        </p:txBody>
      </p:sp>
      <p:sp>
        <p:nvSpPr>
          <p:cNvPr id="9" name="Slide Number Placeholder 8">
            <a:extLst>
              <a:ext uri="{FF2B5EF4-FFF2-40B4-BE49-F238E27FC236}">
                <a16:creationId xmlns:a16="http://schemas.microsoft.com/office/drawing/2014/main" id="{401E8F4E-5628-41EE-B769-331AB6040CEF}"/>
              </a:ext>
            </a:extLst>
          </p:cNvPr>
          <p:cNvSpPr>
            <a:spLocks noGrp="1"/>
          </p:cNvSpPr>
          <p:nvPr>
            <p:ph type="sldNum" sz="quarter" idx="12"/>
          </p:nvPr>
        </p:nvSpPr>
        <p:spPr/>
        <p:txBody>
          <a:bodyPr/>
          <a:lstStyle/>
          <a:p>
            <a:fld id="{AD32F495-CB6A-4F56-A179-E3E62F8CEC1C}" type="slidenum">
              <a:rPr lang="en-US" smtClean="0"/>
              <a:pPr/>
              <a:t>1</a:t>
            </a:fld>
            <a:endParaRPr lang="en-US"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6600" y="251057"/>
            <a:ext cx="2590800" cy="735101"/>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Aims</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2</a:t>
            </a:fld>
            <a:endParaRPr lang="en-US" dirty="0"/>
          </a:p>
        </p:txBody>
      </p:sp>
      <p:sp>
        <p:nvSpPr>
          <p:cNvPr id="8" name="Date Placeholder 7"/>
          <p:cNvSpPr>
            <a:spLocks noGrp="1"/>
          </p:cNvSpPr>
          <p:nvPr>
            <p:ph type="dt" sz="half" idx="10"/>
          </p:nvPr>
        </p:nvSpPr>
        <p:spPr/>
        <p:txBody>
          <a:bodyPr/>
          <a:lstStyle/>
          <a:p>
            <a:fld id="{42CCFE0E-050C-4301-9AF7-8517AF71BE2E}" type="datetime8">
              <a:rPr lang="en-GB" smtClean="0"/>
              <a:t>09/11/2020 21:38</a:t>
            </a:fld>
            <a:endParaRPr lang="en-US" dirty="0"/>
          </a:p>
        </p:txBody>
      </p:sp>
      <p:sp>
        <p:nvSpPr>
          <p:cNvPr id="9" name="Footer Placeholder 8"/>
          <p:cNvSpPr>
            <a:spLocks noGrp="1"/>
          </p:cNvSpPr>
          <p:nvPr>
            <p:ph type="ftr" sz="quarter" idx="11"/>
          </p:nvPr>
        </p:nvSpPr>
        <p:spPr>
          <a:xfrm>
            <a:off x="3124200" y="6356350"/>
            <a:ext cx="4343400" cy="365125"/>
          </a:xfrm>
        </p:spPr>
        <p:txBody>
          <a:bodyPr/>
          <a:lstStyle/>
          <a:p>
            <a:r>
              <a:rPr lang="en-US">
                <a:solidFill>
                  <a:srgbClr val="0070C0"/>
                </a:solidFill>
              </a:rPr>
              <a:t>Human Resource Management </a:t>
            </a:r>
            <a:endParaRPr lang="en-US" dirty="0">
              <a:solidFill>
                <a:srgbClr val="0070C0"/>
              </a:solidFill>
            </a:endParaRPr>
          </a:p>
        </p:txBody>
      </p:sp>
      <p:pic>
        <p:nvPicPr>
          <p:cNvPr id="10" name="Picture 9">
            <a:extLst>
              <a:ext uri="{FF2B5EF4-FFF2-40B4-BE49-F238E27FC236}">
                <a16:creationId xmlns:a16="http://schemas.microsoft.com/office/drawing/2014/main" id="{41C0811D-AF3B-4A4D-A96A-7A613B1BC48E}"/>
              </a:ext>
            </a:extLst>
          </p:cNvPr>
          <p:cNvPicPr>
            <a:picLocks noChangeAspect="1"/>
          </p:cNvPicPr>
          <p:nvPr/>
        </p:nvPicPr>
        <p:blipFill>
          <a:blip r:embed="rId2"/>
          <a:stretch>
            <a:fillRect/>
          </a:stretch>
        </p:blipFill>
        <p:spPr>
          <a:xfrm>
            <a:off x="11113" y="34121"/>
            <a:ext cx="2209800" cy="954107"/>
          </a:xfrm>
          <a:prstGeom prst="rect">
            <a:avLst/>
          </a:prstGeom>
        </p:spPr>
      </p:pic>
      <p:sp>
        <p:nvSpPr>
          <p:cNvPr id="5" name="Rectangle 4">
            <a:extLst>
              <a:ext uri="{FF2B5EF4-FFF2-40B4-BE49-F238E27FC236}">
                <a16:creationId xmlns:a16="http://schemas.microsoft.com/office/drawing/2014/main" id="{FDBA8A4D-DE2D-4EBF-9F2C-0E6699BC6E73}"/>
              </a:ext>
            </a:extLst>
          </p:cNvPr>
          <p:cNvSpPr/>
          <p:nvPr/>
        </p:nvSpPr>
        <p:spPr>
          <a:xfrm>
            <a:off x="914400" y="1997334"/>
            <a:ext cx="7467600" cy="3901837"/>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tabLst>
                <a:tab pos="457200" algn="l"/>
              </a:tabLst>
            </a:pPr>
            <a:r>
              <a:rPr lang="en-GB" sz="2400" b="1" dirty="0">
                <a:latin typeface="Arial" panose="020B0604020202020204" pitchFamily="34" charset="0"/>
                <a:ea typeface="Times New Roman" panose="02020603050405020304" pitchFamily="18" charset="0"/>
                <a:cs typeface="Symbol" panose="05050102010706020507" pitchFamily="18" charset="2"/>
              </a:rPr>
              <a:t>To develop a knowledge of basic principles and concepts of human resource management.  </a:t>
            </a:r>
          </a:p>
          <a:p>
            <a:pPr marL="342900" lvl="0" indent="-342900" algn="just">
              <a:lnSpc>
                <a:spcPct val="150000"/>
              </a:lnSpc>
              <a:spcAft>
                <a:spcPts val="0"/>
              </a:spcAft>
              <a:buFont typeface="Symbol" panose="05050102010706020507" pitchFamily="18" charset="2"/>
              <a:buChar char=""/>
              <a:tabLst>
                <a:tab pos="457200" algn="l"/>
              </a:tabLst>
            </a:pPr>
            <a:endParaRPr lang="en-GB" sz="2400" b="1" dirty="0">
              <a:latin typeface="Arial" panose="020B0604020202020204" pitchFamily="34" charset="0"/>
              <a:ea typeface="Times New Roman" panose="02020603050405020304" pitchFamily="18" charset="0"/>
              <a:cs typeface="Symbol" panose="05050102010706020507" pitchFamily="18" charset="2"/>
            </a:endParaRPr>
          </a:p>
          <a:p>
            <a:pPr marL="342900" lvl="0" indent="-342900" algn="just">
              <a:lnSpc>
                <a:spcPct val="150000"/>
              </a:lnSpc>
              <a:spcAft>
                <a:spcPts val="0"/>
              </a:spcAft>
              <a:buFont typeface="Symbol" panose="05050102010706020507" pitchFamily="18" charset="2"/>
              <a:buChar char=""/>
              <a:tabLst>
                <a:tab pos="457200" algn="l"/>
              </a:tabLst>
            </a:pPr>
            <a:r>
              <a:rPr lang="en-GB" sz="2400" b="1" dirty="0">
                <a:latin typeface="Arial" panose="020B0604020202020204" pitchFamily="34" charset="0"/>
                <a:ea typeface="Times New Roman" panose="02020603050405020304" pitchFamily="18" charset="0"/>
                <a:cs typeface="Symbol" panose="05050102010706020507" pitchFamily="18" charset="2"/>
              </a:rPr>
              <a:t>To enable the student to apply the concepts of human resource management to the logistics industries.</a:t>
            </a:r>
          </a:p>
          <a:p>
            <a:pPr marL="342900" lvl="0" indent="-342900" algn="just">
              <a:lnSpc>
                <a:spcPct val="150000"/>
              </a:lnSpc>
              <a:spcAft>
                <a:spcPts val="0"/>
              </a:spcAft>
              <a:buFont typeface="Symbol" panose="05050102010706020507" pitchFamily="18" charset="2"/>
              <a:buChar char=""/>
              <a:tabLst>
                <a:tab pos="457200" algn="l"/>
              </a:tabLst>
            </a:pPr>
            <a:endParaRPr lang="en-US" sz="2400" b="1" dirty="0">
              <a:latin typeface="Arial" panose="020B0604020202020204" pitchFamily="34" charset="0"/>
              <a:ea typeface="Times New Roman" panose="02020603050405020304" pitchFamily="18" charset="0"/>
              <a:cs typeface="Symbol" panose="05050102010706020507" pitchFamily="18" charset="2"/>
            </a:endParaRPr>
          </a:p>
        </p:txBody>
      </p:sp>
    </p:spTree>
    <p:extLst>
      <p:ext uri="{BB962C8B-B14F-4D97-AF65-F5344CB8AC3E}">
        <p14:creationId xmlns:p14="http://schemas.microsoft.com/office/powerpoint/2010/main" val="681594152"/>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A111-5B28-4129-9700-0F4145629AEE}"/>
              </a:ext>
            </a:extLst>
          </p:cNvPr>
          <p:cNvSpPr>
            <a:spLocks noGrp="1"/>
          </p:cNvSpPr>
          <p:nvPr>
            <p:ph type="title"/>
          </p:nvPr>
        </p:nvSpPr>
        <p:spPr>
          <a:xfrm>
            <a:off x="2667000" y="74793"/>
            <a:ext cx="6019800" cy="11430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Objective of the lecture</a:t>
            </a:r>
            <a:endParaRPr lang="en-US"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E8E577-AD44-452A-B1B7-74D9D0EFEC9D}"/>
              </a:ext>
            </a:extLst>
          </p:cNvPr>
          <p:cNvSpPr>
            <a:spLocks noGrp="1"/>
          </p:cNvSpPr>
          <p:nvPr>
            <p:ph idx="1"/>
          </p:nvPr>
        </p:nvSpPr>
        <p:spPr>
          <a:xfrm>
            <a:off x="381000" y="1204541"/>
            <a:ext cx="8229600" cy="5151809"/>
          </a:xfrm>
        </p:spPr>
        <p:txBody>
          <a:bodyPr>
            <a:normAutofit lnSpcReduction="10000"/>
          </a:bodyPr>
          <a:lstStyle/>
          <a:p>
            <a:pPr marL="0" indent="0" algn="just">
              <a:lnSpc>
                <a:spcPct val="150000"/>
              </a:lnSpc>
              <a:buNone/>
            </a:pPr>
            <a:r>
              <a:rPr lang="en-US" sz="2400" b="1" dirty="0">
                <a:latin typeface="Arial" panose="020B0604020202020204" pitchFamily="34" charset="0"/>
                <a:cs typeface="Arial" panose="020B0604020202020204" pitchFamily="34" charset="0"/>
              </a:rPr>
              <a:t>1. Define the term ‘human resource management’.</a:t>
            </a:r>
          </a:p>
          <a:p>
            <a:pPr marL="0" indent="0" algn="just">
              <a:lnSpc>
                <a:spcPct val="150000"/>
              </a:lnSpc>
              <a:buNone/>
            </a:pPr>
            <a:r>
              <a:rPr lang="en-US" sz="2400" b="1" dirty="0">
                <a:latin typeface="Arial" panose="020B0604020202020204" pitchFamily="34" charset="0"/>
                <a:cs typeface="Arial" panose="020B0604020202020204" pitchFamily="34" charset="0"/>
              </a:rPr>
              <a:t>2. Explain the different ways in which the term ‘human resource management’ is used.</a:t>
            </a:r>
          </a:p>
          <a:p>
            <a:pPr marL="0" indent="0" algn="just">
              <a:lnSpc>
                <a:spcPct val="150000"/>
              </a:lnSpc>
              <a:buNone/>
            </a:pPr>
            <a:r>
              <a:rPr lang="en-US" sz="2400" b="1" dirty="0">
                <a:latin typeface="Arial" panose="020B0604020202020204" pitchFamily="34" charset="0"/>
                <a:cs typeface="Arial" panose="020B0604020202020204" pitchFamily="34" charset="0"/>
              </a:rPr>
              <a:t>3. Set out the main objectives of the human resource function.</a:t>
            </a:r>
          </a:p>
          <a:p>
            <a:pPr marL="0" indent="0" algn="just">
              <a:lnSpc>
                <a:spcPct val="150000"/>
              </a:lnSpc>
              <a:buNone/>
            </a:pPr>
            <a:r>
              <a:rPr lang="en-US" sz="2400" b="1" dirty="0">
                <a:latin typeface="Arial" panose="020B0604020202020204" pitchFamily="34" charset="0"/>
                <a:cs typeface="Arial" panose="020B0604020202020204" pitchFamily="34" charset="0"/>
              </a:rPr>
              <a:t>4. Review the historical evolution of the modern human resource function.</a:t>
            </a:r>
          </a:p>
          <a:p>
            <a:pPr marL="0" indent="0" algn="just">
              <a:lnSpc>
                <a:spcPct val="150000"/>
              </a:lnSpc>
              <a:buNone/>
            </a:pPr>
            <a:r>
              <a:rPr lang="en-US" sz="2400" b="1" dirty="0">
                <a:latin typeface="Arial" panose="020B0604020202020204" pitchFamily="34" charset="0"/>
                <a:cs typeface="Arial" panose="020B0604020202020204" pitchFamily="34" charset="0"/>
              </a:rPr>
              <a:t>5. Discuss links between human resource management activity and business performance</a:t>
            </a:r>
          </a:p>
        </p:txBody>
      </p:sp>
      <p:sp>
        <p:nvSpPr>
          <p:cNvPr id="4" name="Date Placeholder 3">
            <a:extLst>
              <a:ext uri="{FF2B5EF4-FFF2-40B4-BE49-F238E27FC236}">
                <a16:creationId xmlns:a16="http://schemas.microsoft.com/office/drawing/2014/main" id="{4571FAE3-1A0D-4492-A763-6C09262BDB5E}"/>
              </a:ext>
            </a:extLst>
          </p:cNvPr>
          <p:cNvSpPr>
            <a:spLocks noGrp="1"/>
          </p:cNvSpPr>
          <p:nvPr>
            <p:ph type="dt" sz="half" idx="10"/>
          </p:nvPr>
        </p:nvSpPr>
        <p:spPr/>
        <p:txBody>
          <a:bodyPr/>
          <a:lstStyle/>
          <a:p>
            <a:fld id="{4FD8F452-A1F8-4A50-908C-449132E9112B}" type="datetime8">
              <a:rPr lang="en-GB" smtClean="0"/>
              <a:t>09/11/2020 21:38</a:t>
            </a:fld>
            <a:endParaRPr lang="en-US" dirty="0"/>
          </a:p>
        </p:txBody>
      </p:sp>
      <p:sp>
        <p:nvSpPr>
          <p:cNvPr id="5" name="Footer Placeholder 4">
            <a:extLst>
              <a:ext uri="{FF2B5EF4-FFF2-40B4-BE49-F238E27FC236}">
                <a16:creationId xmlns:a16="http://schemas.microsoft.com/office/drawing/2014/main" id="{95225966-CECB-49DB-B2BB-32111EB75D9B}"/>
              </a:ext>
            </a:extLst>
          </p:cNvPr>
          <p:cNvSpPr>
            <a:spLocks noGrp="1"/>
          </p:cNvSpPr>
          <p:nvPr>
            <p:ph type="ftr" sz="quarter" idx="11"/>
          </p:nvPr>
        </p:nvSpPr>
        <p:spPr>
          <a:xfrm>
            <a:off x="3124200" y="6356350"/>
            <a:ext cx="3429000" cy="365125"/>
          </a:xfrm>
        </p:spPr>
        <p:txBody>
          <a:bodyPr/>
          <a:lstStyle/>
          <a:p>
            <a:r>
              <a:rPr lang="en-US">
                <a:solidFill>
                  <a:schemeClr val="accent1"/>
                </a:solidFill>
              </a:rPr>
              <a:t>Human Resource Management </a:t>
            </a:r>
            <a:endParaRPr lang="en-US" dirty="0">
              <a:solidFill>
                <a:schemeClr val="accent1"/>
              </a:solidFill>
            </a:endParaRPr>
          </a:p>
        </p:txBody>
      </p:sp>
      <p:sp>
        <p:nvSpPr>
          <p:cNvPr id="6" name="Slide Number Placeholder 5">
            <a:extLst>
              <a:ext uri="{FF2B5EF4-FFF2-40B4-BE49-F238E27FC236}">
                <a16:creationId xmlns:a16="http://schemas.microsoft.com/office/drawing/2014/main" id="{367B5473-81E7-4C09-BA02-8608905ADBAF}"/>
              </a:ext>
            </a:extLst>
          </p:cNvPr>
          <p:cNvSpPr>
            <a:spLocks noGrp="1"/>
          </p:cNvSpPr>
          <p:nvPr>
            <p:ph type="sldNum" sz="quarter" idx="12"/>
          </p:nvPr>
        </p:nvSpPr>
        <p:spPr/>
        <p:txBody>
          <a:bodyPr/>
          <a:lstStyle/>
          <a:p>
            <a:fld id="{B6F15528-21DE-4FAA-801E-634DDDAF4B2B}" type="slidenum">
              <a:rPr lang="en-US" smtClean="0"/>
              <a:pPr/>
              <a:t>3</a:t>
            </a:fld>
            <a:endParaRPr lang="en-US" dirty="0"/>
          </a:p>
        </p:txBody>
      </p:sp>
      <p:pic>
        <p:nvPicPr>
          <p:cNvPr id="7" name="Picture 6">
            <a:extLst>
              <a:ext uri="{FF2B5EF4-FFF2-40B4-BE49-F238E27FC236}">
                <a16:creationId xmlns:a16="http://schemas.microsoft.com/office/drawing/2014/main" id="{8357B1C9-03F0-4FDB-AAF2-CD699E3B9ACC}"/>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4182868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59690"/>
            <a:ext cx="5486400" cy="1143000"/>
          </a:xfrm>
        </p:spPr>
        <p:txBody>
          <a:bodyPr>
            <a:normAutofit/>
          </a:bodyPr>
          <a:lstStyle/>
          <a:p>
            <a:r>
              <a:rPr lang="en-GB" b="1" dirty="0">
                <a:solidFill>
                  <a:schemeClr val="accent1"/>
                </a:solidFill>
              </a:rPr>
              <a:t>Lecture contents</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4</a:t>
            </a:fld>
            <a:endParaRPr lang="en-US" dirty="0"/>
          </a:p>
        </p:txBody>
      </p:sp>
      <p:sp>
        <p:nvSpPr>
          <p:cNvPr id="8" name="Date Placeholder 7"/>
          <p:cNvSpPr>
            <a:spLocks noGrp="1"/>
          </p:cNvSpPr>
          <p:nvPr>
            <p:ph type="dt" sz="half" idx="10"/>
          </p:nvPr>
        </p:nvSpPr>
        <p:spPr/>
        <p:txBody>
          <a:bodyPr/>
          <a:lstStyle/>
          <a:p>
            <a:fld id="{02BCAAE2-0A6C-47AC-9F95-F316DA173C76}" type="datetime8">
              <a:rPr lang="en-GB" smtClean="0"/>
              <a:t>09/11/2020 21:38</a:t>
            </a:fld>
            <a:endParaRPr lang="en-US" dirty="0"/>
          </a:p>
        </p:txBody>
      </p:sp>
      <p:sp>
        <p:nvSpPr>
          <p:cNvPr id="9" name="Footer Placeholder 8"/>
          <p:cNvSpPr>
            <a:spLocks noGrp="1"/>
          </p:cNvSpPr>
          <p:nvPr>
            <p:ph type="ftr" sz="quarter" idx="11"/>
          </p:nvPr>
        </p:nvSpPr>
        <p:spPr>
          <a:xfrm>
            <a:off x="3124200" y="6356350"/>
            <a:ext cx="4343400" cy="365125"/>
          </a:xfrm>
        </p:spPr>
        <p:txBody>
          <a:bodyPr/>
          <a:lstStyle/>
          <a:p>
            <a:r>
              <a:rPr lang="en-US">
                <a:solidFill>
                  <a:srgbClr val="0070C0"/>
                </a:solidFill>
              </a:rPr>
              <a:t>Human Resource Management </a:t>
            </a:r>
            <a:endParaRPr lang="en-US" dirty="0">
              <a:solidFill>
                <a:srgbClr val="0070C0"/>
              </a:solidFill>
            </a:endParaRPr>
          </a:p>
        </p:txBody>
      </p:sp>
      <p:sp>
        <p:nvSpPr>
          <p:cNvPr id="3" name="Rectangle 2"/>
          <p:cNvSpPr/>
          <p:nvPr/>
        </p:nvSpPr>
        <p:spPr>
          <a:xfrm>
            <a:off x="152400" y="1037367"/>
            <a:ext cx="8686800" cy="5316840"/>
          </a:xfrm>
          <a:prstGeom prst="rect">
            <a:avLst/>
          </a:prstGeom>
        </p:spPr>
        <p:txBody>
          <a:bodyPr wrap="square">
            <a:spAutoFit/>
          </a:bodyPr>
          <a:lstStyle/>
          <a:p>
            <a:pPr>
              <a:lnSpc>
                <a:spcPct val="150000"/>
              </a:lnSpc>
            </a:pPr>
            <a:r>
              <a:rPr lang="en-GB" sz="2500" b="1" dirty="0">
                <a:latin typeface="Arial" panose="020B0604020202020204" pitchFamily="34" charset="0"/>
                <a:ea typeface="Times New Roman"/>
                <a:cs typeface="Arial" panose="020B0604020202020204" pitchFamily="34" charset="0"/>
              </a:rPr>
              <a:t>Definition of HRM;</a:t>
            </a:r>
          </a:p>
          <a:p>
            <a:pPr marL="457200" indent="-457200">
              <a:lnSpc>
                <a:spcPct val="150000"/>
              </a:lnSpc>
              <a:buFont typeface="Arial" panose="020B0604020202020204" pitchFamily="34" charset="0"/>
              <a:buChar char="•"/>
            </a:pPr>
            <a:r>
              <a:rPr lang="en-GB" sz="2400" b="1" dirty="0">
                <a:latin typeface="Arial" panose="020B0604020202020204" pitchFamily="34" charset="0"/>
                <a:ea typeface="Times New Roman"/>
                <a:cs typeface="Arial" panose="020B0604020202020204" pitchFamily="34" charset="0"/>
              </a:rPr>
              <a:t>Development of HRM since late 19</a:t>
            </a:r>
            <a:r>
              <a:rPr lang="en-GB" sz="2400" b="1" baseline="30000" dirty="0">
                <a:latin typeface="Arial" panose="020B0604020202020204" pitchFamily="34" charset="0"/>
                <a:ea typeface="Times New Roman"/>
                <a:cs typeface="Arial" panose="020B0604020202020204" pitchFamily="34" charset="0"/>
              </a:rPr>
              <a:t>th</a:t>
            </a:r>
            <a:r>
              <a:rPr lang="en-GB" sz="2400" b="1" dirty="0">
                <a:latin typeface="Arial" panose="020B0604020202020204" pitchFamily="34" charset="0"/>
                <a:ea typeface="Times New Roman"/>
                <a:cs typeface="Arial" panose="020B0604020202020204" pitchFamily="34" charset="0"/>
              </a:rPr>
              <a:t> century.</a:t>
            </a:r>
          </a:p>
          <a:p>
            <a:pPr marL="457200" indent="-457200">
              <a:lnSpc>
                <a:spcPct val="150000"/>
              </a:lnSpc>
              <a:buFont typeface="Arial" panose="020B0604020202020204" pitchFamily="34" charset="0"/>
              <a:buChar char="•"/>
            </a:pPr>
            <a:r>
              <a:rPr lang="en-GB" sz="2400" b="1" dirty="0">
                <a:latin typeface="Arial" panose="020B0604020202020204" pitchFamily="34" charset="0"/>
                <a:ea typeface="Times New Roman"/>
                <a:cs typeface="Arial" panose="020B0604020202020204" pitchFamily="34" charset="0"/>
              </a:rPr>
              <a:t>Welfare (Social Justice).</a:t>
            </a:r>
          </a:p>
          <a:p>
            <a:pPr marL="457200" indent="-457200">
              <a:lnSpc>
                <a:spcPct val="150000"/>
              </a:lnSpc>
              <a:buFont typeface="Arial" panose="020B0604020202020204" pitchFamily="34" charset="0"/>
              <a:buChar char="•"/>
            </a:pPr>
            <a:r>
              <a:rPr lang="en-GB" sz="2400" b="1" dirty="0">
                <a:latin typeface="Arial" panose="020B0604020202020204" pitchFamily="34" charset="0"/>
                <a:ea typeface="Times New Roman"/>
                <a:cs typeface="Arial" panose="020B0604020202020204" pitchFamily="34" charset="0"/>
              </a:rPr>
              <a:t>Industrial Relations.</a:t>
            </a:r>
          </a:p>
          <a:p>
            <a:pPr marL="800100" lvl="1" indent="-342900">
              <a:lnSpc>
                <a:spcPct val="150000"/>
              </a:lnSpc>
              <a:buFont typeface="Wingdings" panose="05000000000000000000" pitchFamily="2" charset="2"/>
              <a:buChar char="ü"/>
            </a:pPr>
            <a:r>
              <a:rPr lang="en-GB" sz="1600" b="1" dirty="0">
                <a:latin typeface="Arial" panose="020B0604020202020204" pitchFamily="34" charset="0"/>
                <a:ea typeface="Times New Roman"/>
                <a:cs typeface="Arial" panose="020B0604020202020204" pitchFamily="34" charset="0"/>
              </a:rPr>
              <a:t>Human Bureaucracy</a:t>
            </a:r>
          </a:p>
          <a:p>
            <a:pPr marL="800100" lvl="1" indent="-342900">
              <a:lnSpc>
                <a:spcPct val="150000"/>
              </a:lnSpc>
              <a:buFont typeface="Wingdings" panose="05000000000000000000" pitchFamily="2" charset="2"/>
              <a:buChar char="ü"/>
            </a:pPr>
            <a:r>
              <a:rPr lang="en-GB" sz="1600" b="1" dirty="0">
                <a:latin typeface="Arial" panose="020B0604020202020204" pitchFamily="34" charset="0"/>
                <a:ea typeface="Times New Roman"/>
                <a:cs typeface="Arial" panose="020B0604020202020204" pitchFamily="34" charset="0"/>
              </a:rPr>
              <a:t>Negotiation consent </a:t>
            </a:r>
          </a:p>
          <a:p>
            <a:pPr marL="800100" lvl="1" indent="-342900">
              <a:lnSpc>
                <a:spcPct val="150000"/>
              </a:lnSpc>
              <a:buFont typeface="Wingdings" panose="05000000000000000000" pitchFamily="2" charset="2"/>
              <a:buChar char="ü"/>
            </a:pPr>
            <a:r>
              <a:rPr lang="en-GB" sz="1600" b="1" dirty="0">
                <a:latin typeface="Arial" panose="020B0604020202020204" pitchFamily="34" charset="0"/>
                <a:ea typeface="Times New Roman"/>
                <a:cs typeface="Arial" panose="020B0604020202020204" pitchFamily="34" charset="0"/>
              </a:rPr>
              <a:t>organisation</a:t>
            </a:r>
          </a:p>
          <a:p>
            <a:pPr marL="457200" indent="-457200">
              <a:lnSpc>
                <a:spcPct val="150000"/>
              </a:lnSpc>
              <a:buFont typeface="Arial" panose="020B0604020202020204" pitchFamily="34" charset="0"/>
              <a:buChar char="•"/>
            </a:pPr>
            <a:r>
              <a:rPr lang="en-GB" sz="2400" b="1" dirty="0">
                <a:latin typeface="Arial" panose="020B0604020202020204" pitchFamily="34" charset="0"/>
                <a:ea typeface="Times New Roman"/>
                <a:cs typeface="Arial" panose="020B0604020202020204" pitchFamily="34" charset="0"/>
              </a:rPr>
              <a:t>Personnel Management. </a:t>
            </a:r>
          </a:p>
          <a:p>
            <a:pPr marL="457200" indent="-457200">
              <a:lnSpc>
                <a:spcPct val="150000"/>
              </a:lnSpc>
              <a:buFont typeface="Arial" panose="020B0604020202020204" pitchFamily="34" charset="0"/>
              <a:buChar char="•"/>
            </a:pPr>
            <a:r>
              <a:rPr lang="en-GB" sz="2400" b="1" dirty="0">
                <a:latin typeface="Arial" panose="020B0604020202020204" pitchFamily="34" charset="0"/>
                <a:ea typeface="Times New Roman"/>
                <a:cs typeface="Arial" panose="020B0604020202020204" pitchFamily="34" charset="0"/>
              </a:rPr>
              <a:t>Human Resource Management as a Business Strategy.  </a:t>
            </a:r>
          </a:p>
          <a:p>
            <a:pPr marL="457200" indent="-457200">
              <a:buFont typeface="Arial" panose="020B0604020202020204" pitchFamily="34" charset="0"/>
              <a:buChar char="•"/>
            </a:pPr>
            <a:endParaRPr lang="en-GB" sz="2500" dirty="0">
              <a:ea typeface="Times New Roman"/>
            </a:endParaRPr>
          </a:p>
          <a:p>
            <a:endParaRPr lang="en-GB" sz="2500" dirty="0">
              <a:ea typeface="Times New Roman"/>
            </a:endParaRPr>
          </a:p>
        </p:txBody>
      </p:sp>
      <p:pic>
        <p:nvPicPr>
          <p:cNvPr id="10" name="Picture 9">
            <a:extLst>
              <a:ext uri="{FF2B5EF4-FFF2-40B4-BE49-F238E27FC236}">
                <a16:creationId xmlns:a16="http://schemas.microsoft.com/office/drawing/2014/main" id="{41C0811D-AF3B-4A4D-A96A-7A613B1BC48E}"/>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192528616"/>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9986" y="91572"/>
            <a:ext cx="6248400" cy="11430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The Definition of HRM</a:t>
            </a:r>
          </a:p>
        </p:txBody>
      </p:sp>
      <p:sp>
        <p:nvSpPr>
          <p:cNvPr id="3" name="Content Placeholder 2"/>
          <p:cNvSpPr>
            <a:spLocks noGrp="1"/>
          </p:cNvSpPr>
          <p:nvPr>
            <p:ph idx="1"/>
          </p:nvPr>
        </p:nvSpPr>
        <p:spPr>
          <a:xfrm>
            <a:off x="228600" y="1234572"/>
            <a:ext cx="8686800" cy="4943988"/>
          </a:xfrm>
        </p:spPr>
        <p:txBody>
          <a:bodyPr>
            <a:normAutofit/>
          </a:bodyPr>
          <a:lstStyle/>
          <a:p>
            <a:pPr marL="0" indent="0" algn="just">
              <a:lnSpc>
                <a:spcPct val="150000"/>
              </a:lnSpc>
              <a:buNone/>
            </a:pPr>
            <a:r>
              <a:rPr lang="en-GB" sz="2400" b="1" dirty="0">
                <a:latin typeface="Arial" panose="020B0604020202020204" pitchFamily="34" charset="0"/>
                <a:cs typeface="Arial" panose="020B0604020202020204" pitchFamily="34" charset="0"/>
              </a:rPr>
              <a:t>Human resources management is directed mainly at management needs for human resources (not necessarily employees) to be provided and deployed. There is greater emphasis on planning, monitoring, and control, rather than on problem-solving and mediation. It is totally identified with management interests, being a general management activity and is relatively distant from the workforce as a whole (Torrington and Hall, 1987).</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5</a:t>
            </a:fld>
            <a:endParaRPr lang="en-US" dirty="0"/>
          </a:p>
        </p:txBody>
      </p:sp>
      <p:sp>
        <p:nvSpPr>
          <p:cNvPr id="8" name="Date Placeholder 7"/>
          <p:cNvSpPr>
            <a:spLocks noGrp="1"/>
          </p:cNvSpPr>
          <p:nvPr>
            <p:ph type="dt" sz="half" idx="10"/>
          </p:nvPr>
        </p:nvSpPr>
        <p:spPr/>
        <p:txBody>
          <a:bodyPr/>
          <a:lstStyle/>
          <a:p>
            <a:fld id="{D4C7876E-20B4-4F75-8F5E-4696286A2B4C}" type="datetime8">
              <a:rPr lang="en-GB" smtClean="0"/>
              <a:t>09/11/2020 21:38</a:t>
            </a:fld>
            <a:endParaRPr lang="en-US" dirty="0"/>
          </a:p>
        </p:txBody>
      </p:sp>
      <p:sp>
        <p:nvSpPr>
          <p:cNvPr id="9" name="Footer Placeholder 8"/>
          <p:cNvSpPr>
            <a:spLocks noGrp="1"/>
          </p:cNvSpPr>
          <p:nvPr>
            <p:ph type="ftr" sz="quarter" idx="11"/>
          </p:nvPr>
        </p:nvSpPr>
        <p:spPr>
          <a:xfrm>
            <a:off x="3124200" y="6356350"/>
            <a:ext cx="4191000" cy="365125"/>
          </a:xfrm>
        </p:spPr>
        <p:txBody>
          <a:bodyPr/>
          <a:lstStyle/>
          <a:p>
            <a:r>
              <a:rPr lang="en-GB">
                <a:solidFill>
                  <a:srgbClr val="0070C0"/>
                </a:solidFill>
              </a:rPr>
              <a:t>Human Resource Management </a:t>
            </a:r>
            <a:endParaRPr lang="en-US" dirty="0">
              <a:solidFill>
                <a:srgbClr val="0070C0"/>
              </a:solidFill>
            </a:endParaRPr>
          </a:p>
        </p:txBody>
      </p:sp>
      <p:pic>
        <p:nvPicPr>
          <p:cNvPr id="10" name="Picture 9">
            <a:extLst>
              <a:ext uri="{FF2B5EF4-FFF2-40B4-BE49-F238E27FC236}">
                <a16:creationId xmlns:a16="http://schemas.microsoft.com/office/drawing/2014/main" id="{F7A7B241-0D7D-4D96-87F5-4554C5D695F3}"/>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BF8D2-1096-404C-BED6-F3AC9BC32D6E}"/>
              </a:ext>
            </a:extLst>
          </p:cNvPr>
          <p:cNvSpPr>
            <a:spLocks noGrp="1"/>
          </p:cNvSpPr>
          <p:nvPr>
            <p:ph type="title"/>
          </p:nvPr>
        </p:nvSpPr>
        <p:spPr>
          <a:xfrm>
            <a:off x="2895600" y="34121"/>
            <a:ext cx="5562600" cy="11430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Definition Continue </a:t>
            </a:r>
            <a:endParaRPr lang="en-US"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66009B-E208-41E2-98E6-B0CA915D66D4}"/>
              </a:ext>
            </a:extLst>
          </p:cNvPr>
          <p:cNvSpPr>
            <a:spLocks noGrp="1"/>
          </p:cNvSpPr>
          <p:nvPr>
            <p:ph idx="1"/>
          </p:nvPr>
        </p:nvSpPr>
        <p:spPr>
          <a:xfrm>
            <a:off x="304800" y="1177121"/>
            <a:ext cx="8508569" cy="4525963"/>
          </a:xfrm>
        </p:spPr>
        <p:txBody>
          <a:bodyPr>
            <a:noAutofit/>
          </a:bodyPr>
          <a:lstStyle/>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Human resource management is the management of work and people towards desired ends, is a fundamental activity in any organisation in which human beings are employed. It is not something whose existence needs to be radically justified: </a:t>
            </a:r>
          </a:p>
          <a:p>
            <a:pPr marL="0" indent="0" algn="just">
              <a:lnSpc>
                <a:spcPct val="150000"/>
              </a:lnSpc>
              <a:spcBef>
                <a:spcPts val="600"/>
              </a:spcBef>
              <a:buNone/>
            </a:pPr>
            <a:r>
              <a:rPr lang="en-GB" sz="2400" b="1" dirty="0">
                <a:latin typeface="Arial" panose="020B0604020202020204" pitchFamily="34" charset="0"/>
                <a:cs typeface="Arial" panose="020B0604020202020204" pitchFamily="34" charset="0"/>
              </a:rPr>
              <a:t>HRM is an inevitable consequence of starting and growing an organisation (Boxall et al.,2007 p1)</a:t>
            </a:r>
          </a:p>
          <a:p>
            <a:pPr marL="0" indent="0" algn="just">
              <a:lnSpc>
                <a:spcPct val="150000"/>
              </a:lnSpc>
              <a:spcBef>
                <a:spcPts val="600"/>
              </a:spcBef>
              <a:buNone/>
            </a:pPr>
            <a:endParaRPr lang="en-GB" sz="2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B747E12-C35D-4E1A-BC83-12E91BE3C3D4}"/>
              </a:ext>
            </a:extLst>
          </p:cNvPr>
          <p:cNvSpPr>
            <a:spLocks noGrp="1"/>
          </p:cNvSpPr>
          <p:nvPr>
            <p:ph type="dt" sz="half" idx="10"/>
          </p:nvPr>
        </p:nvSpPr>
        <p:spPr/>
        <p:txBody>
          <a:bodyPr/>
          <a:lstStyle/>
          <a:p>
            <a:fld id="{597210AE-B118-4F18-BE12-FCDAD7EFB5DF}" type="datetime8">
              <a:rPr lang="en-GB" smtClean="0"/>
              <a:t>09/11/2020 21:38</a:t>
            </a:fld>
            <a:endParaRPr lang="en-US" dirty="0"/>
          </a:p>
        </p:txBody>
      </p:sp>
      <p:sp>
        <p:nvSpPr>
          <p:cNvPr id="5" name="Footer Placeholder 4">
            <a:extLst>
              <a:ext uri="{FF2B5EF4-FFF2-40B4-BE49-F238E27FC236}">
                <a16:creationId xmlns:a16="http://schemas.microsoft.com/office/drawing/2014/main" id="{7C8BCD09-0961-4213-814C-251405701FD3}"/>
              </a:ext>
            </a:extLst>
          </p:cNvPr>
          <p:cNvSpPr>
            <a:spLocks noGrp="1"/>
          </p:cNvSpPr>
          <p:nvPr>
            <p:ph type="ftr" sz="quarter" idx="11"/>
          </p:nvPr>
        </p:nvSpPr>
        <p:spPr>
          <a:xfrm>
            <a:off x="3124200" y="6356350"/>
            <a:ext cx="3429000" cy="365125"/>
          </a:xfrm>
        </p:spPr>
        <p:txBody>
          <a:bodyPr/>
          <a:lstStyle/>
          <a:p>
            <a:r>
              <a:rPr lang="en-US">
                <a:solidFill>
                  <a:schemeClr val="accent1"/>
                </a:solidFill>
              </a:rPr>
              <a:t>Human Resource Management </a:t>
            </a:r>
            <a:endParaRPr lang="en-US" dirty="0">
              <a:solidFill>
                <a:schemeClr val="accent1"/>
              </a:solidFill>
            </a:endParaRPr>
          </a:p>
        </p:txBody>
      </p:sp>
      <p:sp>
        <p:nvSpPr>
          <p:cNvPr id="6" name="Slide Number Placeholder 5">
            <a:extLst>
              <a:ext uri="{FF2B5EF4-FFF2-40B4-BE49-F238E27FC236}">
                <a16:creationId xmlns:a16="http://schemas.microsoft.com/office/drawing/2014/main" id="{FE61D864-1B51-4866-A702-F70267D07DDB}"/>
              </a:ext>
            </a:extLst>
          </p:cNvPr>
          <p:cNvSpPr>
            <a:spLocks noGrp="1"/>
          </p:cNvSpPr>
          <p:nvPr>
            <p:ph type="sldNum" sz="quarter" idx="12"/>
          </p:nvPr>
        </p:nvSpPr>
        <p:spPr/>
        <p:txBody>
          <a:bodyPr/>
          <a:lstStyle/>
          <a:p>
            <a:fld id="{B6F15528-21DE-4FAA-801E-634DDDAF4B2B}" type="slidenum">
              <a:rPr lang="en-US" smtClean="0"/>
              <a:pPr/>
              <a:t>6</a:t>
            </a:fld>
            <a:endParaRPr lang="en-US" dirty="0"/>
          </a:p>
        </p:txBody>
      </p:sp>
      <p:pic>
        <p:nvPicPr>
          <p:cNvPr id="7" name="Picture 6">
            <a:extLst>
              <a:ext uri="{FF2B5EF4-FFF2-40B4-BE49-F238E27FC236}">
                <a16:creationId xmlns:a16="http://schemas.microsoft.com/office/drawing/2014/main" id="{73D1E882-9712-4047-A338-A0678AEED7CA}"/>
              </a:ext>
            </a:extLst>
          </p:cNvPr>
          <p:cNvPicPr>
            <a:picLocks noChangeAspect="1"/>
          </p:cNvPicPr>
          <p:nvPr/>
        </p:nvPicPr>
        <p:blipFill>
          <a:blip r:embed="rId2"/>
          <a:stretch>
            <a:fillRect/>
          </a:stretch>
        </p:blipFill>
        <p:spPr>
          <a:xfrm>
            <a:off x="11113" y="34121"/>
            <a:ext cx="2209800" cy="954107"/>
          </a:xfrm>
          <a:prstGeom prst="rect">
            <a:avLst/>
          </a:prstGeom>
        </p:spPr>
      </p:pic>
      <p:sp>
        <p:nvSpPr>
          <p:cNvPr id="8" name="TextBox 7">
            <a:extLst>
              <a:ext uri="{FF2B5EF4-FFF2-40B4-BE49-F238E27FC236}">
                <a16:creationId xmlns:a16="http://schemas.microsoft.com/office/drawing/2014/main" id="{0F11DF47-BBD2-4B6F-8C5B-50E97BD9DE9B}"/>
              </a:ext>
            </a:extLst>
          </p:cNvPr>
          <p:cNvSpPr txBox="1"/>
          <p:nvPr/>
        </p:nvSpPr>
        <p:spPr>
          <a:xfrm>
            <a:off x="4114800" y="3355383"/>
            <a:ext cx="914400" cy="914400"/>
          </a:xfrm>
          <a:prstGeom prst="rect">
            <a:avLst/>
          </a:prstGeom>
          <a:noFill/>
        </p:spPr>
        <p:txBody>
          <a:bodyPr wrap="square" rtlCol="0">
            <a:spAutoFit/>
          </a:bodyPr>
          <a:lstStyle/>
          <a:p>
            <a:endParaRPr lang="en-US" dirty="0"/>
          </a:p>
        </p:txBody>
      </p:sp>
      <p:sp>
        <p:nvSpPr>
          <p:cNvPr id="9" name="TextBox 8">
            <a:extLst>
              <a:ext uri="{FF2B5EF4-FFF2-40B4-BE49-F238E27FC236}">
                <a16:creationId xmlns:a16="http://schemas.microsoft.com/office/drawing/2014/main" id="{C788531C-BFBC-448F-8CA2-6184FF6C05B8}"/>
              </a:ext>
            </a:extLst>
          </p:cNvPr>
          <p:cNvSpPr txBox="1"/>
          <p:nvPr/>
        </p:nvSpPr>
        <p:spPr>
          <a:xfrm>
            <a:off x="4114800" y="3355383"/>
            <a:ext cx="914400" cy="914400"/>
          </a:xfrm>
          <a:prstGeom prst="rect">
            <a:avLst/>
          </a:prstGeom>
          <a:noFill/>
        </p:spPr>
        <p:txBody>
          <a:bodyPr wrap="square" rtlCol="0">
            <a:spAutoFit/>
          </a:bodyPr>
          <a:lstStyle/>
          <a:p>
            <a:endParaRPr lang="en-US" dirty="0"/>
          </a:p>
        </p:txBody>
      </p:sp>
      <p:sp>
        <p:nvSpPr>
          <p:cNvPr id="10" name="TextBox 9">
            <a:extLst>
              <a:ext uri="{FF2B5EF4-FFF2-40B4-BE49-F238E27FC236}">
                <a16:creationId xmlns:a16="http://schemas.microsoft.com/office/drawing/2014/main" id="{8B59573F-80CA-4942-8BEC-BE3E81C40A1E}"/>
              </a:ext>
            </a:extLst>
          </p:cNvPr>
          <p:cNvSpPr txBox="1"/>
          <p:nvPr/>
        </p:nvSpPr>
        <p:spPr>
          <a:xfrm>
            <a:off x="4114800" y="3355383"/>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3945861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8BC27-CCA4-4152-808C-B87A945B143F}"/>
              </a:ext>
            </a:extLst>
          </p:cNvPr>
          <p:cNvSpPr>
            <a:spLocks noGrp="1"/>
          </p:cNvSpPr>
          <p:nvPr>
            <p:ph type="title"/>
          </p:nvPr>
        </p:nvSpPr>
        <p:spPr>
          <a:xfrm>
            <a:off x="2590800" y="151214"/>
            <a:ext cx="6096000" cy="11430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Definition Continue </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A60C83-0605-40A6-AF6A-34607D362488}"/>
              </a:ext>
            </a:extLst>
          </p:cNvPr>
          <p:cNvSpPr>
            <a:spLocks noGrp="1"/>
          </p:cNvSpPr>
          <p:nvPr>
            <p:ph idx="1"/>
          </p:nvPr>
        </p:nvSpPr>
        <p:spPr/>
        <p:txBody>
          <a:bodyPr>
            <a:normAutofit/>
          </a:bodyPr>
          <a:lstStyle/>
          <a:p>
            <a:pPr marL="0" indent="0" algn="just">
              <a:lnSpc>
                <a:spcPct val="150000"/>
              </a:lnSpc>
              <a:buNone/>
            </a:pPr>
            <a:r>
              <a:rPr lang="en-GB" sz="2400" b="1" dirty="0">
                <a:latin typeface="Arial" panose="020B0604020202020204" pitchFamily="34" charset="0"/>
                <a:cs typeface="Arial" panose="020B0604020202020204" pitchFamily="34" charset="0"/>
              </a:rPr>
              <a:t>According to Storey, (2007:7) HRM is a distinctive approach to employment management which seeks to achieve competitive advantage through  the strategic deployment of a highly committed and capable workforce, using an array of culture, structural and personnel techniques.   </a:t>
            </a:r>
            <a:endParaRPr lang="en-US" sz="2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05BA9AE-5720-4C73-AEE5-74EC72AD3E6A}"/>
              </a:ext>
            </a:extLst>
          </p:cNvPr>
          <p:cNvSpPr>
            <a:spLocks noGrp="1"/>
          </p:cNvSpPr>
          <p:nvPr>
            <p:ph type="dt" sz="half" idx="10"/>
          </p:nvPr>
        </p:nvSpPr>
        <p:spPr/>
        <p:txBody>
          <a:bodyPr/>
          <a:lstStyle/>
          <a:p>
            <a:fld id="{9DDCA6FC-35FE-4346-8F6D-ED65B63FF325}" type="datetime8">
              <a:rPr lang="en-GB" smtClean="0"/>
              <a:t>09/11/2020 21:38</a:t>
            </a:fld>
            <a:endParaRPr lang="en-US" dirty="0"/>
          </a:p>
        </p:txBody>
      </p:sp>
      <p:sp>
        <p:nvSpPr>
          <p:cNvPr id="5" name="Footer Placeholder 4">
            <a:extLst>
              <a:ext uri="{FF2B5EF4-FFF2-40B4-BE49-F238E27FC236}">
                <a16:creationId xmlns:a16="http://schemas.microsoft.com/office/drawing/2014/main" id="{DFE83BE4-F771-4060-8018-E7C425AC3C5D}"/>
              </a:ext>
            </a:extLst>
          </p:cNvPr>
          <p:cNvSpPr>
            <a:spLocks noGrp="1"/>
          </p:cNvSpPr>
          <p:nvPr>
            <p:ph type="ftr" sz="quarter" idx="11"/>
          </p:nvPr>
        </p:nvSpPr>
        <p:spPr>
          <a:xfrm>
            <a:off x="3124200" y="6356350"/>
            <a:ext cx="3200400" cy="365125"/>
          </a:xfrm>
        </p:spPr>
        <p:txBody>
          <a:bodyPr/>
          <a:lstStyle/>
          <a:p>
            <a:r>
              <a:rPr lang="en-US">
                <a:solidFill>
                  <a:schemeClr val="accent1"/>
                </a:solidFill>
              </a:rPr>
              <a:t>Human Resource Management </a:t>
            </a:r>
            <a:endParaRPr lang="en-US" dirty="0">
              <a:solidFill>
                <a:schemeClr val="accent1"/>
              </a:solidFill>
            </a:endParaRPr>
          </a:p>
        </p:txBody>
      </p:sp>
      <p:sp>
        <p:nvSpPr>
          <p:cNvPr id="6" name="Slide Number Placeholder 5">
            <a:extLst>
              <a:ext uri="{FF2B5EF4-FFF2-40B4-BE49-F238E27FC236}">
                <a16:creationId xmlns:a16="http://schemas.microsoft.com/office/drawing/2014/main" id="{2968593B-DF2A-42F7-9BA1-532052949DB0}"/>
              </a:ext>
            </a:extLst>
          </p:cNvPr>
          <p:cNvSpPr>
            <a:spLocks noGrp="1"/>
          </p:cNvSpPr>
          <p:nvPr>
            <p:ph type="sldNum" sz="quarter" idx="12"/>
          </p:nvPr>
        </p:nvSpPr>
        <p:spPr/>
        <p:txBody>
          <a:bodyPr/>
          <a:lstStyle/>
          <a:p>
            <a:fld id="{B6F15528-21DE-4FAA-801E-634DDDAF4B2B}" type="slidenum">
              <a:rPr lang="en-US" smtClean="0"/>
              <a:pPr/>
              <a:t>7</a:t>
            </a:fld>
            <a:endParaRPr lang="en-US" dirty="0"/>
          </a:p>
        </p:txBody>
      </p:sp>
      <p:pic>
        <p:nvPicPr>
          <p:cNvPr id="9" name="Picture 8">
            <a:extLst>
              <a:ext uri="{FF2B5EF4-FFF2-40B4-BE49-F238E27FC236}">
                <a16:creationId xmlns:a16="http://schemas.microsoft.com/office/drawing/2014/main" id="{7477DC1A-EB46-4C71-9D1D-F20F7BE3AC1D}"/>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171265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8993" y="146857"/>
            <a:ext cx="5943600" cy="11430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The Objectives of HRM</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8</a:t>
            </a:fld>
            <a:endParaRPr lang="en-US" dirty="0"/>
          </a:p>
        </p:txBody>
      </p:sp>
      <p:sp>
        <p:nvSpPr>
          <p:cNvPr id="8" name="Date Placeholder 7"/>
          <p:cNvSpPr>
            <a:spLocks noGrp="1"/>
          </p:cNvSpPr>
          <p:nvPr>
            <p:ph type="dt" sz="half" idx="10"/>
          </p:nvPr>
        </p:nvSpPr>
        <p:spPr/>
        <p:txBody>
          <a:bodyPr/>
          <a:lstStyle/>
          <a:p>
            <a:fld id="{2802069D-5919-444B-B6BB-D1DDC7ED27FF}" type="datetime8">
              <a:rPr lang="en-GB" smtClean="0"/>
              <a:t>09/11/2020 21:38</a:t>
            </a:fld>
            <a:endParaRPr lang="en-US" dirty="0"/>
          </a:p>
        </p:txBody>
      </p:sp>
      <p:sp>
        <p:nvSpPr>
          <p:cNvPr id="9" name="Footer Placeholder 8"/>
          <p:cNvSpPr>
            <a:spLocks noGrp="1"/>
          </p:cNvSpPr>
          <p:nvPr>
            <p:ph type="ftr" sz="quarter" idx="11"/>
          </p:nvPr>
        </p:nvSpPr>
        <p:spPr>
          <a:xfrm>
            <a:off x="3124200" y="6356350"/>
            <a:ext cx="3581400" cy="365125"/>
          </a:xfrm>
        </p:spPr>
        <p:txBody>
          <a:bodyPr/>
          <a:lstStyle/>
          <a:p>
            <a:r>
              <a:rPr lang="en-GB">
                <a:solidFill>
                  <a:srgbClr val="0070C0"/>
                </a:solidFill>
              </a:rPr>
              <a:t>Human Resource Management </a:t>
            </a:r>
            <a:endParaRPr lang="en-US" dirty="0">
              <a:solidFill>
                <a:srgbClr val="0070C0"/>
              </a:solidFill>
            </a:endParaRPr>
          </a:p>
        </p:txBody>
      </p:sp>
      <p:pic>
        <p:nvPicPr>
          <p:cNvPr id="12" name="Picture 11">
            <a:extLst>
              <a:ext uri="{FF2B5EF4-FFF2-40B4-BE49-F238E27FC236}">
                <a16:creationId xmlns:a16="http://schemas.microsoft.com/office/drawing/2014/main" id="{2BA62C3B-4932-4139-AB55-EE1ACD9C9560}"/>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TextBox 2">
            <a:extLst>
              <a:ext uri="{FF2B5EF4-FFF2-40B4-BE49-F238E27FC236}">
                <a16:creationId xmlns:a16="http://schemas.microsoft.com/office/drawing/2014/main" id="{26B6BA89-E9F7-4AC3-A617-719B6EBFB00F}"/>
              </a:ext>
            </a:extLst>
          </p:cNvPr>
          <p:cNvSpPr txBox="1"/>
          <p:nvPr/>
        </p:nvSpPr>
        <p:spPr>
          <a:xfrm>
            <a:off x="742627" y="1500589"/>
            <a:ext cx="7924800" cy="2793842"/>
          </a:xfrm>
          <a:prstGeom prst="rect">
            <a:avLst/>
          </a:prstGeom>
          <a:noFill/>
        </p:spPr>
        <p:txBody>
          <a:bodyPr wrap="square" rtlCol="0">
            <a:spAutoFit/>
          </a:bodyPr>
          <a:lstStyle/>
          <a:p>
            <a:pPr lvl="0">
              <a:lnSpc>
                <a:spcPct val="150000"/>
              </a:lnSpc>
            </a:pPr>
            <a:r>
              <a:rPr lang="en-GB" sz="2400" b="1" dirty="0">
                <a:solidFill>
                  <a:prstClr val="black"/>
                </a:solidFill>
                <a:latin typeface="Arial" panose="020B0604020202020204" pitchFamily="34" charset="0"/>
                <a:cs typeface="Arial" panose="020B0604020202020204" pitchFamily="34" charset="0"/>
              </a:rPr>
              <a:t>The key four objectives of HRM  include:</a:t>
            </a:r>
          </a:p>
          <a:p>
            <a:pPr marL="342900" lvl="0" indent="-342900">
              <a:lnSpc>
                <a:spcPct val="150000"/>
              </a:lnSpc>
              <a:buFont typeface="Arial" panose="020B0604020202020204" pitchFamily="34" charset="0"/>
              <a:buChar char="•"/>
            </a:pPr>
            <a:r>
              <a:rPr lang="en-GB" sz="2400" b="1" dirty="0">
                <a:solidFill>
                  <a:prstClr val="black"/>
                </a:solidFill>
                <a:latin typeface="Arial" panose="020B0604020202020204" pitchFamily="34" charset="0"/>
                <a:cs typeface="Arial" panose="020B0604020202020204" pitchFamily="34" charset="0"/>
              </a:rPr>
              <a:t>Staffing Objectives</a:t>
            </a:r>
          </a:p>
          <a:p>
            <a:pPr marL="342900" lvl="0" indent="-342900">
              <a:lnSpc>
                <a:spcPct val="150000"/>
              </a:lnSpc>
              <a:buFont typeface="Arial" panose="020B0604020202020204" pitchFamily="34" charset="0"/>
              <a:buChar char="•"/>
            </a:pPr>
            <a:r>
              <a:rPr lang="en-GB" sz="2400" b="1" dirty="0">
                <a:solidFill>
                  <a:prstClr val="black"/>
                </a:solidFill>
                <a:latin typeface="Arial" panose="020B0604020202020204" pitchFamily="34" charset="0"/>
                <a:cs typeface="Arial" panose="020B0604020202020204" pitchFamily="34" charset="0"/>
              </a:rPr>
              <a:t>Performance Objectives </a:t>
            </a:r>
          </a:p>
          <a:p>
            <a:pPr marL="342900" lvl="0" indent="-342900">
              <a:lnSpc>
                <a:spcPct val="150000"/>
              </a:lnSpc>
              <a:buFont typeface="Arial" panose="020B0604020202020204" pitchFamily="34" charset="0"/>
              <a:buChar char="•"/>
            </a:pPr>
            <a:r>
              <a:rPr lang="en-GB" sz="2400" b="1" dirty="0">
                <a:solidFill>
                  <a:prstClr val="black"/>
                </a:solidFill>
                <a:latin typeface="Arial" panose="020B0604020202020204" pitchFamily="34" charset="0"/>
                <a:cs typeface="Arial" panose="020B0604020202020204" pitchFamily="34" charset="0"/>
              </a:rPr>
              <a:t>Change – Management Objectives</a:t>
            </a:r>
          </a:p>
          <a:p>
            <a:pPr marL="342900" lvl="0" indent="-342900">
              <a:lnSpc>
                <a:spcPct val="150000"/>
              </a:lnSpc>
              <a:buFont typeface="Arial" panose="020B0604020202020204" pitchFamily="34" charset="0"/>
              <a:buChar char="•"/>
            </a:pPr>
            <a:r>
              <a:rPr lang="en-GB" sz="2400" b="1" dirty="0">
                <a:solidFill>
                  <a:prstClr val="black"/>
                </a:solidFill>
                <a:latin typeface="Arial" panose="020B0604020202020204" pitchFamily="34" charset="0"/>
                <a:cs typeface="Arial" panose="020B0604020202020204" pitchFamily="34" charset="0"/>
              </a:rPr>
              <a:t>Administration Objectives </a:t>
            </a:r>
          </a:p>
        </p:txBody>
      </p:sp>
      <p:sp>
        <p:nvSpPr>
          <p:cNvPr id="5" name="TextBox 4">
            <a:extLst>
              <a:ext uri="{FF2B5EF4-FFF2-40B4-BE49-F238E27FC236}">
                <a16:creationId xmlns:a16="http://schemas.microsoft.com/office/drawing/2014/main" id="{E9D957E0-CB45-4A04-B377-806E336D7812}"/>
              </a:ext>
            </a:extLst>
          </p:cNvPr>
          <p:cNvSpPr txBox="1"/>
          <p:nvPr/>
        </p:nvSpPr>
        <p:spPr>
          <a:xfrm>
            <a:off x="5943600" y="4398115"/>
            <a:ext cx="1676400" cy="365125"/>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392160552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34122"/>
            <a:ext cx="6096000" cy="864016"/>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Staffing Objectives</a:t>
            </a:r>
          </a:p>
        </p:txBody>
      </p:sp>
      <p:sp>
        <p:nvSpPr>
          <p:cNvPr id="4" name="Slide Number Placeholder 3"/>
          <p:cNvSpPr>
            <a:spLocks noGrp="1"/>
          </p:cNvSpPr>
          <p:nvPr>
            <p:ph type="sldNum" sz="quarter" idx="12"/>
          </p:nvPr>
        </p:nvSpPr>
        <p:spPr>
          <a:xfrm>
            <a:off x="6600825" y="6458754"/>
            <a:ext cx="2133600" cy="365125"/>
          </a:xfrm>
        </p:spPr>
        <p:txBody>
          <a:bodyPr>
            <a:normAutofit/>
          </a:bodyPr>
          <a:lstStyle/>
          <a:p>
            <a:fld id="{B6F15528-21DE-4FAA-801E-634DDDAF4B2B}" type="slidenum">
              <a:rPr lang="en-US" smtClean="0"/>
              <a:pPr/>
              <a:t>9</a:t>
            </a:fld>
            <a:endParaRPr lang="en-US" dirty="0"/>
          </a:p>
        </p:txBody>
      </p:sp>
      <p:sp>
        <p:nvSpPr>
          <p:cNvPr id="8" name="Date Placeholder 7"/>
          <p:cNvSpPr>
            <a:spLocks noGrp="1"/>
          </p:cNvSpPr>
          <p:nvPr>
            <p:ph type="dt" sz="half" idx="10"/>
          </p:nvPr>
        </p:nvSpPr>
        <p:spPr>
          <a:xfrm>
            <a:off x="457200" y="6442938"/>
            <a:ext cx="2133600" cy="365125"/>
          </a:xfrm>
        </p:spPr>
        <p:txBody>
          <a:bodyPr/>
          <a:lstStyle/>
          <a:p>
            <a:fld id="{9539EEAB-4666-42BD-90A8-B7EB36C5978A}" type="datetime8">
              <a:rPr lang="en-GB" smtClean="0"/>
              <a:t>09/11/2020 21:38</a:t>
            </a:fld>
            <a:endParaRPr lang="en-US" dirty="0"/>
          </a:p>
        </p:txBody>
      </p:sp>
      <p:sp>
        <p:nvSpPr>
          <p:cNvPr id="9" name="Footer Placeholder 8"/>
          <p:cNvSpPr>
            <a:spLocks noGrp="1"/>
          </p:cNvSpPr>
          <p:nvPr>
            <p:ph type="ftr" sz="quarter" idx="11"/>
          </p:nvPr>
        </p:nvSpPr>
        <p:spPr>
          <a:xfrm>
            <a:off x="3143250" y="6442937"/>
            <a:ext cx="3886200" cy="365125"/>
          </a:xfrm>
        </p:spPr>
        <p:txBody>
          <a:bodyPr/>
          <a:lstStyle/>
          <a:p>
            <a:r>
              <a:rPr lang="en-GB">
                <a:solidFill>
                  <a:srgbClr val="0070C0"/>
                </a:solidFill>
              </a:rPr>
              <a:t>Human Resource Management </a:t>
            </a:r>
            <a:endParaRPr lang="en-US" dirty="0">
              <a:solidFill>
                <a:srgbClr val="0070C0"/>
              </a:solidFill>
            </a:endParaRPr>
          </a:p>
        </p:txBody>
      </p:sp>
      <p:sp>
        <p:nvSpPr>
          <p:cNvPr id="3" name="TextBox 2"/>
          <p:cNvSpPr txBox="1"/>
          <p:nvPr/>
        </p:nvSpPr>
        <p:spPr>
          <a:xfrm>
            <a:off x="266700" y="1143000"/>
            <a:ext cx="8610600" cy="464871"/>
          </a:xfrm>
          <a:prstGeom prst="rect">
            <a:avLst/>
          </a:prstGeom>
          <a:noFill/>
        </p:spPr>
        <p:txBody>
          <a:bodyPr wrap="square" rtlCol="0">
            <a:spAutoFit/>
          </a:bodyPr>
          <a:lstStyle/>
          <a:p>
            <a:pPr>
              <a:lnSpc>
                <a:spcPct val="150000"/>
              </a:lnSpc>
            </a:pPr>
            <a:endParaRPr lang="en-GB" dirty="0"/>
          </a:p>
        </p:txBody>
      </p:sp>
      <p:pic>
        <p:nvPicPr>
          <p:cNvPr id="10" name="Picture 9">
            <a:extLst>
              <a:ext uri="{FF2B5EF4-FFF2-40B4-BE49-F238E27FC236}">
                <a16:creationId xmlns:a16="http://schemas.microsoft.com/office/drawing/2014/main" id="{9E7EF3DD-910C-49CD-B46C-79F18034B7CB}"/>
              </a:ext>
            </a:extLst>
          </p:cNvPr>
          <p:cNvPicPr>
            <a:picLocks noChangeAspect="1"/>
          </p:cNvPicPr>
          <p:nvPr/>
        </p:nvPicPr>
        <p:blipFill>
          <a:blip r:embed="rId3"/>
          <a:stretch>
            <a:fillRect/>
          </a:stretch>
        </p:blipFill>
        <p:spPr>
          <a:xfrm>
            <a:off x="190500" y="-10924"/>
            <a:ext cx="2209800" cy="954107"/>
          </a:xfrm>
          <a:prstGeom prst="rect">
            <a:avLst/>
          </a:prstGeom>
        </p:spPr>
      </p:pic>
      <p:sp>
        <p:nvSpPr>
          <p:cNvPr id="5" name="Rectangle 4">
            <a:extLst>
              <a:ext uri="{FF2B5EF4-FFF2-40B4-BE49-F238E27FC236}">
                <a16:creationId xmlns:a16="http://schemas.microsoft.com/office/drawing/2014/main" id="{5885DAA1-1EB6-4FAA-88C0-9736CCE633DF}"/>
              </a:ext>
            </a:extLst>
          </p:cNvPr>
          <p:cNvSpPr/>
          <p:nvPr/>
        </p:nvSpPr>
        <p:spPr>
          <a:xfrm>
            <a:off x="266700" y="898137"/>
            <a:ext cx="8610600" cy="5640775"/>
          </a:xfrm>
          <a:prstGeom prst="rect">
            <a:avLst/>
          </a:prstGeom>
        </p:spPr>
        <p:txBody>
          <a:bodyPr wrap="square">
            <a:spAutoFit/>
          </a:bodyPr>
          <a:lstStyle/>
          <a:p>
            <a:pPr algn="just">
              <a:lnSpc>
                <a:spcPct val="150000"/>
              </a:lnSpc>
              <a:spcBef>
                <a:spcPts val="600"/>
              </a:spcBef>
            </a:pPr>
            <a:r>
              <a:rPr lang="en-GB" sz="2400" b="1" dirty="0">
                <a:latin typeface="Arial" panose="020B0604020202020204" pitchFamily="34" charset="0"/>
                <a:cs typeface="Arial" panose="020B0604020202020204" pitchFamily="34" charset="0"/>
              </a:rPr>
              <a:t>HR managers are first concerned with ensuring that the business is appropriately staffed and thus able to draw on the human resources it needs.</a:t>
            </a:r>
          </a:p>
          <a:p>
            <a:pPr>
              <a:lnSpc>
                <a:spcPct val="150000"/>
              </a:lnSpc>
              <a:spcBef>
                <a:spcPts val="600"/>
              </a:spcBef>
            </a:pPr>
            <a:r>
              <a:rPr lang="en-GB" sz="2400" b="1" dirty="0">
                <a:latin typeface="Arial" panose="020B0604020202020204" pitchFamily="34" charset="0"/>
                <a:cs typeface="Arial" panose="020B0604020202020204" pitchFamily="34" charset="0"/>
              </a:rPr>
              <a:t>This involves;</a:t>
            </a:r>
          </a:p>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Designing organisation structures. </a:t>
            </a:r>
          </a:p>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Identifying under what type of contract different groups of employees (or subcontractors) will work. </a:t>
            </a:r>
          </a:p>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Recruiting  and Selecting Process.</a:t>
            </a:r>
          </a:p>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Developing the people required skills to fill the roles (Derek et al., 2014:7).</a:t>
            </a:r>
          </a:p>
        </p:txBody>
      </p:sp>
    </p:spTree>
    <p:extLst>
      <p:ext uri="{BB962C8B-B14F-4D97-AF65-F5344CB8AC3E}">
        <p14:creationId xmlns:p14="http://schemas.microsoft.com/office/powerpoint/2010/main" val="238693413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0" y="34121"/>
            <a:ext cx="5867400" cy="954107"/>
          </a:xfrm>
        </p:spPr>
        <p:txBody>
          <a:bodyPr>
            <a:normAutofit/>
          </a:bodyPr>
          <a:lstStyle/>
          <a:p>
            <a:r>
              <a:rPr lang="en-GB" b="1" dirty="0">
                <a:solidFill>
                  <a:schemeClr val="accent1"/>
                </a:solidFill>
              </a:rPr>
              <a:t>Performance Objectives </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10</a:t>
            </a:fld>
            <a:endParaRPr lang="en-US" dirty="0"/>
          </a:p>
        </p:txBody>
      </p:sp>
      <p:sp>
        <p:nvSpPr>
          <p:cNvPr id="8" name="Date Placeholder 7"/>
          <p:cNvSpPr>
            <a:spLocks noGrp="1"/>
          </p:cNvSpPr>
          <p:nvPr>
            <p:ph type="dt" sz="half" idx="10"/>
          </p:nvPr>
        </p:nvSpPr>
        <p:spPr/>
        <p:txBody>
          <a:bodyPr/>
          <a:lstStyle/>
          <a:p>
            <a:fld id="{1C5257EE-287F-4BA7-87C6-AC0DB19EE6C5}" type="datetime8">
              <a:rPr lang="en-GB" smtClean="0"/>
              <a:t>09/11/2020 21:38</a:t>
            </a:fld>
            <a:endParaRPr lang="en-US" dirty="0"/>
          </a:p>
        </p:txBody>
      </p:sp>
      <p:sp>
        <p:nvSpPr>
          <p:cNvPr id="9" name="Footer Placeholder 8"/>
          <p:cNvSpPr>
            <a:spLocks noGrp="1"/>
          </p:cNvSpPr>
          <p:nvPr>
            <p:ph type="ftr" sz="quarter" idx="11"/>
          </p:nvPr>
        </p:nvSpPr>
        <p:spPr>
          <a:xfrm>
            <a:off x="3124200" y="6356350"/>
            <a:ext cx="3429000" cy="365125"/>
          </a:xfrm>
        </p:spPr>
        <p:txBody>
          <a:bodyPr/>
          <a:lstStyle/>
          <a:p>
            <a:r>
              <a:rPr lang="en-US">
                <a:solidFill>
                  <a:schemeClr val="accent1"/>
                </a:solidFill>
              </a:rPr>
              <a:t>Human Resource Management </a:t>
            </a:r>
            <a:endParaRPr lang="en-US" dirty="0">
              <a:solidFill>
                <a:schemeClr val="accent1"/>
              </a:solidFill>
            </a:endParaRPr>
          </a:p>
        </p:txBody>
      </p:sp>
      <p:sp>
        <p:nvSpPr>
          <p:cNvPr id="3" name="TextBox 2"/>
          <p:cNvSpPr txBox="1"/>
          <p:nvPr/>
        </p:nvSpPr>
        <p:spPr>
          <a:xfrm>
            <a:off x="457200" y="1014732"/>
            <a:ext cx="8458200" cy="5009833"/>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Once the required workforce is in place, HR managers seek to ensure that people are well motivated and committed so as to maximise their performance in their different roles.</a:t>
            </a:r>
          </a:p>
          <a:p>
            <a:pPr marL="342900" indent="-342900" algn="just">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Training and development have a role to play, as do reward systems to maximise effort and focus attention on performance targets </a:t>
            </a:r>
          </a:p>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Trade unions are also instrumental for performance improvement  (Derek et al., 2014:7).</a:t>
            </a:r>
          </a:p>
        </p:txBody>
      </p:sp>
      <p:pic>
        <p:nvPicPr>
          <p:cNvPr id="15" name="Picture 14">
            <a:extLst>
              <a:ext uri="{FF2B5EF4-FFF2-40B4-BE49-F238E27FC236}">
                <a16:creationId xmlns:a16="http://schemas.microsoft.com/office/drawing/2014/main" id="{62AFA440-3CE4-469A-81D5-31675875F8FF}"/>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120268933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66040"/>
            <a:ext cx="5562600" cy="1143000"/>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Change Management Objectives </a:t>
            </a:r>
          </a:p>
        </p:txBody>
      </p:sp>
      <p:sp>
        <p:nvSpPr>
          <p:cNvPr id="4" name="Slide Number Placeholder 3"/>
          <p:cNvSpPr>
            <a:spLocks noGrp="1"/>
          </p:cNvSpPr>
          <p:nvPr>
            <p:ph type="sldNum" sz="quarter" idx="12"/>
          </p:nvPr>
        </p:nvSpPr>
        <p:spPr/>
        <p:txBody>
          <a:bodyPr>
            <a:normAutofit/>
          </a:bodyPr>
          <a:lstStyle/>
          <a:p>
            <a:fld id="{B6F15528-21DE-4FAA-801E-634DDDAF4B2B}" type="slidenum">
              <a:rPr lang="en-US" smtClean="0"/>
              <a:pPr/>
              <a:t>11</a:t>
            </a:fld>
            <a:endParaRPr lang="en-US" dirty="0"/>
          </a:p>
        </p:txBody>
      </p:sp>
      <p:sp>
        <p:nvSpPr>
          <p:cNvPr id="8" name="Date Placeholder 7"/>
          <p:cNvSpPr>
            <a:spLocks noGrp="1"/>
          </p:cNvSpPr>
          <p:nvPr>
            <p:ph type="dt" sz="half" idx="10"/>
          </p:nvPr>
        </p:nvSpPr>
        <p:spPr/>
        <p:txBody>
          <a:bodyPr/>
          <a:lstStyle/>
          <a:p>
            <a:fld id="{1A5C9FAF-6207-41D0-ADA1-0735614FD9E7}" type="datetime8">
              <a:rPr lang="en-GB" smtClean="0"/>
              <a:t>09/11/2020 21:38</a:t>
            </a:fld>
            <a:endParaRPr lang="en-US" dirty="0"/>
          </a:p>
        </p:txBody>
      </p:sp>
      <p:sp>
        <p:nvSpPr>
          <p:cNvPr id="9" name="Footer Placeholder 8"/>
          <p:cNvSpPr>
            <a:spLocks noGrp="1"/>
          </p:cNvSpPr>
          <p:nvPr>
            <p:ph type="ftr" sz="quarter" idx="11"/>
          </p:nvPr>
        </p:nvSpPr>
        <p:spPr>
          <a:xfrm>
            <a:off x="3124200" y="6356350"/>
            <a:ext cx="3352800" cy="365125"/>
          </a:xfrm>
        </p:spPr>
        <p:txBody>
          <a:bodyPr/>
          <a:lstStyle/>
          <a:p>
            <a:r>
              <a:rPr lang="en-US">
                <a:solidFill>
                  <a:srgbClr val="0070C0"/>
                </a:solidFill>
              </a:rPr>
              <a:t>Human Resource Management </a:t>
            </a:r>
            <a:endParaRPr lang="en-US" dirty="0">
              <a:solidFill>
                <a:srgbClr val="0070C0"/>
              </a:solidFill>
            </a:endParaRPr>
          </a:p>
        </p:txBody>
      </p:sp>
      <p:sp>
        <p:nvSpPr>
          <p:cNvPr id="3" name="TextBox 2"/>
          <p:cNvSpPr txBox="1"/>
          <p:nvPr/>
        </p:nvSpPr>
        <p:spPr>
          <a:xfrm>
            <a:off x="457200" y="1610964"/>
            <a:ext cx="8229600" cy="4027836"/>
          </a:xfrm>
          <a:prstGeom prst="rect">
            <a:avLst/>
          </a:prstGeom>
          <a:noFill/>
        </p:spPr>
        <p:txBody>
          <a:bodyPr wrap="square" rtlCol="0">
            <a:spAutoFit/>
          </a:bodyPr>
          <a:lstStyle/>
          <a:p>
            <a:pPr algn="just">
              <a:lnSpc>
                <a:spcPct val="150000"/>
              </a:lnSpc>
            </a:pPr>
            <a:r>
              <a:rPr lang="en-GB" sz="2400" b="1" dirty="0">
                <a:latin typeface="Arial" panose="020B0604020202020204" pitchFamily="34" charset="0"/>
                <a:cs typeface="Arial" panose="020B0604020202020204" pitchFamily="34" charset="0"/>
              </a:rPr>
              <a:t>It is the ability of an organisation to effectively manage change.</a:t>
            </a:r>
          </a:p>
          <a:p>
            <a:pPr marL="342900" indent="-342900" algn="just">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Change comes in different forms. Sometimes it is merely structural, reorganisation of activities, introduction of new people into particular roles. </a:t>
            </a:r>
          </a:p>
          <a:p>
            <a:pPr marL="342900" indent="-342900" algn="just">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At other times cultural change could be attitudes, philosophies or long-present organisational norms. </a:t>
            </a:r>
          </a:p>
        </p:txBody>
      </p:sp>
      <p:pic>
        <p:nvPicPr>
          <p:cNvPr id="16" name="Picture 15">
            <a:extLst>
              <a:ext uri="{FF2B5EF4-FFF2-40B4-BE49-F238E27FC236}">
                <a16:creationId xmlns:a16="http://schemas.microsoft.com/office/drawing/2014/main" id="{A9461366-DEBB-4A8B-BD86-F0D002AB6D60}"/>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408057816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E2C7A-E2BE-49B4-B29C-8C0506028A57}"/>
              </a:ext>
            </a:extLst>
          </p:cNvPr>
          <p:cNvSpPr>
            <a:spLocks noGrp="1"/>
          </p:cNvSpPr>
          <p:nvPr>
            <p:ph type="title"/>
          </p:nvPr>
        </p:nvSpPr>
        <p:spPr>
          <a:xfrm>
            <a:off x="2971800" y="34121"/>
            <a:ext cx="5715000" cy="954107"/>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Change Management Objectives </a:t>
            </a:r>
            <a:endParaRPr lang="en-US" dirty="0"/>
          </a:p>
        </p:txBody>
      </p:sp>
      <p:sp>
        <p:nvSpPr>
          <p:cNvPr id="3" name="Content Placeholder 2">
            <a:extLst>
              <a:ext uri="{FF2B5EF4-FFF2-40B4-BE49-F238E27FC236}">
                <a16:creationId xmlns:a16="http://schemas.microsoft.com/office/drawing/2014/main" id="{47C280AC-E760-4494-A849-66A3E862C56A}"/>
              </a:ext>
            </a:extLst>
          </p:cNvPr>
          <p:cNvSpPr>
            <a:spLocks noGrp="1"/>
          </p:cNvSpPr>
          <p:nvPr>
            <p:ph idx="1"/>
          </p:nvPr>
        </p:nvSpPr>
        <p:spPr>
          <a:xfrm>
            <a:off x="228600" y="1011419"/>
            <a:ext cx="8458200" cy="5465581"/>
          </a:xfrm>
        </p:spPr>
        <p:txBody>
          <a:bodyPr>
            <a:noAutofit/>
          </a:bodyPr>
          <a:lstStyle/>
          <a:p>
            <a:pPr marL="0" indent="0" algn="just">
              <a:buNone/>
            </a:pPr>
            <a:r>
              <a:rPr lang="en-US" sz="2400" b="1" dirty="0">
                <a:latin typeface="Arial" panose="020B0604020202020204" pitchFamily="34" charset="0"/>
                <a:cs typeface="Arial" panose="020B0604020202020204" pitchFamily="34" charset="0"/>
              </a:rPr>
              <a:t>Key activities include; </a:t>
            </a:r>
          </a:p>
          <a:p>
            <a:pPr algn="just">
              <a:lnSpc>
                <a:spcPct val="150000"/>
              </a:lnSpc>
            </a:pPr>
            <a:r>
              <a:rPr lang="en-US" sz="2400" b="1" dirty="0">
                <a:latin typeface="Arial" panose="020B0604020202020204" pitchFamily="34" charset="0"/>
                <a:cs typeface="Arial" panose="020B0604020202020204" pitchFamily="34" charset="0"/>
              </a:rPr>
              <a:t>The recruitment and/or development of people with the necessary leadership skills to drive the change process. </a:t>
            </a:r>
          </a:p>
          <a:p>
            <a:pPr algn="just">
              <a:lnSpc>
                <a:spcPct val="150000"/>
              </a:lnSpc>
            </a:pPr>
            <a:r>
              <a:rPr lang="en-US" sz="2400" b="1" dirty="0">
                <a:latin typeface="Arial" panose="020B0604020202020204" pitchFamily="34" charset="0"/>
                <a:cs typeface="Arial" panose="020B0604020202020204" pitchFamily="34" charset="0"/>
              </a:rPr>
              <a:t>The employment of change agents to encourage acceptance of change and the construction of reward systems which underpin the change process. </a:t>
            </a:r>
          </a:p>
          <a:p>
            <a:pPr algn="just">
              <a:lnSpc>
                <a:spcPct val="150000"/>
              </a:lnSpc>
            </a:pPr>
            <a:r>
              <a:rPr lang="en-US" sz="2400" b="1" dirty="0">
                <a:latin typeface="Arial" panose="020B0604020202020204" pitchFamily="34" charset="0"/>
                <a:cs typeface="Arial" panose="020B0604020202020204" pitchFamily="34" charset="0"/>
              </a:rPr>
              <a:t>Timely and effective employee involvement is also crucial because “people support what they help to create” </a:t>
            </a:r>
            <a:r>
              <a:rPr lang="en-GB" sz="2400" b="1" dirty="0">
                <a:latin typeface="Arial" panose="020B0604020202020204" pitchFamily="34" charset="0"/>
                <a:cs typeface="Arial" panose="020B0604020202020204" pitchFamily="34" charset="0"/>
              </a:rPr>
              <a:t>(Derek et al., 2014:8)</a:t>
            </a:r>
            <a:r>
              <a:rPr lang="en-US" sz="2400" b="1" dirty="0">
                <a:latin typeface="Arial" panose="020B0604020202020204" pitchFamily="34" charset="0"/>
                <a:cs typeface="Arial" panose="020B0604020202020204" pitchFamily="34" charset="0"/>
              </a:rPr>
              <a:t>.</a:t>
            </a:r>
          </a:p>
        </p:txBody>
      </p:sp>
      <p:sp>
        <p:nvSpPr>
          <p:cNvPr id="4" name="Date Placeholder 3">
            <a:extLst>
              <a:ext uri="{FF2B5EF4-FFF2-40B4-BE49-F238E27FC236}">
                <a16:creationId xmlns:a16="http://schemas.microsoft.com/office/drawing/2014/main" id="{E579282B-E999-4A37-85B6-285F0B8DA752}"/>
              </a:ext>
            </a:extLst>
          </p:cNvPr>
          <p:cNvSpPr>
            <a:spLocks noGrp="1"/>
          </p:cNvSpPr>
          <p:nvPr>
            <p:ph type="dt" sz="half" idx="10"/>
          </p:nvPr>
        </p:nvSpPr>
        <p:spPr>
          <a:xfrm>
            <a:off x="460514" y="6446838"/>
            <a:ext cx="2133600" cy="365125"/>
          </a:xfrm>
        </p:spPr>
        <p:txBody>
          <a:bodyPr/>
          <a:lstStyle/>
          <a:p>
            <a:fld id="{F3E1ACE0-5CA4-41ED-A1D0-641038C12D09}" type="datetime8">
              <a:rPr lang="en-GB" smtClean="0"/>
              <a:t>09/11/2020 21:38</a:t>
            </a:fld>
            <a:endParaRPr lang="en-US" dirty="0"/>
          </a:p>
        </p:txBody>
      </p:sp>
      <p:sp>
        <p:nvSpPr>
          <p:cNvPr id="5" name="Footer Placeholder 4">
            <a:extLst>
              <a:ext uri="{FF2B5EF4-FFF2-40B4-BE49-F238E27FC236}">
                <a16:creationId xmlns:a16="http://schemas.microsoft.com/office/drawing/2014/main" id="{0989E47E-6FC9-4837-8566-79D7B7F19A5C}"/>
              </a:ext>
            </a:extLst>
          </p:cNvPr>
          <p:cNvSpPr>
            <a:spLocks noGrp="1"/>
          </p:cNvSpPr>
          <p:nvPr>
            <p:ph type="ftr" sz="quarter" idx="11"/>
          </p:nvPr>
        </p:nvSpPr>
        <p:spPr>
          <a:xfrm>
            <a:off x="3084443" y="6477794"/>
            <a:ext cx="3733800" cy="365125"/>
          </a:xfrm>
        </p:spPr>
        <p:txBody>
          <a:bodyPr/>
          <a:lstStyle/>
          <a:p>
            <a:r>
              <a:rPr lang="en-US">
                <a:solidFill>
                  <a:schemeClr val="accent1"/>
                </a:solidFill>
              </a:rPr>
              <a:t>Human Resource Management </a:t>
            </a:r>
            <a:endParaRPr lang="en-US" dirty="0">
              <a:solidFill>
                <a:schemeClr val="accent1"/>
              </a:solidFill>
            </a:endParaRPr>
          </a:p>
        </p:txBody>
      </p:sp>
      <p:sp>
        <p:nvSpPr>
          <p:cNvPr id="6" name="Slide Number Placeholder 5">
            <a:extLst>
              <a:ext uri="{FF2B5EF4-FFF2-40B4-BE49-F238E27FC236}">
                <a16:creationId xmlns:a16="http://schemas.microsoft.com/office/drawing/2014/main" id="{61A997AF-B479-40C4-8FDC-8FED2FF34430}"/>
              </a:ext>
            </a:extLst>
          </p:cNvPr>
          <p:cNvSpPr>
            <a:spLocks noGrp="1"/>
          </p:cNvSpPr>
          <p:nvPr>
            <p:ph type="sldNum" sz="quarter" idx="12"/>
          </p:nvPr>
        </p:nvSpPr>
        <p:spPr>
          <a:xfrm>
            <a:off x="6549886" y="6416675"/>
            <a:ext cx="2133600" cy="365125"/>
          </a:xfrm>
        </p:spPr>
        <p:txBody>
          <a:bodyPr/>
          <a:lstStyle/>
          <a:p>
            <a:fld id="{B6F15528-21DE-4FAA-801E-634DDDAF4B2B}" type="slidenum">
              <a:rPr lang="en-US" smtClean="0"/>
              <a:pPr/>
              <a:t>12</a:t>
            </a:fld>
            <a:endParaRPr lang="en-US" dirty="0"/>
          </a:p>
        </p:txBody>
      </p:sp>
      <p:pic>
        <p:nvPicPr>
          <p:cNvPr id="7" name="Picture 6">
            <a:extLst>
              <a:ext uri="{FF2B5EF4-FFF2-40B4-BE49-F238E27FC236}">
                <a16:creationId xmlns:a16="http://schemas.microsoft.com/office/drawing/2014/main" id="{D6C5C7F4-4EE4-49FE-90EB-DDAF9D2EAA7A}"/>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297175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4104" y="34120"/>
            <a:ext cx="6770687" cy="1185079"/>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Administration Objectives </a:t>
            </a:r>
          </a:p>
        </p:txBody>
      </p:sp>
      <p:sp>
        <p:nvSpPr>
          <p:cNvPr id="3" name="TextBox 2"/>
          <p:cNvSpPr txBox="1"/>
          <p:nvPr/>
        </p:nvSpPr>
        <p:spPr>
          <a:xfrm>
            <a:off x="400981" y="1676400"/>
            <a:ext cx="8229600" cy="3347840"/>
          </a:xfrm>
          <a:prstGeom prst="rect">
            <a:avLst/>
          </a:prstGeom>
          <a:noFill/>
        </p:spPr>
        <p:txBody>
          <a:bodyPr wrap="square" rtlCol="0">
            <a:spAutoFit/>
          </a:bodyPr>
          <a:lstStyle/>
          <a:p>
            <a:pPr algn="just">
              <a:lnSpc>
                <a:spcPct val="150000"/>
              </a:lnSpc>
            </a:pPr>
            <a:r>
              <a:rPr lang="en-GB" sz="2400" b="1" dirty="0">
                <a:latin typeface="Arial" panose="020B0604020202020204" pitchFamily="34" charset="0"/>
                <a:cs typeface="Arial" panose="020B0604020202020204" pitchFamily="34" charset="0"/>
              </a:rPr>
              <a:t>This objective is less directly related to achieving competitive advantage but is focused on underpinning the achievement of the other forms of objective.</a:t>
            </a:r>
          </a:p>
          <a:p>
            <a:pPr algn="just">
              <a:lnSpc>
                <a:spcPct val="150000"/>
              </a:lnSpc>
            </a:pPr>
            <a:endParaRPr lang="en-GB" sz="2400" b="1" dirty="0">
              <a:latin typeface="Arial" panose="020B0604020202020204" pitchFamily="34" charset="0"/>
              <a:cs typeface="Arial" panose="020B0604020202020204" pitchFamily="34" charset="0"/>
            </a:endParaRPr>
          </a:p>
          <a:p>
            <a:pPr marL="182563" indent="-182563" algn="just">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carried out in order to facilitate an organisation’s smooth running.</a:t>
            </a:r>
          </a:p>
        </p:txBody>
      </p:sp>
      <p:sp>
        <p:nvSpPr>
          <p:cNvPr id="16" name="Slide Number Placeholder 3"/>
          <p:cNvSpPr>
            <a:spLocks noGrp="1"/>
          </p:cNvSpPr>
          <p:nvPr>
            <p:ph type="sldNum" sz="quarter" idx="12"/>
          </p:nvPr>
        </p:nvSpPr>
        <p:spPr>
          <a:xfrm>
            <a:off x="6573078" y="6442938"/>
            <a:ext cx="2133600" cy="365125"/>
          </a:xfrm>
        </p:spPr>
        <p:txBody>
          <a:bodyPr>
            <a:normAutofit/>
          </a:bodyPr>
          <a:lstStyle/>
          <a:p>
            <a:fld id="{B6F15528-21DE-4FAA-801E-634DDDAF4B2B}" type="slidenum">
              <a:rPr lang="en-US" smtClean="0"/>
              <a:pPr/>
              <a:t>13</a:t>
            </a:fld>
            <a:endParaRPr lang="en-US" dirty="0"/>
          </a:p>
        </p:txBody>
      </p:sp>
      <p:sp>
        <p:nvSpPr>
          <p:cNvPr id="17" name="Date Placeholder 7"/>
          <p:cNvSpPr>
            <a:spLocks noGrp="1"/>
          </p:cNvSpPr>
          <p:nvPr>
            <p:ph type="dt" sz="half" idx="10"/>
          </p:nvPr>
        </p:nvSpPr>
        <p:spPr>
          <a:xfrm>
            <a:off x="437323" y="6442937"/>
            <a:ext cx="2133600" cy="365125"/>
          </a:xfrm>
        </p:spPr>
        <p:txBody>
          <a:bodyPr/>
          <a:lstStyle/>
          <a:p>
            <a:fld id="{63EBE0B4-7B22-4966-BE34-00DF5D58E238}" type="datetime8">
              <a:rPr lang="en-GB" smtClean="0"/>
              <a:t>09/11/2020 21:38</a:t>
            </a:fld>
            <a:endParaRPr lang="en-US" dirty="0"/>
          </a:p>
        </p:txBody>
      </p:sp>
      <p:sp>
        <p:nvSpPr>
          <p:cNvPr id="18" name="Footer Placeholder 8"/>
          <p:cNvSpPr>
            <a:spLocks noGrp="1"/>
          </p:cNvSpPr>
          <p:nvPr>
            <p:ph type="ftr" sz="quarter" idx="11"/>
          </p:nvPr>
        </p:nvSpPr>
        <p:spPr>
          <a:xfrm>
            <a:off x="3612874" y="6442871"/>
            <a:ext cx="3429000" cy="365125"/>
          </a:xfrm>
        </p:spPr>
        <p:txBody>
          <a:bodyPr/>
          <a:lstStyle/>
          <a:p>
            <a:r>
              <a:rPr lang="en-US">
                <a:solidFill>
                  <a:srgbClr val="0070C0"/>
                </a:solidFill>
              </a:rPr>
              <a:t>Human Resource Management </a:t>
            </a:r>
            <a:endParaRPr lang="en-US" dirty="0">
              <a:solidFill>
                <a:srgbClr val="0070C0"/>
              </a:solidFill>
            </a:endParaRPr>
          </a:p>
        </p:txBody>
      </p:sp>
      <p:pic>
        <p:nvPicPr>
          <p:cNvPr id="9" name="Picture 8">
            <a:extLst>
              <a:ext uri="{FF2B5EF4-FFF2-40B4-BE49-F238E27FC236}">
                <a16:creationId xmlns:a16="http://schemas.microsoft.com/office/drawing/2014/main" id="{2DC4FC91-0907-4FC9-B560-5A66A62A1B03}"/>
              </a:ext>
            </a:extLst>
          </p:cNvPr>
          <p:cNvPicPr>
            <a:picLocks noChangeAspect="1"/>
          </p:cNvPicPr>
          <p:nvPr/>
        </p:nvPicPr>
        <p:blipFill>
          <a:blip r:embed="rId3"/>
          <a:stretch>
            <a:fillRect/>
          </a:stretch>
        </p:blipFill>
        <p:spPr>
          <a:xfrm>
            <a:off x="11113" y="34121"/>
            <a:ext cx="2209800" cy="1032679"/>
          </a:xfrm>
          <a:prstGeom prst="rect">
            <a:avLst/>
          </a:prstGeom>
        </p:spPr>
      </p:pic>
    </p:spTree>
    <p:extLst>
      <p:ext uri="{BB962C8B-B14F-4D97-AF65-F5344CB8AC3E}">
        <p14:creationId xmlns:p14="http://schemas.microsoft.com/office/powerpoint/2010/main" val="407183151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971AD-3CD0-432C-BF22-2785027A4AD6}"/>
              </a:ext>
            </a:extLst>
          </p:cNvPr>
          <p:cNvSpPr>
            <a:spLocks noGrp="1"/>
          </p:cNvSpPr>
          <p:nvPr>
            <p:ph type="title"/>
          </p:nvPr>
        </p:nvSpPr>
        <p:spPr>
          <a:xfrm>
            <a:off x="2334065" y="136525"/>
            <a:ext cx="6698565" cy="954107"/>
          </a:xfrm>
        </p:spPr>
        <p:txBody>
          <a:bodyPr>
            <a:noAutofit/>
          </a:bodyPr>
          <a:lstStyle/>
          <a:p>
            <a:r>
              <a:rPr lang="en-GB" sz="4000" b="1" dirty="0">
                <a:solidFill>
                  <a:srgbClr val="4F81BD"/>
                </a:solidFill>
                <a:latin typeface="Arial" panose="020B0604020202020204" pitchFamily="34" charset="0"/>
                <a:cs typeface="Arial" panose="020B0604020202020204" pitchFamily="34" charset="0"/>
              </a:rPr>
              <a:t>Administration Objectives</a:t>
            </a:r>
            <a:endParaRPr lang="en-US" sz="4000" dirty="0"/>
          </a:p>
        </p:txBody>
      </p:sp>
      <p:sp>
        <p:nvSpPr>
          <p:cNvPr id="3" name="Content Placeholder 2">
            <a:extLst>
              <a:ext uri="{FF2B5EF4-FFF2-40B4-BE49-F238E27FC236}">
                <a16:creationId xmlns:a16="http://schemas.microsoft.com/office/drawing/2014/main" id="{8A9E77CB-A2F6-4B06-AF39-0EE5ADED0F88}"/>
              </a:ext>
            </a:extLst>
          </p:cNvPr>
          <p:cNvSpPr>
            <a:spLocks noGrp="1"/>
          </p:cNvSpPr>
          <p:nvPr>
            <p:ph idx="1"/>
          </p:nvPr>
        </p:nvSpPr>
        <p:spPr/>
        <p:txBody>
          <a:bodyPr/>
          <a:lstStyle/>
          <a:p>
            <a:pPr marL="182563" lvl="0" indent="-182563" algn="just">
              <a:lnSpc>
                <a:spcPct val="150000"/>
              </a:lnSpc>
              <a:spcBef>
                <a:spcPts val="0"/>
              </a:spcBef>
            </a:pPr>
            <a:r>
              <a:rPr lang="en-US" sz="2400" b="1" dirty="0">
                <a:solidFill>
                  <a:prstClr val="black"/>
                </a:solidFill>
                <a:latin typeface="Arial" panose="020B0604020202020204" pitchFamily="34" charset="0"/>
                <a:cs typeface="Arial" panose="020B0604020202020204" pitchFamily="34" charset="0"/>
              </a:rPr>
              <a:t>Hence, there is a need to maintain accurate and comprehensive data on individual employees, a record of their achievement in terms of performance, their attendance and training records, their terms and conditions of employment and their personal details </a:t>
            </a:r>
            <a:r>
              <a:rPr lang="en-GB" sz="2400" b="1" dirty="0">
                <a:solidFill>
                  <a:prstClr val="black"/>
                </a:solidFill>
                <a:latin typeface="Arial" panose="020B0604020202020204" pitchFamily="34" charset="0"/>
                <a:cs typeface="Arial" panose="020B0604020202020204" pitchFamily="34" charset="0"/>
              </a:rPr>
              <a:t>(Derek et al., 2014:8)</a:t>
            </a:r>
            <a:r>
              <a:rPr lang="en-US" sz="2400" b="1" dirty="0">
                <a:solidFill>
                  <a:prstClr val="black"/>
                </a:solidFill>
                <a:latin typeface="Arial" panose="020B0604020202020204" pitchFamily="34" charset="0"/>
                <a:cs typeface="Arial" panose="020B0604020202020204" pitchFamily="34" charset="0"/>
              </a:rPr>
              <a:t>.</a:t>
            </a:r>
            <a:endParaRPr lang="en-GB" sz="2400" b="1" dirty="0">
              <a:solidFill>
                <a:prstClr val="black"/>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80438A3-E54A-4060-A772-8F174828F342}"/>
              </a:ext>
            </a:extLst>
          </p:cNvPr>
          <p:cNvSpPr>
            <a:spLocks noGrp="1"/>
          </p:cNvSpPr>
          <p:nvPr>
            <p:ph type="dt" sz="half" idx="10"/>
          </p:nvPr>
        </p:nvSpPr>
        <p:spPr/>
        <p:txBody>
          <a:bodyPr/>
          <a:lstStyle/>
          <a:p>
            <a:fld id="{B2DC898F-8A8C-440A-9522-CD0C6FD4DF44}" type="datetime8">
              <a:rPr lang="en-GB" smtClean="0"/>
              <a:t>09/11/2020 21:38</a:t>
            </a:fld>
            <a:endParaRPr lang="en-US"/>
          </a:p>
        </p:txBody>
      </p:sp>
      <p:sp>
        <p:nvSpPr>
          <p:cNvPr id="5" name="Footer Placeholder 4">
            <a:extLst>
              <a:ext uri="{FF2B5EF4-FFF2-40B4-BE49-F238E27FC236}">
                <a16:creationId xmlns:a16="http://schemas.microsoft.com/office/drawing/2014/main" id="{5E41D1A4-57C5-4806-A217-B64594F0299C}"/>
              </a:ext>
            </a:extLst>
          </p:cNvPr>
          <p:cNvSpPr>
            <a:spLocks noGrp="1"/>
          </p:cNvSpPr>
          <p:nvPr>
            <p:ph type="ftr" sz="quarter" idx="11"/>
          </p:nvPr>
        </p:nvSpPr>
        <p:spPr>
          <a:xfrm>
            <a:off x="3124200" y="6356350"/>
            <a:ext cx="3581400" cy="365125"/>
          </a:xfrm>
        </p:spPr>
        <p:txBody>
          <a:bodyPr/>
          <a:lstStyle/>
          <a:p>
            <a:r>
              <a:rPr lang="en-US">
                <a:solidFill>
                  <a:schemeClr val="accent1"/>
                </a:solidFill>
              </a:rPr>
              <a:t>Human Resource Management </a:t>
            </a:r>
            <a:endParaRPr lang="en-US" dirty="0">
              <a:solidFill>
                <a:schemeClr val="accent1"/>
              </a:solidFill>
            </a:endParaRPr>
          </a:p>
        </p:txBody>
      </p:sp>
      <p:sp>
        <p:nvSpPr>
          <p:cNvPr id="6" name="Slide Number Placeholder 5">
            <a:extLst>
              <a:ext uri="{FF2B5EF4-FFF2-40B4-BE49-F238E27FC236}">
                <a16:creationId xmlns:a16="http://schemas.microsoft.com/office/drawing/2014/main" id="{CDB5839E-FB0A-4693-9AD8-70FE7984485D}"/>
              </a:ext>
            </a:extLst>
          </p:cNvPr>
          <p:cNvSpPr>
            <a:spLocks noGrp="1"/>
          </p:cNvSpPr>
          <p:nvPr>
            <p:ph type="sldNum" sz="quarter" idx="12"/>
          </p:nvPr>
        </p:nvSpPr>
        <p:spPr/>
        <p:txBody>
          <a:bodyPr/>
          <a:lstStyle/>
          <a:p>
            <a:fld id="{B6F15528-21DE-4FAA-801E-634DDDAF4B2B}" type="slidenum">
              <a:rPr lang="en-US" smtClean="0"/>
              <a:pPr/>
              <a:t>14</a:t>
            </a:fld>
            <a:endParaRPr lang="en-US"/>
          </a:p>
        </p:txBody>
      </p:sp>
      <p:pic>
        <p:nvPicPr>
          <p:cNvPr id="7" name="Picture 6">
            <a:extLst>
              <a:ext uri="{FF2B5EF4-FFF2-40B4-BE49-F238E27FC236}">
                <a16:creationId xmlns:a16="http://schemas.microsoft.com/office/drawing/2014/main" id="{7822E0D6-53B8-4400-BBEE-937689DF0E69}"/>
              </a:ext>
            </a:extLst>
          </p:cNvPr>
          <p:cNvPicPr>
            <a:picLocks noChangeAspect="1"/>
          </p:cNvPicPr>
          <p:nvPr/>
        </p:nvPicPr>
        <p:blipFill>
          <a:blip r:embed="rId2"/>
          <a:stretch>
            <a:fillRect/>
          </a:stretch>
        </p:blipFill>
        <p:spPr>
          <a:xfrm>
            <a:off x="124265" y="136525"/>
            <a:ext cx="2209800" cy="954107"/>
          </a:xfrm>
          <a:prstGeom prst="rect">
            <a:avLst/>
          </a:prstGeom>
        </p:spPr>
      </p:pic>
    </p:spTree>
    <p:extLst>
      <p:ext uri="{BB962C8B-B14F-4D97-AF65-F5344CB8AC3E}">
        <p14:creationId xmlns:p14="http://schemas.microsoft.com/office/powerpoint/2010/main" val="18208679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0913" y="34121"/>
            <a:ext cx="6665912" cy="1143000"/>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Development of HRM Late 19</a:t>
            </a:r>
            <a:r>
              <a:rPr lang="en-GB" b="1" baseline="30000" dirty="0">
                <a:solidFill>
                  <a:schemeClr val="accent1"/>
                </a:solidFill>
                <a:latin typeface="Arial" panose="020B0604020202020204" pitchFamily="34" charset="0"/>
                <a:cs typeface="Arial" panose="020B0604020202020204" pitchFamily="34" charset="0"/>
              </a:rPr>
              <a:t>th</a:t>
            </a:r>
            <a:r>
              <a:rPr lang="en-GB" b="1" dirty="0">
                <a:solidFill>
                  <a:schemeClr val="accent1"/>
                </a:solidFill>
                <a:latin typeface="Arial" panose="020B0604020202020204" pitchFamily="34" charset="0"/>
                <a:cs typeface="Arial" panose="020B0604020202020204" pitchFamily="34" charset="0"/>
              </a:rPr>
              <a:t> Century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15</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236DA790-9E3F-4119-9A45-3B119311855E}" type="datetime8">
              <a:rPr lang="en-GB" smtClean="0"/>
              <a:t>09/11/2020 21:38</a:t>
            </a:fld>
            <a:endParaRPr lang="en-US"/>
          </a:p>
        </p:txBody>
      </p:sp>
      <p:sp>
        <p:nvSpPr>
          <p:cNvPr id="18" name="Footer Placeholder 8"/>
          <p:cNvSpPr>
            <a:spLocks noGrp="1"/>
          </p:cNvSpPr>
          <p:nvPr>
            <p:ph type="ftr" sz="quarter" idx="11"/>
          </p:nvPr>
        </p:nvSpPr>
        <p:spPr>
          <a:xfrm>
            <a:off x="3124200" y="6356350"/>
            <a:ext cx="3581400" cy="365125"/>
          </a:xfrm>
        </p:spPr>
        <p:txBody>
          <a:bodyPr/>
          <a:lstStyle/>
          <a:p>
            <a:r>
              <a:rPr lang="en-US">
                <a:solidFill>
                  <a:srgbClr val="0070C0"/>
                </a:solidFill>
              </a:rPr>
              <a:t>Human Resource Management </a:t>
            </a:r>
            <a:endParaRPr lang="en-US" dirty="0">
              <a:solidFill>
                <a:srgbClr val="0070C0"/>
              </a:solidFill>
            </a:endParaRPr>
          </a:p>
        </p:txBody>
      </p:sp>
      <p:pic>
        <p:nvPicPr>
          <p:cNvPr id="10" name="Picture 9">
            <a:extLst>
              <a:ext uri="{FF2B5EF4-FFF2-40B4-BE49-F238E27FC236}">
                <a16:creationId xmlns:a16="http://schemas.microsoft.com/office/drawing/2014/main" id="{DAF38028-9495-4B30-B3FA-938C6D84A20E}"/>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17191D7B-CF8B-4A9A-A996-1567FF502A4D}"/>
              </a:ext>
            </a:extLst>
          </p:cNvPr>
          <p:cNvSpPr/>
          <p:nvPr/>
        </p:nvSpPr>
        <p:spPr>
          <a:xfrm>
            <a:off x="611875" y="1828800"/>
            <a:ext cx="8077200" cy="3939540"/>
          </a:xfrm>
          <a:prstGeom prst="rect">
            <a:avLst/>
          </a:prstGeom>
        </p:spPr>
        <p:txBody>
          <a:bodyPr wrap="square">
            <a:spAutoFit/>
          </a:bodyPr>
          <a:lstStyle/>
          <a:p>
            <a:pPr algn="just">
              <a:lnSpc>
                <a:spcPct val="150000"/>
              </a:lnSpc>
              <a:spcAft>
                <a:spcPts val="600"/>
              </a:spcAft>
            </a:pPr>
            <a:r>
              <a:rPr lang="en-US" sz="2400" b="1" dirty="0">
                <a:latin typeface="Arial" panose="020B0604020202020204" pitchFamily="34" charset="0"/>
                <a:cs typeface="Arial" panose="020B0604020202020204" pitchFamily="34" charset="0"/>
              </a:rPr>
              <a:t>1890-1910</a:t>
            </a:r>
          </a:p>
          <a:p>
            <a:pPr algn="just">
              <a:lnSpc>
                <a:spcPct val="150000"/>
              </a:lnSpc>
              <a:spcAft>
                <a:spcPts val="600"/>
              </a:spcAft>
            </a:pPr>
            <a:r>
              <a:rPr lang="en-US" sz="2400" b="1" dirty="0">
                <a:latin typeface="Arial" panose="020B0604020202020204" pitchFamily="34" charset="0"/>
                <a:cs typeface="Arial" panose="020B0604020202020204" pitchFamily="34" charset="0"/>
              </a:rPr>
              <a:t>Frederick Taylor develops his ideas on scientific management. Taylor advocates scientific selection of workers based on qualifications and also argues for incentive-based compensation systems to motivate employees.</a:t>
            </a:r>
          </a:p>
          <a:p>
            <a:pPr algn="just"/>
            <a:endParaRPr 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0889588"/>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498" y="23446"/>
            <a:ext cx="5486400" cy="954107"/>
          </a:xfrm>
        </p:spPr>
        <p:txBody>
          <a:bodyPr>
            <a:normAutofit/>
          </a:bodyPr>
          <a:lstStyle/>
          <a:p>
            <a:r>
              <a:rPr lang="en-GB" b="1" dirty="0">
                <a:solidFill>
                  <a:schemeClr val="accent1"/>
                </a:solidFill>
              </a:rPr>
              <a:t>Continue</a:t>
            </a:r>
          </a:p>
        </p:txBody>
      </p:sp>
      <p:sp>
        <p:nvSpPr>
          <p:cNvPr id="3" name="TextBox 2"/>
          <p:cNvSpPr txBox="1"/>
          <p:nvPr/>
        </p:nvSpPr>
        <p:spPr>
          <a:xfrm>
            <a:off x="304800" y="1524000"/>
            <a:ext cx="8305800" cy="3424784"/>
          </a:xfrm>
          <a:prstGeom prst="rect">
            <a:avLst/>
          </a:prstGeom>
          <a:noFill/>
        </p:spPr>
        <p:txBody>
          <a:bodyPr wrap="square" rtlCol="0">
            <a:spAutoFit/>
          </a:bodyPr>
          <a:lstStyle/>
          <a:p>
            <a:pPr lvl="0" algn="just">
              <a:lnSpc>
                <a:spcPct val="150000"/>
              </a:lnSpc>
              <a:spcAft>
                <a:spcPts val="600"/>
              </a:spcAft>
            </a:pPr>
            <a:r>
              <a:rPr lang="en-US" sz="2400" b="1" dirty="0">
                <a:solidFill>
                  <a:prstClr val="black"/>
                </a:solidFill>
                <a:latin typeface="Arial" panose="020B0604020202020204" pitchFamily="34" charset="0"/>
                <a:cs typeface="Arial" panose="020B0604020202020204" pitchFamily="34" charset="0"/>
              </a:rPr>
              <a:t>1910-1930</a:t>
            </a:r>
          </a:p>
          <a:p>
            <a:pPr lvl="0" algn="just">
              <a:lnSpc>
                <a:spcPct val="150000"/>
              </a:lnSpc>
              <a:spcAft>
                <a:spcPts val="600"/>
              </a:spcAft>
            </a:pPr>
            <a:r>
              <a:rPr lang="en-US" sz="2400" b="1" dirty="0">
                <a:solidFill>
                  <a:prstClr val="black"/>
                </a:solidFill>
                <a:latin typeface="Arial" panose="020B0604020202020204" pitchFamily="34" charset="0"/>
                <a:cs typeface="Arial" panose="020B0604020202020204" pitchFamily="34" charset="0"/>
              </a:rPr>
              <a:t>Many companies establish departments devoted to maintaining the welfare of workers. The discipline of industrial psychology begins to develop. Industrial psychology, along with the advent of World War I, leads to advancements in employment testing and selection.</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16</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A1421D8B-7A93-4511-BCEF-03F4436BDF58}" type="datetime8">
              <a:rPr lang="en-GB" smtClean="0"/>
              <a:t>09/11/2020 21:38</a:t>
            </a:fld>
            <a:endParaRPr lang="en-US"/>
          </a:p>
        </p:txBody>
      </p:sp>
      <p:sp>
        <p:nvSpPr>
          <p:cNvPr id="18" name="Footer Placeholder 8"/>
          <p:cNvSpPr>
            <a:spLocks noGrp="1"/>
          </p:cNvSpPr>
          <p:nvPr>
            <p:ph type="ftr" sz="quarter" idx="11"/>
          </p:nvPr>
        </p:nvSpPr>
        <p:spPr>
          <a:xfrm>
            <a:off x="3124200" y="6356350"/>
            <a:ext cx="3886200" cy="365125"/>
          </a:xfrm>
        </p:spPr>
        <p:txBody>
          <a:bodyPr/>
          <a:lstStyle/>
          <a:p>
            <a:r>
              <a:rPr lang="en-US">
                <a:solidFill>
                  <a:schemeClr val="accent1"/>
                </a:solidFill>
              </a:rPr>
              <a:t>Human Resource Management </a:t>
            </a:r>
            <a:endParaRPr lang="en-US" dirty="0">
              <a:solidFill>
                <a:schemeClr val="accent1"/>
              </a:solidFill>
            </a:endParaRPr>
          </a:p>
        </p:txBody>
      </p:sp>
      <p:pic>
        <p:nvPicPr>
          <p:cNvPr id="8" name="Picture 7">
            <a:extLst>
              <a:ext uri="{FF2B5EF4-FFF2-40B4-BE49-F238E27FC236}">
                <a16:creationId xmlns:a16="http://schemas.microsoft.com/office/drawing/2014/main" id="{358E6688-ACA6-47D9-9036-B51FE97BED65}"/>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206930066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498" y="23446"/>
            <a:ext cx="5486400" cy="954107"/>
          </a:xfrm>
        </p:spPr>
        <p:txBody>
          <a:bodyPr>
            <a:normAutofit/>
          </a:bodyPr>
          <a:lstStyle/>
          <a:p>
            <a:r>
              <a:rPr lang="en-GB" b="1" dirty="0">
                <a:solidFill>
                  <a:schemeClr val="accent1"/>
                </a:solidFill>
              </a:rPr>
              <a:t>Continue</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17</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DEFCB475-34AB-460B-9BD7-921756F0BF17}" type="datetime8">
              <a:rPr lang="en-GB" smtClean="0"/>
              <a:t>09/11/2020 21:38</a:t>
            </a:fld>
            <a:endParaRPr lang="en-US"/>
          </a:p>
        </p:txBody>
      </p:sp>
      <p:sp>
        <p:nvSpPr>
          <p:cNvPr id="18" name="Footer Placeholder 8"/>
          <p:cNvSpPr>
            <a:spLocks noGrp="1"/>
          </p:cNvSpPr>
          <p:nvPr>
            <p:ph type="ftr" sz="quarter" idx="11"/>
          </p:nvPr>
        </p:nvSpPr>
        <p:spPr>
          <a:xfrm>
            <a:off x="3124200" y="6356350"/>
            <a:ext cx="3733800" cy="365125"/>
          </a:xfrm>
        </p:spPr>
        <p:txBody>
          <a:bodyPr/>
          <a:lstStyle/>
          <a:p>
            <a:r>
              <a:rPr lang="en-US">
                <a:solidFill>
                  <a:schemeClr val="accent1"/>
                </a:solidFill>
              </a:rPr>
              <a:t>Human Resource Management </a:t>
            </a:r>
            <a:endParaRPr lang="en-US" dirty="0">
              <a:solidFill>
                <a:schemeClr val="accent1"/>
              </a:solidFill>
            </a:endParaRPr>
          </a:p>
        </p:txBody>
      </p:sp>
      <p:pic>
        <p:nvPicPr>
          <p:cNvPr id="8" name="Picture 7">
            <a:extLst>
              <a:ext uri="{FF2B5EF4-FFF2-40B4-BE49-F238E27FC236}">
                <a16:creationId xmlns:a16="http://schemas.microsoft.com/office/drawing/2014/main" id="{358E6688-ACA6-47D9-9036-B51FE97BED65}"/>
              </a:ext>
            </a:extLst>
          </p:cNvPr>
          <p:cNvPicPr>
            <a:picLocks noChangeAspect="1"/>
          </p:cNvPicPr>
          <p:nvPr/>
        </p:nvPicPr>
        <p:blipFill>
          <a:blip r:embed="rId3"/>
          <a:stretch>
            <a:fillRect/>
          </a:stretch>
        </p:blipFill>
        <p:spPr>
          <a:xfrm>
            <a:off x="11113" y="34121"/>
            <a:ext cx="2209800" cy="954107"/>
          </a:xfrm>
          <a:prstGeom prst="rect">
            <a:avLst/>
          </a:prstGeom>
        </p:spPr>
      </p:pic>
      <p:sp>
        <p:nvSpPr>
          <p:cNvPr id="4" name="Rectangle 3">
            <a:extLst>
              <a:ext uri="{FF2B5EF4-FFF2-40B4-BE49-F238E27FC236}">
                <a16:creationId xmlns:a16="http://schemas.microsoft.com/office/drawing/2014/main" id="{628AACEE-4789-4A30-8C93-95666B1E9851}"/>
              </a:ext>
            </a:extLst>
          </p:cNvPr>
          <p:cNvSpPr/>
          <p:nvPr/>
        </p:nvSpPr>
        <p:spPr>
          <a:xfrm>
            <a:off x="457200" y="1600200"/>
            <a:ext cx="8229600" cy="3978782"/>
          </a:xfrm>
          <a:prstGeom prst="rect">
            <a:avLst/>
          </a:prstGeom>
        </p:spPr>
        <p:txBody>
          <a:bodyPr wrap="square">
            <a:spAutoFit/>
          </a:bodyPr>
          <a:lstStyle/>
          <a:p>
            <a:pPr algn="just">
              <a:lnSpc>
                <a:spcPct val="150000"/>
              </a:lnSpc>
              <a:spcAft>
                <a:spcPts val="600"/>
              </a:spcAft>
            </a:pPr>
            <a:r>
              <a:rPr lang="en-US" sz="2400" b="1" dirty="0">
                <a:latin typeface="Arial" panose="020B0604020202020204" pitchFamily="34" charset="0"/>
                <a:cs typeface="Arial" panose="020B0604020202020204" pitchFamily="34" charset="0"/>
              </a:rPr>
              <a:t>1930-1945</a:t>
            </a:r>
          </a:p>
          <a:p>
            <a:pPr algn="just">
              <a:lnSpc>
                <a:spcPct val="150000"/>
              </a:lnSpc>
              <a:spcAft>
                <a:spcPts val="600"/>
              </a:spcAft>
            </a:pPr>
            <a:r>
              <a:rPr lang="en-US" sz="2400" b="1" dirty="0">
                <a:latin typeface="Arial" panose="020B0604020202020204" pitchFamily="34" charset="0"/>
                <a:cs typeface="Arial" panose="020B0604020202020204" pitchFamily="34" charset="0"/>
              </a:rPr>
              <a:t>The interpretation of the Hawthorne Studies' begins to have an impact on management thought and practice. Greater emphasis is placed on the social and informal aspects of the workplace affecting worker productivity. Increasing the job satisfaction of workers is cited as a means to increase their productivity.</a:t>
            </a:r>
          </a:p>
        </p:txBody>
      </p:sp>
    </p:spTree>
    <p:extLst>
      <p:ext uri="{BB962C8B-B14F-4D97-AF65-F5344CB8AC3E}">
        <p14:creationId xmlns:p14="http://schemas.microsoft.com/office/powerpoint/2010/main" val="437389321"/>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498" y="23446"/>
            <a:ext cx="5486400" cy="954107"/>
          </a:xfrm>
        </p:spPr>
        <p:txBody>
          <a:bodyPr>
            <a:normAutofit/>
          </a:bodyPr>
          <a:lstStyle/>
          <a:p>
            <a:r>
              <a:rPr lang="en-GB" b="1" dirty="0">
                <a:solidFill>
                  <a:schemeClr val="accent1"/>
                </a:solidFill>
              </a:rPr>
              <a:t>Continue </a:t>
            </a:r>
          </a:p>
        </p:txBody>
      </p:sp>
      <p:sp>
        <p:nvSpPr>
          <p:cNvPr id="3" name="TextBox 2"/>
          <p:cNvSpPr txBox="1"/>
          <p:nvPr/>
        </p:nvSpPr>
        <p:spPr>
          <a:xfrm>
            <a:off x="304800" y="1524000"/>
            <a:ext cx="8305800" cy="1477328"/>
          </a:xfrm>
          <a:prstGeom prst="rect">
            <a:avLst/>
          </a:prstGeom>
          <a:noFill/>
        </p:spPr>
        <p:txBody>
          <a:bodyPr wrap="square" rtlCol="0">
            <a:spAutoFit/>
          </a:bodyPr>
          <a:lstStyle/>
          <a:p>
            <a:pPr>
              <a:buFontTx/>
              <a:buNone/>
            </a:pPr>
            <a:endParaRPr lang="en-US" altLang="en-US" sz="2400" dirty="0">
              <a:ea typeface="ＭＳ Ｐゴシック" pitchFamily="-105" charset="-128"/>
              <a:cs typeface="Times New Roman" pitchFamily="18" charset="0"/>
            </a:endParaRPr>
          </a:p>
          <a:p>
            <a:pPr>
              <a:buFontTx/>
              <a:buNone/>
            </a:pPr>
            <a:endParaRPr lang="en-US" altLang="en-US" sz="2400" dirty="0">
              <a:ea typeface="ＭＳ Ｐゴシック" pitchFamily="-105" charset="-128"/>
              <a:cs typeface="Times New Roman" pitchFamily="18" charset="0"/>
            </a:endParaRPr>
          </a:p>
          <a:p>
            <a:endParaRPr lang="en-US" altLang="en-US" sz="2400" b="1" dirty="0">
              <a:ea typeface="ＭＳ Ｐゴシック" pitchFamily="-105" charset="-128"/>
              <a:cs typeface="Times New Roman" pitchFamily="18" charset="0"/>
            </a:endParaRPr>
          </a:p>
          <a:p>
            <a:pPr marL="285750" indent="-285750"/>
            <a:endParaRPr lang="en-GB" dirty="0"/>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18</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BD880037-FCA7-4648-A999-529577C3596D}" type="datetime8">
              <a:rPr lang="en-GB" smtClean="0"/>
              <a:t>09/11/2020 21:38</a:t>
            </a:fld>
            <a:endParaRPr lang="en-US"/>
          </a:p>
        </p:txBody>
      </p:sp>
      <p:sp>
        <p:nvSpPr>
          <p:cNvPr id="18" name="Footer Placeholder 8"/>
          <p:cNvSpPr>
            <a:spLocks noGrp="1"/>
          </p:cNvSpPr>
          <p:nvPr>
            <p:ph type="ftr" sz="quarter" idx="11"/>
          </p:nvPr>
        </p:nvSpPr>
        <p:spPr>
          <a:xfrm>
            <a:off x="3124200" y="6356350"/>
            <a:ext cx="3657600" cy="365125"/>
          </a:xfrm>
        </p:spPr>
        <p:txBody>
          <a:bodyPr/>
          <a:lstStyle/>
          <a:p>
            <a:r>
              <a:rPr lang="en-US">
                <a:solidFill>
                  <a:schemeClr val="accent1"/>
                </a:solidFill>
              </a:rPr>
              <a:t>Human Resource Management </a:t>
            </a:r>
            <a:endParaRPr lang="en-US" dirty="0">
              <a:solidFill>
                <a:schemeClr val="accent1"/>
              </a:solidFill>
            </a:endParaRPr>
          </a:p>
        </p:txBody>
      </p:sp>
      <p:pic>
        <p:nvPicPr>
          <p:cNvPr id="8" name="Picture 7">
            <a:extLst>
              <a:ext uri="{FF2B5EF4-FFF2-40B4-BE49-F238E27FC236}">
                <a16:creationId xmlns:a16="http://schemas.microsoft.com/office/drawing/2014/main" id="{358E6688-ACA6-47D9-9036-B51FE97BED65}"/>
              </a:ext>
            </a:extLst>
          </p:cNvPr>
          <p:cNvPicPr>
            <a:picLocks noChangeAspect="1"/>
          </p:cNvPicPr>
          <p:nvPr/>
        </p:nvPicPr>
        <p:blipFill>
          <a:blip r:embed="rId3"/>
          <a:stretch>
            <a:fillRect/>
          </a:stretch>
        </p:blipFill>
        <p:spPr>
          <a:xfrm>
            <a:off x="11113" y="34121"/>
            <a:ext cx="2209800" cy="954107"/>
          </a:xfrm>
          <a:prstGeom prst="rect">
            <a:avLst/>
          </a:prstGeom>
        </p:spPr>
      </p:pic>
      <p:sp>
        <p:nvSpPr>
          <p:cNvPr id="4" name="Rectangle 3">
            <a:extLst>
              <a:ext uri="{FF2B5EF4-FFF2-40B4-BE49-F238E27FC236}">
                <a16:creationId xmlns:a16="http://schemas.microsoft.com/office/drawing/2014/main" id="{E8896D43-6DBE-4982-BE52-9C74C64D999C}"/>
              </a:ext>
            </a:extLst>
          </p:cNvPr>
          <p:cNvSpPr/>
          <p:nvPr/>
        </p:nvSpPr>
        <p:spPr>
          <a:xfrm>
            <a:off x="304800" y="1512627"/>
            <a:ext cx="8001000" cy="4532779"/>
          </a:xfrm>
          <a:prstGeom prst="rect">
            <a:avLst/>
          </a:prstGeom>
        </p:spPr>
        <p:txBody>
          <a:bodyPr wrap="square">
            <a:spAutoFit/>
          </a:bodyPr>
          <a:lstStyle/>
          <a:p>
            <a:pPr algn="just">
              <a:lnSpc>
                <a:spcPct val="150000"/>
              </a:lnSpc>
              <a:spcAft>
                <a:spcPts val="600"/>
              </a:spcAft>
            </a:pPr>
            <a:r>
              <a:rPr lang="en-US" sz="2400" b="1" dirty="0">
                <a:latin typeface="Arial" panose="020B0604020202020204" pitchFamily="34" charset="0"/>
                <a:cs typeface="Arial" panose="020B0604020202020204" pitchFamily="34" charset="0"/>
              </a:rPr>
              <a:t>1945-1965</a:t>
            </a:r>
          </a:p>
          <a:p>
            <a:pPr algn="just">
              <a:lnSpc>
                <a:spcPct val="150000"/>
              </a:lnSpc>
              <a:spcAft>
                <a:spcPts val="600"/>
              </a:spcAft>
            </a:pPr>
            <a:r>
              <a:rPr lang="en-US" sz="2400" b="1" dirty="0">
                <a:latin typeface="Arial" panose="020B0604020202020204" pitchFamily="34" charset="0"/>
                <a:cs typeface="Arial" panose="020B0604020202020204" pitchFamily="34" charset="0"/>
              </a:rPr>
              <a:t>In the U.S., a tremendous surge in union membership between 1935 and 1950 leads to a greater emphasis on collective bargaining and labor relations within personnel management. Compensation and benefits administration also increase in importance as unions negotiate paid vacations, paid holidays, and insurance coverage.</a:t>
            </a:r>
          </a:p>
        </p:txBody>
      </p:sp>
    </p:spTree>
    <p:extLst>
      <p:ext uri="{BB962C8B-B14F-4D97-AF65-F5344CB8AC3E}">
        <p14:creationId xmlns:p14="http://schemas.microsoft.com/office/powerpoint/2010/main" val="12094444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498" y="23446"/>
            <a:ext cx="5486400" cy="954107"/>
          </a:xfrm>
        </p:spPr>
        <p:txBody>
          <a:bodyPr>
            <a:normAutofit/>
          </a:bodyPr>
          <a:lstStyle/>
          <a:p>
            <a:r>
              <a:rPr lang="en-GB" b="1" dirty="0">
                <a:solidFill>
                  <a:schemeClr val="accent1"/>
                </a:solidFill>
              </a:rPr>
              <a:t>Continue </a:t>
            </a:r>
          </a:p>
        </p:txBody>
      </p:sp>
      <p:sp>
        <p:nvSpPr>
          <p:cNvPr id="3" name="TextBox 2"/>
          <p:cNvSpPr txBox="1"/>
          <p:nvPr/>
        </p:nvSpPr>
        <p:spPr>
          <a:xfrm>
            <a:off x="190500" y="977553"/>
            <a:ext cx="8763000" cy="5086777"/>
          </a:xfrm>
          <a:prstGeom prst="rect">
            <a:avLst/>
          </a:prstGeom>
          <a:noFill/>
        </p:spPr>
        <p:txBody>
          <a:bodyPr wrap="square" rtlCol="0">
            <a:spAutoFit/>
          </a:bodyPr>
          <a:lstStyle/>
          <a:p>
            <a:pPr algn="just">
              <a:lnSpc>
                <a:spcPct val="150000"/>
              </a:lnSpc>
              <a:spcBef>
                <a:spcPts val="600"/>
              </a:spcBef>
              <a:buFontTx/>
              <a:buNone/>
            </a:pPr>
            <a:r>
              <a:rPr lang="en-US" sz="2400" b="1" dirty="0">
                <a:latin typeface="Arial" panose="020B0604020202020204" pitchFamily="34" charset="0"/>
                <a:cs typeface="Arial" panose="020B0604020202020204" pitchFamily="34" charset="0"/>
              </a:rPr>
              <a:t>1965-1985</a:t>
            </a:r>
          </a:p>
          <a:p>
            <a:pPr algn="just">
              <a:lnSpc>
                <a:spcPct val="150000"/>
              </a:lnSpc>
              <a:spcBef>
                <a:spcPts val="600"/>
              </a:spcBef>
              <a:buFontTx/>
              <a:buNone/>
            </a:pPr>
            <a:r>
              <a:rPr lang="en-US" sz="2400" b="1" dirty="0">
                <a:latin typeface="Arial" panose="020B0604020202020204" pitchFamily="34" charset="0"/>
                <a:cs typeface="Arial" panose="020B0604020202020204" pitchFamily="34" charset="0"/>
              </a:rPr>
              <a:t>The Civil Rights movement in the U.S. reaches its apex with passage of the Civil Rights Act of 1964. The personnel function is dramatically affected by Title VII of the  Civil Rights Act , which prohibits discrimination on the basis of race, color, sex, religion, and national origin. In the years following the passage of the CRA, equal employment opportunity and affirmative action become key human resource management responsibilities.</a:t>
            </a:r>
            <a:endParaRPr lang="en-GB" sz="2400" dirty="0">
              <a:latin typeface="Arial" panose="020B0604020202020204" pitchFamily="34" charset="0"/>
              <a:cs typeface="Arial" panose="020B0604020202020204" pitchFamily="34" charset="0"/>
            </a:endParaRP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19</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7FA88F0B-445D-4659-9881-48B4F537F3B6}" type="datetime8">
              <a:rPr lang="en-GB" smtClean="0"/>
              <a:t>09/11/2020 21:38</a:t>
            </a:fld>
            <a:endParaRPr lang="en-US"/>
          </a:p>
        </p:txBody>
      </p:sp>
      <p:sp>
        <p:nvSpPr>
          <p:cNvPr id="18" name="Footer Placeholder 8"/>
          <p:cNvSpPr>
            <a:spLocks noGrp="1"/>
          </p:cNvSpPr>
          <p:nvPr>
            <p:ph type="ftr" sz="quarter" idx="11"/>
          </p:nvPr>
        </p:nvSpPr>
        <p:spPr>
          <a:xfrm>
            <a:off x="3124200" y="6356350"/>
            <a:ext cx="3429000" cy="365125"/>
          </a:xfrm>
        </p:spPr>
        <p:txBody>
          <a:bodyPr/>
          <a:lstStyle/>
          <a:p>
            <a:r>
              <a:rPr lang="en-US">
                <a:solidFill>
                  <a:schemeClr val="accent1"/>
                </a:solidFill>
              </a:rPr>
              <a:t>Human Resource Management </a:t>
            </a:r>
            <a:endParaRPr lang="en-US" dirty="0">
              <a:solidFill>
                <a:schemeClr val="accent1"/>
              </a:solidFill>
            </a:endParaRPr>
          </a:p>
        </p:txBody>
      </p:sp>
      <p:pic>
        <p:nvPicPr>
          <p:cNvPr id="8" name="Picture 7">
            <a:extLst>
              <a:ext uri="{FF2B5EF4-FFF2-40B4-BE49-F238E27FC236}">
                <a16:creationId xmlns:a16="http://schemas.microsoft.com/office/drawing/2014/main" id="{358E6688-ACA6-47D9-9036-B51FE97BED65}"/>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1344071140"/>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498" y="23446"/>
            <a:ext cx="5486400" cy="954107"/>
          </a:xfrm>
        </p:spPr>
        <p:txBody>
          <a:bodyPr>
            <a:normAutofit/>
          </a:bodyPr>
          <a:lstStyle/>
          <a:p>
            <a:r>
              <a:rPr lang="en-GB" b="1" dirty="0">
                <a:solidFill>
                  <a:schemeClr val="accent1"/>
                </a:solidFill>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20</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9CB6590E-4D42-4833-AAD3-26CE4934CDAF}" type="datetime8">
              <a:rPr lang="en-GB" smtClean="0"/>
              <a:t>09/11/2020 21:38</a:t>
            </a:fld>
            <a:endParaRPr lang="en-US"/>
          </a:p>
        </p:txBody>
      </p:sp>
      <p:sp>
        <p:nvSpPr>
          <p:cNvPr id="18" name="Footer Placeholder 8"/>
          <p:cNvSpPr>
            <a:spLocks noGrp="1"/>
          </p:cNvSpPr>
          <p:nvPr>
            <p:ph type="ftr" sz="quarter" idx="11"/>
          </p:nvPr>
        </p:nvSpPr>
        <p:spPr>
          <a:xfrm>
            <a:off x="3124200" y="6356350"/>
            <a:ext cx="3429000" cy="365125"/>
          </a:xfrm>
        </p:spPr>
        <p:txBody>
          <a:bodyPr/>
          <a:lstStyle/>
          <a:p>
            <a:r>
              <a:rPr lang="en-US">
                <a:solidFill>
                  <a:schemeClr val="accent1"/>
                </a:solidFill>
              </a:rPr>
              <a:t>Human Resource Management </a:t>
            </a:r>
            <a:endParaRPr lang="en-US" dirty="0">
              <a:solidFill>
                <a:schemeClr val="accent1"/>
              </a:solidFill>
            </a:endParaRPr>
          </a:p>
        </p:txBody>
      </p:sp>
      <p:pic>
        <p:nvPicPr>
          <p:cNvPr id="8" name="Picture 7">
            <a:extLst>
              <a:ext uri="{FF2B5EF4-FFF2-40B4-BE49-F238E27FC236}">
                <a16:creationId xmlns:a16="http://schemas.microsoft.com/office/drawing/2014/main" id="{358E6688-ACA6-47D9-9036-B51FE97BED65}"/>
              </a:ext>
            </a:extLst>
          </p:cNvPr>
          <p:cNvPicPr>
            <a:picLocks noChangeAspect="1"/>
          </p:cNvPicPr>
          <p:nvPr/>
        </p:nvPicPr>
        <p:blipFill>
          <a:blip r:embed="rId3"/>
          <a:stretch>
            <a:fillRect/>
          </a:stretch>
        </p:blipFill>
        <p:spPr>
          <a:xfrm>
            <a:off x="11113" y="34121"/>
            <a:ext cx="2209800" cy="954107"/>
          </a:xfrm>
          <a:prstGeom prst="rect">
            <a:avLst/>
          </a:prstGeom>
        </p:spPr>
      </p:pic>
      <p:sp>
        <p:nvSpPr>
          <p:cNvPr id="4" name="Rectangle 3">
            <a:extLst>
              <a:ext uri="{FF2B5EF4-FFF2-40B4-BE49-F238E27FC236}">
                <a16:creationId xmlns:a16="http://schemas.microsoft.com/office/drawing/2014/main" id="{C196576C-6E1A-4D4E-8E5B-05EA87B694EC}"/>
              </a:ext>
            </a:extLst>
          </p:cNvPr>
          <p:cNvSpPr/>
          <p:nvPr/>
        </p:nvSpPr>
        <p:spPr>
          <a:xfrm>
            <a:off x="152400" y="1028343"/>
            <a:ext cx="8839200" cy="5163721"/>
          </a:xfrm>
          <a:prstGeom prst="rect">
            <a:avLst/>
          </a:prstGeom>
        </p:spPr>
        <p:txBody>
          <a:bodyPr wrap="square">
            <a:spAutoFit/>
          </a:bodyPr>
          <a:lstStyle/>
          <a:p>
            <a:pPr algn="just">
              <a:lnSpc>
                <a:spcPct val="150000"/>
              </a:lnSpc>
              <a:spcAft>
                <a:spcPts val="600"/>
              </a:spcAft>
            </a:pPr>
            <a:r>
              <a:rPr lang="en-GB" sz="2400" b="1" dirty="0">
                <a:latin typeface="Arial" panose="020B0604020202020204" pitchFamily="34" charset="0"/>
                <a:cs typeface="Arial" panose="020B0604020202020204" pitchFamily="34" charset="0"/>
              </a:rPr>
              <a:t>1985-present</a:t>
            </a:r>
          </a:p>
          <a:p>
            <a:pPr algn="just">
              <a:lnSpc>
                <a:spcPct val="150000"/>
              </a:lnSpc>
              <a:spcAft>
                <a:spcPts val="600"/>
              </a:spcAft>
            </a:pPr>
            <a:r>
              <a:rPr lang="en-GB" sz="2400" b="1" dirty="0">
                <a:latin typeface="Arial" panose="020B0604020202020204" pitchFamily="34" charset="0"/>
                <a:cs typeface="Arial" panose="020B0604020202020204" pitchFamily="34" charset="0"/>
              </a:rPr>
              <a:t>Three trends dramatically impact HRM. The first is the increasing diversity of the labour force, in terms of age, gender, race, and ethnicity. HRM concerns evolve from EEO and affirmative action to "managing diversity." </a:t>
            </a:r>
          </a:p>
          <a:p>
            <a:pPr algn="just">
              <a:lnSpc>
                <a:spcPct val="150000"/>
              </a:lnSpc>
              <a:spcAft>
                <a:spcPts val="600"/>
              </a:spcAft>
            </a:pPr>
            <a:r>
              <a:rPr lang="en-GB" sz="2400" b="1" dirty="0">
                <a:latin typeface="Arial" panose="020B0604020202020204" pitchFamily="34" charset="0"/>
                <a:cs typeface="Arial" panose="020B0604020202020204" pitchFamily="34" charset="0"/>
              </a:rPr>
              <a:t>A second trend is the globalisation of business and the accompanying technological revolution. These factors have led to dramatic changes in transportation, communication, and labour markets. </a:t>
            </a:r>
          </a:p>
        </p:txBody>
      </p:sp>
    </p:spTree>
    <p:extLst>
      <p:ext uri="{BB962C8B-B14F-4D97-AF65-F5344CB8AC3E}">
        <p14:creationId xmlns:p14="http://schemas.microsoft.com/office/powerpoint/2010/main" val="1960333058"/>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498" y="23446"/>
            <a:ext cx="5486400" cy="954107"/>
          </a:xfrm>
        </p:spPr>
        <p:txBody>
          <a:bodyPr>
            <a:normAutofit/>
          </a:bodyPr>
          <a:lstStyle/>
          <a:p>
            <a:r>
              <a:rPr lang="en-GB" b="1" dirty="0">
                <a:solidFill>
                  <a:schemeClr val="accent1"/>
                </a:solidFill>
              </a:rPr>
              <a:t>Continue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21</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D4117D93-3925-448F-B62B-1C7EACD90E36}" type="datetime8">
              <a:rPr lang="en-GB" smtClean="0"/>
              <a:t>09/11/2020 21:38</a:t>
            </a:fld>
            <a:endParaRPr lang="en-US"/>
          </a:p>
        </p:txBody>
      </p:sp>
      <p:sp>
        <p:nvSpPr>
          <p:cNvPr id="18" name="Footer Placeholder 8"/>
          <p:cNvSpPr>
            <a:spLocks noGrp="1"/>
          </p:cNvSpPr>
          <p:nvPr>
            <p:ph type="ftr" sz="quarter" idx="11"/>
          </p:nvPr>
        </p:nvSpPr>
        <p:spPr>
          <a:xfrm>
            <a:off x="3124200" y="6356350"/>
            <a:ext cx="3429000" cy="365125"/>
          </a:xfrm>
        </p:spPr>
        <p:txBody>
          <a:bodyPr/>
          <a:lstStyle/>
          <a:p>
            <a:r>
              <a:rPr lang="en-US">
                <a:solidFill>
                  <a:schemeClr val="accent1"/>
                </a:solidFill>
              </a:rPr>
              <a:t>Human Resource Management </a:t>
            </a:r>
            <a:endParaRPr lang="en-US" dirty="0">
              <a:solidFill>
                <a:schemeClr val="accent1"/>
              </a:solidFill>
            </a:endParaRPr>
          </a:p>
        </p:txBody>
      </p:sp>
      <p:pic>
        <p:nvPicPr>
          <p:cNvPr id="8" name="Picture 7">
            <a:extLst>
              <a:ext uri="{FF2B5EF4-FFF2-40B4-BE49-F238E27FC236}">
                <a16:creationId xmlns:a16="http://schemas.microsoft.com/office/drawing/2014/main" id="{358E6688-ACA6-47D9-9036-B51FE97BED65}"/>
              </a:ext>
            </a:extLst>
          </p:cNvPr>
          <p:cNvPicPr>
            <a:picLocks noChangeAspect="1"/>
          </p:cNvPicPr>
          <p:nvPr/>
        </p:nvPicPr>
        <p:blipFill>
          <a:blip r:embed="rId3"/>
          <a:stretch>
            <a:fillRect/>
          </a:stretch>
        </p:blipFill>
        <p:spPr>
          <a:xfrm>
            <a:off x="11113" y="34121"/>
            <a:ext cx="2209800" cy="954107"/>
          </a:xfrm>
          <a:prstGeom prst="rect">
            <a:avLst/>
          </a:prstGeom>
        </p:spPr>
      </p:pic>
      <p:sp>
        <p:nvSpPr>
          <p:cNvPr id="4" name="Rectangle 3">
            <a:extLst>
              <a:ext uri="{FF2B5EF4-FFF2-40B4-BE49-F238E27FC236}">
                <a16:creationId xmlns:a16="http://schemas.microsoft.com/office/drawing/2014/main" id="{C196576C-6E1A-4D4E-8E5B-05EA87B694EC}"/>
              </a:ext>
            </a:extLst>
          </p:cNvPr>
          <p:cNvSpPr/>
          <p:nvPr/>
        </p:nvSpPr>
        <p:spPr>
          <a:xfrm>
            <a:off x="457200" y="1524000"/>
            <a:ext cx="8229600" cy="4609723"/>
          </a:xfrm>
          <a:prstGeom prst="rect">
            <a:avLst/>
          </a:prstGeom>
        </p:spPr>
        <p:txBody>
          <a:bodyPr wrap="square">
            <a:spAutoFit/>
          </a:bodyPr>
          <a:lstStyle/>
          <a:p>
            <a:pPr algn="just">
              <a:lnSpc>
                <a:spcPct val="150000"/>
              </a:lnSpc>
              <a:spcAft>
                <a:spcPts val="600"/>
              </a:spcAft>
            </a:pPr>
            <a:r>
              <a:rPr lang="en-US" sz="2400" b="1" dirty="0">
                <a:latin typeface="Arial" panose="020B0604020202020204" pitchFamily="34" charset="0"/>
                <a:cs typeface="Arial" panose="020B0604020202020204" pitchFamily="34" charset="0"/>
              </a:rPr>
              <a:t>The third trend, which is related to the first two, is the focus on HRM as a "strategic" function. HRM concerns and concepts must be integrated into the overall strategic planning of the firm in order to cope with rapid change, intense competition, and pressure for increased efficiency (</a:t>
            </a:r>
            <a:r>
              <a:rPr lang="en-US" sz="2400" b="1" dirty="0" err="1">
                <a:latin typeface="Arial" panose="020B0604020202020204" pitchFamily="34" charset="0"/>
                <a:cs typeface="Arial" panose="020B0604020202020204" pitchFamily="34" charset="0"/>
              </a:rPr>
              <a:t>Beardwell</a:t>
            </a:r>
            <a:r>
              <a:rPr lang="en-US" sz="2400" b="1" dirty="0">
                <a:latin typeface="Arial" panose="020B0604020202020204" pitchFamily="34" charset="0"/>
                <a:cs typeface="Arial" panose="020B0604020202020204" pitchFamily="34" charset="0"/>
              </a:rPr>
              <a:t> &amp; Claydon, 2007).</a:t>
            </a:r>
          </a:p>
          <a:p>
            <a:pPr algn="just">
              <a:lnSpc>
                <a:spcPct val="150000"/>
              </a:lnSpc>
              <a:spcAft>
                <a:spcPts val="600"/>
              </a:spcAft>
            </a:pPr>
            <a:r>
              <a:rPr lang="en-US" sz="2400" b="1" dirty="0">
                <a:latin typeface="Arial" panose="020B0604020202020204" pitchFamily="34" charset="0"/>
                <a:cs typeface="Arial" panose="020B0604020202020204" pitchFamily="34" charset="0"/>
                <a:hlinkClick r:id="rId4"/>
              </a:rPr>
              <a:t>https://www.youtube.com/watch?v=8ReX2poQyJ0</a:t>
            </a:r>
            <a:endParaRPr lang="en-US" sz="2400" b="1" dirty="0">
              <a:latin typeface="Arial" panose="020B0604020202020204" pitchFamily="34" charset="0"/>
              <a:cs typeface="Arial" panose="020B0604020202020204" pitchFamily="34" charset="0"/>
            </a:endParaRPr>
          </a:p>
          <a:p>
            <a:pPr algn="just">
              <a:lnSpc>
                <a:spcPct val="150000"/>
              </a:lnSpc>
              <a:spcAft>
                <a:spcPts val="600"/>
              </a:spcAft>
            </a:pPr>
            <a:r>
              <a:rPr lang="en-US" sz="2400" b="1" dirty="0">
                <a:latin typeface="Arial" panose="020B0604020202020204" pitchFamily="34" charset="0"/>
                <a:cs typeface="Arial" panose="020B0604020202020204" pitchFamily="34" charset="0"/>
                <a:hlinkClick r:id="rId5"/>
              </a:rPr>
              <a:t>https://www.youtube.com/watch?v=Kxc8KceOb14</a:t>
            </a:r>
            <a:endParaRPr 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897817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A009-01FF-43D6-96F4-372329FBB593}"/>
              </a:ext>
            </a:extLst>
          </p:cNvPr>
          <p:cNvSpPr>
            <a:spLocks noGrp="1"/>
          </p:cNvSpPr>
          <p:nvPr>
            <p:ph type="title"/>
          </p:nvPr>
        </p:nvSpPr>
        <p:spPr>
          <a:xfrm>
            <a:off x="2233808" y="43499"/>
            <a:ext cx="6224392" cy="944729"/>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Personnel Management </a:t>
            </a:r>
            <a:endParaRPr lang="en-US"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8FDE34-5AA1-4CB8-900C-488FF8226227}"/>
              </a:ext>
            </a:extLst>
          </p:cNvPr>
          <p:cNvSpPr>
            <a:spLocks noGrp="1"/>
          </p:cNvSpPr>
          <p:nvPr>
            <p:ph idx="1"/>
          </p:nvPr>
        </p:nvSpPr>
        <p:spPr>
          <a:xfrm>
            <a:off x="457200" y="1350168"/>
            <a:ext cx="8001000" cy="5006182"/>
          </a:xfrm>
        </p:spPr>
        <p:txBody>
          <a:bodyPr>
            <a:noAutofit/>
          </a:bodyPr>
          <a:lstStyle/>
          <a:p>
            <a:pPr marL="0" indent="0" algn="just">
              <a:lnSpc>
                <a:spcPct val="150000"/>
              </a:lnSpc>
              <a:buNone/>
            </a:pPr>
            <a:r>
              <a:rPr lang="en-US" sz="2400" b="1" dirty="0">
                <a:latin typeface="Arial" panose="020B0604020202020204" pitchFamily="34" charset="0"/>
                <a:cs typeface="Arial" panose="020B0604020202020204" pitchFamily="34" charset="0"/>
              </a:rPr>
              <a:t>Personnel Management is basically an administrative record-keeping function, at the operational level. Personnel Management attempts to maintain fair terms and conditions of employment, while at the same time, efficiently managing personnel activities for individual departments etc. </a:t>
            </a:r>
          </a:p>
        </p:txBody>
      </p:sp>
      <p:sp>
        <p:nvSpPr>
          <p:cNvPr id="4" name="Date Placeholder 3">
            <a:extLst>
              <a:ext uri="{FF2B5EF4-FFF2-40B4-BE49-F238E27FC236}">
                <a16:creationId xmlns:a16="http://schemas.microsoft.com/office/drawing/2014/main" id="{732B460D-B42E-4852-B0F0-74653D06965F}"/>
              </a:ext>
            </a:extLst>
          </p:cNvPr>
          <p:cNvSpPr>
            <a:spLocks noGrp="1"/>
          </p:cNvSpPr>
          <p:nvPr>
            <p:ph type="dt" sz="half" idx="10"/>
          </p:nvPr>
        </p:nvSpPr>
        <p:spPr/>
        <p:txBody>
          <a:bodyPr/>
          <a:lstStyle/>
          <a:p>
            <a:fld id="{4AF10823-7DA4-4067-B097-6A914D33F68D}" type="datetime8">
              <a:rPr lang="en-GB" smtClean="0"/>
              <a:t>09/11/2020 21:38</a:t>
            </a:fld>
            <a:endParaRPr lang="en-US"/>
          </a:p>
        </p:txBody>
      </p:sp>
      <p:sp>
        <p:nvSpPr>
          <p:cNvPr id="5" name="Footer Placeholder 4">
            <a:extLst>
              <a:ext uri="{FF2B5EF4-FFF2-40B4-BE49-F238E27FC236}">
                <a16:creationId xmlns:a16="http://schemas.microsoft.com/office/drawing/2014/main" id="{10FAB943-CF12-43BC-A483-82B0BD10D03A}"/>
              </a:ext>
            </a:extLst>
          </p:cNvPr>
          <p:cNvSpPr>
            <a:spLocks noGrp="1"/>
          </p:cNvSpPr>
          <p:nvPr>
            <p:ph type="ftr" sz="quarter" idx="11"/>
          </p:nvPr>
        </p:nvSpPr>
        <p:spPr>
          <a:xfrm>
            <a:off x="3124200" y="6356350"/>
            <a:ext cx="3429000" cy="365125"/>
          </a:xfrm>
        </p:spPr>
        <p:txBody>
          <a:bodyPr/>
          <a:lstStyle/>
          <a:p>
            <a:r>
              <a:rPr lang="en-US">
                <a:solidFill>
                  <a:srgbClr val="0070C0"/>
                </a:solidFill>
              </a:rPr>
              <a:t>Human Resource Management </a:t>
            </a:r>
            <a:endParaRPr lang="en-US" dirty="0">
              <a:solidFill>
                <a:srgbClr val="0070C0"/>
              </a:solidFill>
            </a:endParaRPr>
          </a:p>
        </p:txBody>
      </p:sp>
      <p:sp>
        <p:nvSpPr>
          <p:cNvPr id="6" name="Slide Number Placeholder 5">
            <a:extLst>
              <a:ext uri="{FF2B5EF4-FFF2-40B4-BE49-F238E27FC236}">
                <a16:creationId xmlns:a16="http://schemas.microsoft.com/office/drawing/2014/main" id="{6206A34B-73F4-4E94-99C3-B4D9B528D1D2}"/>
              </a:ext>
            </a:extLst>
          </p:cNvPr>
          <p:cNvSpPr>
            <a:spLocks noGrp="1"/>
          </p:cNvSpPr>
          <p:nvPr>
            <p:ph type="sldNum" sz="quarter" idx="12"/>
          </p:nvPr>
        </p:nvSpPr>
        <p:spPr/>
        <p:txBody>
          <a:bodyPr/>
          <a:lstStyle/>
          <a:p>
            <a:fld id="{B6F15528-21DE-4FAA-801E-634DDDAF4B2B}" type="slidenum">
              <a:rPr lang="en-US" smtClean="0"/>
              <a:pPr/>
              <a:t>22</a:t>
            </a:fld>
            <a:endParaRPr lang="en-US"/>
          </a:p>
        </p:txBody>
      </p:sp>
      <p:pic>
        <p:nvPicPr>
          <p:cNvPr id="7" name="Picture 6">
            <a:extLst>
              <a:ext uri="{FF2B5EF4-FFF2-40B4-BE49-F238E27FC236}">
                <a16:creationId xmlns:a16="http://schemas.microsoft.com/office/drawing/2014/main" id="{102EF467-72E1-4FC5-92D3-04C2719CB3A3}"/>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208889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1801" y="7345"/>
            <a:ext cx="6308725" cy="9541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Personnel versus HRM</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23</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03A36339-8F0A-4C18-A0C9-D3D1EF8C7D4A}" type="datetime8">
              <a:rPr lang="en-GB" smtClean="0"/>
              <a:t>09/11/2020 21:38</a:t>
            </a:fld>
            <a:r>
              <a:rPr lang="en-GB"/>
              <a:t> </a:t>
            </a:r>
            <a:endParaRPr lang="en-US" dirty="0"/>
          </a:p>
        </p:txBody>
      </p:sp>
      <p:sp>
        <p:nvSpPr>
          <p:cNvPr id="18" name="Footer Placeholder 8"/>
          <p:cNvSpPr>
            <a:spLocks noGrp="1"/>
          </p:cNvSpPr>
          <p:nvPr>
            <p:ph type="ftr" sz="quarter" idx="11"/>
          </p:nvPr>
        </p:nvSpPr>
        <p:spPr>
          <a:xfrm>
            <a:off x="3124200" y="6356350"/>
            <a:ext cx="3429000" cy="365125"/>
          </a:xfrm>
        </p:spPr>
        <p:txBody>
          <a:bodyPr/>
          <a:lstStyle/>
          <a:p>
            <a:r>
              <a:rPr lang="en-US">
                <a:solidFill>
                  <a:srgbClr val="0070C0"/>
                </a:solidFill>
              </a:rPr>
              <a:t>Human Resource Management </a:t>
            </a:r>
            <a:endParaRPr lang="en-US" dirty="0">
              <a:solidFill>
                <a:srgbClr val="0070C0"/>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pic>
        <p:nvPicPr>
          <p:cNvPr id="13" name="Picture 12">
            <a:extLst>
              <a:ext uri="{FF2B5EF4-FFF2-40B4-BE49-F238E27FC236}">
                <a16:creationId xmlns:a16="http://schemas.microsoft.com/office/drawing/2014/main" id="{8B34C561-764E-4B99-9E93-81981509BFFC}"/>
              </a:ext>
            </a:extLst>
          </p:cNvPr>
          <p:cNvPicPr>
            <a:picLocks noChangeAspect="1"/>
          </p:cNvPicPr>
          <p:nvPr/>
        </p:nvPicPr>
        <p:blipFill>
          <a:blip r:embed="rId3"/>
          <a:stretch>
            <a:fillRect/>
          </a:stretch>
        </p:blipFill>
        <p:spPr>
          <a:xfrm>
            <a:off x="11113" y="34121"/>
            <a:ext cx="2209800" cy="954107"/>
          </a:xfrm>
          <a:prstGeom prst="rect">
            <a:avLst/>
          </a:prstGeom>
        </p:spPr>
      </p:pic>
      <p:graphicFrame>
        <p:nvGraphicFramePr>
          <p:cNvPr id="4" name="Table 4">
            <a:extLst>
              <a:ext uri="{FF2B5EF4-FFF2-40B4-BE49-F238E27FC236}">
                <a16:creationId xmlns:a16="http://schemas.microsoft.com/office/drawing/2014/main" id="{323D4454-E401-4DFC-8CEF-B7FC920A21ED}"/>
              </a:ext>
            </a:extLst>
          </p:cNvPr>
          <p:cNvGraphicFramePr>
            <a:graphicFrameLocks noGrp="1"/>
          </p:cNvGraphicFramePr>
          <p:nvPr>
            <p:extLst>
              <p:ext uri="{D42A27DB-BD31-4B8C-83A1-F6EECF244321}">
                <p14:modId xmlns:p14="http://schemas.microsoft.com/office/powerpoint/2010/main" val="4225984365"/>
              </p:ext>
            </p:extLst>
          </p:nvPr>
        </p:nvGraphicFramePr>
        <p:xfrm>
          <a:off x="228600" y="993157"/>
          <a:ext cx="8763000" cy="4983480"/>
        </p:xfrm>
        <a:graphic>
          <a:graphicData uri="http://schemas.openxmlformats.org/drawingml/2006/table">
            <a:tbl>
              <a:tblPr firstRow="1" bandRow="1">
                <a:tableStyleId>{5C22544A-7EE6-4342-B048-85BDC9FD1C3A}</a:tableStyleId>
              </a:tblPr>
              <a:tblGrid>
                <a:gridCol w="2921000">
                  <a:extLst>
                    <a:ext uri="{9D8B030D-6E8A-4147-A177-3AD203B41FA5}">
                      <a16:colId xmlns:a16="http://schemas.microsoft.com/office/drawing/2014/main" val="3117157544"/>
                    </a:ext>
                  </a:extLst>
                </a:gridCol>
                <a:gridCol w="2921000">
                  <a:extLst>
                    <a:ext uri="{9D8B030D-6E8A-4147-A177-3AD203B41FA5}">
                      <a16:colId xmlns:a16="http://schemas.microsoft.com/office/drawing/2014/main" val="1963158698"/>
                    </a:ext>
                  </a:extLst>
                </a:gridCol>
                <a:gridCol w="2921000">
                  <a:extLst>
                    <a:ext uri="{9D8B030D-6E8A-4147-A177-3AD203B41FA5}">
                      <a16:colId xmlns:a16="http://schemas.microsoft.com/office/drawing/2014/main" val="1303293907"/>
                    </a:ext>
                  </a:extLst>
                </a:gridCol>
              </a:tblGrid>
              <a:tr h="370840">
                <a:tc>
                  <a:txBody>
                    <a:bodyPr/>
                    <a:lstStyle/>
                    <a:p>
                      <a:endParaRPr lang="en-US" sz="160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Personnel management </a:t>
                      </a:r>
                      <a:endParaRPr lang="en-US" sz="1600" dirty="0">
                        <a:latin typeface="Arial" panose="020B0604020202020204" pitchFamily="34" charset="0"/>
                        <a:cs typeface="Arial" panose="020B0604020202020204" pitchFamily="34" charset="0"/>
                      </a:endParaRPr>
                    </a:p>
                  </a:txBody>
                  <a:tcPr/>
                </a:tc>
                <a:tc>
                  <a:txBody>
                    <a:bodyPr/>
                    <a:lstStyle/>
                    <a:p>
                      <a:r>
                        <a:rPr lang="en-GB" sz="1600">
                          <a:latin typeface="Arial" panose="020B0604020202020204" pitchFamily="34" charset="0"/>
                          <a:cs typeface="Arial" panose="020B0604020202020204" pitchFamily="34" charset="0"/>
                        </a:rPr>
                        <a:t>HRM</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8796692"/>
                  </a:ext>
                </a:extLst>
              </a:tr>
              <a:tr h="370840">
                <a:tc>
                  <a:txBody>
                    <a:bodyPr/>
                    <a:lstStyle/>
                    <a:p>
                      <a:r>
                        <a:rPr lang="en-GB" sz="1600" noProof="0">
                          <a:latin typeface="Arial" panose="020B0604020202020204" pitchFamily="34" charset="0"/>
                          <a:cs typeface="Arial" panose="020B0604020202020204" pitchFamily="34" charset="0"/>
                        </a:rPr>
                        <a:t>Time and planning perspective </a:t>
                      </a:r>
                    </a:p>
                  </a:txBody>
                  <a:tcPr/>
                </a:tc>
                <a:tc>
                  <a:txBody>
                    <a:bodyPr/>
                    <a:lstStyle/>
                    <a:p>
                      <a:r>
                        <a:rPr lang="en-GB" sz="1600" noProof="0" dirty="0">
                          <a:latin typeface="Arial" panose="020B0604020202020204" pitchFamily="34" charset="0"/>
                          <a:cs typeface="Arial" panose="020B0604020202020204" pitchFamily="34" charset="0"/>
                        </a:rPr>
                        <a:t>Short-term </a:t>
                      </a:r>
                    </a:p>
                    <a:p>
                      <a:r>
                        <a:rPr lang="en-GB" sz="1600" noProof="0" dirty="0">
                          <a:latin typeface="Arial" panose="020B0604020202020204" pitchFamily="34" charset="0"/>
                          <a:cs typeface="Arial" panose="020B0604020202020204" pitchFamily="34" charset="0"/>
                        </a:rPr>
                        <a:t>reactive </a:t>
                      </a:r>
                    </a:p>
                    <a:p>
                      <a:r>
                        <a:rPr lang="en-GB" sz="1600" noProof="0" dirty="0">
                          <a:latin typeface="Arial" panose="020B0604020202020204" pitchFamily="34" charset="0"/>
                          <a:cs typeface="Arial" panose="020B0604020202020204" pitchFamily="34" charset="0"/>
                        </a:rPr>
                        <a:t>ad hoc </a:t>
                      </a:r>
                    </a:p>
                    <a:p>
                      <a:r>
                        <a:rPr lang="en-GB" sz="1600" noProof="0" dirty="0">
                          <a:latin typeface="Arial" panose="020B0604020202020204" pitchFamily="34" charset="0"/>
                          <a:cs typeface="Arial" panose="020B0604020202020204" pitchFamily="34" charset="0"/>
                        </a:rPr>
                        <a:t>marginal </a:t>
                      </a:r>
                    </a:p>
                  </a:txBody>
                  <a:tcPr/>
                </a:tc>
                <a:tc>
                  <a:txBody>
                    <a:bodyPr/>
                    <a:lstStyle/>
                    <a:p>
                      <a:r>
                        <a:rPr lang="en-GB" sz="1600" noProof="0" dirty="0">
                          <a:latin typeface="Arial" panose="020B0604020202020204" pitchFamily="34" charset="0"/>
                          <a:cs typeface="Arial" panose="020B0604020202020204" pitchFamily="34" charset="0"/>
                        </a:rPr>
                        <a:t>Long-term</a:t>
                      </a:r>
                    </a:p>
                    <a:p>
                      <a:r>
                        <a:rPr lang="en-GB" sz="1600" noProof="0" dirty="0">
                          <a:latin typeface="Arial" panose="020B0604020202020204" pitchFamily="34" charset="0"/>
                          <a:cs typeface="Arial" panose="020B0604020202020204" pitchFamily="34" charset="0"/>
                        </a:rPr>
                        <a:t>proactive</a:t>
                      </a:r>
                    </a:p>
                    <a:p>
                      <a:r>
                        <a:rPr lang="en-GB" sz="1600" noProof="0" dirty="0">
                          <a:latin typeface="Arial" panose="020B0604020202020204" pitchFamily="34" charset="0"/>
                          <a:cs typeface="Arial" panose="020B0604020202020204" pitchFamily="34" charset="0"/>
                        </a:rPr>
                        <a:t>strategic</a:t>
                      </a:r>
                    </a:p>
                    <a:p>
                      <a:r>
                        <a:rPr lang="en-GB" sz="1600" noProof="0" dirty="0">
                          <a:latin typeface="Arial" panose="020B0604020202020204" pitchFamily="34" charset="0"/>
                          <a:cs typeface="Arial" panose="020B0604020202020204" pitchFamily="34" charset="0"/>
                        </a:rPr>
                        <a:t>integrated </a:t>
                      </a:r>
                    </a:p>
                  </a:txBody>
                  <a:tcPr/>
                </a:tc>
                <a:extLst>
                  <a:ext uri="{0D108BD9-81ED-4DB2-BD59-A6C34878D82A}">
                    <a16:rowId xmlns:a16="http://schemas.microsoft.com/office/drawing/2014/main" val="3070889569"/>
                  </a:ext>
                </a:extLst>
              </a:tr>
              <a:tr h="370840">
                <a:tc>
                  <a:txBody>
                    <a:bodyPr/>
                    <a:lstStyle/>
                    <a:p>
                      <a:r>
                        <a:rPr lang="en-GB" sz="1600" noProof="0">
                          <a:latin typeface="Arial" panose="020B0604020202020204" pitchFamily="34" charset="0"/>
                          <a:cs typeface="Arial" panose="020B0604020202020204" pitchFamily="34" charset="0"/>
                        </a:rPr>
                        <a:t>Psychological contract </a:t>
                      </a:r>
                    </a:p>
                  </a:txBody>
                  <a:tcPr/>
                </a:tc>
                <a:tc>
                  <a:txBody>
                    <a:bodyPr/>
                    <a:lstStyle/>
                    <a:p>
                      <a:r>
                        <a:rPr lang="en-GB" sz="1600" noProof="0" dirty="0">
                          <a:latin typeface="Arial" panose="020B0604020202020204" pitchFamily="34" charset="0"/>
                          <a:cs typeface="Arial" panose="020B0604020202020204" pitchFamily="34" charset="0"/>
                        </a:rPr>
                        <a:t>Compliance </a:t>
                      </a:r>
                    </a:p>
                  </a:txBody>
                  <a:tcPr/>
                </a:tc>
                <a:tc>
                  <a:txBody>
                    <a:bodyPr/>
                    <a:lstStyle/>
                    <a:p>
                      <a:r>
                        <a:rPr lang="en-GB" sz="1600" noProof="0" dirty="0">
                          <a:latin typeface="Arial" panose="020B0604020202020204" pitchFamily="34" charset="0"/>
                          <a:cs typeface="Arial" panose="020B0604020202020204" pitchFamily="34" charset="0"/>
                        </a:rPr>
                        <a:t>Commitment </a:t>
                      </a:r>
                    </a:p>
                  </a:txBody>
                  <a:tcPr/>
                </a:tc>
                <a:extLst>
                  <a:ext uri="{0D108BD9-81ED-4DB2-BD59-A6C34878D82A}">
                    <a16:rowId xmlns:a16="http://schemas.microsoft.com/office/drawing/2014/main" val="1062231196"/>
                  </a:ext>
                </a:extLst>
              </a:tr>
              <a:tr h="370840">
                <a:tc>
                  <a:txBody>
                    <a:bodyPr/>
                    <a:lstStyle/>
                    <a:p>
                      <a:r>
                        <a:rPr lang="en-GB" sz="1600" noProof="0">
                          <a:latin typeface="Arial" panose="020B0604020202020204" pitchFamily="34" charset="0"/>
                          <a:cs typeface="Arial" panose="020B0604020202020204" pitchFamily="34" charset="0"/>
                        </a:rPr>
                        <a:t>Control systems </a:t>
                      </a:r>
                    </a:p>
                  </a:txBody>
                  <a:tcPr/>
                </a:tc>
                <a:tc>
                  <a:txBody>
                    <a:bodyPr/>
                    <a:lstStyle/>
                    <a:p>
                      <a:r>
                        <a:rPr lang="en-GB" sz="1600" noProof="0" dirty="0">
                          <a:latin typeface="Arial" panose="020B0604020202020204" pitchFamily="34" charset="0"/>
                          <a:cs typeface="Arial" panose="020B0604020202020204" pitchFamily="34" charset="0"/>
                        </a:rPr>
                        <a:t>External controls </a:t>
                      </a:r>
                    </a:p>
                  </a:txBody>
                  <a:tcPr/>
                </a:tc>
                <a:tc>
                  <a:txBody>
                    <a:bodyPr/>
                    <a:lstStyle/>
                    <a:p>
                      <a:r>
                        <a:rPr lang="en-GB" sz="1600" noProof="0">
                          <a:latin typeface="Arial" panose="020B0604020202020204" pitchFamily="34" charset="0"/>
                          <a:cs typeface="Arial" panose="020B0604020202020204" pitchFamily="34" charset="0"/>
                        </a:rPr>
                        <a:t>Self-control </a:t>
                      </a:r>
                    </a:p>
                  </a:txBody>
                  <a:tcPr/>
                </a:tc>
                <a:extLst>
                  <a:ext uri="{0D108BD9-81ED-4DB2-BD59-A6C34878D82A}">
                    <a16:rowId xmlns:a16="http://schemas.microsoft.com/office/drawing/2014/main" val="2555884943"/>
                  </a:ext>
                </a:extLst>
              </a:tr>
              <a:tr h="370840">
                <a:tc>
                  <a:txBody>
                    <a:bodyPr/>
                    <a:lstStyle/>
                    <a:p>
                      <a:r>
                        <a:rPr lang="en-GB" sz="1600" noProof="0">
                          <a:latin typeface="Arial" panose="020B0604020202020204" pitchFamily="34" charset="0"/>
                          <a:cs typeface="Arial" panose="020B0604020202020204" pitchFamily="34" charset="0"/>
                        </a:rPr>
                        <a:t>Employee relations perspective </a:t>
                      </a:r>
                    </a:p>
                  </a:txBody>
                  <a:tcPr/>
                </a:tc>
                <a:tc>
                  <a:txBody>
                    <a:bodyPr/>
                    <a:lstStyle/>
                    <a:p>
                      <a:r>
                        <a:rPr lang="en-GB" sz="1600" dirty="0">
                          <a:latin typeface="Arial" panose="020B0604020202020204" pitchFamily="34" charset="0"/>
                          <a:cs typeface="Arial" panose="020B0604020202020204" pitchFamily="34" charset="0"/>
                        </a:rPr>
                        <a:t>Pluralist</a:t>
                      </a:r>
                    </a:p>
                    <a:p>
                      <a:r>
                        <a:rPr lang="en-GB" sz="1600" dirty="0">
                          <a:latin typeface="Arial" panose="020B0604020202020204" pitchFamily="34" charset="0"/>
                          <a:cs typeface="Arial" panose="020B0604020202020204" pitchFamily="34" charset="0"/>
                        </a:rPr>
                        <a:t>Collective</a:t>
                      </a:r>
                    </a:p>
                    <a:p>
                      <a:r>
                        <a:rPr lang="en-GB" sz="1600" dirty="0">
                          <a:latin typeface="Arial" panose="020B0604020202020204" pitchFamily="34" charset="0"/>
                          <a:cs typeface="Arial" panose="020B0604020202020204" pitchFamily="34" charset="0"/>
                        </a:rPr>
                        <a:t>Low trust</a:t>
                      </a:r>
                      <a:endParaRPr lang="en-US" sz="1600" dirty="0">
                        <a:latin typeface="Arial" panose="020B0604020202020204" pitchFamily="34" charset="0"/>
                        <a:cs typeface="Arial" panose="020B0604020202020204" pitchFamily="34" charset="0"/>
                      </a:endParaRPr>
                    </a:p>
                  </a:txBody>
                  <a:tcPr/>
                </a:tc>
                <a:tc>
                  <a:txBody>
                    <a:bodyPr/>
                    <a:lstStyle/>
                    <a:p>
                      <a:r>
                        <a:rPr lang="en-GB" sz="1600" noProof="0" dirty="0">
                          <a:latin typeface="Arial" panose="020B0604020202020204" pitchFamily="34" charset="0"/>
                          <a:cs typeface="Arial" panose="020B0604020202020204" pitchFamily="34" charset="0"/>
                        </a:rPr>
                        <a:t>Unitarist</a:t>
                      </a:r>
                    </a:p>
                    <a:p>
                      <a:r>
                        <a:rPr lang="en-GB" sz="1600" noProof="0" dirty="0">
                          <a:latin typeface="Arial" panose="020B0604020202020204" pitchFamily="34" charset="0"/>
                          <a:cs typeface="Arial" panose="020B0604020202020204" pitchFamily="34" charset="0"/>
                        </a:rPr>
                        <a:t>individual</a:t>
                      </a:r>
                    </a:p>
                    <a:p>
                      <a:r>
                        <a:rPr lang="en-GB" sz="1600" noProof="0" dirty="0">
                          <a:latin typeface="Arial" panose="020B0604020202020204" pitchFamily="34" charset="0"/>
                          <a:cs typeface="Arial" panose="020B0604020202020204" pitchFamily="34" charset="0"/>
                        </a:rPr>
                        <a:t>high trust </a:t>
                      </a:r>
                    </a:p>
                  </a:txBody>
                  <a:tcPr/>
                </a:tc>
                <a:extLst>
                  <a:ext uri="{0D108BD9-81ED-4DB2-BD59-A6C34878D82A}">
                    <a16:rowId xmlns:a16="http://schemas.microsoft.com/office/drawing/2014/main" val="679126236"/>
                  </a:ext>
                </a:extLst>
              </a:tr>
              <a:tr h="370840">
                <a:tc>
                  <a:txBody>
                    <a:bodyPr/>
                    <a:lstStyle/>
                    <a:p>
                      <a:r>
                        <a:rPr lang="en-GB" sz="1600" noProof="0">
                          <a:latin typeface="Arial" panose="020B0604020202020204" pitchFamily="34" charset="0"/>
                          <a:cs typeface="Arial" panose="020B0604020202020204" pitchFamily="34" charset="0"/>
                        </a:rPr>
                        <a:t>Preferred structures/systems</a:t>
                      </a:r>
                    </a:p>
                  </a:txBody>
                  <a:tcPr/>
                </a:tc>
                <a:tc>
                  <a:txBody>
                    <a:bodyPr/>
                    <a:lstStyle/>
                    <a:p>
                      <a:r>
                        <a:rPr lang="en-GB" sz="1600" noProof="0" dirty="0">
                          <a:latin typeface="Arial" panose="020B0604020202020204" pitchFamily="34" charset="0"/>
                          <a:cs typeface="Arial" panose="020B0604020202020204" pitchFamily="34" charset="0"/>
                        </a:rPr>
                        <a:t>Bureaucratic/mechanistic centralised </a:t>
                      </a:r>
                    </a:p>
                    <a:p>
                      <a:r>
                        <a:rPr lang="en-GB" sz="1600" noProof="0" dirty="0">
                          <a:latin typeface="Arial" panose="020B0604020202020204" pitchFamily="34" charset="0"/>
                          <a:cs typeface="Arial" panose="020B0604020202020204" pitchFamily="34" charset="0"/>
                        </a:rPr>
                        <a:t>formal defined </a:t>
                      </a:r>
                      <a:r>
                        <a:rPr lang="en-US" sz="1600" dirty="0">
                          <a:latin typeface="Arial" panose="020B0604020202020204" pitchFamily="34" charset="0"/>
                          <a:cs typeface="Arial" panose="020B0604020202020204" pitchFamily="34" charset="0"/>
                        </a:rPr>
                        <a:t>roles</a:t>
                      </a:r>
                    </a:p>
                  </a:txBody>
                  <a:tcPr/>
                </a:tc>
                <a:tc>
                  <a:txBody>
                    <a:bodyPr/>
                    <a:lstStyle/>
                    <a:p>
                      <a:r>
                        <a:rPr lang="en-GB" sz="1600" noProof="0" dirty="0">
                          <a:latin typeface="Arial" panose="020B0604020202020204" pitchFamily="34" charset="0"/>
                          <a:cs typeface="Arial" panose="020B0604020202020204" pitchFamily="34" charset="0"/>
                        </a:rPr>
                        <a:t>Organic</a:t>
                      </a:r>
                    </a:p>
                    <a:p>
                      <a:r>
                        <a:rPr lang="en-GB" sz="1600" noProof="0" dirty="0">
                          <a:latin typeface="Arial" panose="020B0604020202020204" pitchFamily="34" charset="0"/>
                          <a:cs typeface="Arial" panose="020B0604020202020204" pitchFamily="34" charset="0"/>
                        </a:rPr>
                        <a:t>devolved</a:t>
                      </a:r>
                    </a:p>
                    <a:p>
                      <a:r>
                        <a:rPr lang="en-GB" sz="1600" noProof="0" dirty="0">
                          <a:latin typeface="Arial" panose="020B0604020202020204" pitchFamily="34" charset="0"/>
                          <a:cs typeface="Arial" panose="020B0604020202020204" pitchFamily="34" charset="0"/>
                        </a:rPr>
                        <a:t>flexible roles </a:t>
                      </a:r>
                    </a:p>
                  </a:txBody>
                  <a:tcPr/>
                </a:tc>
                <a:extLst>
                  <a:ext uri="{0D108BD9-81ED-4DB2-BD59-A6C34878D82A}">
                    <a16:rowId xmlns:a16="http://schemas.microsoft.com/office/drawing/2014/main" val="1273918157"/>
                  </a:ext>
                </a:extLst>
              </a:tr>
              <a:tr h="535923">
                <a:tc>
                  <a:txBody>
                    <a:bodyPr/>
                    <a:lstStyle/>
                    <a:p>
                      <a:r>
                        <a:rPr lang="en-GB" sz="1600" noProof="0">
                          <a:latin typeface="Arial" panose="020B0604020202020204" pitchFamily="34" charset="0"/>
                          <a:cs typeface="Arial" panose="020B0604020202020204" pitchFamily="34" charset="0"/>
                        </a:rPr>
                        <a:t>Roles </a:t>
                      </a:r>
                    </a:p>
                  </a:txBody>
                  <a:tcPr/>
                </a:tc>
                <a:tc>
                  <a:txBody>
                    <a:bodyPr/>
                    <a:lstStyle/>
                    <a:p>
                      <a:r>
                        <a:rPr lang="en-GB" sz="1600" noProof="0" dirty="0">
                          <a:latin typeface="Arial" panose="020B0604020202020204" pitchFamily="34" charset="0"/>
                          <a:cs typeface="Arial" panose="020B0604020202020204" pitchFamily="34" charset="0"/>
                        </a:rPr>
                        <a:t>Specialist/professional </a:t>
                      </a:r>
                    </a:p>
                  </a:txBody>
                  <a:tcPr/>
                </a:tc>
                <a:tc>
                  <a:txBody>
                    <a:bodyPr/>
                    <a:lstStyle/>
                    <a:p>
                      <a:r>
                        <a:rPr lang="en-GB" sz="1600" noProof="0" dirty="0">
                          <a:latin typeface="Arial" panose="020B0604020202020204" pitchFamily="34" charset="0"/>
                          <a:cs typeface="Arial" panose="020B0604020202020204" pitchFamily="34" charset="0"/>
                        </a:rPr>
                        <a:t>Largely integrated into</a:t>
                      </a:r>
                    </a:p>
                    <a:p>
                      <a:r>
                        <a:rPr lang="en-GB" sz="1600" noProof="0" dirty="0">
                          <a:latin typeface="Arial" panose="020B0604020202020204" pitchFamily="34" charset="0"/>
                          <a:cs typeface="Arial" panose="020B0604020202020204" pitchFamily="34" charset="0"/>
                        </a:rPr>
                        <a:t>line management</a:t>
                      </a:r>
                    </a:p>
                  </a:txBody>
                  <a:tcPr/>
                </a:tc>
                <a:extLst>
                  <a:ext uri="{0D108BD9-81ED-4DB2-BD59-A6C34878D82A}">
                    <a16:rowId xmlns:a16="http://schemas.microsoft.com/office/drawing/2014/main" val="1341099907"/>
                  </a:ext>
                </a:extLst>
              </a:tr>
              <a:tr h="370840">
                <a:tc>
                  <a:txBody>
                    <a:bodyPr/>
                    <a:lstStyle/>
                    <a:p>
                      <a:r>
                        <a:rPr lang="en-GB" sz="1600" noProof="0" dirty="0">
                          <a:latin typeface="Arial" panose="020B0604020202020204" pitchFamily="34" charset="0"/>
                          <a:cs typeface="Arial" panose="020B0604020202020204" pitchFamily="34" charset="0"/>
                        </a:rPr>
                        <a:t>Evaluation criteria </a:t>
                      </a:r>
                    </a:p>
                  </a:txBody>
                  <a:tcPr/>
                </a:tc>
                <a:tc>
                  <a:txBody>
                    <a:bodyPr/>
                    <a:lstStyle/>
                    <a:p>
                      <a:r>
                        <a:rPr lang="en-GB" sz="1600" noProof="0" dirty="0">
                          <a:latin typeface="Arial" panose="020B0604020202020204" pitchFamily="34" charset="0"/>
                          <a:cs typeface="Arial" panose="020B0604020202020204" pitchFamily="34" charset="0"/>
                        </a:rPr>
                        <a:t>Cost-minimisation</a:t>
                      </a:r>
                    </a:p>
                  </a:txBody>
                  <a:tcPr/>
                </a:tc>
                <a:tc>
                  <a:txBody>
                    <a:bodyPr/>
                    <a:lstStyle/>
                    <a:p>
                      <a:r>
                        <a:rPr lang="en-GB" sz="1600" noProof="0" dirty="0">
                          <a:latin typeface="Arial" panose="020B0604020202020204" pitchFamily="34" charset="0"/>
                          <a:cs typeface="Arial" panose="020B0604020202020204" pitchFamily="34" charset="0"/>
                        </a:rPr>
                        <a:t>Maximum utilisation</a:t>
                      </a:r>
                    </a:p>
                    <a:p>
                      <a:r>
                        <a:rPr lang="en-GB" sz="1600" noProof="0" dirty="0">
                          <a:latin typeface="Arial" panose="020B0604020202020204" pitchFamily="34" charset="0"/>
                          <a:cs typeface="Arial" panose="020B0604020202020204" pitchFamily="34" charset="0"/>
                        </a:rPr>
                        <a:t>(human asset accounting)</a:t>
                      </a:r>
                    </a:p>
                  </a:txBody>
                  <a:tcPr/>
                </a:tc>
                <a:extLst>
                  <a:ext uri="{0D108BD9-81ED-4DB2-BD59-A6C34878D82A}">
                    <a16:rowId xmlns:a16="http://schemas.microsoft.com/office/drawing/2014/main" val="3517308997"/>
                  </a:ext>
                </a:extLst>
              </a:tr>
            </a:tbl>
          </a:graphicData>
        </a:graphic>
      </p:graphicFrame>
      <p:sp>
        <p:nvSpPr>
          <p:cNvPr id="6" name="TextBox 5">
            <a:extLst>
              <a:ext uri="{FF2B5EF4-FFF2-40B4-BE49-F238E27FC236}">
                <a16:creationId xmlns:a16="http://schemas.microsoft.com/office/drawing/2014/main" id="{6A47ED41-618E-4970-8233-156FC80E87B4}"/>
              </a:ext>
            </a:extLst>
          </p:cNvPr>
          <p:cNvSpPr txBox="1"/>
          <p:nvPr/>
        </p:nvSpPr>
        <p:spPr>
          <a:xfrm>
            <a:off x="486770" y="5980049"/>
            <a:ext cx="3094630" cy="276999"/>
          </a:xfrm>
          <a:prstGeom prst="rect">
            <a:avLst/>
          </a:prstGeom>
          <a:noFill/>
        </p:spPr>
        <p:txBody>
          <a:bodyPr wrap="square" rtlCol="0">
            <a:spAutoFit/>
          </a:bodyPr>
          <a:lstStyle/>
          <a:p>
            <a:r>
              <a:rPr lang="fr-FR" sz="1200" dirty="0">
                <a:latin typeface="Arial" panose="020B0604020202020204" pitchFamily="34" charset="0"/>
                <a:cs typeface="Arial" panose="020B0604020202020204" pitchFamily="34" charset="0"/>
              </a:rPr>
              <a:t>Source: Guest (1987, p. 507).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2903142"/>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AutoShape 33"/>
          <p:cNvSpPr>
            <a:spLocks noChangeArrowheads="1"/>
          </p:cNvSpPr>
          <p:nvPr/>
        </p:nvSpPr>
        <p:spPr bwMode="auto">
          <a:xfrm>
            <a:off x="1979613" y="4076700"/>
            <a:ext cx="422275" cy="457200"/>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itchFamily="34" charset="0"/>
              <a:ea typeface="+mn-ea"/>
              <a:cs typeface="Arial" charset="0"/>
            </a:endParaRPr>
          </a:p>
        </p:txBody>
      </p:sp>
      <p:sp>
        <p:nvSpPr>
          <p:cNvPr id="5" name="Rectangle 29"/>
          <p:cNvSpPr txBox="1">
            <a:spLocks noChangeArrowheads="1"/>
          </p:cNvSpPr>
          <p:nvPr/>
        </p:nvSpPr>
        <p:spPr>
          <a:xfrm>
            <a:off x="1944688" y="80169"/>
            <a:ext cx="6921500" cy="905668"/>
          </a:xfrm>
          <a:prstGeom prst="rect">
            <a:avLst/>
          </a:prstGeom>
        </p:spPr>
        <p:txBody>
          <a:bodyPr anchor="ct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1"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What Actually is Management? </a:t>
            </a:r>
          </a:p>
        </p:txBody>
      </p:sp>
      <p:grpSp>
        <p:nvGrpSpPr>
          <p:cNvPr id="2" name="Group 35"/>
          <p:cNvGrpSpPr>
            <a:grpSpLocks/>
          </p:cNvGrpSpPr>
          <p:nvPr/>
        </p:nvGrpSpPr>
        <p:grpSpPr bwMode="auto">
          <a:xfrm>
            <a:off x="2268538" y="1412875"/>
            <a:ext cx="1898650" cy="4114800"/>
            <a:chOff x="2592" y="960"/>
            <a:chExt cx="1296" cy="2592"/>
          </a:xfrm>
        </p:grpSpPr>
        <p:sp>
          <p:nvSpPr>
            <p:cNvPr id="1064" name="Rectangle 36"/>
            <p:cNvSpPr>
              <a:spLocks noChangeArrowheads="1"/>
            </p:cNvSpPr>
            <p:nvPr/>
          </p:nvSpPr>
          <p:spPr bwMode="auto">
            <a:xfrm>
              <a:off x="2688" y="2064"/>
              <a:ext cx="912" cy="1488"/>
            </a:xfrm>
            <a:prstGeom prst="rect">
              <a:avLst/>
            </a:prstGeom>
            <a:solidFill>
              <a:srgbClr val="CC99FF"/>
            </a:solidFill>
            <a:ln w="12700">
              <a:solidFill>
                <a:schemeClr val="tx1"/>
              </a:solidFill>
              <a:miter lim="800000"/>
              <a:headEnd/>
              <a:tailEnd/>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Arial" charset="0"/>
                  <a:ea typeface="+mn-ea"/>
                  <a:cs typeface="Arial" charset="0"/>
                </a:rPr>
                <a:t>Doing things properly yourself</a:t>
              </a:r>
            </a:p>
          </p:txBody>
        </p:sp>
        <p:sp>
          <p:nvSpPr>
            <p:cNvPr id="1065" name="Line 37"/>
            <p:cNvSpPr>
              <a:spLocks noChangeShapeType="1"/>
            </p:cNvSpPr>
            <p:nvPr/>
          </p:nvSpPr>
          <p:spPr bwMode="auto">
            <a:xfrm>
              <a:off x="2592" y="1488"/>
              <a:ext cx="576" cy="576"/>
            </a:xfrm>
            <a:prstGeom prst="line">
              <a:avLst/>
            </a:prstGeom>
            <a:noFill/>
            <a:ln w="76200">
              <a:solidFill>
                <a:schemeClr val="hlink"/>
              </a:solidFill>
              <a:round/>
              <a:headEnd/>
              <a:tailEnd type="triangle" w="med" len="me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066" name="AutoShape 38"/>
            <p:cNvSpPr>
              <a:spLocks noChangeArrowheads="1"/>
            </p:cNvSpPr>
            <p:nvPr/>
          </p:nvSpPr>
          <p:spPr bwMode="auto">
            <a:xfrm>
              <a:off x="3600" y="2640"/>
              <a:ext cx="288" cy="288"/>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Arial" charset="0"/>
              </a:endParaRPr>
            </a:p>
          </p:txBody>
        </p:sp>
        <p:graphicFrame>
          <p:nvGraphicFramePr>
            <p:cNvPr id="1029" name="Object 39"/>
            <p:cNvGraphicFramePr>
              <a:graphicFrameLocks noChangeAspect="1"/>
            </p:cNvGraphicFramePr>
            <p:nvPr/>
          </p:nvGraphicFramePr>
          <p:xfrm>
            <a:off x="2736" y="960"/>
            <a:ext cx="1056" cy="992"/>
          </p:xfrm>
          <a:graphic>
            <a:graphicData uri="http://schemas.openxmlformats.org/presentationml/2006/ole">
              <mc:AlternateContent xmlns:mc="http://schemas.openxmlformats.org/markup-compatibility/2006">
                <mc:Choice xmlns:v="urn:schemas-microsoft-com:vml" Requires="v">
                  <p:oleObj spid="_x0000_s1174" name="Clip" r:id="rId3" imgW="2286000" imgH="2147040" progId="">
                    <p:embed/>
                  </p:oleObj>
                </mc:Choice>
                <mc:Fallback>
                  <p:oleObj name="Clip" r:id="rId3" imgW="2286000" imgH="2147040" progId="">
                    <p:embed/>
                    <p:pic>
                      <p:nvPicPr>
                        <p:cNvPr id="1029" name="Object 3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36" y="960"/>
                          <a:ext cx="1056" cy="99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sp>
        <p:nvSpPr>
          <p:cNvPr id="1033" name="Rectangle 31"/>
          <p:cNvSpPr>
            <a:spLocks noChangeArrowheads="1"/>
          </p:cNvSpPr>
          <p:nvPr/>
        </p:nvSpPr>
        <p:spPr bwMode="auto">
          <a:xfrm>
            <a:off x="468313" y="3284538"/>
            <a:ext cx="1476375" cy="2362200"/>
          </a:xfrm>
          <a:prstGeom prst="rect">
            <a:avLst/>
          </a:prstGeom>
          <a:solidFill>
            <a:srgbClr val="FFFF99"/>
          </a:solidFill>
          <a:ln w="12700">
            <a:solidFill>
              <a:schemeClr val="tx1"/>
            </a:solidFill>
            <a:miter lim="800000"/>
            <a:headEnd/>
            <a:tailEnd/>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Arial" charset="0"/>
                <a:ea typeface="+mn-ea"/>
                <a:cs typeface="Arial" charset="0"/>
              </a:rPr>
              <a:t>Ensuring that other people do things properly</a:t>
            </a:r>
          </a:p>
        </p:txBody>
      </p:sp>
      <p:graphicFrame>
        <p:nvGraphicFramePr>
          <p:cNvPr id="1026" name="Object 34"/>
          <p:cNvGraphicFramePr>
            <a:graphicFrameLocks noChangeAspect="1"/>
          </p:cNvGraphicFramePr>
          <p:nvPr/>
        </p:nvGraphicFramePr>
        <p:xfrm>
          <a:off x="827088" y="1916113"/>
          <a:ext cx="984250" cy="941387"/>
        </p:xfrm>
        <a:graphic>
          <a:graphicData uri="http://schemas.openxmlformats.org/presentationml/2006/ole">
            <mc:AlternateContent xmlns:mc="http://schemas.openxmlformats.org/markup-compatibility/2006">
              <mc:Choice xmlns:v="urn:schemas-microsoft-com:vml" Requires="v">
                <p:oleObj spid="_x0000_s1175" name="Clip" r:id="rId5" imgW="2286000" imgH="2017800" progId="">
                  <p:embed/>
                </p:oleObj>
              </mc:Choice>
              <mc:Fallback>
                <p:oleObj name="Clip" r:id="rId5" imgW="2286000" imgH="2017800" progId="">
                  <p:embed/>
                  <p:pic>
                    <p:nvPicPr>
                      <p:cNvPr id="1026" name="Object 3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7088" y="1916113"/>
                        <a:ext cx="984250" cy="9413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34" name="Line 32"/>
          <p:cNvSpPr>
            <a:spLocks noChangeShapeType="1"/>
          </p:cNvSpPr>
          <p:nvPr/>
        </p:nvSpPr>
        <p:spPr bwMode="auto">
          <a:xfrm>
            <a:off x="468313" y="2349500"/>
            <a:ext cx="842962" cy="914400"/>
          </a:xfrm>
          <a:prstGeom prst="line">
            <a:avLst/>
          </a:prstGeom>
          <a:noFill/>
          <a:ln w="76200">
            <a:solidFill>
              <a:schemeClr val="hlink"/>
            </a:solidFill>
            <a:round/>
            <a:headEnd/>
            <a:tailEnd type="triangle" w="med" len="me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grpSp>
        <p:nvGrpSpPr>
          <p:cNvPr id="3" name="Group 44"/>
          <p:cNvGrpSpPr>
            <a:grpSpLocks/>
          </p:cNvGrpSpPr>
          <p:nvPr/>
        </p:nvGrpSpPr>
        <p:grpSpPr bwMode="auto">
          <a:xfrm>
            <a:off x="4140200" y="1484313"/>
            <a:ext cx="1970088" cy="4038600"/>
            <a:chOff x="3888" y="1008"/>
            <a:chExt cx="1344" cy="2544"/>
          </a:xfrm>
        </p:grpSpPr>
        <p:sp>
          <p:nvSpPr>
            <p:cNvPr id="1061" name="Rectangle 45"/>
            <p:cNvSpPr>
              <a:spLocks noChangeArrowheads="1"/>
            </p:cNvSpPr>
            <p:nvPr/>
          </p:nvSpPr>
          <p:spPr bwMode="auto">
            <a:xfrm>
              <a:off x="3888" y="2064"/>
              <a:ext cx="1056" cy="1488"/>
            </a:xfrm>
            <a:prstGeom prst="rect">
              <a:avLst/>
            </a:prstGeom>
            <a:solidFill>
              <a:srgbClr val="FFCC99"/>
            </a:solidFill>
            <a:ln w="12700">
              <a:solidFill>
                <a:schemeClr val="tx1"/>
              </a:solidFill>
              <a:miter lim="800000"/>
              <a:headEnd/>
              <a:tailEnd/>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Arial" charset="0"/>
                  <a:ea typeface="+mn-ea"/>
                  <a:cs typeface="Arial" charset="0"/>
                </a:rPr>
                <a:t>Dealing with the aftermath of things not done properly</a:t>
              </a:r>
            </a:p>
          </p:txBody>
        </p:sp>
        <p:sp>
          <p:nvSpPr>
            <p:cNvPr id="1062" name="Line 46"/>
            <p:cNvSpPr>
              <a:spLocks noChangeShapeType="1"/>
            </p:cNvSpPr>
            <p:nvPr/>
          </p:nvSpPr>
          <p:spPr bwMode="auto">
            <a:xfrm>
              <a:off x="3888" y="1488"/>
              <a:ext cx="576" cy="576"/>
            </a:xfrm>
            <a:prstGeom prst="line">
              <a:avLst/>
            </a:prstGeom>
            <a:noFill/>
            <a:ln w="76200">
              <a:solidFill>
                <a:schemeClr val="hlink"/>
              </a:solidFill>
              <a:round/>
              <a:headEnd/>
              <a:tailEnd type="triangle" w="med" len="me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063" name="AutoShape 47"/>
            <p:cNvSpPr>
              <a:spLocks noChangeArrowheads="1"/>
            </p:cNvSpPr>
            <p:nvPr/>
          </p:nvSpPr>
          <p:spPr bwMode="auto">
            <a:xfrm>
              <a:off x="4944" y="2640"/>
              <a:ext cx="288" cy="288"/>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600" b="0" i="0" u="none" strike="noStrike" kern="1200" cap="none" spc="0" normalizeH="0" baseline="0" noProof="0">
                <a:ln>
                  <a:noFill/>
                </a:ln>
                <a:solidFill>
                  <a:prstClr val="black"/>
                </a:solidFill>
                <a:effectLst/>
                <a:uLnTx/>
                <a:uFillTx/>
                <a:latin typeface="Arial" charset="0"/>
                <a:ea typeface="+mn-ea"/>
                <a:cs typeface="Arial" charset="0"/>
              </a:endParaRPr>
            </a:p>
          </p:txBody>
        </p:sp>
        <p:graphicFrame>
          <p:nvGraphicFramePr>
            <p:cNvPr id="1028" name="Object 48"/>
            <p:cNvGraphicFramePr>
              <a:graphicFrameLocks noChangeAspect="1"/>
            </p:cNvGraphicFramePr>
            <p:nvPr/>
          </p:nvGraphicFramePr>
          <p:xfrm>
            <a:off x="3888" y="1008"/>
            <a:ext cx="1104" cy="772"/>
          </p:xfrm>
          <a:graphic>
            <a:graphicData uri="http://schemas.openxmlformats.org/presentationml/2006/ole">
              <mc:AlternateContent xmlns:mc="http://schemas.openxmlformats.org/markup-compatibility/2006">
                <mc:Choice xmlns:v="urn:schemas-microsoft-com:vml" Requires="v">
                  <p:oleObj spid="_x0000_s1176" name="Clip" r:id="rId7" imgW="2286000" imgH="1599480" progId="">
                    <p:embed/>
                  </p:oleObj>
                </mc:Choice>
                <mc:Fallback>
                  <p:oleObj name="Clip" r:id="rId7" imgW="2286000" imgH="1599480" progId="">
                    <p:embed/>
                    <p:pic>
                      <p:nvPicPr>
                        <p:cNvPr id="1028" name="Object 4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88" y="1008"/>
                          <a:ext cx="1104" cy="77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grpSp>
        <p:nvGrpSpPr>
          <p:cNvPr id="4" name="Group 49"/>
          <p:cNvGrpSpPr>
            <a:grpSpLocks/>
          </p:cNvGrpSpPr>
          <p:nvPr/>
        </p:nvGrpSpPr>
        <p:grpSpPr bwMode="auto">
          <a:xfrm>
            <a:off x="2051050" y="4076700"/>
            <a:ext cx="280988" cy="457200"/>
            <a:chOff x="2448" y="2640"/>
            <a:chExt cx="192" cy="288"/>
          </a:xfrm>
        </p:grpSpPr>
        <p:sp>
          <p:nvSpPr>
            <p:cNvPr id="1059" name="Line 50"/>
            <p:cNvSpPr>
              <a:spLocks noChangeShapeType="1"/>
            </p:cNvSpPr>
            <p:nvPr/>
          </p:nvSpPr>
          <p:spPr bwMode="auto">
            <a:xfrm>
              <a:off x="2448" y="2640"/>
              <a:ext cx="192" cy="288"/>
            </a:xfrm>
            <a:prstGeom prst="line">
              <a:avLst/>
            </a:prstGeom>
            <a:noFill/>
            <a:ln w="57150">
              <a:solidFill>
                <a:schemeClr va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060" name="Line 51"/>
            <p:cNvSpPr>
              <a:spLocks noChangeShapeType="1"/>
            </p:cNvSpPr>
            <p:nvPr/>
          </p:nvSpPr>
          <p:spPr bwMode="auto">
            <a:xfrm flipH="1">
              <a:off x="2448" y="2640"/>
              <a:ext cx="192" cy="288"/>
            </a:xfrm>
            <a:prstGeom prst="line">
              <a:avLst/>
            </a:prstGeom>
            <a:noFill/>
            <a:ln w="57150">
              <a:solidFill>
                <a:schemeClr va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grpSp>
      <p:grpSp>
        <p:nvGrpSpPr>
          <p:cNvPr id="6" name="Group 59"/>
          <p:cNvGrpSpPr>
            <a:grpSpLocks/>
          </p:cNvGrpSpPr>
          <p:nvPr/>
        </p:nvGrpSpPr>
        <p:grpSpPr bwMode="auto">
          <a:xfrm>
            <a:off x="250825" y="1484313"/>
            <a:ext cx="5205413" cy="4572000"/>
            <a:chOff x="1248" y="1008"/>
            <a:chExt cx="3552" cy="2880"/>
          </a:xfrm>
        </p:grpSpPr>
        <p:sp>
          <p:nvSpPr>
            <p:cNvPr id="1057" name="AutoShape 60"/>
            <p:cNvSpPr>
              <a:spLocks noChangeArrowheads="1"/>
            </p:cNvSpPr>
            <p:nvPr/>
          </p:nvSpPr>
          <p:spPr bwMode="auto">
            <a:xfrm>
              <a:off x="1248" y="1008"/>
              <a:ext cx="1296" cy="2688"/>
            </a:xfrm>
            <a:prstGeom prst="roundRect">
              <a:avLst>
                <a:gd name="adj" fmla="val 16667"/>
              </a:avLst>
            </a:prstGeom>
            <a:noFill/>
            <a:ln w="76200">
              <a:solidFill>
                <a:srgbClr val="6600FF"/>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itchFamily="34" charset="0"/>
                <a:ea typeface="+mn-ea"/>
                <a:cs typeface="Arial" charset="0"/>
              </a:endParaRPr>
            </a:p>
          </p:txBody>
        </p:sp>
        <p:sp>
          <p:nvSpPr>
            <p:cNvPr id="1058" name="AutoShape 61"/>
            <p:cNvSpPr>
              <a:spLocks noChangeArrowheads="1"/>
            </p:cNvSpPr>
            <p:nvPr/>
          </p:nvSpPr>
          <p:spPr bwMode="auto">
            <a:xfrm>
              <a:off x="1536" y="3600"/>
              <a:ext cx="3264" cy="288"/>
            </a:xfrm>
            <a:prstGeom prst="leftArrowCallout">
              <a:avLst>
                <a:gd name="adj1" fmla="val 25000"/>
                <a:gd name="adj2" fmla="val 40278"/>
                <a:gd name="adj3" fmla="val 77759"/>
                <a:gd name="adj4" fmla="val 81968"/>
              </a:avLst>
            </a:prstGeom>
            <a:solidFill>
              <a:srgbClr val="6600FF"/>
            </a:solidFill>
            <a:ln w="12700">
              <a:solidFill>
                <a:schemeClr val="tx1"/>
              </a:solidFill>
              <a:miter lim="800000"/>
              <a:headEnd type="none" w="sm" len="sm"/>
              <a:tailEnd type="none" w="sm" len="sm"/>
            </a:ln>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prstClr val="white"/>
                  </a:solidFill>
                  <a:effectLst/>
                  <a:uLnTx/>
                  <a:uFillTx/>
                  <a:latin typeface="Arial" charset="0"/>
                  <a:ea typeface="+mn-ea"/>
                  <a:cs typeface="Arial" charset="0"/>
                </a:rPr>
                <a:t>How we need to drive things</a:t>
              </a:r>
            </a:p>
          </p:txBody>
        </p:sp>
      </p:grpSp>
      <p:grpSp>
        <p:nvGrpSpPr>
          <p:cNvPr id="7" name="Group 55"/>
          <p:cNvGrpSpPr>
            <a:grpSpLocks/>
          </p:cNvGrpSpPr>
          <p:nvPr/>
        </p:nvGrpSpPr>
        <p:grpSpPr bwMode="auto">
          <a:xfrm>
            <a:off x="3779838" y="4005263"/>
            <a:ext cx="282575" cy="457200"/>
            <a:chOff x="3648" y="2640"/>
            <a:chExt cx="192" cy="288"/>
          </a:xfrm>
        </p:grpSpPr>
        <p:sp>
          <p:nvSpPr>
            <p:cNvPr id="1055" name="Line 56"/>
            <p:cNvSpPr>
              <a:spLocks noChangeShapeType="1"/>
            </p:cNvSpPr>
            <p:nvPr/>
          </p:nvSpPr>
          <p:spPr bwMode="auto">
            <a:xfrm>
              <a:off x="3648" y="2640"/>
              <a:ext cx="192" cy="288"/>
            </a:xfrm>
            <a:prstGeom prst="line">
              <a:avLst/>
            </a:prstGeom>
            <a:noFill/>
            <a:ln w="57150">
              <a:solidFill>
                <a:schemeClr va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056" name="Line 57"/>
            <p:cNvSpPr>
              <a:spLocks noChangeShapeType="1"/>
            </p:cNvSpPr>
            <p:nvPr/>
          </p:nvSpPr>
          <p:spPr bwMode="auto">
            <a:xfrm flipH="1">
              <a:off x="3648" y="2640"/>
              <a:ext cx="192" cy="288"/>
            </a:xfrm>
            <a:prstGeom prst="line">
              <a:avLst/>
            </a:prstGeom>
            <a:noFill/>
            <a:ln w="57150">
              <a:solidFill>
                <a:schemeClr va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grpSp>
      <p:grpSp>
        <p:nvGrpSpPr>
          <p:cNvPr id="8" name="Group 52"/>
          <p:cNvGrpSpPr>
            <a:grpSpLocks/>
          </p:cNvGrpSpPr>
          <p:nvPr/>
        </p:nvGrpSpPr>
        <p:grpSpPr bwMode="auto">
          <a:xfrm>
            <a:off x="5795963" y="4005263"/>
            <a:ext cx="280987" cy="457200"/>
            <a:chOff x="4992" y="2640"/>
            <a:chExt cx="192" cy="288"/>
          </a:xfrm>
        </p:grpSpPr>
        <p:sp>
          <p:nvSpPr>
            <p:cNvPr id="1053" name="Line 53"/>
            <p:cNvSpPr>
              <a:spLocks noChangeShapeType="1"/>
            </p:cNvSpPr>
            <p:nvPr/>
          </p:nvSpPr>
          <p:spPr bwMode="auto">
            <a:xfrm>
              <a:off x="4992" y="2640"/>
              <a:ext cx="192" cy="288"/>
            </a:xfrm>
            <a:prstGeom prst="line">
              <a:avLst/>
            </a:prstGeom>
            <a:noFill/>
            <a:ln w="57150">
              <a:solidFill>
                <a:schemeClr va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054" name="Line 54"/>
            <p:cNvSpPr>
              <a:spLocks noChangeShapeType="1"/>
            </p:cNvSpPr>
            <p:nvPr/>
          </p:nvSpPr>
          <p:spPr bwMode="auto">
            <a:xfrm flipH="1">
              <a:off x="4992" y="2640"/>
              <a:ext cx="192" cy="288"/>
            </a:xfrm>
            <a:prstGeom prst="line">
              <a:avLst/>
            </a:prstGeom>
            <a:noFill/>
            <a:ln w="57150">
              <a:solidFill>
                <a:schemeClr val="hlink"/>
              </a:solidFill>
              <a:round/>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grpSp>
      <p:grpSp>
        <p:nvGrpSpPr>
          <p:cNvPr id="9" name="Group 40"/>
          <p:cNvGrpSpPr>
            <a:grpSpLocks/>
          </p:cNvGrpSpPr>
          <p:nvPr/>
        </p:nvGrpSpPr>
        <p:grpSpPr bwMode="auto">
          <a:xfrm>
            <a:off x="6011863" y="1196975"/>
            <a:ext cx="1406525" cy="4343400"/>
            <a:chOff x="5136" y="816"/>
            <a:chExt cx="960" cy="2736"/>
          </a:xfrm>
        </p:grpSpPr>
        <p:sp>
          <p:nvSpPr>
            <p:cNvPr id="33" name="Rectangle 41"/>
            <p:cNvSpPr>
              <a:spLocks noChangeArrowheads="1"/>
            </p:cNvSpPr>
            <p:nvPr/>
          </p:nvSpPr>
          <p:spPr bwMode="auto">
            <a:xfrm>
              <a:off x="5232" y="2064"/>
              <a:ext cx="864" cy="1488"/>
            </a:xfrm>
            <a:prstGeom prst="rect">
              <a:avLst/>
            </a:prstGeom>
            <a:solidFill>
              <a:schemeClr val="bg1">
                <a:lumMod val="50000"/>
              </a:schemeClr>
            </a:solidFill>
            <a:ln w="12700">
              <a:solidFill>
                <a:schemeClr val="tx1"/>
              </a:solidFill>
              <a:miter lim="800000"/>
              <a:headEnd/>
              <a:tailEnd/>
            </a:ln>
          </p:spPr>
          <p:txBody>
            <a:bodyPr anchor="ct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charset="0"/>
                  <a:ea typeface="ＭＳ Ｐゴシック" pitchFamily="34" charset="-128"/>
                  <a:cs typeface="Arial" charset="0"/>
                </a:rPr>
                <a:t>Going over the road to collect your P45</a:t>
              </a:r>
            </a:p>
          </p:txBody>
        </p:sp>
        <p:sp>
          <p:nvSpPr>
            <p:cNvPr id="1052" name="Line 42"/>
            <p:cNvSpPr>
              <a:spLocks noChangeShapeType="1"/>
            </p:cNvSpPr>
            <p:nvPr/>
          </p:nvSpPr>
          <p:spPr bwMode="auto">
            <a:xfrm>
              <a:off x="5136" y="1488"/>
              <a:ext cx="576" cy="576"/>
            </a:xfrm>
            <a:prstGeom prst="line">
              <a:avLst/>
            </a:prstGeom>
            <a:noFill/>
            <a:ln w="76200">
              <a:solidFill>
                <a:schemeClr val="hlink"/>
              </a:solidFill>
              <a:round/>
              <a:headEnd/>
              <a:tailEnd type="triangle" w="med" len="me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graphicFrame>
          <p:nvGraphicFramePr>
            <p:cNvPr id="1027" name="Object 43"/>
            <p:cNvGraphicFramePr>
              <a:graphicFrameLocks noChangeAspect="1"/>
            </p:cNvGraphicFramePr>
            <p:nvPr/>
          </p:nvGraphicFramePr>
          <p:xfrm>
            <a:off x="5280" y="816"/>
            <a:ext cx="791" cy="863"/>
          </p:xfrm>
          <a:graphic>
            <a:graphicData uri="http://schemas.openxmlformats.org/presentationml/2006/ole">
              <mc:AlternateContent xmlns:mc="http://schemas.openxmlformats.org/markup-compatibility/2006">
                <mc:Choice xmlns:v="urn:schemas-microsoft-com:vml" Requires="v">
                  <p:oleObj spid="_x0000_s1177" name="Clip" r:id="rId9" imgW="2096280" imgH="2286000" progId="">
                    <p:embed/>
                  </p:oleObj>
                </mc:Choice>
                <mc:Fallback>
                  <p:oleObj name="Clip" r:id="rId9" imgW="2096280" imgH="2286000" progId="">
                    <p:embed/>
                    <p:pic>
                      <p:nvPicPr>
                        <p:cNvPr id="1027" name="Object 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280" y="816"/>
                          <a:ext cx="791" cy="8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grpSp>
        <p:nvGrpSpPr>
          <p:cNvPr id="10" name="Group 23"/>
          <p:cNvGrpSpPr>
            <a:grpSpLocks/>
          </p:cNvGrpSpPr>
          <p:nvPr/>
        </p:nvGrpSpPr>
        <p:grpSpPr bwMode="auto">
          <a:xfrm>
            <a:off x="7740650" y="2705100"/>
            <a:ext cx="1125538" cy="1447800"/>
            <a:chOff x="5280" y="2064"/>
            <a:chExt cx="768" cy="912"/>
          </a:xfrm>
        </p:grpSpPr>
        <p:sp>
          <p:nvSpPr>
            <p:cNvPr id="1046" name="Oval 24"/>
            <p:cNvSpPr>
              <a:spLocks noChangeArrowheads="1"/>
            </p:cNvSpPr>
            <p:nvPr/>
          </p:nvSpPr>
          <p:spPr bwMode="auto">
            <a:xfrm>
              <a:off x="5280" y="2064"/>
              <a:ext cx="768" cy="768"/>
            </a:xfrm>
            <a:prstGeom prst="ellipse">
              <a:avLst/>
            </a:prstGeom>
            <a:solidFill>
              <a:srgbClr val="FFFF00"/>
            </a:solidFill>
            <a:ln w="12700">
              <a:solidFill>
                <a:schemeClr val="tx1"/>
              </a:solid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itchFamily="34" charset="0"/>
                <a:ea typeface="+mn-ea"/>
                <a:cs typeface="Arial" charset="0"/>
              </a:endParaRPr>
            </a:p>
          </p:txBody>
        </p:sp>
        <p:grpSp>
          <p:nvGrpSpPr>
            <p:cNvPr id="11" name="Group 25"/>
            <p:cNvGrpSpPr>
              <a:grpSpLocks/>
            </p:cNvGrpSpPr>
            <p:nvPr/>
          </p:nvGrpSpPr>
          <p:grpSpPr bwMode="auto">
            <a:xfrm>
              <a:off x="5472" y="2304"/>
              <a:ext cx="384" cy="96"/>
              <a:chOff x="5472" y="2304"/>
              <a:chExt cx="384" cy="96"/>
            </a:xfrm>
          </p:grpSpPr>
          <p:sp>
            <p:nvSpPr>
              <p:cNvPr id="1049" name="Oval 26"/>
              <p:cNvSpPr>
                <a:spLocks noChangeArrowheads="1"/>
              </p:cNvSpPr>
              <p:nvPr/>
            </p:nvSpPr>
            <p:spPr bwMode="auto">
              <a:xfrm>
                <a:off x="5472" y="2304"/>
                <a:ext cx="96" cy="96"/>
              </a:xfrm>
              <a:prstGeom prst="ellipse">
                <a:avLst/>
              </a:prstGeom>
              <a:solidFill>
                <a:schemeClr val="tx1"/>
              </a:solidFill>
              <a:ln w="12700">
                <a:no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itchFamily="34" charset="0"/>
                  <a:ea typeface="+mn-ea"/>
                  <a:cs typeface="Arial" charset="0"/>
                </a:endParaRPr>
              </a:p>
            </p:txBody>
          </p:sp>
          <p:sp>
            <p:nvSpPr>
              <p:cNvPr id="1050" name="Oval 27"/>
              <p:cNvSpPr>
                <a:spLocks noChangeArrowheads="1"/>
              </p:cNvSpPr>
              <p:nvPr/>
            </p:nvSpPr>
            <p:spPr bwMode="auto">
              <a:xfrm>
                <a:off x="5760" y="2304"/>
                <a:ext cx="96" cy="96"/>
              </a:xfrm>
              <a:prstGeom prst="ellipse">
                <a:avLst/>
              </a:prstGeom>
              <a:solidFill>
                <a:schemeClr val="tx1"/>
              </a:solidFill>
              <a:ln w="12700">
                <a:noFill/>
                <a:round/>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itchFamily="34" charset="0"/>
                  <a:ea typeface="+mn-ea"/>
                  <a:cs typeface="Arial" charset="0"/>
                </a:endParaRPr>
              </a:p>
            </p:txBody>
          </p:sp>
        </p:grpSp>
        <p:sp>
          <p:nvSpPr>
            <p:cNvPr id="1048" name="AutoShape 28"/>
            <p:cNvSpPr>
              <a:spLocks noChangeArrowheads="1"/>
            </p:cNvSpPr>
            <p:nvPr/>
          </p:nvSpPr>
          <p:spPr bwMode="auto">
            <a:xfrm>
              <a:off x="5448" y="2544"/>
              <a:ext cx="432" cy="43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600 w 21600"/>
                <a:gd name="T13" fmla="*/ 0 h 21600"/>
                <a:gd name="T14" fmla="*/ 21000 w 21600"/>
                <a:gd name="T15" fmla="*/ 7950 h 21600"/>
              </a:gdLst>
              <a:ahLst/>
              <a:cxnLst>
                <a:cxn ang="T8">
                  <a:pos x="T0" y="T1"/>
                </a:cxn>
                <a:cxn ang="T9">
                  <a:pos x="T2" y="T3"/>
                </a:cxn>
                <a:cxn ang="T10">
                  <a:pos x="T4" y="T5"/>
                </a:cxn>
                <a:cxn ang="T11">
                  <a:pos x="T6" y="T7"/>
                </a:cxn>
              </a:cxnLst>
              <a:rect l="T12" t="T13" r="T14" b="T15"/>
              <a:pathLst>
                <a:path w="21600" h="21600">
                  <a:moveTo>
                    <a:pt x="3471" y="6107"/>
                  </a:moveTo>
                  <a:cubicBezTo>
                    <a:pt x="5071" y="3609"/>
                    <a:pt x="7833" y="2097"/>
                    <a:pt x="10800" y="2098"/>
                  </a:cubicBezTo>
                  <a:cubicBezTo>
                    <a:pt x="13766" y="2098"/>
                    <a:pt x="16528" y="3609"/>
                    <a:pt x="18128" y="6107"/>
                  </a:cubicBezTo>
                  <a:lnTo>
                    <a:pt x="19895" y="4976"/>
                  </a:lnTo>
                  <a:cubicBezTo>
                    <a:pt x="17909" y="1875"/>
                    <a:pt x="14481" y="-1"/>
                    <a:pt x="10799" y="0"/>
                  </a:cubicBezTo>
                  <a:cubicBezTo>
                    <a:pt x="7118" y="0"/>
                    <a:pt x="3690" y="1875"/>
                    <a:pt x="1704" y="4976"/>
                  </a:cubicBezTo>
                  <a:close/>
                </a:path>
              </a:pathLst>
            </a:custGeom>
            <a:solidFill>
              <a:schemeClr val="tx1"/>
            </a:solidFill>
            <a:ln w="12700">
              <a:noFill/>
              <a:miter lim="800000"/>
              <a:headEnd type="none" w="sm" len="sm"/>
              <a:tailEnd type="none" w="sm" len="sm"/>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grpSp>
      <p:sp>
        <p:nvSpPr>
          <p:cNvPr id="1042" name="Text Box 4"/>
          <p:cNvSpPr txBox="1">
            <a:spLocks noChangeArrowheads="1"/>
          </p:cNvSpPr>
          <p:nvPr/>
        </p:nvSpPr>
        <p:spPr bwMode="auto">
          <a:xfrm>
            <a:off x="7596188" y="4003675"/>
            <a:ext cx="1422400" cy="825500"/>
          </a:xfrm>
          <a:prstGeom prst="rect">
            <a:avLst/>
          </a:prstGeom>
          <a:noFill/>
          <a:ln w="12700">
            <a:noFill/>
            <a:miter lim="800000"/>
            <a:headEnd type="none" w="sm" len="sm"/>
            <a:tailEnd type="none" w="sm" len="sm"/>
          </a:ln>
        </p:spPr>
        <p:txBody>
          <a:bodyPr>
            <a:spAutoFit/>
          </a:bodyPr>
          <a:lstStyle/>
          <a:p>
            <a:pPr marL="0" marR="0" lvl="0" indent="0" algn="ctr" defTabSz="914400" rtl="0" eaLnBrk="1" fontAlgn="base" latinLnBrk="0" hangingPunct="1">
              <a:lnSpc>
                <a:spcPct val="80000"/>
              </a:lnSpc>
              <a:spcBef>
                <a:spcPct val="0"/>
              </a:spcBef>
              <a:spcAft>
                <a:spcPct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Arial" charset="0"/>
                <a:ea typeface="+mn-ea"/>
                <a:cs typeface="Arial" charset="0"/>
              </a:rPr>
              <a:t>Satisfying</a:t>
            </a:r>
            <a:r>
              <a:rPr kumimoji="0" lang="en-GB" sz="2000" b="0" i="0" u="none" strike="noStrike" kern="1200" cap="none" spc="0" normalizeH="0" baseline="0" noProof="0">
                <a:ln>
                  <a:noFill/>
                </a:ln>
                <a:solidFill>
                  <a:prstClr val="black"/>
                </a:solidFill>
                <a:effectLst/>
                <a:uLnTx/>
                <a:uFillTx/>
                <a:latin typeface="Calibri" pitchFamily="34" charset="0"/>
                <a:ea typeface="+mn-ea"/>
                <a:cs typeface="Arial" charset="0"/>
              </a:rPr>
              <a:t> the Customer</a:t>
            </a:r>
          </a:p>
        </p:txBody>
      </p:sp>
      <p:sp>
        <p:nvSpPr>
          <p:cNvPr id="43" name="AutoShape 58"/>
          <p:cNvSpPr>
            <a:spLocks noChangeArrowheads="1"/>
          </p:cNvSpPr>
          <p:nvPr/>
        </p:nvSpPr>
        <p:spPr bwMode="auto">
          <a:xfrm>
            <a:off x="2411413" y="6092825"/>
            <a:ext cx="4852987" cy="457200"/>
          </a:xfrm>
          <a:prstGeom prst="leftRightArrowCallout">
            <a:avLst>
              <a:gd name="adj1" fmla="val 25000"/>
              <a:gd name="adj2" fmla="val 25000"/>
              <a:gd name="adj3" fmla="val 71157"/>
              <a:gd name="adj4" fmla="val 47704"/>
            </a:avLst>
          </a:prstGeom>
          <a:solidFill>
            <a:schemeClr val="bg1"/>
          </a:solidFill>
          <a:ln w="12700">
            <a:solidFill>
              <a:schemeClr val="tx1"/>
            </a:solidFill>
            <a:miter lim="800000"/>
            <a:headEnd type="none" w="sm" len="sm"/>
            <a:tailEnd type="none" w="sm" len="sm"/>
          </a:ln>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charset="0"/>
                <a:ea typeface="+mn-ea"/>
                <a:cs typeface="Arial" charset="0"/>
              </a:rPr>
              <a:t>Management </a:t>
            </a:r>
          </a:p>
        </p:txBody>
      </p:sp>
      <p:pic>
        <p:nvPicPr>
          <p:cNvPr id="41" name="Picture 40">
            <a:extLst>
              <a:ext uri="{FF2B5EF4-FFF2-40B4-BE49-F238E27FC236}">
                <a16:creationId xmlns:a16="http://schemas.microsoft.com/office/drawing/2014/main" id="{ED6418F2-68D8-454D-BAC3-857A8817FAF5}"/>
              </a:ext>
            </a:extLst>
          </p:cNvPr>
          <p:cNvPicPr>
            <a:picLocks noChangeAspect="1"/>
          </p:cNvPicPr>
          <p:nvPr/>
        </p:nvPicPr>
        <p:blipFill>
          <a:blip r:embed="rId11"/>
          <a:stretch>
            <a:fillRect/>
          </a:stretch>
        </p:blipFill>
        <p:spPr>
          <a:xfrm>
            <a:off x="11113" y="34121"/>
            <a:ext cx="2209800" cy="954107"/>
          </a:xfrm>
          <a:prstGeom prst="rect">
            <a:avLst/>
          </a:prstGeom>
        </p:spPr>
      </p:pic>
      <p:sp>
        <p:nvSpPr>
          <p:cNvPr id="12" name="Date Placeholder 11">
            <a:extLst>
              <a:ext uri="{FF2B5EF4-FFF2-40B4-BE49-F238E27FC236}">
                <a16:creationId xmlns:a16="http://schemas.microsoft.com/office/drawing/2014/main" id="{F174B1B9-E552-4481-975B-362041FDD42F}"/>
              </a:ext>
            </a:extLst>
          </p:cNvPr>
          <p:cNvSpPr>
            <a:spLocks noGrp="1"/>
          </p:cNvSpPr>
          <p:nvPr>
            <p:ph type="dt" sz="half" idx="10"/>
          </p:nvPr>
        </p:nvSpPr>
        <p:spPr/>
        <p:txBody>
          <a:bodyPr/>
          <a:lstStyle/>
          <a:p>
            <a:pPr>
              <a:defRPr/>
            </a:pPr>
            <a:fld id="{F5A281F4-34C5-4DF8-958B-607F666A370B}" type="datetime8">
              <a:rPr lang="en-GB" smtClean="0"/>
              <a:t>09/11/2020 21:38</a:t>
            </a:fld>
            <a:endParaRPr lang="en-GB"/>
          </a:p>
        </p:txBody>
      </p:sp>
      <p:sp>
        <p:nvSpPr>
          <p:cNvPr id="13" name="Footer Placeholder 12">
            <a:extLst>
              <a:ext uri="{FF2B5EF4-FFF2-40B4-BE49-F238E27FC236}">
                <a16:creationId xmlns:a16="http://schemas.microsoft.com/office/drawing/2014/main" id="{A8E6606F-7FAB-46DC-80D9-C5CC838C5A3A}"/>
              </a:ext>
            </a:extLst>
          </p:cNvPr>
          <p:cNvSpPr>
            <a:spLocks noGrp="1"/>
          </p:cNvSpPr>
          <p:nvPr>
            <p:ph type="ftr" sz="quarter" idx="11"/>
          </p:nvPr>
        </p:nvSpPr>
        <p:spPr>
          <a:xfrm>
            <a:off x="3124200" y="6492875"/>
            <a:ext cx="2895600" cy="365125"/>
          </a:xfrm>
        </p:spPr>
        <p:txBody>
          <a:bodyPr/>
          <a:lstStyle/>
          <a:p>
            <a:pPr>
              <a:defRPr/>
            </a:pPr>
            <a:r>
              <a:rPr lang="en-GB" dirty="0">
                <a:solidFill>
                  <a:schemeClr val="accent1"/>
                </a:solidFill>
              </a:rPr>
              <a:t>Human Resource Management </a:t>
            </a:r>
          </a:p>
        </p:txBody>
      </p:sp>
      <p:sp>
        <p:nvSpPr>
          <p:cNvPr id="14" name="Slide Number Placeholder 13">
            <a:extLst>
              <a:ext uri="{FF2B5EF4-FFF2-40B4-BE49-F238E27FC236}">
                <a16:creationId xmlns:a16="http://schemas.microsoft.com/office/drawing/2014/main" id="{A6AABC7D-140D-48AB-9C8C-C025E6303DF1}"/>
              </a:ext>
            </a:extLst>
          </p:cNvPr>
          <p:cNvSpPr>
            <a:spLocks noGrp="1"/>
          </p:cNvSpPr>
          <p:nvPr>
            <p:ph type="sldNum" sz="quarter" idx="12"/>
          </p:nvPr>
        </p:nvSpPr>
        <p:spPr/>
        <p:txBody>
          <a:bodyPr/>
          <a:lstStyle/>
          <a:p>
            <a:pPr>
              <a:defRPr/>
            </a:pPr>
            <a:fld id="{14FFC5E5-6448-4967-B6E6-96FF8A69B96B}" type="slidenum">
              <a:rPr lang="en-GB" smtClean="0"/>
              <a:pPr>
                <a:defRPr/>
              </a:pPr>
              <a:t>24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22" presetClass="entr" presetSubtype="2"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right)">
                                      <p:cBhvr>
                                        <p:cTn id="12" dur="500"/>
                                        <p:tgtEl>
                                          <p:spTgt spid="6"/>
                                        </p:tgtEl>
                                      </p:cBhvr>
                                    </p:animEffect>
                                  </p:childTnLst>
                                </p:cTn>
                              </p:par>
                              <p:par>
                                <p:cTn id="13" presetID="1" presetClass="entr" presetSubtype="0" fill="hold" nodeType="withEffect">
                                  <p:stCondLst>
                                    <p:cond delay="0"/>
                                  </p:stCondLst>
                                  <p:childTnLst>
                                    <p:set>
                                      <p:cBhvr>
                                        <p:cTn id="14" dur="1" fill="hold">
                                          <p:stCondLst>
                                            <p:cond delay="499"/>
                                          </p:stCondLst>
                                        </p:cTn>
                                        <p:tgtEl>
                                          <p:spTgt spid="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499"/>
                                          </p:stCondLst>
                                        </p:cTn>
                                        <p:tgtEl>
                                          <p:spTgt spid="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499"/>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499"/>
                                          </p:stCondLst>
                                        </p:cTn>
                                        <p:tgtEl>
                                          <p:spTgt spid="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499"/>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par>
                                <p:cTn id="25" presetID="1" presetClass="entr" presetSubtype="0" fill="hold" nodeType="withEffect">
                                  <p:stCondLst>
                                    <p:cond delay="0"/>
                                  </p:stCondLst>
                                  <p:childTnLst>
                                    <p:set>
                                      <p:cBhvr>
                                        <p:cTn id="26" dur="1" fill="hold">
                                          <p:stCondLst>
                                            <p:cond delay="499"/>
                                          </p:stCondLst>
                                        </p:cTn>
                                        <p:tgtEl>
                                          <p:spTgt spid="10"/>
                                        </p:tgtEl>
                                        <p:attrNameLst>
                                          <p:attrName>style.visibility</p:attrName>
                                        </p:attrNameLst>
                                      </p:cBhvr>
                                      <p:to>
                                        <p:strVal val="visible"/>
                                      </p:to>
                                    </p:set>
                                  </p:childTnLst>
                                  <p:subTnLst>
                                    <p:set>
                                      <p:cBhvr override="childStyle">
                                        <p:cTn dur="1" fill="hold" display="0" masterRel="nextClick" afterEffect="1"/>
                                        <p:tgtEl>
                                          <p:spTgt spid="10"/>
                                        </p:tgtEl>
                                        <p:attrNameLst>
                                          <p:attrName>style.visibility</p:attrName>
                                        </p:attrNameLst>
                                      </p:cBhvr>
                                      <p:to>
                                        <p:strVal val="hidden"/>
                                      </p:to>
                                    </p:set>
                                  </p:subTnLst>
                                </p:cTn>
                              </p:par>
                              <p:par>
                                <p:cTn id="27" presetID="16" presetClass="entr" presetSubtype="37" fill="hold" grpId="0" nodeType="withEffect">
                                  <p:stCondLst>
                                    <p:cond delay="0"/>
                                  </p:stCondLst>
                                  <p:childTnLst>
                                    <p:set>
                                      <p:cBhvr>
                                        <p:cTn id="28" dur="1" fill="hold">
                                          <p:stCondLst>
                                            <p:cond delay="0"/>
                                          </p:stCondLst>
                                        </p:cTn>
                                        <p:tgtEl>
                                          <p:spTgt spid="43"/>
                                        </p:tgtEl>
                                        <p:attrNameLst>
                                          <p:attrName>style.visibility</p:attrName>
                                        </p:attrNameLst>
                                      </p:cBhvr>
                                      <p:to>
                                        <p:strVal val="visible"/>
                                      </p:to>
                                    </p:set>
                                    <p:animEffect transition="in" filter="barn(outVertical)">
                                      <p:cBhvr>
                                        <p:cTn id="29"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3"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590800" y="41038"/>
            <a:ext cx="5257800" cy="724137"/>
          </a:xfrm>
          <a:prstGeom prst="rect">
            <a:avLst/>
          </a:prstGeom>
          <a:noFill/>
          <a:ln w="9525">
            <a:noFill/>
            <a:miter lim="800000"/>
            <a:headEnd/>
            <a:tailEnd/>
          </a:ln>
        </p:spPr>
        <p:txBody>
          <a:bodyPr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GB" sz="4000" b="1" i="0" u="none" strike="noStrike" kern="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What is a Manager?</a:t>
            </a:r>
          </a:p>
        </p:txBody>
      </p:sp>
      <p:sp>
        <p:nvSpPr>
          <p:cNvPr id="3" name="Rectangle 3"/>
          <p:cNvSpPr txBox="1">
            <a:spLocks noChangeArrowheads="1"/>
          </p:cNvSpPr>
          <p:nvPr/>
        </p:nvSpPr>
        <p:spPr bwMode="auto">
          <a:xfrm>
            <a:off x="755650" y="2276475"/>
            <a:ext cx="7805738" cy="2600325"/>
          </a:xfrm>
          <a:prstGeom prst="rect">
            <a:avLst/>
          </a:prstGeom>
          <a:noFill/>
          <a:ln w="9525">
            <a:noFill/>
            <a:miter lim="800000"/>
            <a:headEnd/>
            <a:tailEnd/>
          </a:ln>
        </p:spPr>
        <p:txBody>
          <a:bodyPr/>
          <a:lstStyle/>
          <a:p>
            <a:pPr marR="0" lvl="0" algn="just" defTabSz="457200" rtl="0" eaLnBrk="1" fontAlgn="base" latinLnBrk="0" hangingPunct="1">
              <a:lnSpc>
                <a:spcPct val="150000"/>
              </a:lnSpc>
              <a:spcBef>
                <a:spcPct val="20000"/>
              </a:spcBef>
              <a:spcAft>
                <a:spcPct val="0"/>
              </a:spcAft>
              <a:buClr>
                <a:srgbClr val="4F81BD"/>
              </a:buClr>
              <a:buSzPct val="120000"/>
              <a:tabLst/>
              <a:defRPr/>
            </a:pPr>
            <a:r>
              <a:rPr kumimoji="0" lang="en-GB" sz="2400" b="1"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Someone who is employed to get things done, through and by others, for the purpose of achieving the company’s vision.</a:t>
            </a:r>
          </a:p>
        </p:txBody>
      </p:sp>
      <p:pic>
        <p:nvPicPr>
          <p:cNvPr id="4" name="Picture 3">
            <a:extLst>
              <a:ext uri="{FF2B5EF4-FFF2-40B4-BE49-F238E27FC236}">
                <a16:creationId xmlns:a16="http://schemas.microsoft.com/office/drawing/2014/main" id="{2B360172-C944-4D06-9327-CF7DD63EFD19}"/>
              </a:ext>
            </a:extLst>
          </p:cNvPr>
          <p:cNvPicPr>
            <a:picLocks noChangeAspect="1"/>
          </p:cNvPicPr>
          <p:nvPr/>
        </p:nvPicPr>
        <p:blipFill>
          <a:blip r:embed="rId3"/>
          <a:stretch>
            <a:fillRect/>
          </a:stretch>
        </p:blipFill>
        <p:spPr>
          <a:xfrm>
            <a:off x="0" y="0"/>
            <a:ext cx="2209800" cy="954107"/>
          </a:xfrm>
          <a:prstGeom prst="rect">
            <a:avLst/>
          </a:prstGeom>
        </p:spPr>
      </p:pic>
      <p:sp>
        <p:nvSpPr>
          <p:cNvPr id="5" name="Date Placeholder 4">
            <a:extLst>
              <a:ext uri="{FF2B5EF4-FFF2-40B4-BE49-F238E27FC236}">
                <a16:creationId xmlns:a16="http://schemas.microsoft.com/office/drawing/2014/main" id="{4715C2FA-A5E7-404A-ACE1-9A4E69C7182E}"/>
              </a:ext>
            </a:extLst>
          </p:cNvPr>
          <p:cNvSpPr>
            <a:spLocks noGrp="1"/>
          </p:cNvSpPr>
          <p:nvPr>
            <p:ph type="dt" sz="half" idx="10"/>
          </p:nvPr>
        </p:nvSpPr>
        <p:spPr/>
        <p:txBody>
          <a:bodyPr/>
          <a:lstStyle/>
          <a:p>
            <a:pPr>
              <a:defRPr/>
            </a:pPr>
            <a:fld id="{406553D5-B7EA-4C02-BD24-C8A841EF6D55}" type="datetime8">
              <a:rPr lang="en-GB" smtClean="0"/>
              <a:t>09/11/2020 21:38</a:t>
            </a:fld>
            <a:endParaRPr lang="en-GB"/>
          </a:p>
        </p:txBody>
      </p:sp>
      <p:sp>
        <p:nvSpPr>
          <p:cNvPr id="6" name="Footer Placeholder 5">
            <a:extLst>
              <a:ext uri="{FF2B5EF4-FFF2-40B4-BE49-F238E27FC236}">
                <a16:creationId xmlns:a16="http://schemas.microsoft.com/office/drawing/2014/main" id="{FFC6A5CE-B744-4E99-BCAC-23D5DD910AE8}"/>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7" name="Slide Number Placeholder 6">
            <a:extLst>
              <a:ext uri="{FF2B5EF4-FFF2-40B4-BE49-F238E27FC236}">
                <a16:creationId xmlns:a16="http://schemas.microsoft.com/office/drawing/2014/main" id="{9847EECF-2023-48A5-A176-79E8BCEB8F73}"/>
              </a:ext>
            </a:extLst>
          </p:cNvPr>
          <p:cNvSpPr>
            <a:spLocks noGrp="1"/>
          </p:cNvSpPr>
          <p:nvPr>
            <p:ph type="sldNum" sz="quarter" idx="12"/>
          </p:nvPr>
        </p:nvSpPr>
        <p:spPr/>
        <p:txBody>
          <a:bodyPr/>
          <a:lstStyle/>
          <a:p>
            <a:pPr>
              <a:defRPr/>
            </a:pPr>
            <a:fld id="{FE9C8F40-F6FD-43BB-9E9E-59DE83C62143}" type="slidenum">
              <a:rPr lang="en-GB" smtClean="0"/>
              <a:pPr>
                <a:defRPr/>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5"/>
          <p:cNvGrpSpPr>
            <a:grpSpLocks/>
          </p:cNvGrpSpPr>
          <p:nvPr/>
        </p:nvGrpSpPr>
        <p:grpSpPr bwMode="auto">
          <a:xfrm>
            <a:off x="609600" y="1069454"/>
            <a:ext cx="8135938" cy="4932362"/>
            <a:chOff x="251520" y="980728"/>
            <a:chExt cx="8535988" cy="5221287"/>
          </a:xfrm>
        </p:grpSpPr>
        <p:grpSp>
          <p:nvGrpSpPr>
            <p:cNvPr id="3" name="Group 4"/>
            <p:cNvGrpSpPr>
              <a:grpSpLocks/>
            </p:cNvGrpSpPr>
            <p:nvPr/>
          </p:nvGrpSpPr>
          <p:grpSpPr bwMode="auto">
            <a:xfrm>
              <a:off x="251520" y="980728"/>
              <a:ext cx="8535988" cy="5221287"/>
              <a:chOff x="250825" y="1376363"/>
              <a:chExt cx="8535988" cy="5221287"/>
            </a:xfrm>
          </p:grpSpPr>
          <p:sp>
            <p:nvSpPr>
              <p:cNvPr id="6" name="Oval 2"/>
              <p:cNvSpPr>
                <a:spLocks noChangeArrowheads="1"/>
              </p:cNvSpPr>
              <p:nvPr/>
            </p:nvSpPr>
            <p:spPr bwMode="auto">
              <a:xfrm>
                <a:off x="250825" y="5085208"/>
                <a:ext cx="3960698" cy="1512442"/>
              </a:xfrm>
              <a:prstGeom prst="ellipse">
                <a:avLst/>
              </a:prstGeom>
              <a:solidFill>
                <a:srgbClr val="FF9900"/>
              </a:solidFill>
              <a:ln w="9525">
                <a:solidFill>
                  <a:schemeClr val="tx1"/>
                </a:solidFill>
                <a:round/>
                <a:headEnd/>
                <a:tailEnd/>
              </a:ln>
              <a:effectLst/>
            </p:spPr>
            <p:txBody>
              <a:bodyPr wrap="none" lIns="91339" tIns="45672" rIns="91339" bIns="45672"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rPr>
                  <a:t>    </a:t>
                </a:r>
                <a:r>
                  <a:rPr kumimoji="0" lang="en-US" sz="2400" b="1" i="0" u="none" strike="noStrike" kern="1200" cap="none" spc="0" normalizeH="0" baseline="0" noProof="0" dirty="0">
                    <a:ln>
                      <a:noFill/>
                    </a:ln>
                    <a:solidFill>
                      <a:prstClr val="black"/>
                    </a:solidFill>
                    <a:effectLst/>
                    <a:uLnTx/>
                    <a:uFillTx/>
                    <a:latin typeface="Arial" charset="0"/>
                    <a:ea typeface="ＭＳ Ｐゴシック" pitchFamily="112" charset="-128"/>
                    <a:cs typeface="Arial" charset="0"/>
                  </a:rPr>
                  <a:t>Leading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ＭＳ Ｐゴシック" pitchFamily="112" charset="-128"/>
                    <a:cs typeface="Arial" charset="0"/>
                  </a:rPr>
                  <a:t>motivation, direction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ＭＳ Ｐゴシック" pitchFamily="112" charset="-128"/>
                    <a:cs typeface="Arial" charset="0"/>
                  </a:rPr>
                  <a:t>coaching &amp; development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endParaRPr>
              </a:p>
            </p:txBody>
          </p:sp>
          <p:sp>
            <p:nvSpPr>
              <p:cNvPr id="17419" name="Oval 3"/>
              <p:cNvSpPr>
                <a:spLocks noChangeArrowheads="1"/>
              </p:cNvSpPr>
              <p:nvPr/>
            </p:nvSpPr>
            <p:spPr bwMode="auto">
              <a:xfrm>
                <a:off x="4932363" y="2636838"/>
                <a:ext cx="3854450" cy="1512887"/>
              </a:xfrm>
              <a:prstGeom prst="ellipse">
                <a:avLst/>
              </a:prstGeom>
              <a:solidFill>
                <a:srgbClr val="FF9900"/>
              </a:solidFill>
              <a:ln w="9525">
                <a:solidFill>
                  <a:schemeClr val="tx1"/>
                </a:solidFill>
                <a:round/>
                <a:headEnd/>
                <a:tailEnd/>
              </a:ln>
            </p:spPr>
            <p:txBody>
              <a:bodyPr wrap="none" lIns="91339" tIns="45672" rIns="91339" bIns="45672"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err="1">
                    <a:ln>
                      <a:noFill/>
                    </a:ln>
                    <a:solidFill>
                      <a:prstClr val="black"/>
                    </a:solidFill>
                    <a:effectLst/>
                    <a:uLnTx/>
                    <a:uFillTx/>
                    <a:latin typeface="Arial" charset="0"/>
                    <a:ea typeface="+mn-ea"/>
                    <a:cs typeface="Arial" charset="0"/>
                  </a:rPr>
                  <a:t>Organising</a:t>
                </a:r>
                <a:r>
                  <a:rPr kumimoji="0" lang="en-US" sz="2400" b="1" i="0" u="none" strike="noStrike" kern="1200" cap="none" spc="0" normalizeH="0" baseline="0" noProof="0" dirty="0">
                    <a:ln>
                      <a:noFill/>
                    </a:ln>
                    <a:solidFill>
                      <a:prstClr val="black"/>
                    </a:solidFill>
                    <a:effectLst/>
                    <a:uLnTx/>
                    <a:uFillTx/>
                    <a:latin typeface="Arial" charset="0"/>
                    <a:ea typeface="+mn-ea"/>
                    <a:cs typeface="Arial" charset="0"/>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err="1">
                    <a:ln>
                      <a:noFill/>
                    </a:ln>
                    <a:solidFill>
                      <a:prstClr val="black"/>
                    </a:solidFill>
                    <a:effectLst/>
                    <a:uLnTx/>
                    <a:uFillTx/>
                    <a:latin typeface="Arial" charset="0"/>
                    <a:ea typeface="+mn-ea"/>
                    <a:cs typeface="Arial" charset="0"/>
                  </a:rPr>
                  <a:t>co-ordinating</a:t>
                </a:r>
                <a:r>
                  <a:rPr kumimoji="0" lang="en-US" sz="1600" b="1" i="0" u="none" strike="noStrike" kern="1200" cap="none" spc="0" normalizeH="0" baseline="0" noProof="0" dirty="0">
                    <a:ln>
                      <a:noFill/>
                    </a:ln>
                    <a:solidFill>
                      <a:prstClr val="black"/>
                    </a:solidFill>
                    <a:effectLst/>
                    <a:uLnTx/>
                    <a:uFillTx/>
                    <a:latin typeface="Arial" charset="0"/>
                    <a:ea typeface="+mn-ea"/>
                    <a:cs typeface="Arial" charset="0"/>
                  </a:rPr>
                  <a:t> resources,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mn-ea"/>
                    <a:cs typeface="Arial" charset="0"/>
                  </a:rPr>
                  <a:t>administration  </a:t>
                </a:r>
                <a:endParaRPr kumimoji="0" lang="en-AU" sz="1600" b="1" i="0" u="none" strike="noStrike" kern="1200" cap="none" spc="0" normalizeH="0" baseline="0" noProof="0" dirty="0">
                  <a:ln>
                    <a:noFill/>
                  </a:ln>
                  <a:solidFill>
                    <a:prstClr val="black"/>
                  </a:solidFill>
                  <a:effectLst/>
                  <a:uLnTx/>
                  <a:uFillTx/>
                  <a:latin typeface="Arial" charset="0"/>
                  <a:ea typeface="+mn-ea"/>
                  <a:cs typeface="Arial" charset="0"/>
                </a:endParaRPr>
              </a:p>
            </p:txBody>
          </p:sp>
          <p:sp>
            <p:nvSpPr>
              <p:cNvPr id="17420" name="Oval 4"/>
              <p:cNvSpPr>
                <a:spLocks noChangeArrowheads="1"/>
              </p:cNvSpPr>
              <p:nvPr/>
            </p:nvSpPr>
            <p:spPr bwMode="auto">
              <a:xfrm>
                <a:off x="250825" y="2565400"/>
                <a:ext cx="3635375" cy="1512888"/>
              </a:xfrm>
              <a:prstGeom prst="ellipse">
                <a:avLst/>
              </a:prstGeom>
              <a:solidFill>
                <a:srgbClr val="FF9900"/>
              </a:solidFill>
              <a:ln w="9525">
                <a:solidFill>
                  <a:schemeClr val="tx1"/>
                </a:solidFill>
                <a:round/>
                <a:headEnd/>
                <a:tailEnd/>
              </a:ln>
            </p:spPr>
            <p:txBody>
              <a:bodyPr wrap="none" lIns="91339" tIns="45672" rIns="91339" bIns="45672"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charset="0"/>
                    <a:ea typeface="+mn-ea"/>
                    <a:cs typeface="Arial" charset="0"/>
                  </a:rPr>
                  <a:t>Controlling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mn-ea"/>
                    <a:cs typeface="Arial" charset="0"/>
                  </a:rPr>
                  <a:t>measuring, correcting.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mn-ea"/>
                    <a:cs typeface="Arial" charset="0"/>
                  </a:rPr>
                  <a:t>improving</a:t>
                </a:r>
                <a:endParaRPr kumimoji="0" lang="en-AU" sz="1600" b="1" i="0" u="none" strike="noStrike" kern="1200" cap="none" spc="0" normalizeH="0" baseline="0" noProof="0" dirty="0">
                  <a:ln>
                    <a:noFill/>
                  </a:ln>
                  <a:solidFill>
                    <a:prstClr val="black"/>
                  </a:solidFill>
                  <a:effectLst/>
                  <a:uLnTx/>
                  <a:uFillTx/>
                  <a:latin typeface="Arial" charset="0"/>
                  <a:ea typeface="+mn-ea"/>
                  <a:cs typeface="Arial" charset="0"/>
                </a:endParaRPr>
              </a:p>
            </p:txBody>
          </p:sp>
          <p:sp>
            <p:nvSpPr>
              <p:cNvPr id="17421" name="Line 5"/>
              <p:cNvSpPr>
                <a:spLocks noChangeShapeType="1"/>
              </p:cNvSpPr>
              <p:nvPr/>
            </p:nvSpPr>
            <p:spPr bwMode="auto">
              <a:xfrm>
                <a:off x="6338317" y="1965237"/>
                <a:ext cx="790575" cy="720725"/>
              </a:xfrm>
              <a:prstGeom prst="line">
                <a:avLst/>
              </a:prstGeom>
              <a:noFill/>
              <a:ln w="152400">
                <a:solidFill>
                  <a:srgbClr val="FF0000"/>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7422" name="Line 6"/>
              <p:cNvSpPr>
                <a:spLocks noChangeShapeType="1"/>
              </p:cNvSpPr>
              <p:nvPr/>
            </p:nvSpPr>
            <p:spPr bwMode="auto">
              <a:xfrm flipV="1">
                <a:off x="1801526" y="1891217"/>
                <a:ext cx="682814" cy="650037"/>
              </a:xfrm>
              <a:prstGeom prst="line">
                <a:avLst/>
              </a:prstGeom>
              <a:noFill/>
              <a:ln w="152400">
                <a:solidFill>
                  <a:srgbClr val="FF0000"/>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1" name="Oval 9"/>
              <p:cNvSpPr>
                <a:spLocks noChangeArrowheads="1"/>
              </p:cNvSpPr>
              <p:nvPr/>
            </p:nvSpPr>
            <p:spPr bwMode="auto">
              <a:xfrm>
                <a:off x="4932711" y="5085208"/>
                <a:ext cx="3815794" cy="1440182"/>
              </a:xfrm>
              <a:prstGeom prst="ellipse">
                <a:avLst/>
              </a:prstGeom>
              <a:solidFill>
                <a:srgbClr val="FF9900"/>
              </a:solidFill>
              <a:ln w="9525">
                <a:solidFill>
                  <a:schemeClr val="tx1"/>
                </a:solidFill>
                <a:round/>
                <a:headEnd/>
                <a:tailEnd/>
              </a:ln>
              <a:effectLst/>
            </p:spPr>
            <p:txBody>
              <a:bodyPr wrap="none" lIns="91339" tIns="45672" rIns="91339" bIns="45672"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rPr>
                  <a:t>  </a:t>
                </a:r>
                <a:endParaRPr kumimoji="0" lang="en-US" sz="8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charset="0"/>
                    <a:ea typeface="ＭＳ Ｐゴシック" pitchFamily="112" charset="-128"/>
                    <a:cs typeface="Arial" charset="0"/>
                  </a:rPr>
                  <a:t>Staffing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ＭＳ Ｐゴシック" pitchFamily="112" charset="-128"/>
                    <a:cs typeface="Arial" charset="0"/>
                  </a:rPr>
                  <a:t>Recruitment, induction,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ＭＳ Ｐゴシック" pitchFamily="112" charset="-128"/>
                    <a:cs typeface="Arial" charset="0"/>
                  </a:rPr>
                  <a:t>training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endParaRPr>
              </a:p>
            </p:txBody>
          </p:sp>
          <p:sp>
            <p:nvSpPr>
              <p:cNvPr id="12" name="Oval 10"/>
              <p:cNvSpPr>
                <a:spLocks noChangeArrowheads="1"/>
              </p:cNvSpPr>
              <p:nvPr/>
            </p:nvSpPr>
            <p:spPr bwMode="auto">
              <a:xfrm>
                <a:off x="2484340" y="1376363"/>
                <a:ext cx="3815794" cy="1189788"/>
              </a:xfrm>
              <a:prstGeom prst="ellipse">
                <a:avLst/>
              </a:prstGeom>
              <a:solidFill>
                <a:srgbClr val="FF9900"/>
              </a:solidFill>
              <a:ln w="9525">
                <a:solidFill>
                  <a:schemeClr val="tx1"/>
                </a:solidFill>
                <a:round/>
                <a:headEnd/>
                <a:tailEnd/>
              </a:ln>
              <a:effectLst/>
            </p:spPr>
            <p:txBody>
              <a:bodyPr wrap="none" lIns="91339" tIns="45672" rIns="91339" bIns="45672"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rPr>
                  <a:t> </a:t>
                </a:r>
                <a:endParaRPr kumimoji="0" lang="en-US" sz="8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charset="0"/>
                    <a:ea typeface="ＭＳ Ｐゴシック" pitchFamily="112" charset="-128"/>
                    <a:cs typeface="Arial" charset="0"/>
                  </a:rPr>
                  <a:t>Planning…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ＭＳ Ｐゴシック" pitchFamily="112" charset="-128"/>
                    <a:cs typeface="Arial" charset="0"/>
                  </a:rPr>
                  <a:t>goals &amp; priorities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Arial" charset="0"/>
                  <a:ea typeface="ＭＳ Ｐゴシック" pitchFamily="112" charset="-128"/>
                  <a:cs typeface="Arial" charset="0"/>
                </a:endParaRPr>
              </a:p>
            </p:txBody>
          </p:sp>
          <p:sp>
            <p:nvSpPr>
              <p:cNvPr id="17425" name="Line 11"/>
              <p:cNvSpPr>
                <a:spLocks noChangeShapeType="1"/>
              </p:cNvSpPr>
              <p:nvPr/>
            </p:nvSpPr>
            <p:spPr bwMode="auto">
              <a:xfrm flipH="1">
                <a:off x="7378536" y="4113435"/>
                <a:ext cx="144462" cy="1008063"/>
              </a:xfrm>
              <a:prstGeom prst="line">
                <a:avLst/>
              </a:prstGeom>
              <a:noFill/>
              <a:ln w="152400">
                <a:solidFill>
                  <a:srgbClr val="FF0000"/>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7426" name="Line 12"/>
              <p:cNvSpPr>
                <a:spLocks noChangeShapeType="1"/>
              </p:cNvSpPr>
              <p:nvPr/>
            </p:nvSpPr>
            <p:spPr bwMode="auto">
              <a:xfrm flipH="1" flipV="1">
                <a:off x="1579649" y="4074661"/>
                <a:ext cx="215900" cy="1008063"/>
              </a:xfrm>
              <a:prstGeom prst="line">
                <a:avLst/>
              </a:prstGeom>
              <a:noFill/>
              <a:ln w="152400">
                <a:solidFill>
                  <a:srgbClr val="FF0000"/>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grpSp>
        <p:sp>
          <p:nvSpPr>
            <p:cNvPr id="17417" name="Line 7"/>
            <p:cNvSpPr>
              <a:spLocks noChangeShapeType="1"/>
            </p:cNvSpPr>
            <p:nvPr/>
          </p:nvSpPr>
          <p:spPr bwMode="auto">
            <a:xfrm flipH="1">
              <a:off x="3949785" y="5771809"/>
              <a:ext cx="1152525" cy="0"/>
            </a:xfrm>
            <a:prstGeom prst="line">
              <a:avLst/>
            </a:prstGeom>
            <a:noFill/>
            <a:ln w="152400">
              <a:solidFill>
                <a:srgbClr val="FF0000"/>
              </a:solidFill>
              <a:round/>
              <a:headEnd/>
              <a:tailEnd type="triangle" w="med" len="me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grpSp>
      <p:sp>
        <p:nvSpPr>
          <p:cNvPr id="17411" name="Text Box 13"/>
          <p:cNvSpPr txBox="1">
            <a:spLocks noChangeArrowheads="1"/>
          </p:cNvSpPr>
          <p:nvPr/>
        </p:nvSpPr>
        <p:spPr bwMode="auto">
          <a:xfrm>
            <a:off x="2782888" y="3860800"/>
            <a:ext cx="3214687" cy="708025"/>
          </a:xfrm>
          <a:prstGeom prst="rect">
            <a:avLst/>
          </a:prstGeom>
          <a:noFill/>
          <a:ln w="9525">
            <a:noFill/>
            <a:miter lim="800000"/>
            <a:headEnd/>
            <a:tailEnd/>
          </a:ln>
        </p:spPr>
        <p:txBody>
          <a:bodyPr wrap="none" lIns="91339" tIns="45672" rIns="91339" bIns="45672">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Arial" charset="0"/>
              </a:rPr>
              <a:t>Technical, Conceptual &amp;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charset="0"/>
                <a:ea typeface="+mn-ea"/>
                <a:cs typeface="Arial" charset="0"/>
              </a:rPr>
              <a:t>People Skills</a:t>
            </a:r>
            <a:endParaRPr kumimoji="0" lang="en-AU" sz="2000" b="1" i="0" u="none" strike="noStrike" kern="1200" cap="none" spc="0" normalizeH="0" baseline="0" noProof="0" dirty="0">
              <a:ln>
                <a:noFill/>
              </a:ln>
              <a:solidFill>
                <a:prstClr val="black"/>
              </a:solidFill>
              <a:effectLst/>
              <a:uLnTx/>
              <a:uFillTx/>
              <a:latin typeface="Arial" charset="0"/>
              <a:ea typeface="+mn-ea"/>
              <a:cs typeface="Arial" charset="0"/>
            </a:endParaRPr>
          </a:p>
        </p:txBody>
      </p:sp>
      <p:sp>
        <p:nvSpPr>
          <p:cNvPr id="18" name="Title 5"/>
          <p:cNvSpPr txBox="1">
            <a:spLocks/>
          </p:cNvSpPr>
          <p:nvPr/>
        </p:nvSpPr>
        <p:spPr>
          <a:xfrm>
            <a:off x="2657215" y="12700"/>
            <a:ext cx="6258185" cy="1143000"/>
          </a:xfrm>
          <a:prstGeom prst="rect">
            <a:avLst/>
          </a:prstGeom>
        </p:spPr>
        <p:txBody>
          <a:bodyPr anchor="ct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a:ln>
                  <a:noFill/>
                </a:ln>
                <a:solidFill>
                  <a:schemeClr val="accent1"/>
                </a:solidFill>
                <a:effectLst/>
                <a:uLnTx/>
                <a:uFillTx/>
                <a:latin typeface="Arial" panose="020B0604020202020204" pitchFamily="34" charset="0"/>
                <a:ea typeface="ＭＳ Ｐゴシック" pitchFamily="34" charset="-128"/>
                <a:cs typeface="Arial" panose="020B0604020202020204" pitchFamily="34" charset="0"/>
              </a:rPr>
              <a:t>The Role of the Manager</a:t>
            </a:r>
          </a:p>
        </p:txBody>
      </p:sp>
      <p:sp>
        <p:nvSpPr>
          <p:cNvPr id="4" name="Date Placeholder 3">
            <a:extLst>
              <a:ext uri="{FF2B5EF4-FFF2-40B4-BE49-F238E27FC236}">
                <a16:creationId xmlns:a16="http://schemas.microsoft.com/office/drawing/2014/main" id="{5ACFEBF0-3E26-4896-A090-680868CA3FE2}"/>
              </a:ext>
            </a:extLst>
          </p:cNvPr>
          <p:cNvSpPr>
            <a:spLocks noGrp="1"/>
          </p:cNvSpPr>
          <p:nvPr>
            <p:ph type="dt" sz="half" idx="10"/>
          </p:nvPr>
        </p:nvSpPr>
        <p:spPr/>
        <p:txBody>
          <a:bodyPr/>
          <a:lstStyle/>
          <a:p>
            <a:pPr>
              <a:defRPr/>
            </a:pPr>
            <a:fld id="{D8DBC22B-D376-4A16-824D-5473DE74DF78}" type="datetime8">
              <a:rPr lang="en-GB" smtClean="0"/>
              <a:t>09/11/2020 21:38</a:t>
            </a:fld>
            <a:endParaRPr lang="en-GB"/>
          </a:p>
        </p:txBody>
      </p:sp>
      <p:sp>
        <p:nvSpPr>
          <p:cNvPr id="5" name="Footer Placeholder 4">
            <a:extLst>
              <a:ext uri="{FF2B5EF4-FFF2-40B4-BE49-F238E27FC236}">
                <a16:creationId xmlns:a16="http://schemas.microsoft.com/office/drawing/2014/main" id="{96D2DB1E-5EC6-4708-A5A3-2A9ADD66EBE3}"/>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7" name="Slide Number Placeholder 6">
            <a:extLst>
              <a:ext uri="{FF2B5EF4-FFF2-40B4-BE49-F238E27FC236}">
                <a16:creationId xmlns:a16="http://schemas.microsoft.com/office/drawing/2014/main" id="{10EB23BF-055A-4EFE-AA96-A83FA17094B6}"/>
              </a:ext>
            </a:extLst>
          </p:cNvPr>
          <p:cNvSpPr>
            <a:spLocks noGrp="1"/>
          </p:cNvSpPr>
          <p:nvPr>
            <p:ph type="sldNum" sz="quarter" idx="12"/>
          </p:nvPr>
        </p:nvSpPr>
        <p:spPr/>
        <p:txBody>
          <a:bodyPr/>
          <a:lstStyle/>
          <a:p>
            <a:pPr>
              <a:defRPr/>
            </a:pPr>
            <a:fld id="{14FFC5E5-6448-4967-B6E6-96FF8A69B96B}" type="slidenum">
              <a:rPr lang="en-GB" smtClean="0"/>
              <a:pPr>
                <a:defRPr/>
              </a:pPr>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5"/>
          <p:cNvSpPr>
            <a:spLocks noGrp="1" noChangeArrowheads="1"/>
          </p:cNvSpPr>
          <p:nvPr>
            <p:ph type="body" sz="half" idx="4294967295"/>
          </p:nvPr>
        </p:nvSpPr>
        <p:spPr>
          <a:xfrm>
            <a:off x="247068" y="1204094"/>
            <a:ext cx="4247703" cy="5167983"/>
          </a:xfrm>
        </p:spPr>
        <p:txBody>
          <a:bodyPr/>
          <a:lstStyle/>
          <a:p>
            <a:pPr eaLnBrk="1" hangingPunct="1"/>
            <a:r>
              <a:rPr lang="en-GB" sz="2400" b="1" dirty="0">
                <a:latin typeface="Arial" panose="020B0604020202020204" pitchFamily="34" charset="0"/>
                <a:cs typeface="Arial" panose="020B0604020202020204" pitchFamily="34" charset="0"/>
              </a:rPr>
              <a:t>Organisational</a:t>
            </a:r>
          </a:p>
          <a:p>
            <a:r>
              <a:rPr lang="en-GB" sz="2400" b="1" dirty="0">
                <a:latin typeface="Arial" panose="020B0604020202020204" pitchFamily="34" charset="0"/>
                <a:cs typeface="Arial" panose="020B0604020202020204" pitchFamily="34" charset="0"/>
              </a:rPr>
              <a:t>Liaising</a:t>
            </a:r>
          </a:p>
          <a:p>
            <a:r>
              <a:rPr lang="en-GB" sz="2400" b="1" dirty="0">
                <a:latin typeface="Arial" panose="020B0604020202020204" pitchFamily="34" charset="0"/>
                <a:cs typeface="Arial" panose="020B0604020202020204" pitchFamily="34" charset="0"/>
              </a:rPr>
              <a:t>Planning work</a:t>
            </a:r>
          </a:p>
          <a:p>
            <a:r>
              <a:rPr lang="en-GB" sz="2400" b="1" dirty="0">
                <a:latin typeface="Arial" panose="020B0604020202020204" pitchFamily="34" charset="0"/>
                <a:cs typeface="Arial" panose="020B0604020202020204" pitchFamily="34" charset="0"/>
              </a:rPr>
              <a:t>Co-ordinating</a:t>
            </a:r>
          </a:p>
          <a:p>
            <a:r>
              <a:rPr lang="en-GB" sz="2400" b="1" dirty="0">
                <a:latin typeface="Arial" panose="020B0604020202020204" pitchFamily="34" charset="0"/>
                <a:cs typeface="Arial" panose="020B0604020202020204" pitchFamily="34" charset="0"/>
              </a:rPr>
              <a:t>Problem identification and solving</a:t>
            </a:r>
          </a:p>
          <a:p>
            <a:r>
              <a:rPr lang="en-GB" sz="2400" b="1" dirty="0">
                <a:latin typeface="Arial" panose="020B0604020202020204" pitchFamily="34" charset="0"/>
                <a:cs typeface="Arial" panose="020B0604020202020204" pitchFamily="34" charset="0"/>
              </a:rPr>
              <a:t>Meeting change</a:t>
            </a:r>
          </a:p>
          <a:p>
            <a:r>
              <a:rPr lang="en-GB" sz="2400" b="1" dirty="0">
                <a:latin typeface="Arial" panose="020B0604020202020204" pitchFamily="34" charset="0"/>
                <a:cs typeface="Arial" panose="020B0604020202020204" pitchFamily="34" charset="0"/>
              </a:rPr>
              <a:t>Compliance with policies</a:t>
            </a:r>
          </a:p>
          <a:p>
            <a:r>
              <a:rPr lang="en-GB" sz="2400" b="1" dirty="0">
                <a:latin typeface="Arial" panose="020B0604020202020204" pitchFamily="34" charset="0"/>
                <a:cs typeface="Arial" panose="020B0604020202020204" pitchFamily="34" charset="0"/>
              </a:rPr>
              <a:t>Training</a:t>
            </a:r>
          </a:p>
          <a:p>
            <a:r>
              <a:rPr lang="en-GB" sz="2400" b="1" dirty="0">
                <a:latin typeface="Arial" panose="020B0604020202020204" pitchFamily="34" charset="0"/>
                <a:cs typeface="Arial" panose="020B0604020202020204" pitchFamily="34" charset="0"/>
              </a:rPr>
              <a:t>Allocating and prioritising use of resources</a:t>
            </a:r>
          </a:p>
        </p:txBody>
      </p:sp>
      <p:sp>
        <p:nvSpPr>
          <p:cNvPr id="27651" name="Rectangle 6"/>
          <p:cNvSpPr>
            <a:spLocks noGrp="1" noChangeArrowheads="1"/>
          </p:cNvSpPr>
          <p:nvPr>
            <p:ph type="body" sz="half" idx="4294967295"/>
          </p:nvPr>
        </p:nvSpPr>
        <p:spPr>
          <a:xfrm>
            <a:off x="4637857" y="964704"/>
            <a:ext cx="4038600" cy="5407374"/>
          </a:xfrm>
        </p:spPr>
        <p:txBody>
          <a:bodyPr/>
          <a:lstStyle/>
          <a:p>
            <a:pPr eaLnBrk="1" hangingPunct="1"/>
            <a:r>
              <a:rPr lang="en-GB" sz="2400" b="1" dirty="0">
                <a:latin typeface="Arial" panose="020B0604020202020204" pitchFamily="34" charset="0"/>
                <a:cs typeface="Arial" panose="020B0604020202020204" pitchFamily="34" charset="0"/>
              </a:rPr>
              <a:t>Dealing with people</a:t>
            </a:r>
          </a:p>
          <a:p>
            <a:r>
              <a:rPr lang="en-GB" sz="2400" b="1" dirty="0">
                <a:latin typeface="Arial" panose="020B0604020202020204" pitchFamily="34" charset="0"/>
                <a:cs typeface="Arial" panose="020B0604020202020204" pitchFamily="34" charset="0"/>
              </a:rPr>
              <a:t>Leading by example</a:t>
            </a:r>
          </a:p>
          <a:p>
            <a:r>
              <a:rPr lang="en-GB" sz="2400" b="1" dirty="0">
                <a:latin typeface="Arial" panose="020B0604020202020204" pitchFamily="34" charset="0"/>
                <a:cs typeface="Arial" panose="020B0604020202020204" pitchFamily="34" charset="0"/>
              </a:rPr>
              <a:t>Appraisals/ training needs</a:t>
            </a:r>
          </a:p>
          <a:p>
            <a:r>
              <a:rPr lang="en-GB" sz="2400" b="1" dirty="0">
                <a:latin typeface="Arial" panose="020B0604020202020204" pitchFamily="34" charset="0"/>
                <a:cs typeface="Arial" panose="020B0604020202020204" pitchFamily="34" charset="0"/>
              </a:rPr>
              <a:t>Set SMART objectives and targets</a:t>
            </a:r>
          </a:p>
          <a:p>
            <a:r>
              <a:rPr lang="en-GB" sz="2400" b="1" dirty="0">
                <a:latin typeface="Arial" panose="020B0604020202020204" pitchFamily="34" charset="0"/>
                <a:cs typeface="Arial" panose="020B0604020202020204" pitchFamily="34" charset="0"/>
              </a:rPr>
              <a:t>Inducting new members of team</a:t>
            </a:r>
          </a:p>
          <a:p>
            <a:r>
              <a:rPr lang="en-GB" sz="2400" b="1" dirty="0">
                <a:latin typeface="Arial" panose="020B0604020202020204" pitchFamily="34" charset="0"/>
                <a:cs typeface="Arial" panose="020B0604020202020204" pitchFamily="34" charset="0"/>
              </a:rPr>
              <a:t>Framework for individual growth</a:t>
            </a:r>
          </a:p>
          <a:p>
            <a:r>
              <a:rPr lang="en-GB" sz="2400" b="1" dirty="0">
                <a:latin typeface="Arial" panose="020B0604020202020204" pitchFamily="34" charset="0"/>
                <a:cs typeface="Arial" panose="020B0604020202020204" pitchFamily="34" charset="0"/>
              </a:rPr>
              <a:t>Welfare</a:t>
            </a:r>
          </a:p>
          <a:p>
            <a:r>
              <a:rPr lang="en-GB" sz="2400" b="1" dirty="0">
                <a:latin typeface="Arial" panose="020B0604020202020204" pitchFamily="34" charset="0"/>
                <a:cs typeface="Arial" panose="020B0604020202020204" pitchFamily="34" charset="0"/>
              </a:rPr>
              <a:t>Motivation</a:t>
            </a:r>
          </a:p>
          <a:p>
            <a:r>
              <a:rPr lang="en-GB" sz="2400" b="1" dirty="0">
                <a:latin typeface="Arial" panose="020B0604020202020204" pitchFamily="34" charset="0"/>
                <a:cs typeface="Arial" panose="020B0604020202020204" pitchFamily="34" charset="0"/>
              </a:rPr>
              <a:t>Discipline</a:t>
            </a:r>
          </a:p>
          <a:p>
            <a:pPr eaLnBrk="1" hangingPunct="1"/>
            <a:endParaRPr lang="en-GB" sz="2000" dirty="0"/>
          </a:p>
        </p:txBody>
      </p:sp>
      <p:sp>
        <p:nvSpPr>
          <p:cNvPr id="27652" name="Rectangle 2"/>
          <p:cNvSpPr>
            <a:spLocks noChangeArrowheads="1"/>
          </p:cNvSpPr>
          <p:nvPr/>
        </p:nvSpPr>
        <p:spPr bwMode="auto">
          <a:xfrm>
            <a:off x="2591394" y="34121"/>
            <a:ext cx="6019801" cy="954107"/>
          </a:xfrm>
          <a:prstGeom prst="rect">
            <a:avLst/>
          </a:prstGeom>
          <a:noFill/>
          <a:ln w="9525">
            <a:noFill/>
            <a:miter lim="800000"/>
            <a:headEnd/>
            <a:tailEnd/>
          </a:ln>
        </p:spPr>
        <p:txBody>
          <a:bodyPr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Management Activities </a:t>
            </a:r>
          </a:p>
        </p:txBody>
      </p:sp>
      <p:pic>
        <p:nvPicPr>
          <p:cNvPr id="5" name="Picture 4">
            <a:extLst>
              <a:ext uri="{FF2B5EF4-FFF2-40B4-BE49-F238E27FC236}">
                <a16:creationId xmlns:a16="http://schemas.microsoft.com/office/drawing/2014/main" id="{AD39A3D9-7A18-48B1-A6D6-D9C4A1CE12FF}"/>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E22F3CD9-B91D-4CF3-B65E-C4AB9B5F19EC}"/>
              </a:ext>
            </a:extLst>
          </p:cNvPr>
          <p:cNvSpPr>
            <a:spLocks noGrp="1"/>
          </p:cNvSpPr>
          <p:nvPr>
            <p:ph type="dt" sz="half" idx="10"/>
          </p:nvPr>
        </p:nvSpPr>
        <p:spPr/>
        <p:txBody>
          <a:bodyPr/>
          <a:lstStyle/>
          <a:p>
            <a:pPr>
              <a:defRPr/>
            </a:pPr>
            <a:fld id="{D99F5868-4CFD-4AD7-9F11-6C6CEEBFE5AB}" type="datetime8">
              <a:rPr lang="en-GB" smtClean="0"/>
              <a:t>09/11/2020 21:38</a:t>
            </a:fld>
            <a:endParaRPr lang="en-GB"/>
          </a:p>
        </p:txBody>
      </p:sp>
      <p:sp>
        <p:nvSpPr>
          <p:cNvPr id="3" name="Footer Placeholder 2">
            <a:extLst>
              <a:ext uri="{FF2B5EF4-FFF2-40B4-BE49-F238E27FC236}">
                <a16:creationId xmlns:a16="http://schemas.microsoft.com/office/drawing/2014/main" id="{D75164C6-5D6B-4E96-B34E-848A3A80FC8B}"/>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7A6451A6-6C66-4311-A0F8-40A507B5CBC9}"/>
              </a:ext>
            </a:extLst>
          </p:cNvPr>
          <p:cNvSpPr>
            <a:spLocks noGrp="1"/>
          </p:cNvSpPr>
          <p:nvPr>
            <p:ph type="sldNum" sz="quarter" idx="12"/>
          </p:nvPr>
        </p:nvSpPr>
        <p:spPr/>
        <p:txBody>
          <a:bodyPr/>
          <a:lstStyle/>
          <a:p>
            <a:pPr>
              <a:defRPr/>
            </a:pPr>
            <a:fld id="{FE9C8F40-F6FD-43BB-9E9E-59DE83C62143}" type="slidenum">
              <a:rPr lang="en-GB" smtClean="0"/>
              <a:pPr>
                <a:defRPr/>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3733800" y="49012"/>
            <a:ext cx="4191000" cy="990600"/>
          </a:xfrm>
          <a:prstGeom prst="rect">
            <a:avLst/>
          </a:prstGeom>
          <a:noFill/>
          <a:ln w="9525">
            <a:noFill/>
            <a:miter lim="800000"/>
            <a:headEnd/>
            <a:tailEnd/>
          </a:ln>
        </p:spPr>
        <p:txBody>
          <a:bodyPr anchor="ctr"/>
          <a:lstStyle/>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GB" sz="4000" b="1" i="0" u="none" strike="noStrike" kern="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Team Formation</a:t>
            </a:r>
          </a:p>
        </p:txBody>
      </p:sp>
      <p:sp>
        <p:nvSpPr>
          <p:cNvPr id="3" name="Rectangle 3"/>
          <p:cNvSpPr txBox="1">
            <a:spLocks noChangeArrowheads="1"/>
          </p:cNvSpPr>
          <p:nvPr/>
        </p:nvSpPr>
        <p:spPr bwMode="auto">
          <a:xfrm>
            <a:off x="785813" y="1857375"/>
            <a:ext cx="7805737" cy="4295775"/>
          </a:xfrm>
          <a:prstGeom prst="rect">
            <a:avLst/>
          </a:prstGeom>
          <a:noFill/>
          <a:ln w="9525">
            <a:noFill/>
            <a:miter lim="800000"/>
            <a:headEnd/>
            <a:tailEnd/>
          </a:ln>
        </p:spPr>
        <p:txBody>
          <a:bodyPr/>
          <a:lstStyle/>
          <a:p>
            <a:pPr marL="342900" marR="0" lvl="0" indent="-342900" algn="l" defTabSz="457200" rtl="0" eaLnBrk="1" fontAlgn="base" latinLnBrk="0" hangingPunct="1">
              <a:lnSpc>
                <a:spcPct val="100000"/>
              </a:lnSpc>
              <a:spcBef>
                <a:spcPct val="20000"/>
              </a:spcBef>
              <a:spcAft>
                <a:spcPct val="0"/>
              </a:spcAft>
              <a:buClr>
                <a:srgbClr val="4F81BD"/>
              </a:buClr>
              <a:buSzPct val="120000"/>
              <a:buFont typeface="Arial" pitchFamily="34" charset="0"/>
              <a:buChar char="•"/>
              <a:tabLst/>
              <a:defRPr/>
            </a:pPr>
            <a:endParaRPr kumimoji="0" lang="en-GB" sz="3200" b="0" i="0" u="none" strike="noStrike" kern="0" cap="none" spc="0" normalizeH="0" baseline="0" noProof="0" dirty="0">
              <a:ln>
                <a:noFill/>
              </a:ln>
              <a:solidFill>
                <a:prstClr val="black"/>
              </a:solidFill>
              <a:effectLst/>
              <a:uLnTx/>
              <a:uFillTx/>
              <a:latin typeface="Calibri"/>
              <a:ea typeface="+mn-ea"/>
              <a:cs typeface="Arial" charset="0"/>
            </a:endParaRPr>
          </a:p>
        </p:txBody>
      </p:sp>
      <p:pic>
        <p:nvPicPr>
          <p:cNvPr id="28676" name="Picture 2" descr="http://cfgt.com.au/wp-content/uploads/2011/10/Tuckmans-model1.png"/>
          <p:cNvPicPr>
            <a:picLocks noChangeAspect="1" noChangeArrowheads="1"/>
          </p:cNvPicPr>
          <p:nvPr/>
        </p:nvPicPr>
        <p:blipFill>
          <a:blip r:embed="rId3" cstate="print"/>
          <a:srcRect/>
          <a:stretch>
            <a:fillRect/>
          </a:stretch>
        </p:blipFill>
        <p:spPr bwMode="auto">
          <a:xfrm>
            <a:off x="695325" y="1700213"/>
            <a:ext cx="8448675" cy="4465637"/>
          </a:xfrm>
          <a:prstGeom prst="rect">
            <a:avLst/>
          </a:prstGeom>
          <a:noFill/>
          <a:ln w="9525">
            <a:noFill/>
            <a:miter lim="800000"/>
            <a:headEnd/>
            <a:tailEnd/>
          </a:ln>
        </p:spPr>
      </p:pic>
      <p:pic>
        <p:nvPicPr>
          <p:cNvPr id="5" name="Picture 4">
            <a:extLst>
              <a:ext uri="{FF2B5EF4-FFF2-40B4-BE49-F238E27FC236}">
                <a16:creationId xmlns:a16="http://schemas.microsoft.com/office/drawing/2014/main" id="{B552A787-5DC2-4F04-88EF-009F1A119EE4}"/>
              </a:ext>
            </a:extLst>
          </p:cNvPr>
          <p:cNvPicPr>
            <a:picLocks noChangeAspect="1"/>
          </p:cNvPicPr>
          <p:nvPr/>
        </p:nvPicPr>
        <p:blipFill>
          <a:blip r:embed="rId4"/>
          <a:stretch>
            <a:fillRect/>
          </a:stretch>
        </p:blipFill>
        <p:spPr>
          <a:xfrm>
            <a:off x="11113" y="34121"/>
            <a:ext cx="2209800" cy="954107"/>
          </a:xfrm>
          <a:prstGeom prst="rect">
            <a:avLst/>
          </a:prstGeom>
        </p:spPr>
      </p:pic>
      <p:sp>
        <p:nvSpPr>
          <p:cNvPr id="4" name="Date Placeholder 3">
            <a:extLst>
              <a:ext uri="{FF2B5EF4-FFF2-40B4-BE49-F238E27FC236}">
                <a16:creationId xmlns:a16="http://schemas.microsoft.com/office/drawing/2014/main" id="{C2B41158-AED5-472A-B400-C40A3C34D581}"/>
              </a:ext>
            </a:extLst>
          </p:cNvPr>
          <p:cNvSpPr>
            <a:spLocks noGrp="1"/>
          </p:cNvSpPr>
          <p:nvPr>
            <p:ph type="dt" sz="half" idx="10"/>
          </p:nvPr>
        </p:nvSpPr>
        <p:spPr/>
        <p:txBody>
          <a:bodyPr/>
          <a:lstStyle/>
          <a:p>
            <a:pPr>
              <a:defRPr/>
            </a:pPr>
            <a:fld id="{9D3D0711-B429-4160-AFB0-5001F3D44379}" type="datetime8">
              <a:rPr lang="en-GB" smtClean="0"/>
              <a:t>09/11/2020 21:38</a:t>
            </a:fld>
            <a:endParaRPr lang="en-GB"/>
          </a:p>
        </p:txBody>
      </p:sp>
      <p:sp>
        <p:nvSpPr>
          <p:cNvPr id="6" name="Footer Placeholder 5">
            <a:extLst>
              <a:ext uri="{FF2B5EF4-FFF2-40B4-BE49-F238E27FC236}">
                <a16:creationId xmlns:a16="http://schemas.microsoft.com/office/drawing/2014/main" id="{52CC2FDB-FA1A-4E38-AA4E-01DFDF2A2FD2}"/>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7" name="Slide Number Placeholder 6">
            <a:extLst>
              <a:ext uri="{FF2B5EF4-FFF2-40B4-BE49-F238E27FC236}">
                <a16:creationId xmlns:a16="http://schemas.microsoft.com/office/drawing/2014/main" id="{13DD0E73-71BF-4DA2-B720-FCED24CDBF9C}"/>
              </a:ext>
            </a:extLst>
          </p:cNvPr>
          <p:cNvSpPr>
            <a:spLocks noGrp="1"/>
          </p:cNvSpPr>
          <p:nvPr>
            <p:ph type="sldNum" sz="quarter" idx="12"/>
          </p:nvPr>
        </p:nvSpPr>
        <p:spPr/>
        <p:txBody>
          <a:bodyPr/>
          <a:lstStyle/>
          <a:p>
            <a:pPr>
              <a:defRPr/>
            </a:pPr>
            <a:fld id="{FE9C8F40-F6FD-43BB-9E9E-59DE83C62143}" type="slidenum">
              <a:rPr lang="en-GB" smtClean="0"/>
              <a:pPr>
                <a:defRPr/>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
          <p:cNvSpPr>
            <a:spLocks noGrp="1" noChangeArrowheads="1"/>
          </p:cNvSpPr>
          <p:nvPr>
            <p:ph type="title"/>
          </p:nvPr>
        </p:nvSpPr>
        <p:spPr>
          <a:xfrm>
            <a:off x="3352800" y="14955"/>
            <a:ext cx="4648200" cy="791570"/>
          </a:xfrm>
        </p:spPr>
        <p:txBody>
          <a:bodyPr/>
          <a:lstStyle/>
          <a:p>
            <a:pPr defTabSz="914400" eaLnBrk="1"/>
            <a:r>
              <a:rPr lang="en-US" altLang="en-US" sz="4000" b="1" dirty="0">
                <a:solidFill>
                  <a:schemeClr val="accent1"/>
                </a:solidFill>
                <a:latin typeface="Arial" panose="020B0604020202020204" pitchFamily="34" charset="0"/>
                <a:cs typeface="Arial" panose="020B0604020202020204" pitchFamily="34" charset="0"/>
              </a:rPr>
              <a:t>Exercise - Trust</a:t>
            </a:r>
          </a:p>
        </p:txBody>
      </p:sp>
      <p:sp>
        <p:nvSpPr>
          <p:cNvPr id="60418" name="Rectangle 2"/>
          <p:cNvSpPr>
            <a:spLocks noGrp="1"/>
          </p:cNvSpPr>
          <p:nvPr>
            <p:ph type="body" idx="1"/>
          </p:nvPr>
        </p:nvSpPr>
        <p:spPr>
          <a:xfrm>
            <a:off x="467544" y="1916833"/>
            <a:ext cx="8229600" cy="3645768"/>
          </a:xfrm>
        </p:spPr>
        <p:txBody>
          <a:bodyPr lIns="50800" tIns="50800" rIns="50800" bIns="50800"/>
          <a:lstStyle/>
          <a:p>
            <a:pPr eaLnBrk="1">
              <a:lnSpc>
                <a:spcPct val="150000"/>
              </a:lnSpc>
              <a:spcBef>
                <a:spcPts val="700"/>
              </a:spcBef>
              <a:buClr>
                <a:srgbClr val="FF0000"/>
              </a:buClr>
              <a:defRPr/>
            </a:pPr>
            <a:r>
              <a:rPr lang="en-US" altLang="en-US" sz="2400" b="1" dirty="0">
                <a:solidFill>
                  <a:srgbClr val="FF0000"/>
                </a:solidFill>
                <a:latin typeface="Arial" panose="020B0604020202020204" pitchFamily="34" charset="0"/>
                <a:cs typeface="Arial" panose="020B0604020202020204" pitchFamily="34" charset="0"/>
              </a:rPr>
              <a:t>The higher the levels of trust, the lower the costs and the higher the productivity (Stephen R Covey 2009)</a:t>
            </a:r>
          </a:p>
          <a:p>
            <a:pPr marL="322263" indent="-322263" eaLnBrk="1">
              <a:lnSpc>
                <a:spcPct val="150000"/>
              </a:lnSpc>
              <a:spcBef>
                <a:spcPts val="700"/>
              </a:spcBef>
              <a:buFont typeface="ArialMT" charset="0"/>
              <a:buChar char="•"/>
              <a:defRPr/>
            </a:pPr>
            <a:r>
              <a:rPr lang="en-US" altLang="en-US" sz="2400" b="1" dirty="0">
                <a:solidFill>
                  <a:srgbClr val="000000"/>
                </a:solidFill>
                <a:latin typeface="Arial" panose="020B0604020202020204" pitchFamily="34" charset="0"/>
                <a:cs typeface="Arial" panose="020B0604020202020204" pitchFamily="34" charset="0"/>
              </a:rPr>
              <a:t>What can be done to build trust?  </a:t>
            </a:r>
          </a:p>
          <a:p>
            <a:pPr marL="322263" indent="-322263" eaLnBrk="1">
              <a:lnSpc>
                <a:spcPct val="150000"/>
              </a:lnSpc>
              <a:spcBef>
                <a:spcPts val="700"/>
              </a:spcBef>
              <a:buFont typeface="ArialMT" charset="0"/>
              <a:buChar char="•"/>
              <a:defRPr/>
            </a:pPr>
            <a:r>
              <a:rPr lang="en-US" altLang="en-US" sz="2400" b="1" dirty="0">
                <a:solidFill>
                  <a:srgbClr val="000000"/>
                </a:solidFill>
                <a:latin typeface="Arial" panose="020B0604020202020204" pitchFamily="34" charset="0"/>
                <a:cs typeface="Arial" panose="020B0604020202020204" pitchFamily="34" charset="0"/>
              </a:rPr>
              <a:t>How do you need to behave so that people will trust you?</a:t>
            </a:r>
          </a:p>
        </p:txBody>
      </p:sp>
      <p:pic>
        <p:nvPicPr>
          <p:cNvPr id="4" name="Picture 3">
            <a:extLst>
              <a:ext uri="{FF2B5EF4-FFF2-40B4-BE49-F238E27FC236}">
                <a16:creationId xmlns:a16="http://schemas.microsoft.com/office/drawing/2014/main" id="{CC4F01D6-2E99-4535-B9A5-8ED4CDA1EF04}"/>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p:cNvSpPr>
            <a:spLocks noGrp="1" noChangeArrowheads="1"/>
          </p:cNvSpPr>
          <p:nvPr>
            <p:ph type="title"/>
          </p:nvPr>
        </p:nvSpPr>
        <p:spPr>
          <a:xfrm>
            <a:off x="2220913" y="20804"/>
            <a:ext cx="6771109" cy="1006650"/>
          </a:xfrm>
        </p:spPr>
        <p:txBody>
          <a:bodyPr/>
          <a:lstStyle/>
          <a:p>
            <a:pPr eaLnBrk="1" hangingPunct="1"/>
            <a:r>
              <a:rPr lang="en-GB" sz="3600" b="1" dirty="0">
                <a:solidFill>
                  <a:schemeClr val="accent1"/>
                </a:solidFill>
                <a:latin typeface="Arial" panose="020B0604020202020204" pitchFamily="34" charset="0"/>
                <a:cs typeface="Arial" panose="020B0604020202020204" pitchFamily="34" charset="0"/>
              </a:rPr>
              <a:t>Maslow’s Hierarchy of Needs </a:t>
            </a:r>
            <a:br>
              <a:rPr lang="en-GB" sz="3600" b="1" dirty="0">
                <a:solidFill>
                  <a:schemeClr val="accent1"/>
                </a:solidFill>
                <a:latin typeface="Arial" panose="020B0604020202020204" pitchFamily="34" charset="0"/>
                <a:cs typeface="Arial" panose="020B0604020202020204" pitchFamily="34" charset="0"/>
              </a:rPr>
            </a:br>
            <a:r>
              <a:rPr lang="en-GB" sz="3600" b="1" dirty="0">
                <a:solidFill>
                  <a:schemeClr val="accent1"/>
                </a:solidFill>
                <a:latin typeface="Arial" panose="020B0604020202020204" pitchFamily="34" charset="0"/>
                <a:cs typeface="Arial" panose="020B0604020202020204" pitchFamily="34" charset="0"/>
              </a:rPr>
              <a:t>(and interpretation)</a:t>
            </a:r>
          </a:p>
        </p:txBody>
      </p:sp>
      <p:sp>
        <p:nvSpPr>
          <p:cNvPr id="26626" name="Slide Number Placeholder 5"/>
          <p:cNvSpPr>
            <a:spLocks noGrp="1"/>
          </p:cNvSpPr>
          <p:nvPr>
            <p:ph type="sldNum" sz="quarter" idx="4294967295"/>
          </p:nvPr>
        </p:nvSpPr>
        <p:spPr>
          <a:xfrm>
            <a:off x="8207375" y="6411913"/>
            <a:ext cx="719138" cy="365125"/>
          </a:xfrm>
          <a:prstGeom prst="rect">
            <a:avLst/>
          </a:prstGeo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9FEF251-724E-4FAD-AFB9-5D68CF22AFC9}" type="slidenum">
              <a:rPr kumimoji="0" lang="en-GB"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Text Box 3"/>
          <p:cNvSpPr txBox="1">
            <a:spLocks noChangeArrowheads="1"/>
          </p:cNvSpPr>
          <p:nvPr/>
        </p:nvSpPr>
        <p:spPr bwMode="auto">
          <a:xfrm>
            <a:off x="2914650" y="5516563"/>
            <a:ext cx="3673475" cy="584775"/>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Basic physical needs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(survival)</a:t>
            </a:r>
          </a:p>
        </p:txBody>
      </p:sp>
      <p:sp>
        <p:nvSpPr>
          <p:cNvPr id="7" name="Text Box 4"/>
          <p:cNvSpPr txBox="1">
            <a:spLocks noChangeArrowheads="1"/>
          </p:cNvSpPr>
          <p:nvPr/>
        </p:nvSpPr>
        <p:spPr bwMode="auto">
          <a:xfrm>
            <a:off x="3132138" y="4797425"/>
            <a:ext cx="3240087" cy="584775"/>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Safety/security needs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(no mistakes)</a:t>
            </a:r>
          </a:p>
        </p:txBody>
      </p:sp>
      <p:sp>
        <p:nvSpPr>
          <p:cNvPr id="8" name="Text Box 5"/>
          <p:cNvSpPr txBox="1">
            <a:spLocks noChangeArrowheads="1"/>
          </p:cNvSpPr>
          <p:nvPr/>
        </p:nvSpPr>
        <p:spPr bwMode="auto">
          <a:xfrm>
            <a:off x="3635375" y="3933825"/>
            <a:ext cx="2160588" cy="61555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Social needs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(being liked</a:t>
            </a:r>
            <a:r>
              <a:rPr kumimoji="0" lang="en-GB" sz="1800" b="1" i="0" u="none" strike="noStrike" kern="1200" cap="none" spc="0" normalizeH="0" baseline="0" noProof="0" dirty="0">
                <a:ln>
                  <a:noFill/>
                </a:ln>
                <a:solidFill>
                  <a:prstClr val="black"/>
                </a:solidFill>
                <a:effectLst/>
                <a:uLnTx/>
                <a:uFillTx/>
                <a:latin typeface="Arial" charset="0"/>
                <a:ea typeface="+mn-ea"/>
                <a:cs typeface="Arial" charset="0"/>
              </a:rPr>
              <a:t>)</a:t>
            </a:r>
          </a:p>
        </p:txBody>
      </p:sp>
      <p:sp>
        <p:nvSpPr>
          <p:cNvPr id="9" name="Text Box 6"/>
          <p:cNvSpPr txBox="1">
            <a:spLocks noChangeArrowheads="1"/>
          </p:cNvSpPr>
          <p:nvPr/>
        </p:nvSpPr>
        <p:spPr bwMode="auto">
          <a:xfrm>
            <a:off x="3779838" y="2924175"/>
            <a:ext cx="1944687" cy="615553"/>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Esteem needs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(gaining respect</a:t>
            </a:r>
            <a:r>
              <a:rPr kumimoji="0" lang="en-GB" sz="1800" b="0" i="0" u="none" strike="noStrike" kern="1200" cap="none" spc="0" normalizeH="0" baseline="0" noProof="0" dirty="0">
                <a:ln>
                  <a:noFill/>
                </a:ln>
                <a:solidFill>
                  <a:prstClr val="black"/>
                </a:solidFill>
                <a:effectLst/>
                <a:uLnTx/>
                <a:uFillTx/>
                <a:latin typeface="Arial" charset="0"/>
                <a:ea typeface="+mn-ea"/>
                <a:cs typeface="Arial" charset="0"/>
              </a:rPr>
              <a:t>)</a:t>
            </a:r>
          </a:p>
        </p:txBody>
      </p:sp>
      <p:sp>
        <p:nvSpPr>
          <p:cNvPr id="10" name="Text Box 9"/>
          <p:cNvSpPr txBox="1">
            <a:spLocks noChangeArrowheads="1"/>
          </p:cNvSpPr>
          <p:nvPr/>
        </p:nvSpPr>
        <p:spPr bwMode="auto">
          <a:xfrm>
            <a:off x="3490913" y="2060575"/>
            <a:ext cx="2520950" cy="584775"/>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Self-fulfilment needs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charset="0"/>
                <a:ea typeface="+mn-ea"/>
                <a:cs typeface="Arial" charset="0"/>
              </a:rPr>
              <a:t>(being free)</a:t>
            </a:r>
          </a:p>
        </p:txBody>
      </p:sp>
      <p:sp>
        <p:nvSpPr>
          <p:cNvPr id="11" name="Line 10"/>
          <p:cNvSpPr>
            <a:spLocks noChangeShapeType="1"/>
          </p:cNvSpPr>
          <p:nvPr/>
        </p:nvSpPr>
        <p:spPr bwMode="auto">
          <a:xfrm>
            <a:off x="3490913" y="2781300"/>
            <a:ext cx="2520950" cy="0"/>
          </a:xfrm>
          <a:prstGeom prst="line">
            <a:avLst/>
          </a:prstGeom>
          <a:noFill/>
          <a:ln w="9525">
            <a:solidFill>
              <a:schemeClr val="tx1"/>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2" name="Line 11"/>
          <p:cNvSpPr>
            <a:spLocks noChangeShapeType="1"/>
          </p:cNvSpPr>
          <p:nvPr/>
        </p:nvSpPr>
        <p:spPr bwMode="auto">
          <a:xfrm>
            <a:off x="3059113" y="3716338"/>
            <a:ext cx="3455987" cy="0"/>
          </a:xfrm>
          <a:prstGeom prst="line">
            <a:avLst/>
          </a:prstGeom>
          <a:noFill/>
          <a:ln w="9525">
            <a:solidFill>
              <a:schemeClr val="tx1"/>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3" name="Line 12"/>
          <p:cNvSpPr>
            <a:spLocks noChangeShapeType="1"/>
          </p:cNvSpPr>
          <p:nvPr/>
        </p:nvSpPr>
        <p:spPr bwMode="auto">
          <a:xfrm>
            <a:off x="2555875" y="4652963"/>
            <a:ext cx="4392613" cy="0"/>
          </a:xfrm>
          <a:prstGeom prst="line">
            <a:avLst/>
          </a:prstGeom>
          <a:noFill/>
          <a:ln w="9525">
            <a:solidFill>
              <a:schemeClr val="tx1"/>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4" name="Line 13"/>
          <p:cNvSpPr>
            <a:spLocks noChangeShapeType="1"/>
          </p:cNvSpPr>
          <p:nvPr/>
        </p:nvSpPr>
        <p:spPr bwMode="auto">
          <a:xfrm>
            <a:off x="2197100" y="5516563"/>
            <a:ext cx="5183188" cy="0"/>
          </a:xfrm>
          <a:prstGeom prst="line">
            <a:avLst/>
          </a:prstGeom>
          <a:noFill/>
          <a:ln w="9525">
            <a:solidFill>
              <a:schemeClr val="tx1"/>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5" name="AutoShape 2"/>
          <p:cNvSpPr>
            <a:spLocks noChangeArrowheads="1"/>
          </p:cNvSpPr>
          <p:nvPr/>
        </p:nvSpPr>
        <p:spPr bwMode="auto">
          <a:xfrm>
            <a:off x="609600" y="1174589"/>
            <a:ext cx="8066509" cy="5045236"/>
          </a:xfrm>
          <a:prstGeom prst="triangle">
            <a:avLst>
              <a:gd name="adj" fmla="val 50689"/>
            </a:avLst>
          </a:prstGeom>
          <a:noFill/>
          <a:ln w="9525">
            <a:solidFill>
              <a:schemeClr val="tx1"/>
            </a:solidFill>
            <a:miter lim="800000"/>
            <a:headEnd/>
            <a:tailEnd/>
          </a:ln>
        </p:spPr>
        <p:txBody>
          <a:bodyPr wrap="none"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charset="0"/>
              <a:ea typeface="+mn-ea"/>
              <a:cs typeface="Arial" charset="0"/>
            </a:endParaRPr>
          </a:p>
        </p:txBody>
      </p:sp>
      <p:pic>
        <p:nvPicPr>
          <p:cNvPr id="16" name="Picture 15">
            <a:extLst>
              <a:ext uri="{FF2B5EF4-FFF2-40B4-BE49-F238E27FC236}">
                <a16:creationId xmlns:a16="http://schemas.microsoft.com/office/drawing/2014/main" id="{C0A9331E-EE3B-42FF-AC22-7DE8D507BECE}"/>
              </a:ext>
            </a:extLst>
          </p:cNvPr>
          <p:cNvPicPr>
            <a:picLocks noChangeAspect="1"/>
          </p:cNvPicPr>
          <p:nvPr/>
        </p:nvPicPr>
        <p:blipFill>
          <a:blip r:embed="rId3"/>
          <a:stretch>
            <a:fillRect/>
          </a:stretch>
        </p:blipFill>
        <p:spPr>
          <a:xfrm>
            <a:off x="11113" y="34121"/>
            <a:ext cx="2209800" cy="954107"/>
          </a:xfrm>
          <a:prstGeom prst="rect">
            <a:avLst/>
          </a:prstGeom>
        </p:spPr>
      </p:pic>
    </p:spTree>
    <p:extLst>
      <p:ext uri="{BB962C8B-B14F-4D97-AF65-F5344CB8AC3E}">
        <p14:creationId xmlns:p14="http://schemas.microsoft.com/office/powerpoint/2010/main" val="11220349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7A6868-AB2A-4493-B192-DD0D7362A7AB}" type="slidenum">
              <a:rPr kumimoji="0" lang="en-GB"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846850" name="Picture 2" descr="Herzberg"/>
          <p:cNvPicPr>
            <a:picLocks noChangeAspect="1" noChangeArrowheads="1"/>
          </p:cNvPicPr>
          <p:nvPr/>
        </p:nvPicPr>
        <p:blipFill>
          <a:blip r:embed="rId3" cstate="print"/>
          <a:srcRect/>
          <a:stretch>
            <a:fillRect/>
          </a:stretch>
        </p:blipFill>
        <p:spPr bwMode="auto">
          <a:xfrm>
            <a:off x="762000" y="1353009"/>
            <a:ext cx="7391400" cy="5003341"/>
          </a:xfrm>
          <a:prstGeom prst="rect">
            <a:avLst/>
          </a:prstGeom>
          <a:noFill/>
          <a:ln w="9525">
            <a:noFill/>
            <a:miter lim="800000"/>
            <a:headEnd/>
            <a:tailEnd/>
          </a:ln>
        </p:spPr>
      </p:pic>
      <p:sp>
        <p:nvSpPr>
          <p:cNvPr id="31748" name="Text Box 3"/>
          <p:cNvSpPr txBox="1">
            <a:spLocks noChangeArrowheads="1"/>
          </p:cNvSpPr>
          <p:nvPr/>
        </p:nvSpPr>
        <p:spPr bwMode="auto">
          <a:xfrm>
            <a:off x="3429000" y="29570"/>
            <a:ext cx="5535488" cy="132343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Herzberg – Theory of Motivation</a:t>
            </a:r>
          </a:p>
        </p:txBody>
      </p:sp>
      <p:pic>
        <p:nvPicPr>
          <p:cNvPr id="5" name="Picture 4">
            <a:extLst>
              <a:ext uri="{FF2B5EF4-FFF2-40B4-BE49-F238E27FC236}">
                <a16:creationId xmlns:a16="http://schemas.microsoft.com/office/drawing/2014/main" id="{EBE06F33-6777-4FED-98EE-AFD397C85413}"/>
              </a:ext>
            </a:extLst>
          </p:cNvPr>
          <p:cNvPicPr>
            <a:picLocks noChangeAspect="1"/>
          </p:cNvPicPr>
          <p:nvPr/>
        </p:nvPicPr>
        <p:blipFill>
          <a:blip r:embed="rId4"/>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A4681938-CB92-4253-9B4D-4787EFE8190B}"/>
              </a:ext>
            </a:extLst>
          </p:cNvPr>
          <p:cNvSpPr>
            <a:spLocks noGrp="1"/>
          </p:cNvSpPr>
          <p:nvPr>
            <p:ph type="dt" sz="half" idx="10"/>
          </p:nvPr>
        </p:nvSpPr>
        <p:spPr/>
        <p:txBody>
          <a:bodyPr/>
          <a:lstStyle/>
          <a:p>
            <a:pPr>
              <a:defRPr/>
            </a:pPr>
            <a:fld id="{2CC42BE5-448E-491B-8D56-E1327130EDA4}" type="datetime8">
              <a:rPr lang="en-GB" smtClean="0"/>
              <a:t>09/11/2020 21:38</a:t>
            </a:fld>
            <a:endParaRPr lang="en-GB"/>
          </a:p>
        </p:txBody>
      </p:sp>
      <p:sp>
        <p:nvSpPr>
          <p:cNvPr id="3" name="Footer Placeholder 2">
            <a:extLst>
              <a:ext uri="{FF2B5EF4-FFF2-40B4-BE49-F238E27FC236}">
                <a16:creationId xmlns:a16="http://schemas.microsoft.com/office/drawing/2014/main" id="{611AB05D-1987-4678-8C21-22291CFA99DB}"/>
              </a:ext>
            </a:extLst>
          </p:cNvPr>
          <p:cNvSpPr>
            <a:spLocks noGrp="1"/>
          </p:cNvSpPr>
          <p:nvPr>
            <p:ph type="ftr" sz="quarter" idx="11"/>
          </p:nvPr>
        </p:nvSpPr>
        <p:spPr/>
        <p:txBody>
          <a:bodyPr/>
          <a:lstStyle/>
          <a:p>
            <a:pPr>
              <a:defRPr/>
            </a:pPr>
            <a:r>
              <a:rPr lang="en-GB" dirty="0">
                <a:solidFill>
                  <a:srgbClr val="0070C0"/>
                </a:solidFill>
              </a:rPr>
              <a:t>Human Resource Management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846850"/>
                                        </p:tgtEl>
                                        <p:attrNameLst>
                                          <p:attrName>style.visibility</p:attrName>
                                        </p:attrNameLst>
                                      </p:cBhvr>
                                      <p:to>
                                        <p:strVal val="visible"/>
                                      </p:to>
                                    </p:set>
                                    <p:anim calcmode="lin" valueType="num">
                                      <p:cBhvr additive="base">
                                        <p:cTn id="7" dur="2000" fill="hold"/>
                                        <p:tgtEl>
                                          <p:spTgt spid="846850"/>
                                        </p:tgtEl>
                                        <p:attrNameLst>
                                          <p:attrName>ppt_x</p:attrName>
                                        </p:attrNameLst>
                                      </p:cBhvr>
                                      <p:tavLst>
                                        <p:tav tm="0">
                                          <p:val>
                                            <p:strVal val="#ppt_x"/>
                                          </p:val>
                                        </p:tav>
                                        <p:tav tm="100000">
                                          <p:val>
                                            <p:strVal val="#ppt_x"/>
                                          </p:val>
                                        </p:tav>
                                      </p:tavLst>
                                    </p:anim>
                                    <p:anim calcmode="lin" valueType="num">
                                      <p:cBhvr additive="base">
                                        <p:cTn id="8" dur="2000" fill="hold"/>
                                        <p:tgtEl>
                                          <p:spTgt spid="8468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Slide Number Placeholder 3"/>
          <p:cNvSpPr>
            <a:spLocks noGrp="1"/>
          </p:cNvSpPr>
          <p:nvPr>
            <p:ph type="sldNum" sz="quarter" idx="12"/>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D5B659-3B74-45AF-9B3D-ACDA7C844AF7}" type="slidenum">
              <a:rPr kumimoji="0" lang="en-GB"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graphicFrame>
        <p:nvGraphicFramePr>
          <p:cNvPr id="5122" name="Object 5"/>
          <p:cNvGraphicFramePr>
            <a:graphicFrameLocks noChangeAspect="1"/>
          </p:cNvGraphicFramePr>
          <p:nvPr>
            <p:extLst>
              <p:ext uri="{D42A27DB-BD31-4B8C-83A1-F6EECF244321}">
                <p14:modId xmlns:p14="http://schemas.microsoft.com/office/powerpoint/2010/main" val="3644774765"/>
              </p:ext>
            </p:extLst>
          </p:nvPr>
        </p:nvGraphicFramePr>
        <p:xfrm>
          <a:off x="323528" y="988228"/>
          <a:ext cx="8568952" cy="4574372"/>
        </p:xfrm>
        <a:graphic>
          <a:graphicData uri="http://schemas.openxmlformats.org/presentationml/2006/ole">
            <mc:AlternateContent xmlns:mc="http://schemas.openxmlformats.org/markup-compatibility/2006">
              <mc:Choice xmlns:v="urn:schemas-microsoft-com:vml" Requires="v">
                <p:oleObj spid="_x0000_s2089" name="Acrobat Document" r:id="rId4" imgW="7484400" imgH="5783400" progId="AcroExch.Document.DC">
                  <p:embed/>
                </p:oleObj>
              </mc:Choice>
              <mc:Fallback>
                <p:oleObj name="Acrobat Document" r:id="rId4" imgW="7484400" imgH="5783400" progId="AcroExch.Document.DC">
                  <p:embed/>
                  <p:pic>
                    <p:nvPicPr>
                      <p:cNvPr id="5122"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28" y="988228"/>
                        <a:ext cx="8568952" cy="4574372"/>
                      </a:xfrm>
                      <a:prstGeom prst="rect">
                        <a:avLst/>
                      </a:prstGeom>
                      <a:noFill/>
                      <a:ln>
                        <a:noFill/>
                      </a:ln>
                      <a:effectLst/>
                    </p:spPr>
                  </p:pic>
                </p:oleObj>
              </mc:Fallback>
            </mc:AlternateContent>
          </a:graphicData>
        </a:graphic>
      </p:graphicFrame>
      <p:sp>
        <p:nvSpPr>
          <p:cNvPr id="7" name="Subtitle 2"/>
          <p:cNvSpPr txBox="1">
            <a:spLocks/>
          </p:cNvSpPr>
          <p:nvPr/>
        </p:nvSpPr>
        <p:spPr>
          <a:xfrm>
            <a:off x="1371600" y="5562600"/>
            <a:ext cx="6400800" cy="504056"/>
          </a:xfrm>
          <a:prstGeom prst="rect">
            <a:avLst/>
          </a:prstGeom>
        </p:spPr>
        <p:txBody>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1400" b="1" i="0" u="none" strike="noStrike" kern="1200" cap="none" spc="0" normalizeH="0" baseline="0" noProof="0" dirty="0" err="1">
                <a:ln>
                  <a:noFill/>
                </a:ln>
                <a:solidFill>
                  <a:srgbClr val="FF0000"/>
                </a:solidFill>
                <a:effectLst/>
                <a:uLnTx/>
                <a:uFillTx/>
                <a:latin typeface="Arial" charset="0"/>
                <a:ea typeface="+mn-ea"/>
                <a:cs typeface="Arial" charset="0"/>
                <a:hlinkClick r:id="rId6"/>
              </a:rPr>
              <a:t>www.hjcassociates.co.uk</a:t>
            </a:r>
            <a:r>
              <a:rPr kumimoji="0" lang="en-GB" sz="1400" b="1" i="0" u="none" strike="noStrike" kern="1200" cap="none" spc="0" normalizeH="0" baseline="0" noProof="0" dirty="0">
                <a:ln>
                  <a:noFill/>
                </a:ln>
                <a:solidFill>
                  <a:srgbClr val="FF0000"/>
                </a:solidFill>
                <a:effectLst/>
                <a:uLnTx/>
                <a:uFillTx/>
                <a:latin typeface="Arial" charset="0"/>
                <a:ea typeface="+mn-ea"/>
                <a:cs typeface="Arial" charset="0"/>
              </a:rPr>
              <a:t>   Tel:</a:t>
            </a:r>
            <a:r>
              <a:rPr kumimoji="0" lang="en-GB" sz="1400" b="0" i="0" u="none" strike="noStrike" kern="1200" cap="none" spc="0" normalizeH="0" baseline="0" noProof="0" dirty="0">
                <a:ln>
                  <a:noFill/>
                </a:ln>
                <a:solidFill>
                  <a:srgbClr val="FF0000"/>
                </a:solidFill>
                <a:effectLst/>
                <a:uLnTx/>
                <a:uFillTx/>
                <a:latin typeface="Arial" charset="0"/>
                <a:ea typeface="+mn-ea"/>
                <a:cs typeface="Arial" charset="0"/>
              </a:rPr>
              <a:t> </a:t>
            </a:r>
            <a:r>
              <a:rPr kumimoji="0" lang="en-GB" sz="1400" b="0" i="0" u="none" strike="noStrike" kern="1200" cap="none" spc="0" normalizeH="0" baseline="0" noProof="0" dirty="0">
                <a:ln>
                  <a:noFill/>
                </a:ln>
                <a:solidFill>
                  <a:srgbClr val="FF0000"/>
                </a:solidFill>
                <a:effectLst/>
                <a:uLnTx/>
                <a:uFillTx/>
                <a:latin typeface="Calibri"/>
                <a:ea typeface="+mn-ea"/>
                <a:cs typeface="Arial" charset="0"/>
              </a:rPr>
              <a:t>0116 367 4858   </a:t>
            </a:r>
            <a:r>
              <a:rPr kumimoji="0" lang="en-GB" sz="1400" b="0" i="0" u="none" strike="noStrike" kern="1200" cap="none" spc="0" normalizeH="0" baseline="0" noProof="0" dirty="0" err="1">
                <a:ln>
                  <a:noFill/>
                </a:ln>
                <a:solidFill>
                  <a:srgbClr val="FF0000"/>
                </a:solidFill>
                <a:effectLst/>
                <a:uLnTx/>
                <a:uFillTx/>
                <a:latin typeface="Calibri"/>
                <a:ea typeface="+mn-ea"/>
                <a:cs typeface="Arial" charset="0"/>
              </a:rPr>
              <a:t>helen@hjcassociates.co.uk</a:t>
            </a:r>
            <a:endParaRPr kumimoji="0" lang="en-GB" sz="1400" b="0" i="0" u="none" strike="noStrike" kern="1200" cap="none" spc="0" normalizeH="0" baseline="0" noProof="0" dirty="0">
              <a:ln>
                <a:noFill/>
              </a:ln>
              <a:solidFill>
                <a:srgbClr val="FF0000"/>
              </a:solidFill>
              <a:effectLst/>
              <a:uLnTx/>
              <a:uFillTx/>
              <a:latin typeface="Arial" charset="0"/>
              <a:ea typeface="+mn-ea"/>
              <a:cs typeface="Arial" charset="0"/>
            </a:endParaRPr>
          </a:p>
        </p:txBody>
      </p:sp>
      <p:pic>
        <p:nvPicPr>
          <p:cNvPr id="5" name="Picture 4">
            <a:extLst>
              <a:ext uri="{FF2B5EF4-FFF2-40B4-BE49-F238E27FC236}">
                <a16:creationId xmlns:a16="http://schemas.microsoft.com/office/drawing/2014/main" id="{AD45E7F3-3C29-429E-9AE7-50B4C968FD3A}"/>
              </a:ext>
            </a:extLst>
          </p:cNvPr>
          <p:cNvPicPr>
            <a:picLocks noChangeAspect="1"/>
          </p:cNvPicPr>
          <p:nvPr/>
        </p:nvPicPr>
        <p:blipFill>
          <a:blip r:embed="rId7"/>
          <a:stretch>
            <a:fillRect/>
          </a:stretch>
        </p:blipFill>
        <p:spPr>
          <a:xfrm>
            <a:off x="11113" y="34121"/>
            <a:ext cx="2209800" cy="954107"/>
          </a:xfrm>
          <a:prstGeom prst="rect">
            <a:avLst/>
          </a:prstGeom>
        </p:spPr>
      </p:pic>
      <p:sp>
        <p:nvSpPr>
          <p:cNvPr id="8" name="Text Box 3">
            <a:extLst>
              <a:ext uri="{FF2B5EF4-FFF2-40B4-BE49-F238E27FC236}">
                <a16:creationId xmlns:a16="http://schemas.microsoft.com/office/drawing/2014/main" id="{A6964C16-B393-4104-9796-3AE825F8F686}"/>
              </a:ext>
            </a:extLst>
          </p:cNvPr>
          <p:cNvSpPr txBox="1">
            <a:spLocks noChangeArrowheads="1"/>
          </p:cNvSpPr>
          <p:nvPr/>
        </p:nvSpPr>
        <p:spPr bwMode="auto">
          <a:xfrm>
            <a:off x="3429000" y="29570"/>
            <a:ext cx="5535488" cy="70788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Theory X and Y</a:t>
            </a:r>
          </a:p>
        </p:txBody>
      </p:sp>
      <p:sp>
        <p:nvSpPr>
          <p:cNvPr id="2" name="Date Placeholder 1">
            <a:extLst>
              <a:ext uri="{FF2B5EF4-FFF2-40B4-BE49-F238E27FC236}">
                <a16:creationId xmlns:a16="http://schemas.microsoft.com/office/drawing/2014/main" id="{592B9891-FBD5-419D-BDEF-66062B3F2128}"/>
              </a:ext>
            </a:extLst>
          </p:cNvPr>
          <p:cNvSpPr>
            <a:spLocks noGrp="1"/>
          </p:cNvSpPr>
          <p:nvPr>
            <p:ph type="dt" sz="half" idx="10"/>
          </p:nvPr>
        </p:nvSpPr>
        <p:spPr/>
        <p:txBody>
          <a:bodyPr/>
          <a:lstStyle/>
          <a:p>
            <a:pPr>
              <a:defRPr/>
            </a:pPr>
            <a:fld id="{B52E8E80-42C1-40DF-B9C3-64639A515F4A}" type="datetime8">
              <a:rPr lang="en-GB" smtClean="0"/>
              <a:t>09/11/2020 21:38</a:t>
            </a:fld>
            <a:endParaRPr lang="en-GB"/>
          </a:p>
        </p:txBody>
      </p:sp>
      <p:sp>
        <p:nvSpPr>
          <p:cNvPr id="3" name="Footer Placeholder 2">
            <a:extLst>
              <a:ext uri="{FF2B5EF4-FFF2-40B4-BE49-F238E27FC236}">
                <a16:creationId xmlns:a16="http://schemas.microsoft.com/office/drawing/2014/main" id="{0D1DFD9D-D87B-40B1-8DA8-F466BD5CB43D}"/>
              </a:ext>
            </a:extLst>
          </p:cNvPr>
          <p:cNvSpPr>
            <a:spLocks noGrp="1"/>
          </p:cNvSpPr>
          <p:nvPr>
            <p:ph type="ftr" sz="quarter" idx="11"/>
          </p:nvPr>
        </p:nvSpPr>
        <p:spPr/>
        <p:txBody>
          <a:bodyPr/>
          <a:lstStyle/>
          <a:p>
            <a:pPr>
              <a:defRPr/>
            </a:pPr>
            <a:r>
              <a:rPr lang="en-GB" dirty="0">
                <a:solidFill>
                  <a:srgbClr val="0070C0"/>
                </a:solidFill>
              </a:rPr>
              <a:t>Human Resource Management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380999" y="1295400"/>
            <a:ext cx="4015483" cy="4724400"/>
          </a:xfrm>
          <a:prstGeom prst="rect">
            <a:avLst/>
          </a:prstGeom>
          <a:ln w="6350">
            <a:solidFill>
              <a:schemeClr val="tx1"/>
            </a:solidFill>
          </a:ln>
        </p:spPr>
        <p:txBody>
          <a:bodyPr vert="horz" lIns="80465" tIns="40232" rIns="80465" bIns="40232" rtlCol="0">
            <a:normAutofit lnSpcReduction="10000"/>
          </a:bodyPr>
          <a:lstStyle/>
          <a:p>
            <a:pPr marL="301744" indent="-301744" algn="ctr" defTabSz="804650">
              <a:spcBef>
                <a:spcPct val="20000"/>
              </a:spcBef>
              <a:buClr>
                <a:srgbClr val="0033CC"/>
              </a:buClr>
              <a:defRPr/>
            </a:pPr>
            <a:r>
              <a:rPr lang="en-US" sz="2800" b="1" dirty="0">
                <a:solidFill>
                  <a:srgbClr val="002060"/>
                </a:solidFill>
                <a:latin typeface="Arial"/>
              </a:rPr>
              <a:t>Theory X</a:t>
            </a:r>
          </a:p>
          <a:p>
            <a:pPr marL="301744" indent="-301744" defTabSz="804650">
              <a:spcBef>
                <a:spcPct val="20000"/>
              </a:spcBef>
              <a:buClr>
                <a:srgbClr val="0033CC"/>
              </a:buClr>
              <a:buFont typeface="Arial" charset="0"/>
              <a:buChar char="•"/>
              <a:defRPr/>
            </a:pPr>
            <a:endParaRPr lang="en-US" sz="1725" dirty="0">
              <a:solidFill>
                <a:srgbClr val="002060"/>
              </a:solidFill>
              <a:latin typeface="Arial"/>
            </a:endParaRPr>
          </a:p>
          <a:p>
            <a:pPr marL="78230" indent="12573" defTabSz="804650">
              <a:spcBef>
                <a:spcPct val="20000"/>
              </a:spcBef>
              <a:buClr>
                <a:srgbClr val="0033CC"/>
              </a:buClr>
            </a:pPr>
            <a:r>
              <a:rPr lang="en-GB" sz="2400" b="1" dirty="0">
                <a:latin typeface="Arial" panose="020B0604020202020204" pitchFamily="34" charset="0"/>
                <a:cs typeface="Arial" panose="020B0604020202020204" pitchFamily="34" charset="0"/>
              </a:rPr>
              <a:t>The average human inherently dislikes to work:</a:t>
            </a:r>
          </a:p>
          <a:p>
            <a:pPr marL="78230" indent="12573" defTabSz="804650">
              <a:spcBef>
                <a:spcPct val="20000"/>
              </a:spcBef>
              <a:buClr>
                <a:srgbClr val="0033CC"/>
              </a:buClr>
            </a:pPr>
            <a:r>
              <a:rPr lang="en-GB" sz="2400" b="1" dirty="0">
                <a:latin typeface="Arial" panose="020B0604020202020204" pitchFamily="34" charset="0"/>
                <a:cs typeface="Arial" panose="020B0604020202020204" pitchFamily="34" charset="0"/>
              </a:rPr>
              <a:t>So, people must be coerced, controlled, directed.</a:t>
            </a:r>
          </a:p>
          <a:p>
            <a:pPr marL="78230" indent="12573" defTabSz="804650">
              <a:spcBef>
                <a:spcPct val="20000"/>
              </a:spcBef>
              <a:buClr>
                <a:srgbClr val="0033CC"/>
              </a:buClr>
            </a:pPr>
            <a:r>
              <a:rPr lang="en-GB" sz="2400" b="1" dirty="0">
                <a:latin typeface="Arial" panose="020B0604020202020204" pitchFamily="34" charset="0"/>
                <a:cs typeface="Arial" panose="020B0604020202020204" pitchFamily="34" charset="0"/>
              </a:rPr>
              <a:t>Workers prefer this – but want security.</a:t>
            </a:r>
          </a:p>
          <a:p>
            <a:pPr marL="78230" indent="12573" defTabSz="804650">
              <a:spcBef>
                <a:spcPct val="20000"/>
              </a:spcBef>
              <a:buClr>
                <a:srgbClr val="0033CC"/>
              </a:buClr>
            </a:pPr>
            <a:r>
              <a:rPr lang="en-GB" sz="2400" b="1" dirty="0">
                <a:latin typeface="Arial" panose="020B0604020202020204" pitchFamily="34" charset="0"/>
                <a:cs typeface="Arial" panose="020B0604020202020204" pitchFamily="34" charset="0"/>
              </a:rPr>
              <a:t>The average worker is only partially utilized.</a:t>
            </a:r>
            <a:endParaRPr lang="en-US" sz="2400" b="1" dirty="0">
              <a:latin typeface="Arial" panose="020B0604020202020204" pitchFamily="34" charset="0"/>
              <a:cs typeface="Arial" panose="020B0604020202020204" pitchFamily="34" charset="0"/>
            </a:endParaRPr>
          </a:p>
        </p:txBody>
      </p:sp>
      <p:sp>
        <p:nvSpPr>
          <p:cNvPr id="5" name="Rectangle 3"/>
          <p:cNvSpPr txBox="1">
            <a:spLocks noChangeArrowheads="1"/>
          </p:cNvSpPr>
          <p:nvPr/>
        </p:nvSpPr>
        <p:spPr>
          <a:xfrm>
            <a:off x="4630507" y="1295400"/>
            <a:ext cx="4132494" cy="4724400"/>
          </a:xfrm>
          <a:prstGeom prst="rect">
            <a:avLst/>
          </a:prstGeom>
          <a:ln w="6350">
            <a:solidFill>
              <a:schemeClr val="tx1"/>
            </a:solidFill>
          </a:ln>
        </p:spPr>
        <p:txBody>
          <a:bodyPr lIns="80465" tIns="40232" rIns="80465" bIns="40232"/>
          <a:lstStyle/>
          <a:p>
            <a:pPr marL="301744" indent="-301744" algn="ctr" defTabSz="804650">
              <a:spcBef>
                <a:spcPct val="20000"/>
              </a:spcBef>
              <a:buClr>
                <a:srgbClr val="0033CC"/>
              </a:buClr>
              <a:defRPr/>
            </a:pPr>
            <a:r>
              <a:rPr lang="en-US" sz="2800" b="1" dirty="0">
                <a:solidFill>
                  <a:srgbClr val="002060"/>
                </a:solidFill>
                <a:latin typeface="Arial"/>
              </a:rPr>
              <a:t>Theory Y</a:t>
            </a:r>
          </a:p>
          <a:p>
            <a:pPr marL="301744" indent="-301744" algn="ctr" defTabSz="804650">
              <a:spcBef>
                <a:spcPct val="20000"/>
              </a:spcBef>
              <a:buClr>
                <a:srgbClr val="0033CC"/>
              </a:buClr>
              <a:defRPr/>
            </a:pPr>
            <a:endParaRPr lang="en-US" sz="1050" dirty="0">
              <a:solidFill>
                <a:srgbClr val="002060"/>
              </a:solidFill>
              <a:latin typeface="Arial"/>
            </a:endParaRPr>
          </a:p>
          <a:p>
            <a:pPr marL="75436" indent="15367" defTabSz="804650">
              <a:spcBef>
                <a:spcPct val="20000"/>
              </a:spcBef>
              <a:buClr>
                <a:srgbClr val="0033CC"/>
              </a:buClr>
            </a:pPr>
            <a:r>
              <a:rPr lang="en-GB" sz="2400" b="1" dirty="0">
                <a:latin typeface="Arial"/>
              </a:rPr>
              <a:t>Work is as natural as play or rest - not disliked.</a:t>
            </a:r>
          </a:p>
          <a:p>
            <a:pPr marL="75436" indent="15367" defTabSz="804650">
              <a:spcBef>
                <a:spcPct val="20000"/>
              </a:spcBef>
              <a:buClr>
                <a:srgbClr val="0033CC"/>
              </a:buClr>
            </a:pPr>
            <a:r>
              <a:rPr lang="en-GB" sz="2400" b="1" dirty="0">
                <a:latin typeface="Arial"/>
              </a:rPr>
              <a:t>Workers will exercise self-direction and  self-control</a:t>
            </a:r>
          </a:p>
          <a:p>
            <a:pPr marL="75436" indent="15367" defTabSz="804650">
              <a:spcBef>
                <a:spcPct val="20000"/>
              </a:spcBef>
              <a:buClr>
                <a:srgbClr val="0033CC"/>
              </a:buClr>
            </a:pPr>
            <a:r>
              <a:rPr lang="en-GB" sz="2400" b="1" dirty="0">
                <a:latin typeface="Arial"/>
              </a:rPr>
              <a:t>Meeting goals is satisfying and motivating. .</a:t>
            </a:r>
          </a:p>
          <a:p>
            <a:pPr marL="75436" indent="15367" defTabSz="804650">
              <a:spcBef>
                <a:spcPct val="20000"/>
              </a:spcBef>
              <a:buClr>
                <a:srgbClr val="0033CC"/>
              </a:buClr>
            </a:pPr>
            <a:r>
              <a:rPr lang="en-GB" sz="2400" b="1" dirty="0">
                <a:latin typeface="Arial"/>
              </a:rPr>
              <a:t>Workers seek responsibility.</a:t>
            </a:r>
          </a:p>
          <a:p>
            <a:pPr marL="75436" indent="15367" defTabSz="804650">
              <a:spcBef>
                <a:spcPct val="20000"/>
              </a:spcBef>
              <a:buClr>
                <a:srgbClr val="0033CC"/>
              </a:buClr>
            </a:pPr>
            <a:r>
              <a:rPr lang="en-GB" sz="2400" b="1" dirty="0">
                <a:latin typeface="Arial"/>
              </a:rPr>
              <a:t>Workers will be creative and are willing to do more.</a:t>
            </a:r>
            <a:endParaRPr lang="en-US" sz="2400" b="1" dirty="0">
              <a:latin typeface="Gill Sans MT" pitchFamily="34" charset="0"/>
            </a:endParaRPr>
          </a:p>
        </p:txBody>
      </p:sp>
      <p:sp>
        <p:nvSpPr>
          <p:cNvPr id="3" name="Content Placeholder 2"/>
          <p:cNvSpPr>
            <a:spLocks noGrp="1"/>
          </p:cNvSpPr>
          <p:nvPr>
            <p:ph idx="4294967295"/>
          </p:nvPr>
        </p:nvSpPr>
        <p:spPr>
          <a:xfrm>
            <a:off x="2667000" y="154666"/>
            <a:ext cx="6240066" cy="810816"/>
          </a:xfrm>
        </p:spPr>
        <p:txBody>
          <a:bodyPr anchor="t">
            <a:normAutofit fontScale="92500" lnSpcReduction="10000"/>
          </a:bodyPr>
          <a:lstStyle/>
          <a:p>
            <a:pPr algn="ctr">
              <a:buNone/>
            </a:pPr>
            <a:r>
              <a:rPr lang="en-US" sz="3200" b="1" dirty="0">
                <a:solidFill>
                  <a:srgbClr val="0070C0"/>
                </a:solidFill>
                <a:cs typeface="Arial" panose="020B0604020202020204" pitchFamily="34" charset="0"/>
              </a:rPr>
              <a:t>McGregor: Theory X,  Theory Y</a:t>
            </a:r>
          </a:p>
          <a:p>
            <a:pPr algn="ctr">
              <a:buNone/>
            </a:pPr>
            <a:r>
              <a:rPr lang="en-US" sz="1650" dirty="0">
                <a:solidFill>
                  <a:srgbClr val="0070C0"/>
                </a:solidFill>
              </a:rPr>
              <a:t>(MIT 1960)</a:t>
            </a:r>
            <a:endParaRPr lang="en-GB" sz="1650" dirty="0">
              <a:solidFill>
                <a:srgbClr val="0070C0"/>
              </a:solidFill>
            </a:endParaRPr>
          </a:p>
          <a:p>
            <a:pPr algn="ctr">
              <a:buNone/>
            </a:pPr>
            <a:endParaRPr lang="en-GB" sz="3150" b="1" dirty="0"/>
          </a:p>
        </p:txBody>
      </p:sp>
      <p:pic>
        <p:nvPicPr>
          <p:cNvPr id="6" name="Picture 5">
            <a:extLst>
              <a:ext uri="{FF2B5EF4-FFF2-40B4-BE49-F238E27FC236}">
                <a16:creationId xmlns:a16="http://schemas.microsoft.com/office/drawing/2014/main" id="{585BBE38-89A4-455D-9927-719005B94CD8}"/>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D072107F-F99E-401F-8680-69CC8541BBB8}"/>
              </a:ext>
            </a:extLst>
          </p:cNvPr>
          <p:cNvSpPr>
            <a:spLocks noGrp="1"/>
          </p:cNvSpPr>
          <p:nvPr>
            <p:ph type="dt" sz="half" idx="10"/>
          </p:nvPr>
        </p:nvSpPr>
        <p:spPr/>
        <p:txBody>
          <a:bodyPr/>
          <a:lstStyle/>
          <a:p>
            <a:fld id="{DDBB7324-1245-4121-873E-8DD83705B7E3}" type="datetime8">
              <a:rPr lang="en-GB" smtClean="0"/>
              <a:t>09/11/2020 21:38</a:t>
            </a:fld>
            <a:endParaRPr lang="en-GB"/>
          </a:p>
        </p:txBody>
      </p:sp>
      <p:sp>
        <p:nvSpPr>
          <p:cNvPr id="7" name="Footer Placeholder 6">
            <a:extLst>
              <a:ext uri="{FF2B5EF4-FFF2-40B4-BE49-F238E27FC236}">
                <a16:creationId xmlns:a16="http://schemas.microsoft.com/office/drawing/2014/main" id="{F3EBC2D9-DD9B-4E8F-8374-71A13386CBF0}"/>
              </a:ext>
            </a:extLst>
          </p:cNvPr>
          <p:cNvSpPr>
            <a:spLocks noGrp="1"/>
          </p:cNvSpPr>
          <p:nvPr>
            <p:ph type="ftr" sz="quarter" idx="11"/>
          </p:nvPr>
        </p:nvSpPr>
        <p:spPr/>
        <p:txBody>
          <a:bodyPr/>
          <a:lstStyle/>
          <a:p>
            <a:r>
              <a:rPr lang="en-GB" dirty="0">
                <a:solidFill>
                  <a:srgbClr val="0070C0"/>
                </a:solidFill>
              </a:rPr>
              <a:t>Human Resource Management </a:t>
            </a:r>
          </a:p>
        </p:txBody>
      </p:sp>
      <p:sp>
        <p:nvSpPr>
          <p:cNvPr id="8" name="Slide Number Placeholder 7">
            <a:extLst>
              <a:ext uri="{FF2B5EF4-FFF2-40B4-BE49-F238E27FC236}">
                <a16:creationId xmlns:a16="http://schemas.microsoft.com/office/drawing/2014/main" id="{713FDD52-8729-4FC5-B628-49A12814BD97}"/>
              </a:ext>
            </a:extLst>
          </p:cNvPr>
          <p:cNvSpPr>
            <a:spLocks noGrp="1"/>
          </p:cNvSpPr>
          <p:nvPr>
            <p:ph type="sldNum" sz="quarter" idx="12"/>
          </p:nvPr>
        </p:nvSpPr>
        <p:spPr/>
        <p:txBody>
          <a:bodyPr/>
          <a:lstStyle/>
          <a:p>
            <a:fld id="{56165CC7-67B6-4A3D-BC82-E223D4F9C9CE}" type="slidenum">
              <a:rPr lang="en-GB" smtClean="0"/>
              <a:pPr/>
              <a:t>33</a:t>
            </a:fld>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78624" y="1524000"/>
            <a:ext cx="6736652" cy="4227258"/>
          </a:xfrm>
        </p:spPr>
        <p:txBody>
          <a:bodyPr anchor="ctr">
            <a:normAutofit/>
          </a:bodyPr>
          <a:lstStyle/>
          <a:p>
            <a:pPr marL="392546" lvl="1">
              <a:buNone/>
            </a:pPr>
            <a:r>
              <a:rPr lang="en-US" sz="2400" b="1" dirty="0">
                <a:latin typeface="Arial" panose="020B0604020202020204" pitchFamily="34" charset="0"/>
                <a:cs typeface="Arial" panose="020B0604020202020204" pitchFamily="34" charset="0"/>
              </a:rPr>
              <a:t>Managers create self-fulfilling prophecies </a:t>
            </a:r>
          </a:p>
          <a:p>
            <a:pPr marL="392546" lvl="1"/>
            <a:endParaRPr lang="en-US" sz="2400" b="1" dirty="0">
              <a:latin typeface="Arial" panose="020B0604020202020204" pitchFamily="34" charset="0"/>
              <a:cs typeface="Arial" panose="020B0604020202020204" pitchFamily="34" charset="0"/>
            </a:endParaRPr>
          </a:p>
          <a:p>
            <a:pPr marL="392546" lvl="1"/>
            <a:r>
              <a:rPr lang="en-US" sz="2400" b="1" dirty="0">
                <a:latin typeface="Arial" panose="020B0604020202020204" pitchFamily="34" charset="0"/>
                <a:cs typeface="Arial" panose="020B0604020202020204" pitchFamily="34" charset="0"/>
              </a:rPr>
              <a:t>Theory X managers create situations where workers become dependent and reluctant.</a:t>
            </a:r>
          </a:p>
          <a:p>
            <a:pPr marL="392546" lvl="1"/>
            <a:endParaRPr lang="en-US" sz="2400" b="1" dirty="0">
              <a:latin typeface="Arial" panose="020B0604020202020204" pitchFamily="34" charset="0"/>
              <a:cs typeface="Arial" panose="020B0604020202020204" pitchFamily="34" charset="0"/>
            </a:endParaRPr>
          </a:p>
          <a:p>
            <a:pPr marL="392546" lvl="1"/>
            <a:r>
              <a:rPr lang="en-US" sz="2400" b="1" dirty="0">
                <a:latin typeface="Arial" panose="020B0604020202020204" pitchFamily="34" charset="0"/>
                <a:cs typeface="Arial" panose="020B0604020202020204" pitchFamily="34" charset="0"/>
              </a:rPr>
              <a:t>Theory Y managers create situations where workers respond with initiative and high performance.</a:t>
            </a:r>
            <a:endParaRPr lang="en-GB" sz="24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83B4210-0DA8-4F86-A34A-469131612182}"/>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Rectangle 1">
            <a:extLst>
              <a:ext uri="{FF2B5EF4-FFF2-40B4-BE49-F238E27FC236}">
                <a16:creationId xmlns:a16="http://schemas.microsoft.com/office/drawing/2014/main" id="{3D7D8ABB-E994-45A4-AB6F-0BACF54D8D90}"/>
              </a:ext>
            </a:extLst>
          </p:cNvPr>
          <p:cNvSpPr/>
          <p:nvPr/>
        </p:nvSpPr>
        <p:spPr>
          <a:xfrm>
            <a:off x="2362200" y="34121"/>
            <a:ext cx="6248400" cy="1323439"/>
          </a:xfrm>
          <a:prstGeom prst="rect">
            <a:avLst/>
          </a:prstGeom>
        </p:spPr>
        <p:txBody>
          <a:bodyPr wrap="square">
            <a:spAutoFit/>
          </a:bodyPr>
          <a:lstStyle/>
          <a:p>
            <a:pPr marL="301744" lvl="0" indent="-301744" algn="ctr" defTabSz="804650">
              <a:spcBef>
                <a:spcPct val="20000"/>
              </a:spcBef>
            </a:pPr>
            <a:r>
              <a:rPr lang="en-US" sz="4000" b="1" dirty="0">
                <a:solidFill>
                  <a:srgbClr val="0070C0"/>
                </a:solidFill>
                <a:latin typeface="Arial" panose="020B0604020202020204" pitchFamily="34" charset="0"/>
                <a:cs typeface="Arial" panose="020B0604020202020204" pitchFamily="34" charset="0"/>
              </a:rPr>
              <a:t>Implications of Theory X and Theory Y:</a:t>
            </a:r>
          </a:p>
        </p:txBody>
      </p:sp>
      <p:sp>
        <p:nvSpPr>
          <p:cNvPr id="6" name="Date Placeholder 5">
            <a:extLst>
              <a:ext uri="{FF2B5EF4-FFF2-40B4-BE49-F238E27FC236}">
                <a16:creationId xmlns:a16="http://schemas.microsoft.com/office/drawing/2014/main" id="{04ACA0C0-FEE3-45B5-82B8-61408E85FB2B}"/>
              </a:ext>
            </a:extLst>
          </p:cNvPr>
          <p:cNvSpPr>
            <a:spLocks noGrp="1"/>
          </p:cNvSpPr>
          <p:nvPr>
            <p:ph type="dt" sz="half" idx="10"/>
          </p:nvPr>
        </p:nvSpPr>
        <p:spPr/>
        <p:txBody>
          <a:bodyPr/>
          <a:lstStyle/>
          <a:p>
            <a:fld id="{46E66252-B93C-448E-B918-8D065002BC96}" type="datetime8">
              <a:rPr lang="en-GB" smtClean="0"/>
              <a:t>09/11/2020 21:38</a:t>
            </a:fld>
            <a:endParaRPr lang="en-GB"/>
          </a:p>
        </p:txBody>
      </p:sp>
      <p:sp>
        <p:nvSpPr>
          <p:cNvPr id="7" name="Footer Placeholder 6">
            <a:extLst>
              <a:ext uri="{FF2B5EF4-FFF2-40B4-BE49-F238E27FC236}">
                <a16:creationId xmlns:a16="http://schemas.microsoft.com/office/drawing/2014/main" id="{1F349D14-F9B9-4432-8F84-8DEEA5217BEC}"/>
              </a:ext>
            </a:extLst>
          </p:cNvPr>
          <p:cNvSpPr>
            <a:spLocks noGrp="1"/>
          </p:cNvSpPr>
          <p:nvPr>
            <p:ph type="ftr" sz="quarter" idx="11"/>
          </p:nvPr>
        </p:nvSpPr>
        <p:spPr/>
        <p:txBody>
          <a:bodyPr/>
          <a:lstStyle/>
          <a:p>
            <a:r>
              <a:rPr lang="en-GB"/>
              <a:t>Human Resource Management </a:t>
            </a:r>
          </a:p>
        </p:txBody>
      </p:sp>
      <p:sp>
        <p:nvSpPr>
          <p:cNvPr id="8" name="Slide Number Placeholder 7">
            <a:extLst>
              <a:ext uri="{FF2B5EF4-FFF2-40B4-BE49-F238E27FC236}">
                <a16:creationId xmlns:a16="http://schemas.microsoft.com/office/drawing/2014/main" id="{07797C0E-E082-4607-A3FA-87CCCF8CDF33}"/>
              </a:ext>
            </a:extLst>
          </p:cNvPr>
          <p:cNvSpPr>
            <a:spLocks noGrp="1"/>
          </p:cNvSpPr>
          <p:nvPr>
            <p:ph type="sldNum" sz="quarter" idx="12"/>
          </p:nvPr>
        </p:nvSpPr>
        <p:spPr/>
        <p:txBody>
          <a:bodyPr/>
          <a:lstStyle/>
          <a:p>
            <a:fld id="{56165CC7-67B6-4A3D-BC82-E223D4F9C9CE}" type="slidenum">
              <a:rPr lang="en-GB" smtClean="0"/>
              <a:pPr/>
              <a:t>34</a:t>
            </a:fld>
            <a:endParaRPr lang="en-GB"/>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4200" y="112045"/>
            <a:ext cx="4800600" cy="1183355"/>
          </a:xfrm>
        </p:spPr>
        <p:txBody>
          <a:bodyPr anchor="t">
            <a:noAutofit/>
          </a:bodyPr>
          <a:lstStyle/>
          <a:p>
            <a:pPr algn="ctr">
              <a:buNone/>
            </a:pPr>
            <a:r>
              <a:rPr lang="en-US" sz="4000" b="1" dirty="0">
                <a:solidFill>
                  <a:srgbClr val="0070C0"/>
                </a:solidFill>
              </a:rPr>
              <a:t>Systems View of Organizations</a:t>
            </a:r>
            <a:endParaRPr lang="en-GB" sz="4000" b="1" dirty="0">
              <a:solidFill>
                <a:srgbClr val="0070C0"/>
              </a:solidFill>
              <a:latin typeface="Gill Sans MT" pitchFamily="34" charset="0"/>
            </a:endParaRPr>
          </a:p>
        </p:txBody>
      </p:sp>
      <p:pic>
        <p:nvPicPr>
          <p:cNvPr id="4" name="Picture 3" descr="Environment"/>
          <p:cNvPicPr>
            <a:picLocks noChangeAspect="1" noChangeArrowheads="1"/>
          </p:cNvPicPr>
          <p:nvPr/>
        </p:nvPicPr>
        <p:blipFill>
          <a:blip r:embed="rId3" cstate="print"/>
          <a:srcRect/>
          <a:stretch>
            <a:fillRect/>
          </a:stretch>
        </p:blipFill>
        <p:spPr bwMode="auto">
          <a:xfrm>
            <a:off x="685800" y="1828800"/>
            <a:ext cx="7772400" cy="4038600"/>
          </a:xfrm>
          <a:prstGeom prst="rect">
            <a:avLst/>
          </a:prstGeom>
          <a:noFill/>
          <a:ln w="12700">
            <a:solidFill>
              <a:srgbClr val="000000"/>
            </a:solidFill>
            <a:miter lim="800000"/>
            <a:headEnd/>
            <a:tailEnd/>
          </a:ln>
        </p:spPr>
      </p:pic>
      <p:pic>
        <p:nvPicPr>
          <p:cNvPr id="5" name="Picture 4">
            <a:extLst>
              <a:ext uri="{FF2B5EF4-FFF2-40B4-BE49-F238E27FC236}">
                <a16:creationId xmlns:a16="http://schemas.microsoft.com/office/drawing/2014/main" id="{CA81A8E3-AF98-4C57-94C4-764893CC0597}"/>
              </a:ext>
            </a:extLst>
          </p:cNvPr>
          <p:cNvPicPr>
            <a:picLocks noChangeAspect="1"/>
          </p:cNvPicPr>
          <p:nvPr/>
        </p:nvPicPr>
        <p:blipFill>
          <a:blip r:embed="rId4"/>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A634C37A-9A24-4614-997B-09BF15F5D77D}"/>
              </a:ext>
            </a:extLst>
          </p:cNvPr>
          <p:cNvSpPr>
            <a:spLocks noGrp="1"/>
          </p:cNvSpPr>
          <p:nvPr>
            <p:ph type="dt" sz="half" idx="10"/>
          </p:nvPr>
        </p:nvSpPr>
        <p:spPr/>
        <p:txBody>
          <a:bodyPr/>
          <a:lstStyle/>
          <a:p>
            <a:fld id="{D832F49E-E9F1-410E-B6BB-98A45B7D3D5E}" type="datetime8">
              <a:rPr lang="en-GB" smtClean="0"/>
              <a:t>09/11/2020 21:38</a:t>
            </a:fld>
            <a:endParaRPr lang="en-GB"/>
          </a:p>
        </p:txBody>
      </p:sp>
      <p:sp>
        <p:nvSpPr>
          <p:cNvPr id="6" name="Footer Placeholder 5">
            <a:extLst>
              <a:ext uri="{FF2B5EF4-FFF2-40B4-BE49-F238E27FC236}">
                <a16:creationId xmlns:a16="http://schemas.microsoft.com/office/drawing/2014/main" id="{00DA2E62-498E-40DE-8D7F-F80D5A83C024}"/>
              </a:ext>
            </a:extLst>
          </p:cNvPr>
          <p:cNvSpPr>
            <a:spLocks noGrp="1"/>
          </p:cNvSpPr>
          <p:nvPr>
            <p:ph type="ftr" sz="quarter" idx="11"/>
          </p:nvPr>
        </p:nvSpPr>
        <p:spPr/>
        <p:txBody>
          <a:bodyPr/>
          <a:lstStyle/>
          <a:p>
            <a:r>
              <a:rPr lang="en-GB" dirty="0">
                <a:solidFill>
                  <a:srgbClr val="0070C0"/>
                </a:solidFill>
              </a:rPr>
              <a:t>Human Resource Management </a:t>
            </a:r>
          </a:p>
        </p:txBody>
      </p:sp>
      <p:sp>
        <p:nvSpPr>
          <p:cNvPr id="7" name="Slide Number Placeholder 6">
            <a:extLst>
              <a:ext uri="{FF2B5EF4-FFF2-40B4-BE49-F238E27FC236}">
                <a16:creationId xmlns:a16="http://schemas.microsoft.com/office/drawing/2014/main" id="{ED9D0B90-4CE7-4CA6-9FEC-F1E7BD0BF539}"/>
              </a:ext>
            </a:extLst>
          </p:cNvPr>
          <p:cNvSpPr>
            <a:spLocks noGrp="1"/>
          </p:cNvSpPr>
          <p:nvPr>
            <p:ph type="sldNum" sz="quarter" idx="12"/>
          </p:nvPr>
        </p:nvSpPr>
        <p:spPr/>
        <p:txBody>
          <a:bodyPr/>
          <a:lstStyle/>
          <a:p>
            <a:fld id="{56165CC7-67B6-4A3D-BC82-E223D4F9C9CE}" type="slidenum">
              <a:rPr lang="en-GB" smtClean="0"/>
              <a:pPr/>
              <a:t>35</a:t>
            </a:fld>
            <a:endParaRPr lang="en-GB"/>
          </a:p>
        </p:txBody>
      </p:sp>
    </p:spTree>
  </p:cSld>
  <p:clrMapOvr>
    <a:masterClrMapping/>
  </p:clrMapOvr>
  <p:transition>
    <p:cu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0" y="76720"/>
            <a:ext cx="4119989" cy="911508"/>
          </a:xfrm>
        </p:spPr>
        <p:txBody>
          <a:bodyPr anchor="t">
            <a:normAutofit fontScale="25000" lnSpcReduction="20000"/>
          </a:bodyPr>
          <a:lstStyle/>
          <a:p>
            <a:pPr algn="ctr">
              <a:buNone/>
            </a:pPr>
            <a:r>
              <a:rPr lang="en-US" sz="12300" b="1" dirty="0">
                <a:solidFill>
                  <a:srgbClr val="0070C0"/>
                </a:solidFill>
                <a:latin typeface="Arial" panose="020B0604020202020204" pitchFamily="34" charset="0"/>
                <a:cs typeface="Arial" panose="020B0604020202020204" pitchFamily="34" charset="0"/>
              </a:rPr>
              <a:t>Contingency View of Management</a:t>
            </a:r>
          </a:p>
          <a:p>
            <a:pPr algn="ctr">
              <a:buNone/>
            </a:pPr>
            <a:endParaRPr lang="en-GB" sz="3150" b="1" dirty="0">
              <a:latin typeface="Arial" panose="020B0604020202020204" pitchFamily="34" charset="0"/>
              <a:cs typeface="Arial" panose="020B0604020202020204" pitchFamily="34" charset="0"/>
            </a:endParaRPr>
          </a:p>
        </p:txBody>
      </p:sp>
      <p:pic>
        <p:nvPicPr>
          <p:cNvPr id="4" name="Picture 3" descr="contingency"/>
          <p:cNvPicPr>
            <a:picLocks noChangeAspect="1" noChangeArrowheads="1"/>
          </p:cNvPicPr>
          <p:nvPr/>
        </p:nvPicPr>
        <p:blipFill>
          <a:blip r:embed="rId3" cstate="print"/>
          <a:srcRect/>
          <a:stretch>
            <a:fillRect/>
          </a:stretch>
        </p:blipFill>
        <p:spPr bwMode="auto">
          <a:xfrm>
            <a:off x="838200" y="1905000"/>
            <a:ext cx="7772400" cy="3733800"/>
          </a:xfrm>
          <a:prstGeom prst="rect">
            <a:avLst/>
          </a:prstGeom>
          <a:noFill/>
          <a:ln w="12700">
            <a:solidFill>
              <a:srgbClr val="000000"/>
            </a:solidFill>
            <a:miter lim="800000"/>
            <a:headEnd/>
            <a:tailEnd/>
          </a:ln>
        </p:spPr>
      </p:pic>
      <p:pic>
        <p:nvPicPr>
          <p:cNvPr id="5" name="Picture 4">
            <a:extLst>
              <a:ext uri="{FF2B5EF4-FFF2-40B4-BE49-F238E27FC236}">
                <a16:creationId xmlns:a16="http://schemas.microsoft.com/office/drawing/2014/main" id="{7D9E83EA-F2E1-434C-8A05-06D19DB72C8A}"/>
              </a:ext>
            </a:extLst>
          </p:cNvPr>
          <p:cNvPicPr>
            <a:picLocks noChangeAspect="1"/>
          </p:cNvPicPr>
          <p:nvPr/>
        </p:nvPicPr>
        <p:blipFill>
          <a:blip r:embed="rId4"/>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79C488CD-5575-4852-893A-F49E9B028F51}"/>
              </a:ext>
            </a:extLst>
          </p:cNvPr>
          <p:cNvSpPr>
            <a:spLocks noGrp="1"/>
          </p:cNvSpPr>
          <p:nvPr>
            <p:ph type="dt" sz="half" idx="10"/>
          </p:nvPr>
        </p:nvSpPr>
        <p:spPr/>
        <p:txBody>
          <a:bodyPr/>
          <a:lstStyle/>
          <a:p>
            <a:fld id="{FF7B3AB9-71E1-4620-B4F9-26FFD009E414}" type="datetime8">
              <a:rPr lang="en-GB" smtClean="0"/>
              <a:t>09/11/2020 21:38</a:t>
            </a:fld>
            <a:endParaRPr lang="en-GB"/>
          </a:p>
        </p:txBody>
      </p:sp>
      <p:sp>
        <p:nvSpPr>
          <p:cNvPr id="6" name="Footer Placeholder 5">
            <a:extLst>
              <a:ext uri="{FF2B5EF4-FFF2-40B4-BE49-F238E27FC236}">
                <a16:creationId xmlns:a16="http://schemas.microsoft.com/office/drawing/2014/main" id="{4DD6F325-1E27-475B-A28F-DEF9EAFB5D5A}"/>
              </a:ext>
            </a:extLst>
          </p:cNvPr>
          <p:cNvSpPr>
            <a:spLocks noGrp="1"/>
          </p:cNvSpPr>
          <p:nvPr>
            <p:ph type="ftr" sz="quarter" idx="11"/>
          </p:nvPr>
        </p:nvSpPr>
        <p:spPr/>
        <p:txBody>
          <a:bodyPr/>
          <a:lstStyle/>
          <a:p>
            <a:r>
              <a:rPr lang="en-GB" dirty="0">
                <a:solidFill>
                  <a:srgbClr val="0070C0"/>
                </a:solidFill>
              </a:rPr>
              <a:t>Human Resource Management </a:t>
            </a:r>
          </a:p>
        </p:txBody>
      </p:sp>
      <p:sp>
        <p:nvSpPr>
          <p:cNvPr id="7" name="Slide Number Placeholder 6">
            <a:extLst>
              <a:ext uri="{FF2B5EF4-FFF2-40B4-BE49-F238E27FC236}">
                <a16:creationId xmlns:a16="http://schemas.microsoft.com/office/drawing/2014/main" id="{134EE4E2-5524-40D8-96F5-F23DB8279D42}"/>
              </a:ext>
            </a:extLst>
          </p:cNvPr>
          <p:cNvSpPr>
            <a:spLocks noGrp="1"/>
          </p:cNvSpPr>
          <p:nvPr>
            <p:ph type="sldNum" sz="quarter" idx="12"/>
          </p:nvPr>
        </p:nvSpPr>
        <p:spPr/>
        <p:txBody>
          <a:bodyPr/>
          <a:lstStyle/>
          <a:p>
            <a:fld id="{56165CC7-67B6-4A3D-BC82-E223D4F9C9CE}" type="slidenum">
              <a:rPr lang="en-GB" smtClean="0"/>
              <a:pPr/>
              <a:t>36</a:t>
            </a:fld>
            <a:endParaRPr lang="en-GB"/>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6012" y="1014386"/>
            <a:ext cx="7189787" cy="5283164"/>
          </a:xfrm>
        </p:spPr>
        <p:txBody>
          <a:bodyPr anchor="t">
            <a:normAutofit/>
          </a:bodyPr>
          <a:lstStyle/>
          <a:p>
            <a:pPr algn="ctr">
              <a:buNone/>
            </a:pPr>
            <a:r>
              <a:rPr lang="en-US" sz="2475" b="1" dirty="0">
                <a:solidFill>
                  <a:srgbClr val="002060"/>
                </a:solidFill>
                <a:latin typeface="Arial" panose="020B0604020202020204" pitchFamily="34" charset="0"/>
                <a:cs typeface="Arial" panose="020B0604020202020204" pitchFamily="34" charset="0"/>
              </a:rPr>
              <a:t>Contingency Approach</a:t>
            </a:r>
          </a:p>
          <a:p>
            <a:pPr algn="ctr">
              <a:buNone/>
            </a:pPr>
            <a:r>
              <a:rPr lang="en-GB" sz="2400" b="1" dirty="0">
                <a:solidFill>
                  <a:srgbClr val="002060"/>
                </a:solidFill>
                <a:latin typeface="Arial" panose="020B0604020202020204" pitchFamily="34" charset="0"/>
                <a:cs typeface="Arial" panose="020B0604020202020204" pitchFamily="34" charset="0"/>
              </a:rPr>
              <a:t>(Joan Woodward (1958))</a:t>
            </a:r>
            <a:endParaRPr lang="en-US" sz="2400" b="1" dirty="0">
              <a:solidFill>
                <a:srgbClr val="002060"/>
              </a:solidFill>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There is no “one best way.”</a:t>
            </a:r>
          </a:p>
          <a:p>
            <a:r>
              <a:rPr lang="en-US" sz="2400" b="1" dirty="0">
                <a:latin typeface="Arial" panose="020B0604020202020204" pitchFamily="34" charset="0"/>
                <a:cs typeface="Arial" panose="020B0604020202020204" pitchFamily="34" charset="0"/>
              </a:rPr>
              <a:t>Organizing (and other) decisions that match the demands of the environment provide adaptation.</a:t>
            </a:r>
          </a:p>
          <a:p>
            <a:pPr algn="ctr">
              <a:buNone/>
            </a:pPr>
            <a:endParaRPr lang="en-US" sz="3150" b="1" dirty="0">
              <a:latin typeface="Arial" panose="020B0604020202020204" pitchFamily="34" charset="0"/>
              <a:cs typeface="Arial" panose="020B0604020202020204" pitchFamily="34" charset="0"/>
            </a:endParaRPr>
          </a:p>
          <a:p>
            <a:pPr algn="ctr">
              <a:buNone/>
            </a:pPr>
            <a:endParaRPr lang="en-GB" sz="3150" b="1" dirty="0">
              <a:latin typeface="Gill Sans MT" pitchFamily="34" charset="0"/>
            </a:endParaRPr>
          </a:p>
        </p:txBody>
      </p:sp>
      <p:pic>
        <p:nvPicPr>
          <p:cNvPr id="4" name="Picture 3" descr="images_Page_28_Image_0002.jpg"/>
          <p:cNvPicPr>
            <a:picLocks noChangeAspect="1"/>
          </p:cNvPicPr>
          <p:nvPr/>
        </p:nvPicPr>
        <p:blipFill>
          <a:blip r:embed="rId3" cstate="print"/>
          <a:srcRect/>
          <a:stretch>
            <a:fillRect/>
          </a:stretch>
        </p:blipFill>
        <p:spPr bwMode="auto">
          <a:xfrm>
            <a:off x="2035331" y="3566256"/>
            <a:ext cx="5073338" cy="2731294"/>
          </a:xfrm>
          <a:prstGeom prst="rect">
            <a:avLst/>
          </a:prstGeom>
          <a:noFill/>
          <a:ln w="9525">
            <a:noFill/>
            <a:miter lim="800000"/>
            <a:headEnd/>
            <a:tailEnd/>
          </a:ln>
        </p:spPr>
      </p:pic>
      <p:pic>
        <p:nvPicPr>
          <p:cNvPr id="5" name="Picture 4">
            <a:extLst>
              <a:ext uri="{FF2B5EF4-FFF2-40B4-BE49-F238E27FC236}">
                <a16:creationId xmlns:a16="http://schemas.microsoft.com/office/drawing/2014/main" id="{90A21C88-8573-4869-8893-11C30D7E3496}"/>
              </a:ext>
            </a:extLst>
          </p:cNvPr>
          <p:cNvPicPr>
            <a:picLocks noChangeAspect="1"/>
          </p:cNvPicPr>
          <p:nvPr/>
        </p:nvPicPr>
        <p:blipFill>
          <a:blip r:embed="rId4"/>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D544E8C0-B67D-4E15-A11A-1324C9B0AC23}"/>
              </a:ext>
            </a:extLst>
          </p:cNvPr>
          <p:cNvSpPr>
            <a:spLocks noGrp="1"/>
          </p:cNvSpPr>
          <p:nvPr>
            <p:ph type="dt" sz="half" idx="10"/>
          </p:nvPr>
        </p:nvSpPr>
        <p:spPr/>
        <p:txBody>
          <a:bodyPr/>
          <a:lstStyle/>
          <a:p>
            <a:fld id="{2D3E9CB2-C7A4-4F05-A87C-96E9FE725B17}" type="datetime8">
              <a:rPr lang="en-GB" smtClean="0"/>
              <a:t>09/11/2020 21:38</a:t>
            </a:fld>
            <a:endParaRPr lang="en-GB"/>
          </a:p>
        </p:txBody>
      </p:sp>
      <p:sp>
        <p:nvSpPr>
          <p:cNvPr id="6" name="Footer Placeholder 5">
            <a:extLst>
              <a:ext uri="{FF2B5EF4-FFF2-40B4-BE49-F238E27FC236}">
                <a16:creationId xmlns:a16="http://schemas.microsoft.com/office/drawing/2014/main" id="{4F3F62AE-169F-4EF3-BD41-4340AD47640A}"/>
              </a:ext>
            </a:extLst>
          </p:cNvPr>
          <p:cNvSpPr>
            <a:spLocks noGrp="1"/>
          </p:cNvSpPr>
          <p:nvPr>
            <p:ph type="ftr" sz="quarter" idx="11"/>
          </p:nvPr>
        </p:nvSpPr>
        <p:spPr/>
        <p:txBody>
          <a:bodyPr/>
          <a:lstStyle/>
          <a:p>
            <a:r>
              <a:rPr lang="en-GB"/>
              <a:t>Human Resource Management </a:t>
            </a:r>
          </a:p>
        </p:txBody>
      </p:sp>
      <p:sp>
        <p:nvSpPr>
          <p:cNvPr id="7" name="Slide Number Placeholder 6">
            <a:extLst>
              <a:ext uri="{FF2B5EF4-FFF2-40B4-BE49-F238E27FC236}">
                <a16:creationId xmlns:a16="http://schemas.microsoft.com/office/drawing/2014/main" id="{F5004EE5-550F-4E00-AC77-C30882904B15}"/>
              </a:ext>
            </a:extLst>
          </p:cNvPr>
          <p:cNvSpPr>
            <a:spLocks noGrp="1"/>
          </p:cNvSpPr>
          <p:nvPr>
            <p:ph type="sldNum" sz="quarter" idx="12"/>
          </p:nvPr>
        </p:nvSpPr>
        <p:spPr/>
        <p:txBody>
          <a:bodyPr/>
          <a:lstStyle/>
          <a:p>
            <a:fld id="{56165CC7-67B6-4A3D-BC82-E223D4F9C9CE}" type="slidenum">
              <a:rPr lang="en-GB" smtClean="0"/>
              <a:pPr/>
              <a:t>37</a:t>
            </a:fld>
            <a:endParaRPr lang="en-GB"/>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106742"/>
            <a:ext cx="8686800" cy="4752528"/>
          </a:xfrm>
        </p:spPr>
        <p:txBody>
          <a:bodyPr anchor="ctr">
            <a:noAutofit/>
          </a:bodyPr>
          <a:lstStyle/>
          <a:p>
            <a:pPr algn="just">
              <a:spcBef>
                <a:spcPts val="0"/>
              </a:spcBef>
              <a:spcAft>
                <a:spcPts val="600"/>
              </a:spcAft>
            </a:pPr>
            <a:r>
              <a:rPr lang="en-GB" sz="2400" b="1" dirty="0">
                <a:latin typeface="Arial" panose="020B0604020202020204" pitchFamily="34" charset="0"/>
                <a:cs typeface="Arial" panose="020B0604020202020204" pitchFamily="34" charset="0"/>
              </a:rPr>
              <a:t>Contingency theory asserts that there is no universal or one best way to manage and no one best way to organize a business or company.</a:t>
            </a:r>
          </a:p>
          <a:p>
            <a:pPr algn="just">
              <a:spcBef>
                <a:spcPts val="0"/>
              </a:spcBef>
              <a:spcAft>
                <a:spcPts val="600"/>
              </a:spcAft>
            </a:pPr>
            <a:r>
              <a:rPr lang="en-GB" sz="2400" b="1" dirty="0">
                <a:latin typeface="Arial" panose="020B0604020202020204" pitchFamily="34" charset="0"/>
                <a:cs typeface="Arial" panose="020B0604020202020204" pitchFamily="34" charset="0"/>
              </a:rPr>
              <a:t>It seeks to formulate broad generalizations about the formal structures that are typically associated with or best fit the use of different technologies.</a:t>
            </a:r>
          </a:p>
          <a:p>
            <a:pPr algn="just">
              <a:spcBef>
                <a:spcPts val="0"/>
              </a:spcBef>
              <a:spcAft>
                <a:spcPts val="600"/>
              </a:spcAft>
            </a:pPr>
            <a:r>
              <a:rPr lang="en-GB" sz="2400" b="1" dirty="0">
                <a:latin typeface="Arial" panose="020B0604020202020204" pitchFamily="34" charset="0"/>
                <a:cs typeface="Arial" panose="020B0604020202020204" pitchFamily="34" charset="0"/>
              </a:rPr>
              <a:t>Wide range of external and internal factors must be considered and the focus should be on the action that best fits the given situation.</a:t>
            </a:r>
          </a:p>
          <a:p>
            <a:pPr algn="just">
              <a:spcBef>
                <a:spcPts val="0"/>
              </a:spcBef>
              <a:spcAft>
                <a:spcPts val="600"/>
              </a:spcAft>
            </a:pPr>
            <a:r>
              <a:rPr lang="en-GB" sz="2400" b="1" dirty="0">
                <a:latin typeface="Arial" panose="020B0604020202020204" pitchFamily="34" charset="0"/>
                <a:cs typeface="Arial" panose="020B0604020202020204" pitchFamily="34" charset="0"/>
              </a:rPr>
              <a:t>Managers need  to be developed in skills that are most useful in identifying the important situational factors.</a:t>
            </a:r>
          </a:p>
        </p:txBody>
      </p:sp>
      <p:pic>
        <p:nvPicPr>
          <p:cNvPr id="4" name="Picture 3">
            <a:extLst>
              <a:ext uri="{FF2B5EF4-FFF2-40B4-BE49-F238E27FC236}">
                <a16:creationId xmlns:a16="http://schemas.microsoft.com/office/drawing/2014/main" id="{2F30A41B-4D8B-4EBC-AAB0-D481501A9B9F}"/>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D2218645-7F3C-48EA-8C88-9E8601AA214A}"/>
              </a:ext>
            </a:extLst>
          </p:cNvPr>
          <p:cNvSpPr>
            <a:spLocks noGrp="1"/>
          </p:cNvSpPr>
          <p:nvPr>
            <p:ph type="dt" sz="half" idx="10"/>
          </p:nvPr>
        </p:nvSpPr>
        <p:spPr/>
        <p:txBody>
          <a:bodyPr/>
          <a:lstStyle/>
          <a:p>
            <a:fld id="{04E1B604-0082-4756-B5A5-75CF62AB5304}" type="datetime8">
              <a:rPr lang="en-GB" smtClean="0"/>
              <a:t>09/11/2020 21:38</a:t>
            </a:fld>
            <a:endParaRPr lang="en-GB"/>
          </a:p>
        </p:txBody>
      </p:sp>
      <p:sp>
        <p:nvSpPr>
          <p:cNvPr id="5" name="Footer Placeholder 4">
            <a:extLst>
              <a:ext uri="{FF2B5EF4-FFF2-40B4-BE49-F238E27FC236}">
                <a16:creationId xmlns:a16="http://schemas.microsoft.com/office/drawing/2014/main" id="{53550264-51DF-4DC9-8107-BEAD7E0FEA84}"/>
              </a:ext>
            </a:extLst>
          </p:cNvPr>
          <p:cNvSpPr>
            <a:spLocks noGrp="1"/>
          </p:cNvSpPr>
          <p:nvPr>
            <p:ph type="ftr" sz="quarter" idx="11"/>
          </p:nvPr>
        </p:nvSpPr>
        <p:spPr/>
        <p:txBody>
          <a:bodyPr/>
          <a:lstStyle/>
          <a:p>
            <a:r>
              <a:rPr lang="en-GB"/>
              <a:t>Human Resource Management </a:t>
            </a:r>
          </a:p>
        </p:txBody>
      </p:sp>
      <p:sp>
        <p:nvSpPr>
          <p:cNvPr id="6" name="Slide Number Placeholder 5">
            <a:extLst>
              <a:ext uri="{FF2B5EF4-FFF2-40B4-BE49-F238E27FC236}">
                <a16:creationId xmlns:a16="http://schemas.microsoft.com/office/drawing/2014/main" id="{B8417D39-B715-4925-99E1-E8933FE93E84}"/>
              </a:ext>
            </a:extLst>
          </p:cNvPr>
          <p:cNvSpPr>
            <a:spLocks noGrp="1"/>
          </p:cNvSpPr>
          <p:nvPr>
            <p:ph type="sldNum" sz="quarter" idx="12"/>
          </p:nvPr>
        </p:nvSpPr>
        <p:spPr/>
        <p:txBody>
          <a:bodyPr/>
          <a:lstStyle/>
          <a:p>
            <a:fld id="{56165CC7-67B6-4A3D-BC82-E223D4F9C9CE}" type="slidenum">
              <a:rPr lang="en-GB" smtClean="0"/>
              <a:pPr/>
              <a:t>38</a:t>
            </a:fld>
            <a:endParaRPr lang="en-GB"/>
          </a:p>
        </p:txBody>
      </p:sp>
    </p:spTree>
  </p:cSld>
  <p:clrMapOvr>
    <a:masterClrMapping/>
  </p:clrMapOvr>
  <p:transition spd="slow">
    <p:pull/>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1610" y="1052736"/>
            <a:ext cx="6853665" cy="4698522"/>
          </a:xfrm>
        </p:spPr>
        <p:txBody>
          <a:bodyPr anchor="ctr">
            <a:normAutofit fontScale="92500" lnSpcReduction="10000"/>
          </a:bodyPr>
          <a:lstStyle/>
          <a:p>
            <a:pPr>
              <a:buNone/>
            </a:pPr>
            <a:r>
              <a:rPr lang="en-GB" b="1" dirty="0">
                <a:solidFill>
                  <a:srgbClr val="002060"/>
                </a:solidFill>
                <a:latin typeface="Arial" panose="020B0604020202020204" pitchFamily="34" charset="0"/>
                <a:cs typeface="Arial" panose="020B0604020202020204" pitchFamily="34" charset="0"/>
              </a:rPr>
              <a:t>Important contingencies for companies include;</a:t>
            </a:r>
          </a:p>
          <a:p>
            <a:pPr>
              <a:buNone/>
            </a:pPr>
            <a:endParaRPr lang="en-GB" dirty="0">
              <a:solidFill>
                <a:srgbClr val="002060"/>
              </a:solidFill>
            </a:endParaRPr>
          </a:p>
          <a:p>
            <a:pPr>
              <a:lnSpc>
                <a:spcPct val="150000"/>
              </a:lnSpc>
              <a:buNone/>
            </a:pPr>
            <a:r>
              <a:rPr lang="en-GB" sz="2400" b="1" dirty="0">
                <a:latin typeface="Arial" panose="020B0604020202020204" pitchFamily="34" charset="0"/>
                <a:cs typeface="Arial" panose="020B0604020202020204" pitchFamily="34" charset="0"/>
              </a:rPr>
              <a:t>1. Technology</a:t>
            </a:r>
          </a:p>
          <a:p>
            <a:pPr>
              <a:lnSpc>
                <a:spcPct val="150000"/>
              </a:lnSpc>
              <a:buNone/>
            </a:pPr>
            <a:r>
              <a:rPr lang="en-GB" sz="2400" b="1" dirty="0">
                <a:latin typeface="Arial" panose="020B0604020202020204" pitchFamily="34" charset="0"/>
                <a:cs typeface="Arial" panose="020B0604020202020204" pitchFamily="34" charset="0"/>
              </a:rPr>
              <a:t>2. Suppliers and distributors</a:t>
            </a:r>
          </a:p>
          <a:p>
            <a:pPr>
              <a:lnSpc>
                <a:spcPct val="150000"/>
              </a:lnSpc>
              <a:buNone/>
            </a:pPr>
            <a:r>
              <a:rPr lang="en-GB" sz="2400" b="1" dirty="0">
                <a:latin typeface="Arial" panose="020B0604020202020204" pitchFamily="34" charset="0"/>
                <a:cs typeface="Arial" panose="020B0604020202020204" pitchFamily="34" charset="0"/>
              </a:rPr>
              <a:t>3. Consumer interest groups</a:t>
            </a:r>
          </a:p>
          <a:p>
            <a:pPr>
              <a:lnSpc>
                <a:spcPct val="150000"/>
              </a:lnSpc>
              <a:buNone/>
            </a:pPr>
            <a:r>
              <a:rPr lang="en-GB" sz="2400" b="1" dirty="0">
                <a:latin typeface="Arial" panose="020B0604020202020204" pitchFamily="34" charset="0"/>
                <a:cs typeface="Arial" panose="020B0604020202020204" pitchFamily="34" charset="0"/>
              </a:rPr>
              <a:t>4. Customers and competitors</a:t>
            </a:r>
          </a:p>
          <a:p>
            <a:pPr>
              <a:lnSpc>
                <a:spcPct val="150000"/>
              </a:lnSpc>
              <a:buNone/>
            </a:pPr>
            <a:r>
              <a:rPr lang="en-GB" sz="2400" b="1" dirty="0">
                <a:latin typeface="Arial" panose="020B0604020202020204" pitchFamily="34" charset="0"/>
                <a:cs typeface="Arial" panose="020B0604020202020204" pitchFamily="34" charset="0"/>
              </a:rPr>
              <a:t>5. Government</a:t>
            </a:r>
          </a:p>
          <a:p>
            <a:pPr>
              <a:lnSpc>
                <a:spcPct val="150000"/>
              </a:lnSpc>
              <a:buNone/>
            </a:pPr>
            <a:r>
              <a:rPr lang="en-GB" sz="2400" b="1" dirty="0">
                <a:latin typeface="Arial" panose="020B0604020202020204" pitchFamily="34" charset="0"/>
                <a:cs typeface="Arial" panose="020B0604020202020204" pitchFamily="34" charset="0"/>
              </a:rPr>
              <a:t>6. Unions</a:t>
            </a:r>
          </a:p>
        </p:txBody>
      </p:sp>
      <p:pic>
        <p:nvPicPr>
          <p:cNvPr id="4" name="Picture 3">
            <a:extLst>
              <a:ext uri="{FF2B5EF4-FFF2-40B4-BE49-F238E27FC236}">
                <a16:creationId xmlns:a16="http://schemas.microsoft.com/office/drawing/2014/main" id="{F6FAA2B4-C7BE-4A47-A98B-102E1CF55F63}"/>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7C69862C-4F82-4B78-95E1-85D8C4F843C9}"/>
              </a:ext>
            </a:extLst>
          </p:cNvPr>
          <p:cNvSpPr>
            <a:spLocks noGrp="1"/>
          </p:cNvSpPr>
          <p:nvPr>
            <p:ph type="dt" sz="half" idx="10"/>
          </p:nvPr>
        </p:nvSpPr>
        <p:spPr/>
        <p:txBody>
          <a:bodyPr/>
          <a:lstStyle/>
          <a:p>
            <a:fld id="{9BD8FD9F-C9B5-4F0B-9D12-23C8FA40F80B}" type="datetime8">
              <a:rPr lang="en-GB" smtClean="0"/>
              <a:t>09/11/2020 21:38</a:t>
            </a:fld>
            <a:endParaRPr lang="en-GB"/>
          </a:p>
        </p:txBody>
      </p:sp>
      <p:sp>
        <p:nvSpPr>
          <p:cNvPr id="5" name="Footer Placeholder 4">
            <a:extLst>
              <a:ext uri="{FF2B5EF4-FFF2-40B4-BE49-F238E27FC236}">
                <a16:creationId xmlns:a16="http://schemas.microsoft.com/office/drawing/2014/main" id="{E9D9BCE0-97D6-4F9C-94BF-35710E65AF53}"/>
              </a:ext>
            </a:extLst>
          </p:cNvPr>
          <p:cNvSpPr>
            <a:spLocks noGrp="1"/>
          </p:cNvSpPr>
          <p:nvPr>
            <p:ph type="ftr" sz="quarter" idx="11"/>
          </p:nvPr>
        </p:nvSpPr>
        <p:spPr/>
        <p:txBody>
          <a:bodyPr/>
          <a:lstStyle/>
          <a:p>
            <a:r>
              <a:rPr lang="en-GB" dirty="0">
                <a:solidFill>
                  <a:srgbClr val="0070C0"/>
                </a:solidFill>
              </a:rPr>
              <a:t>Human Resource Management </a:t>
            </a:r>
          </a:p>
        </p:txBody>
      </p:sp>
      <p:sp>
        <p:nvSpPr>
          <p:cNvPr id="6" name="Slide Number Placeholder 5">
            <a:extLst>
              <a:ext uri="{FF2B5EF4-FFF2-40B4-BE49-F238E27FC236}">
                <a16:creationId xmlns:a16="http://schemas.microsoft.com/office/drawing/2014/main" id="{91BDD870-71BF-4F8F-93F3-964247EEC5B4}"/>
              </a:ext>
            </a:extLst>
          </p:cNvPr>
          <p:cNvSpPr>
            <a:spLocks noGrp="1"/>
          </p:cNvSpPr>
          <p:nvPr>
            <p:ph type="sldNum" sz="quarter" idx="12"/>
          </p:nvPr>
        </p:nvSpPr>
        <p:spPr/>
        <p:txBody>
          <a:bodyPr/>
          <a:lstStyle/>
          <a:p>
            <a:fld id="{56165CC7-67B6-4A3D-BC82-E223D4F9C9CE}" type="slidenum">
              <a:rPr lang="en-GB" smtClean="0"/>
              <a:pPr/>
              <a:t>39</a:t>
            </a:fld>
            <a:endParaRPr lang="en-GB"/>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106742"/>
            <a:ext cx="8001000" cy="4590510"/>
          </a:xfrm>
        </p:spPr>
        <p:txBody>
          <a:bodyPr anchor="ctr">
            <a:normAutofit fontScale="92500" lnSpcReduction="20000"/>
          </a:bodyPr>
          <a:lstStyle/>
          <a:p>
            <a:pPr algn="just">
              <a:buNone/>
            </a:pPr>
            <a:r>
              <a:rPr lang="en-GB" b="1" dirty="0">
                <a:solidFill>
                  <a:srgbClr val="002060"/>
                </a:solidFill>
                <a:latin typeface="Arial" panose="020B0604020202020204" pitchFamily="34" charset="0"/>
                <a:cs typeface="Arial" panose="020B0604020202020204" pitchFamily="34" charset="0"/>
              </a:rPr>
              <a:t>Contingency theory</a:t>
            </a:r>
          </a:p>
          <a:p>
            <a:pPr algn="just">
              <a:buNone/>
            </a:pPr>
            <a:endParaRPr lang="en-GB" b="1" dirty="0">
              <a:solidFill>
                <a:srgbClr val="002060"/>
              </a:solidFill>
              <a:latin typeface="Arial" panose="020B0604020202020204" pitchFamily="34" charset="0"/>
              <a:cs typeface="Arial" panose="020B0604020202020204" pitchFamily="34" charset="0"/>
            </a:endParaRPr>
          </a:p>
          <a:p>
            <a:pPr algn="just">
              <a:buNone/>
            </a:pPr>
            <a:r>
              <a:rPr lang="en-GB" b="1" dirty="0">
                <a:solidFill>
                  <a:srgbClr val="002060"/>
                </a:solidFill>
                <a:latin typeface="Arial" panose="020B0604020202020204" pitchFamily="34" charset="0"/>
                <a:cs typeface="Arial" panose="020B0604020202020204" pitchFamily="34" charset="0"/>
              </a:rPr>
              <a:t>Theory is practical and it is equally important for every organization.</a:t>
            </a:r>
          </a:p>
          <a:p>
            <a:pPr algn="just">
              <a:buNone/>
            </a:pPr>
            <a:endParaRPr lang="en-GB" b="1" dirty="0">
              <a:solidFill>
                <a:srgbClr val="002060"/>
              </a:solidFill>
              <a:latin typeface="Arial" panose="020B0604020202020204" pitchFamily="34" charset="0"/>
              <a:cs typeface="Arial" panose="020B0604020202020204" pitchFamily="34" charset="0"/>
            </a:endParaRPr>
          </a:p>
          <a:p>
            <a:pPr algn="just">
              <a:buNone/>
            </a:pPr>
            <a:r>
              <a:rPr lang="en-GB" b="1" dirty="0">
                <a:solidFill>
                  <a:srgbClr val="002060"/>
                </a:solidFill>
                <a:latin typeface="Arial" panose="020B0604020202020204" pitchFamily="34" charset="0"/>
                <a:cs typeface="Arial" panose="020B0604020202020204" pitchFamily="34" charset="0"/>
              </a:rPr>
              <a:t>Theory doesn't acknowledge that there is 'one best way‘ so many methods and principles may be used.</a:t>
            </a:r>
          </a:p>
          <a:p>
            <a:pPr algn="just">
              <a:buNone/>
            </a:pPr>
            <a:endParaRPr lang="en-GB" b="1" dirty="0">
              <a:solidFill>
                <a:srgbClr val="002060"/>
              </a:solidFill>
              <a:latin typeface="Arial" panose="020B0604020202020204" pitchFamily="34" charset="0"/>
              <a:cs typeface="Arial" panose="020B0604020202020204" pitchFamily="34" charset="0"/>
            </a:endParaRPr>
          </a:p>
          <a:p>
            <a:pPr algn="just">
              <a:buNone/>
            </a:pPr>
            <a:r>
              <a:rPr lang="en-GB" b="1" dirty="0">
                <a:solidFill>
                  <a:srgbClr val="002060"/>
                </a:solidFill>
                <a:latin typeface="Arial" panose="020B0604020202020204" pitchFamily="34" charset="0"/>
                <a:cs typeface="Arial" panose="020B0604020202020204" pitchFamily="34" charset="0"/>
              </a:rPr>
              <a:t>Every situation is unique so managers have to be able to analyze each and every situation individually.</a:t>
            </a:r>
          </a:p>
        </p:txBody>
      </p:sp>
      <p:pic>
        <p:nvPicPr>
          <p:cNvPr id="4" name="Picture 3">
            <a:extLst>
              <a:ext uri="{FF2B5EF4-FFF2-40B4-BE49-F238E27FC236}">
                <a16:creationId xmlns:a16="http://schemas.microsoft.com/office/drawing/2014/main" id="{A6400812-8DB4-4210-AEB9-F9EE6AEBADFD}"/>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D50AE6A6-2B7E-4941-AD63-52C52D41527A}"/>
              </a:ext>
            </a:extLst>
          </p:cNvPr>
          <p:cNvSpPr>
            <a:spLocks noGrp="1"/>
          </p:cNvSpPr>
          <p:nvPr>
            <p:ph type="dt" sz="half" idx="10"/>
          </p:nvPr>
        </p:nvSpPr>
        <p:spPr/>
        <p:txBody>
          <a:bodyPr/>
          <a:lstStyle/>
          <a:p>
            <a:fld id="{38536BBC-D848-48FD-90A5-B1C7D75DB823}" type="datetime8">
              <a:rPr lang="en-GB" smtClean="0"/>
              <a:t>09/11/2020 21:38</a:t>
            </a:fld>
            <a:endParaRPr lang="en-GB"/>
          </a:p>
        </p:txBody>
      </p:sp>
      <p:sp>
        <p:nvSpPr>
          <p:cNvPr id="5" name="Footer Placeholder 4">
            <a:extLst>
              <a:ext uri="{FF2B5EF4-FFF2-40B4-BE49-F238E27FC236}">
                <a16:creationId xmlns:a16="http://schemas.microsoft.com/office/drawing/2014/main" id="{C6A3E736-7F7B-4071-999F-37F94C8657C5}"/>
              </a:ext>
            </a:extLst>
          </p:cNvPr>
          <p:cNvSpPr>
            <a:spLocks noGrp="1"/>
          </p:cNvSpPr>
          <p:nvPr>
            <p:ph type="ftr" sz="quarter" idx="11"/>
          </p:nvPr>
        </p:nvSpPr>
        <p:spPr/>
        <p:txBody>
          <a:bodyPr/>
          <a:lstStyle/>
          <a:p>
            <a:r>
              <a:rPr lang="en-GB" dirty="0">
                <a:solidFill>
                  <a:srgbClr val="0070C0"/>
                </a:solidFill>
              </a:rPr>
              <a:t>Human Resource Management </a:t>
            </a:r>
          </a:p>
        </p:txBody>
      </p:sp>
      <p:sp>
        <p:nvSpPr>
          <p:cNvPr id="6" name="Slide Number Placeholder 5">
            <a:extLst>
              <a:ext uri="{FF2B5EF4-FFF2-40B4-BE49-F238E27FC236}">
                <a16:creationId xmlns:a16="http://schemas.microsoft.com/office/drawing/2014/main" id="{A9459FDB-E946-47D5-BD0C-7B25778A9D68}"/>
              </a:ext>
            </a:extLst>
          </p:cNvPr>
          <p:cNvSpPr>
            <a:spLocks noGrp="1"/>
          </p:cNvSpPr>
          <p:nvPr>
            <p:ph type="sldNum" sz="quarter" idx="12"/>
          </p:nvPr>
        </p:nvSpPr>
        <p:spPr/>
        <p:txBody>
          <a:bodyPr/>
          <a:lstStyle/>
          <a:p>
            <a:fld id="{56165CC7-67B6-4A3D-BC82-E223D4F9C9CE}" type="slidenum">
              <a:rPr lang="en-GB" smtClean="0"/>
              <a:pPr/>
              <a:t>40</a:t>
            </a:fld>
            <a:endParaRPr lang="en-GB"/>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6700" y="1219200"/>
            <a:ext cx="8610600" cy="4879172"/>
          </a:xfrm>
        </p:spPr>
        <p:txBody>
          <a:bodyPr anchor="ctr">
            <a:noAutofit/>
          </a:bodyPr>
          <a:lstStyle/>
          <a:p>
            <a:pPr marL="1397" indent="-1397" algn="just">
              <a:buNone/>
            </a:pPr>
            <a:r>
              <a:rPr lang="en-US" sz="2400" b="1" dirty="0">
                <a:solidFill>
                  <a:srgbClr val="002060"/>
                </a:solidFill>
                <a:latin typeface="Arial" panose="020B0604020202020204" pitchFamily="34" charset="0"/>
                <a:cs typeface="Arial" panose="020B0604020202020204" pitchFamily="34" charset="0"/>
              </a:rPr>
              <a:t>While this sounds like common sense the logical development of the argument is that as all situations are unique then management can be practiced only by intuition and judgment, thereby negating the value of prior knowledge and wisdom – and can be construed to undermine the theoretical and general study of management.</a:t>
            </a:r>
          </a:p>
          <a:p>
            <a:pPr marL="1397" indent="-1397" algn="just">
              <a:buNone/>
            </a:pPr>
            <a:r>
              <a:rPr lang="en-US" sz="2400" b="1" dirty="0">
                <a:solidFill>
                  <a:srgbClr val="002060"/>
                </a:solidFill>
                <a:latin typeface="Arial" panose="020B0604020202020204" pitchFamily="34" charset="0"/>
                <a:cs typeface="Arial" panose="020B0604020202020204" pitchFamily="34" charset="0"/>
              </a:rPr>
              <a:t>	</a:t>
            </a:r>
          </a:p>
          <a:p>
            <a:pPr marL="1397" indent="-1397" algn="just">
              <a:buNone/>
            </a:pPr>
            <a:r>
              <a:rPr lang="en-US" sz="2400" b="1" dirty="0">
                <a:solidFill>
                  <a:srgbClr val="002060"/>
                </a:solidFill>
                <a:latin typeface="Arial" panose="020B0604020202020204" pitchFamily="34" charset="0"/>
                <a:cs typeface="Arial" panose="020B0604020202020204" pitchFamily="34" charset="0"/>
              </a:rPr>
              <a:t>But it recognizes that the successful application of a technique in one situation does not guarantee success in another and that different methods may be appropriate in different situations.</a:t>
            </a:r>
            <a:endParaRPr lang="en-GB" sz="2400" b="1" dirty="0">
              <a:solidFill>
                <a:srgbClr val="002060"/>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22D828C-EF11-428C-B02A-D3975E7541B4}"/>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A2F1FE92-532B-4F2A-94C2-AEAEF95BE466}"/>
              </a:ext>
            </a:extLst>
          </p:cNvPr>
          <p:cNvSpPr>
            <a:spLocks noGrp="1"/>
          </p:cNvSpPr>
          <p:nvPr>
            <p:ph type="dt" sz="half" idx="10"/>
          </p:nvPr>
        </p:nvSpPr>
        <p:spPr/>
        <p:txBody>
          <a:bodyPr/>
          <a:lstStyle/>
          <a:p>
            <a:fld id="{294CF802-DF72-4FB8-A373-579AEABDE354}" type="datetime8">
              <a:rPr lang="en-GB" smtClean="0"/>
              <a:t>09/11/2020 21:38</a:t>
            </a:fld>
            <a:endParaRPr lang="en-GB"/>
          </a:p>
        </p:txBody>
      </p:sp>
      <p:sp>
        <p:nvSpPr>
          <p:cNvPr id="5" name="Footer Placeholder 4">
            <a:extLst>
              <a:ext uri="{FF2B5EF4-FFF2-40B4-BE49-F238E27FC236}">
                <a16:creationId xmlns:a16="http://schemas.microsoft.com/office/drawing/2014/main" id="{6D3A959D-2D56-4A73-B909-D42D338B3625}"/>
              </a:ext>
            </a:extLst>
          </p:cNvPr>
          <p:cNvSpPr>
            <a:spLocks noGrp="1"/>
          </p:cNvSpPr>
          <p:nvPr>
            <p:ph type="ftr" sz="quarter" idx="11"/>
          </p:nvPr>
        </p:nvSpPr>
        <p:spPr/>
        <p:txBody>
          <a:bodyPr/>
          <a:lstStyle/>
          <a:p>
            <a:r>
              <a:rPr lang="en-GB"/>
              <a:t>Human Resource Management </a:t>
            </a:r>
          </a:p>
        </p:txBody>
      </p:sp>
      <p:sp>
        <p:nvSpPr>
          <p:cNvPr id="6" name="Slide Number Placeholder 5">
            <a:extLst>
              <a:ext uri="{FF2B5EF4-FFF2-40B4-BE49-F238E27FC236}">
                <a16:creationId xmlns:a16="http://schemas.microsoft.com/office/drawing/2014/main" id="{8AC18481-68A9-4367-9A56-213045E4E3EE}"/>
              </a:ext>
            </a:extLst>
          </p:cNvPr>
          <p:cNvSpPr>
            <a:spLocks noGrp="1"/>
          </p:cNvSpPr>
          <p:nvPr>
            <p:ph type="sldNum" sz="quarter" idx="12"/>
          </p:nvPr>
        </p:nvSpPr>
        <p:spPr/>
        <p:txBody>
          <a:bodyPr/>
          <a:lstStyle/>
          <a:p>
            <a:fld id="{56165CC7-67B6-4A3D-BC82-E223D4F9C9CE}" type="slidenum">
              <a:rPr lang="en-GB" smtClean="0"/>
              <a:pPr/>
              <a:t>41</a:t>
            </a:fld>
            <a:endParaRPr lang="en-GB"/>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286000" y="34121"/>
            <a:ext cx="5929354" cy="646331"/>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Feedback – A Definition</a:t>
            </a:r>
          </a:p>
        </p:txBody>
      </p:sp>
      <p:sp>
        <p:nvSpPr>
          <p:cNvPr id="9" name="TextBox 8"/>
          <p:cNvSpPr txBox="1"/>
          <p:nvPr/>
        </p:nvSpPr>
        <p:spPr>
          <a:xfrm>
            <a:off x="314164" y="2143116"/>
            <a:ext cx="4257836" cy="2978508"/>
          </a:xfrm>
          <a:prstGeom prst="rect">
            <a:avLst/>
          </a:prstGeom>
          <a:noFill/>
        </p:spPr>
        <p:txBody>
          <a:bodyPr wrap="square" rtlCol="0">
            <a:spAutoFit/>
          </a:bodyPr>
          <a:lstStyle/>
          <a:p>
            <a:pPr marL="0" marR="0" lvl="0" indent="0" defTabSz="914400" rtl="0" eaLnBrk="1" fontAlgn="base" latinLnBrk="0" hangingPunct="1">
              <a:lnSpc>
                <a:spcPct val="150000"/>
              </a:lnSpc>
              <a:spcBef>
                <a:spcPct val="0"/>
              </a:spcBef>
              <a:spcAft>
                <a:spcPct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“Feedback is the gentle art of praising or criticising, with justification, another person’s behaviour – through discussion”</a:t>
            </a:r>
            <a:endParaRPr kumimoji="0" lang="en-GB" sz="2000" b="0" i="0" u="none" strike="noStrike" kern="1200" cap="none" spc="0" normalizeH="0" baseline="0" noProof="0" dirty="0">
              <a:ln>
                <a:noFill/>
              </a:ln>
              <a:solidFill>
                <a:prstClr val="black"/>
              </a:solidFill>
              <a:effectLst/>
              <a:uLnTx/>
              <a:uFillTx/>
              <a:latin typeface="Arial" charset="0"/>
              <a:ea typeface="+mn-ea"/>
              <a:cs typeface="Arial" charset="0"/>
            </a:endParaRPr>
          </a:p>
        </p:txBody>
      </p:sp>
      <p:pic>
        <p:nvPicPr>
          <p:cNvPr id="2050" name="Picture 2" descr="http://www.birkey.com/uploads/2-Men-Options.jpg"/>
          <p:cNvPicPr>
            <a:picLocks noChangeAspect="1" noChangeArrowheads="1"/>
          </p:cNvPicPr>
          <p:nvPr/>
        </p:nvPicPr>
        <p:blipFill>
          <a:blip r:embed="rId3" cstate="print"/>
          <a:srcRect/>
          <a:stretch>
            <a:fillRect/>
          </a:stretch>
        </p:blipFill>
        <p:spPr bwMode="auto">
          <a:xfrm>
            <a:off x="5029200" y="2143116"/>
            <a:ext cx="3012135" cy="3114684"/>
          </a:xfrm>
          <a:prstGeom prst="rect">
            <a:avLst/>
          </a:prstGeom>
          <a:noFill/>
        </p:spPr>
      </p:pic>
      <p:pic>
        <p:nvPicPr>
          <p:cNvPr id="5" name="Picture 4">
            <a:extLst>
              <a:ext uri="{FF2B5EF4-FFF2-40B4-BE49-F238E27FC236}">
                <a16:creationId xmlns:a16="http://schemas.microsoft.com/office/drawing/2014/main" id="{276263FE-1B41-4768-9F05-D29A66406D95}"/>
              </a:ext>
            </a:extLst>
          </p:cNvPr>
          <p:cNvPicPr>
            <a:picLocks noChangeAspect="1"/>
          </p:cNvPicPr>
          <p:nvPr/>
        </p:nvPicPr>
        <p:blipFill>
          <a:blip r:embed="rId4"/>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B107AFBD-E887-4ADF-990E-AD64B5F3F825}"/>
              </a:ext>
            </a:extLst>
          </p:cNvPr>
          <p:cNvSpPr>
            <a:spLocks noGrp="1"/>
          </p:cNvSpPr>
          <p:nvPr>
            <p:ph type="dt" sz="half" idx="10"/>
          </p:nvPr>
        </p:nvSpPr>
        <p:spPr/>
        <p:txBody>
          <a:bodyPr/>
          <a:lstStyle/>
          <a:p>
            <a:pPr>
              <a:defRPr/>
            </a:pPr>
            <a:fld id="{1E5A70E6-2853-4A11-866A-B951A82AA7F7}" type="datetime8">
              <a:rPr lang="en-GB" smtClean="0"/>
              <a:t>09/11/2020 21:38</a:t>
            </a:fld>
            <a:endParaRPr lang="en-GB"/>
          </a:p>
        </p:txBody>
      </p:sp>
      <p:sp>
        <p:nvSpPr>
          <p:cNvPr id="3" name="Footer Placeholder 2">
            <a:extLst>
              <a:ext uri="{FF2B5EF4-FFF2-40B4-BE49-F238E27FC236}">
                <a16:creationId xmlns:a16="http://schemas.microsoft.com/office/drawing/2014/main" id="{CCF45025-E0DD-493E-8358-19AA600301B1}"/>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3026541C-5AA3-434C-BEFD-780885619099}"/>
              </a:ext>
            </a:extLst>
          </p:cNvPr>
          <p:cNvSpPr>
            <a:spLocks noGrp="1"/>
          </p:cNvSpPr>
          <p:nvPr>
            <p:ph type="sldNum" sz="quarter" idx="12"/>
          </p:nvPr>
        </p:nvSpPr>
        <p:spPr/>
        <p:txBody>
          <a:bodyPr/>
          <a:lstStyle/>
          <a:p>
            <a:pPr>
              <a:defRPr/>
            </a:pPr>
            <a:fld id="{14FFC5E5-6448-4967-B6E6-96FF8A69B96B}" type="slidenum">
              <a:rPr lang="en-GB" smtClean="0"/>
              <a:pPr>
                <a:defRPr/>
              </a:pPr>
              <a:t>42</a:t>
            </a:fld>
            <a:endParaRPr lang="en-GB"/>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733799" y="188008"/>
            <a:ext cx="4572001" cy="707886"/>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Giving Feedback</a:t>
            </a:r>
          </a:p>
        </p:txBody>
      </p:sp>
      <p:sp>
        <p:nvSpPr>
          <p:cNvPr id="8" name="TextBox 7"/>
          <p:cNvSpPr txBox="1"/>
          <p:nvPr/>
        </p:nvSpPr>
        <p:spPr>
          <a:xfrm>
            <a:off x="304800" y="1295400"/>
            <a:ext cx="5638800" cy="4455835"/>
          </a:xfrm>
          <a:prstGeom prst="rect">
            <a:avLst/>
          </a:prstGeom>
          <a:noFill/>
        </p:spPr>
        <p:txBody>
          <a:bodyPr wrap="square" rtlCol="0">
            <a:spAutoFit/>
          </a:bodyPr>
          <a:lstStyle/>
          <a:p>
            <a:pPr lvl="0" algn="just" fontAlgn="base">
              <a:lnSpc>
                <a:spcPct val="150000"/>
              </a:lnSpc>
              <a:spcBef>
                <a:spcPct val="0"/>
              </a:spcBef>
              <a:spcAft>
                <a:spcPct val="0"/>
              </a:spcAft>
              <a:buFont typeface="Arial" pitchFamily="34" charset="0"/>
              <a:buChar char="•"/>
            </a:pPr>
            <a:r>
              <a:rPr lang="en-US" sz="2400" b="1" dirty="0" err="1">
                <a:solidFill>
                  <a:prstClr val="black"/>
                </a:solidFill>
                <a:latin typeface="Arial" panose="020B0604020202020204" pitchFamily="34" charset="0"/>
                <a:cs typeface="Arial" panose="020B0604020202020204" pitchFamily="34" charset="0"/>
              </a:rPr>
              <a:t>Behaviour</a:t>
            </a:r>
            <a:r>
              <a:rPr lang="en-US" sz="2400" b="1" dirty="0">
                <a:solidFill>
                  <a:prstClr val="black"/>
                </a:solidFill>
                <a:latin typeface="Arial" panose="020B0604020202020204" pitchFamily="34" charset="0"/>
                <a:cs typeface="Arial" panose="020B0604020202020204" pitchFamily="34" charset="0"/>
              </a:rPr>
              <a:t>– Identifies the specific </a:t>
            </a:r>
            <a:r>
              <a:rPr lang="en-US" sz="2400" b="1" dirty="0" err="1">
                <a:solidFill>
                  <a:prstClr val="black"/>
                </a:solidFill>
                <a:latin typeface="Arial" panose="020B0604020202020204" pitchFamily="34" charset="0"/>
                <a:cs typeface="Arial" panose="020B0604020202020204" pitchFamily="34" charset="0"/>
              </a:rPr>
              <a:t>behaviour</a:t>
            </a:r>
            <a:endParaRPr lang="en-US" sz="2400" b="1" dirty="0">
              <a:solidFill>
                <a:prstClr val="black"/>
              </a:solidFill>
              <a:latin typeface="Arial" panose="020B0604020202020204" pitchFamily="34" charset="0"/>
              <a:cs typeface="Arial" panose="020B0604020202020204" pitchFamily="34" charset="0"/>
            </a:endParaRPr>
          </a:p>
          <a:p>
            <a:pPr lvl="0" algn="just" fontAlgn="base">
              <a:lnSpc>
                <a:spcPct val="150000"/>
              </a:lnSpc>
              <a:spcBef>
                <a:spcPct val="0"/>
              </a:spcBef>
              <a:spcAft>
                <a:spcPct val="0"/>
              </a:spcAft>
              <a:buFont typeface="Arial" pitchFamily="34" charset="0"/>
              <a:buChar char="•"/>
            </a:pPr>
            <a:r>
              <a:rPr lang="en-US" sz="2400" b="1" dirty="0">
                <a:solidFill>
                  <a:prstClr val="black"/>
                </a:solidFill>
                <a:latin typeface="Arial" panose="020B0604020202020204" pitchFamily="34" charset="0"/>
                <a:cs typeface="Arial" panose="020B0604020202020204" pitchFamily="34" charset="0"/>
              </a:rPr>
              <a:t> Outcome– Shows the impact of the </a:t>
            </a:r>
            <a:r>
              <a:rPr lang="en-US" sz="2400" b="1" dirty="0" err="1">
                <a:solidFill>
                  <a:prstClr val="black"/>
                </a:solidFill>
                <a:latin typeface="Arial" panose="020B0604020202020204" pitchFamily="34" charset="0"/>
                <a:cs typeface="Arial" panose="020B0604020202020204" pitchFamily="34" charset="0"/>
              </a:rPr>
              <a:t>behaviour</a:t>
            </a:r>
            <a:r>
              <a:rPr lang="en-US" sz="2400" b="1" dirty="0">
                <a:solidFill>
                  <a:prstClr val="black"/>
                </a:solidFill>
                <a:latin typeface="Arial" panose="020B0604020202020204" pitchFamily="34" charset="0"/>
                <a:cs typeface="Arial" panose="020B0604020202020204" pitchFamily="34" charset="0"/>
              </a:rPr>
              <a:t> </a:t>
            </a:r>
          </a:p>
          <a:p>
            <a:pPr lvl="0" fontAlgn="base">
              <a:lnSpc>
                <a:spcPct val="150000"/>
              </a:lnSpc>
              <a:spcBef>
                <a:spcPct val="0"/>
              </a:spcBef>
              <a:spcAft>
                <a:spcPct val="0"/>
              </a:spcAft>
              <a:buFont typeface="Arial" pitchFamily="34" charset="0"/>
              <a:buChar char="•"/>
            </a:pPr>
            <a:r>
              <a:rPr lang="en-US" sz="2400" b="1" dirty="0">
                <a:solidFill>
                  <a:prstClr val="black"/>
                </a:solidFill>
                <a:latin typeface="Arial" panose="020B0604020202020204" pitchFamily="34" charset="0"/>
                <a:cs typeface="Arial" panose="020B0604020202020204" pitchFamily="34" charset="0"/>
              </a:rPr>
              <a:t> Feelings–   Strengthens the relationship through sharing feelings</a:t>
            </a:r>
          </a:p>
          <a:p>
            <a:pPr lvl="0" algn="just" fontAlgn="base">
              <a:lnSpc>
                <a:spcPct val="150000"/>
              </a:lnSpc>
              <a:spcBef>
                <a:spcPct val="0"/>
              </a:spcBef>
              <a:spcAft>
                <a:spcPct val="0"/>
              </a:spcAft>
              <a:buFont typeface="Arial" pitchFamily="34" charset="0"/>
              <a:buChar char="•"/>
            </a:pPr>
            <a:r>
              <a:rPr lang="en-US" sz="2400" b="1" dirty="0">
                <a:solidFill>
                  <a:prstClr val="black"/>
                </a:solidFill>
                <a:latin typeface="Arial" panose="020B0604020202020204" pitchFamily="34" charset="0"/>
                <a:cs typeface="Arial" panose="020B0604020202020204" pitchFamily="34" charset="0"/>
              </a:rPr>
              <a:t> Future– Focuses on what needs to be done to improve/maintain</a:t>
            </a:r>
          </a:p>
        </p:txBody>
      </p:sp>
      <p:pic>
        <p:nvPicPr>
          <p:cNvPr id="25602" name="Picture 2" descr="http://api.ning.com/files/y5wH13UhKri6VWub-a45WvMcyyElSOcHq1q2HE1RSVntyjddy*Q3sGl12jFP-tSZjcQGf-zbb4hIuEFOKcRHpKsACYF8jTr2/DuckComputerSmash.jpg"/>
          <p:cNvPicPr>
            <a:picLocks noChangeAspect="1" noChangeArrowheads="1"/>
          </p:cNvPicPr>
          <p:nvPr/>
        </p:nvPicPr>
        <p:blipFill>
          <a:blip r:embed="rId3" cstate="print"/>
          <a:srcRect/>
          <a:stretch>
            <a:fillRect/>
          </a:stretch>
        </p:blipFill>
        <p:spPr bwMode="auto">
          <a:xfrm>
            <a:off x="6172200" y="2438400"/>
            <a:ext cx="2667000" cy="2247901"/>
          </a:xfrm>
          <a:prstGeom prst="rect">
            <a:avLst/>
          </a:prstGeom>
          <a:noFill/>
        </p:spPr>
      </p:pic>
      <p:pic>
        <p:nvPicPr>
          <p:cNvPr id="5" name="Picture 4">
            <a:extLst>
              <a:ext uri="{FF2B5EF4-FFF2-40B4-BE49-F238E27FC236}">
                <a16:creationId xmlns:a16="http://schemas.microsoft.com/office/drawing/2014/main" id="{9DB6FC83-D17E-4622-B007-3E4FE42E4E31}"/>
              </a:ext>
            </a:extLst>
          </p:cNvPr>
          <p:cNvPicPr>
            <a:picLocks noChangeAspect="1"/>
          </p:cNvPicPr>
          <p:nvPr/>
        </p:nvPicPr>
        <p:blipFill>
          <a:blip r:embed="rId4"/>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49E8E952-4A02-41C3-AAFB-8C0585AC21BB}"/>
              </a:ext>
            </a:extLst>
          </p:cNvPr>
          <p:cNvSpPr>
            <a:spLocks noGrp="1"/>
          </p:cNvSpPr>
          <p:nvPr>
            <p:ph type="dt" sz="half" idx="10"/>
          </p:nvPr>
        </p:nvSpPr>
        <p:spPr/>
        <p:txBody>
          <a:bodyPr/>
          <a:lstStyle/>
          <a:p>
            <a:pPr>
              <a:defRPr/>
            </a:pPr>
            <a:fld id="{3451120D-CE34-4D84-AEC5-E722A718FE30}" type="datetime8">
              <a:rPr lang="en-GB" smtClean="0"/>
              <a:t>09/11/2020 21:38</a:t>
            </a:fld>
            <a:endParaRPr lang="en-GB"/>
          </a:p>
        </p:txBody>
      </p:sp>
      <p:sp>
        <p:nvSpPr>
          <p:cNvPr id="3" name="Footer Placeholder 2">
            <a:extLst>
              <a:ext uri="{FF2B5EF4-FFF2-40B4-BE49-F238E27FC236}">
                <a16:creationId xmlns:a16="http://schemas.microsoft.com/office/drawing/2014/main" id="{636E831F-CAEF-48C5-81B8-AC07E3279895}"/>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F82AFFF9-AF8D-40D0-842E-54E7110C690F}"/>
              </a:ext>
            </a:extLst>
          </p:cNvPr>
          <p:cNvSpPr>
            <a:spLocks noGrp="1"/>
          </p:cNvSpPr>
          <p:nvPr>
            <p:ph type="sldNum" sz="quarter" idx="12"/>
          </p:nvPr>
        </p:nvSpPr>
        <p:spPr/>
        <p:txBody>
          <a:bodyPr/>
          <a:lstStyle/>
          <a:p>
            <a:pPr>
              <a:defRPr/>
            </a:pPr>
            <a:fld id="{14FFC5E5-6448-4967-B6E6-96FF8A69B96B}" type="slidenum">
              <a:rPr lang="en-GB" smtClean="0"/>
              <a:pPr>
                <a:defRPr/>
              </a:pPr>
              <a:t>43</a:t>
            </a:fld>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3124200" y="61417"/>
            <a:ext cx="4114800" cy="631306"/>
          </a:xfrm>
        </p:spPr>
        <p:txBody>
          <a:bodyPr/>
          <a:lstStyle/>
          <a:p>
            <a:r>
              <a:rPr lang="en-GB" sz="3600" b="1" dirty="0">
                <a:solidFill>
                  <a:srgbClr val="0070C0"/>
                </a:solidFill>
                <a:latin typeface="Arial" panose="020B0604020202020204" pitchFamily="34" charset="0"/>
                <a:cs typeface="Arial" panose="020B0604020202020204" pitchFamily="34" charset="0"/>
              </a:rPr>
              <a:t>Strategic HRM</a:t>
            </a:r>
          </a:p>
        </p:txBody>
      </p:sp>
      <p:sp>
        <p:nvSpPr>
          <p:cNvPr id="7" name="TextBox 6"/>
          <p:cNvSpPr txBox="1"/>
          <p:nvPr/>
        </p:nvSpPr>
        <p:spPr>
          <a:xfrm>
            <a:off x="716496" y="2032079"/>
            <a:ext cx="7711008" cy="2793842"/>
          </a:xfrm>
          <a:prstGeom prst="rect">
            <a:avLst/>
          </a:prstGeom>
          <a:noFill/>
        </p:spPr>
        <p:txBody>
          <a:bodyPr wrap="square" rtlCol="0">
            <a:spAutoFit/>
          </a:bodyPr>
          <a:lstStyle/>
          <a:p>
            <a:pPr marL="0" marR="0" lvl="0" indent="0" algn="just" defTabSz="914400" rtl="0" eaLnBrk="1" fontAlgn="base" latinLnBrk="0" hangingPunct="1">
              <a:lnSpc>
                <a:spcPct val="15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“Strategic Human Resource Management is the basis for developing and implementing approaches to people management that take into account the changing context in which the organisation operates and its longer term requirements”</a:t>
            </a:r>
          </a:p>
        </p:txBody>
      </p:sp>
      <p:pic>
        <p:nvPicPr>
          <p:cNvPr id="4" name="Picture 3">
            <a:extLst>
              <a:ext uri="{FF2B5EF4-FFF2-40B4-BE49-F238E27FC236}">
                <a16:creationId xmlns:a16="http://schemas.microsoft.com/office/drawing/2014/main" id="{8779379B-6143-40C9-AB2F-A59A2E88AB48}"/>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58CF08A4-A9AD-4B1B-96E1-D6979F9B16A0}"/>
              </a:ext>
            </a:extLst>
          </p:cNvPr>
          <p:cNvSpPr>
            <a:spLocks noGrp="1"/>
          </p:cNvSpPr>
          <p:nvPr>
            <p:ph type="dt" sz="half" idx="10"/>
          </p:nvPr>
        </p:nvSpPr>
        <p:spPr/>
        <p:txBody>
          <a:bodyPr/>
          <a:lstStyle/>
          <a:p>
            <a:pPr>
              <a:defRPr/>
            </a:pPr>
            <a:fld id="{ABD67020-3DE2-4AE8-9A9A-BC1A52296A06}" type="datetime8">
              <a:rPr lang="en-GB" smtClean="0"/>
              <a:t>09/11/2020 21:38</a:t>
            </a:fld>
            <a:endParaRPr lang="en-GB"/>
          </a:p>
        </p:txBody>
      </p:sp>
      <p:sp>
        <p:nvSpPr>
          <p:cNvPr id="3" name="Footer Placeholder 2">
            <a:extLst>
              <a:ext uri="{FF2B5EF4-FFF2-40B4-BE49-F238E27FC236}">
                <a16:creationId xmlns:a16="http://schemas.microsoft.com/office/drawing/2014/main" id="{17EEB55A-D6B1-4020-AB19-F7A19F178964}"/>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5" name="Slide Number Placeholder 4">
            <a:extLst>
              <a:ext uri="{FF2B5EF4-FFF2-40B4-BE49-F238E27FC236}">
                <a16:creationId xmlns:a16="http://schemas.microsoft.com/office/drawing/2014/main" id="{B2AB2518-778F-46CE-A6CC-3689A3F21439}"/>
              </a:ext>
            </a:extLst>
          </p:cNvPr>
          <p:cNvSpPr>
            <a:spLocks noGrp="1"/>
          </p:cNvSpPr>
          <p:nvPr>
            <p:ph type="sldNum" sz="quarter" idx="12"/>
          </p:nvPr>
        </p:nvSpPr>
        <p:spPr/>
        <p:txBody>
          <a:bodyPr/>
          <a:lstStyle/>
          <a:p>
            <a:pPr>
              <a:defRPr/>
            </a:pPr>
            <a:fld id="{14FFC5E5-6448-4967-B6E6-96FF8A69B96B}" type="slidenum">
              <a:rPr lang="en-GB" smtClean="0"/>
              <a:pPr>
                <a:defRPr/>
              </a:pPr>
              <a:t>44</a:t>
            </a:fld>
            <a:endParaRPr lang="en-GB"/>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683568" y="1916833"/>
            <a:ext cx="8064500" cy="3046988"/>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Get the right people in the right jobs  to achieve organisational goals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Get those people to perform well, and continuously improve and develop</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HR must be managed well to do this – it therefore requires good management practice and skills</a:t>
            </a:r>
          </a:p>
        </p:txBody>
      </p:sp>
      <p:sp>
        <p:nvSpPr>
          <p:cNvPr id="3078" name="TextBox 7"/>
          <p:cNvSpPr txBox="1">
            <a:spLocks noChangeArrowheads="1"/>
          </p:cNvSpPr>
          <p:nvPr/>
        </p:nvSpPr>
        <p:spPr bwMode="auto">
          <a:xfrm>
            <a:off x="3886200" y="685800"/>
            <a:ext cx="4114800" cy="70788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Aims of HR</a:t>
            </a:r>
          </a:p>
        </p:txBody>
      </p:sp>
      <p:pic>
        <p:nvPicPr>
          <p:cNvPr id="4" name="Picture 3">
            <a:extLst>
              <a:ext uri="{FF2B5EF4-FFF2-40B4-BE49-F238E27FC236}">
                <a16:creationId xmlns:a16="http://schemas.microsoft.com/office/drawing/2014/main" id="{F297F124-CFEC-4A6C-94E9-C58F0E632ADE}"/>
              </a:ext>
            </a:extLst>
          </p:cNvPr>
          <p:cNvPicPr>
            <a:picLocks noChangeAspect="1"/>
          </p:cNvPicPr>
          <p:nvPr/>
        </p:nvPicPr>
        <p:blipFill>
          <a:blip r:embed="rId2"/>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AACA6B0C-EC34-4E63-8905-67BC74A23CEC}"/>
              </a:ext>
            </a:extLst>
          </p:cNvPr>
          <p:cNvSpPr>
            <a:spLocks noGrp="1"/>
          </p:cNvSpPr>
          <p:nvPr>
            <p:ph type="dt" sz="half" idx="10"/>
          </p:nvPr>
        </p:nvSpPr>
        <p:spPr/>
        <p:txBody>
          <a:bodyPr/>
          <a:lstStyle/>
          <a:p>
            <a:pPr>
              <a:defRPr/>
            </a:pPr>
            <a:fld id="{253AF399-55CB-4F8A-B5AF-15D96F69FC72}" type="datetime8">
              <a:rPr lang="en-GB" smtClean="0"/>
              <a:t>09/11/2020 21:38</a:t>
            </a:fld>
            <a:endParaRPr lang="en-GB"/>
          </a:p>
        </p:txBody>
      </p:sp>
      <p:sp>
        <p:nvSpPr>
          <p:cNvPr id="3" name="Footer Placeholder 2">
            <a:extLst>
              <a:ext uri="{FF2B5EF4-FFF2-40B4-BE49-F238E27FC236}">
                <a16:creationId xmlns:a16="http://schemas.microsoft.com/office/drawing/2014/main" id="{8D1F95B3-397E-42ED-9574-C53BC8C17709}"/>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5" name="Slide Number Placeholder 4">
            <a:extLst>
              <a:ext uri="{FF2B5EF4-FFF2-40B4-BE49-F238E27FC236}">
                <a16:creationId xmlns:a16="http://schemas.microsoft.com/office/drawing/2014/main" id="{49E7FE02-759B-413E-A6DC-EEAB9A0FF2D9}"/>
              </a:ext>
            </a:extLst>
          </p:cNvPr>
          <p:cNvSpPr>
            <a:spLocks noGrp="1"/>
          </p:cNvSpPr>
          <p:nvPr>
            <p:ph type="sldNum" sz="quarter" idx="12"/>
          </p:nvPr>
        </p:nvSpPr>
        <p:spPr/>
        <p:txBody>
          <a:bodyPr/>
          <a:lstStyle/>
          <a:p>
            <a:pPr>
              <a:defRPr/>
            </a:pPr>
            <a:fld id="{3A39028E-B37E-4289-A1BB-AA2D19915D75}" type="slidenum">
              <a:rPr lang="en-GB" smtClean="0"/>
              <a:pPr>
                <a:defRPr/>
              </a:pPr>
              <a:t>45</a:t>
            </a:fld>
            <a:endParaRPr lang="en-GB"/>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381000" y="1600200"/>
            <a:ext cx="8369300" cy="4425058"/>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objectives of HRM</a:t>
            </a: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Arial"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To ensure that the organisation is able to achieve success through people.</a:t>
            </a:r>
          </a:p>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To increase organisational effectiveness and capability </a:t>
            </a:r>
          </a:p>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To be concerned with the rights and needs of people in organisations through the exercise of social responsibility </a:t>
            </a:r>
          </a:p>
        </p:txBody>
      </p:sp>
      <p:sp>
        <p:nvSpPr>
          <p:cNvPr id="3078" name="TextBox 7"/>
          <p:cNvSpPr txBox="1">
            <a:spLocks noChangeArrowheads="1"/>
          </p:cNvSpPr>
          <p:nvPr/>
        </p:nvSpPr>
        <p:spPr bwMode="auto">
          <a:xfrm>
            <a:off x="2362200" y="0"/>
            <a:ext cx="6009456" cy="132343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The practice of HRM – key learning points</a:t>
            </a:r>
            <a:endParaRPr kumimoji="0" lang="en-GB" sz="3000" b="0" i="0" u="none" strike="noStrike" kern="1200" cap="none" spc="0" normalizeH="0" baseline="0" noProof="0" dirty="0">
              <a:ln>
                <a:noFill/>
              </a:ln>
              <a:solidFill>
                <a:prstClr val="black"/>
              </a:solidFill>
              <a:effectLst/>
              <a:uLnTx/>
              <a:uFillTx/>
              <a:latin typeface="Arial" charset="0"/>
              <a:ea typeface="+mn-ea"/>
              <a:cs typeface="Arial" charset="0"/>
            </a:endParaRPr>
          </a:p>
        </p:txBody>
      </p:sp>
      <p:pic>
        <p:nvPicPr>
          <p:cNvPr id="4" name="Picture 3">
            <a:extLst>
              <a:ext uri="{FF2B5EF4-FFF2-40B4-BE49-F238E27FC236}">
                <a16:creationId xmlns:a16="http://schemas.microsoft.com/office/drawing/2014/main" id="{ADBE3BD5-B5EB-43DC-B00B-A730654DEF11}"/>
              </a:ext>
            </a:extLst>
          </p:cNvPr>
          <p:cNvPicPr>
            <a:picLocks noChangeAspect="1"/>
          </p:cNvPicPr>
          <p:nvPr/>
        </p:nvPicPr>
        <p:blipFill>
          <a:blip r:embed="rId2"/>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35DBBBCE-CFFA-41A1-B438-707A12567D57}"/>
              </a:ext>
            </a:extLst>
          </p:cNvPr>
          <p:cNvSpPr>
            <a:spLocks noGrp="1"/>
          </p:cNvSpPr>
          <p:nvPr>
            <p:ph type="dt" sz="half" idx="10"/>
          </p:nvPr>
        </p:nvSpPr>
        <p:spPr/>
        <p:txBody>
          <a:bodyPr/>
          <a:lstStyle/>
          <a:p>
            <a:pPr>
              <a:defRPr/>
            </a:pPr>
            <a:fld id="{0823B4F8-5ACA-4564-AB4F-17872A22C602}" type="datetime8">
              <a:rPr lang="en-GB" smtClean="0"/>
              <a:t>09/11/2020 21:38</a:t>
            </a:fld>
            <a:endParaRPr lang="en-GB"/>
          </a:p>
        </p:txBody>
      </p:sp>
      <p:sp>
        <p:nvSpPr>
          <p:cNvPr id="3" name="Footer Placeholder 2">
            <a:extLst>
              <a:ext uri="{FF2B5EF4-FFF2-40B4-BE49-F238E27FC236}">
                <a16:creationId xmlns:a16="http://schemas.microsoft.com/office/drawing/2014/main" id="{DB62BC4B-48B4-4C7E-B50B-E3A83E60770C}"/>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5" name="Slide Number Placeholder 4">
            <a:extLst>
              <a:ext uri="{FF2B5EF4-FFF2-40B4-BE49-F238E27FC236}">
                <a16:creationId xmlns:a16="http://schemas.microsoft.com/office/drawing/2014/main" id="{61210648-80D2-4E5D-A582-8D8F7CAABA28}"/>
              </a:ext>
            </a:extLst>
          </p:cNvPr>
          <p:cNvSpPr>
            <a:spLocks noGrp="1"/>
          </p:cNvSpPr>
          <p:nvPr>
            <p:ph type="sldNum" sz="quarter" idx="12"/>
          </p:nvPr>
        </p:nvSpPr>
        <p:spPr/>
        <p:txBody>
          <a:bodyPr/>
          <a:lstStyle/>
          <a:p>
            <a:pPr>
              <a:defRPr/>
            </a:pPr>
            <a:fld id="{3A39028E-B37E-4289-A1BB-AA2D19915D75}" type="slidenum">
              <a:rPr lang="en-GB" smtClean="0"/>
              <a:pPr>
                <a:defRPr/>
              </a:pPr>
              <a:t>46</a:t>
            </a:fld>
            <a:endParaRPr lang="en-GB"/>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Title 5"/>
          <p:cNvSpPr>
            <a:spLocks noGrp="1"/>
          </p:cNvSpPr>
          <p:nvPr>
            <p:ph type="ctrTitle"/>
          </p:nvPr>
        </p:nvSpPr>
        <p:spPr>
          <a:xfrm>
            <a:off x="3352800" y="152400"/>
            <a:ext cx="4876800" cy="1151334"/>
          </a:xfrm>
        </p:spPr>
        <p:txBody>
          <a:bodyPr/>
          <a:lstStyle/>
          <a:p>
            <a:r>
              <a:rPr lang="en-GB" sz="4000" b="1" dirty="0">
                <a:solidFill>
                  <a:srgbClr val="0070C0"/>
                </a:solidFill>
                <a:latin typeface="Arial" charset="0"/>
                <a:cs typeface="Arial" charset="0"/>
              </a:rPr>
              <a:t>What is ‘Good’ HR Management?</a:t>
            </a:r>
          </a:p>
        </p:txBody>
      </p:sp>
      <p:sp>
        <p:nvSpPr>
          <p:cNvPr id="10246" name="TextBox 5"/>
          <p:cNvSpPr txBox="1">
            <a:spLocks noChangeArrowheads="1"/>
          </p:cNvSpPr>
          <p:nvPr/>
        </p:nvSpPr>
        <p:spPr bwMode="auto">
          <a:xfrm>
            <a:off x="381000" y="1524000"/>
            <a:ext cx="8382000" cy="4455835"/>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Careful and extensive systems for recruitment, selection and training.</a:t>
            </a:r>
          </a:p>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Formal systems for sharing information with those who work in the organisation.</a:t>
            </a:r>
          </a:p>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Clear job design and Performance Appraisals</a:t>
            </a:r>
          </a:p>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Local level participation procedures.</a:t>
            </a:r>
          </a:p>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Monitoring of attitudes. </a:t>
            </a:r>
          </a:p>
          <a:p>
            <a:pPr marL="0" marR="0" lvl="0" indent="0" algn="l" defTabSz="914400" rtl="0" eaLnBrk="1" fontAlgn="base" latinLnBrk="0" hangingPunct="1">
              <a:lnSpc>
                <a:spcPct val="15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Properly functioning grievance procedures. </a:t>
            </a:r>
          </a:p>
        </p:txBody>
      </p:sp>
      <p:pic>
        <p:nvPicPr>
          <p:cNvPr id="4" name="Picture 3">
            <a:extLst>
              <a:ext uri="{FF2B5EF4-FFF2-40B4-BE49-F238E27FC236}">
                <a16:creationId xmlns:a16="http://schemas.microsoft.com/office/drawing/2014/main" id="{883E3FE5-807B-4D6C-8F37-EE544141CE0A}"/>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9AFC4A8C-00CB-4494-98F2-DE2A335A04A3}"/>
              </a:ext>
            </a:extLst>
          </p:cNvPr>
          <p:cNvSpPr>
            <a:spLocks noGrp="1"/>
          </p:cNvSpPr>
          <p:nvPr>
            <p:ph type="dt" sz="half" idx="10"/>
          </p:nvPr>
        </p:nvSpPr>
        <p:spPr/>
        <p:txBody>
          <a:bodyPr/>
          <a:lstStyle/>
          <a:p>
            <a:pPr>
              <a:defRPr/>
            </a:pPr>
            <a:fld id="{5E5591B2-065D-4BFE-B569-1CDF164FA289}" type="datetime8">
              <a:rPr lang="en-GB" smtClean="0"/>
              <a:t>09/11/2020 21:38</a:t>
            </a:fld>
            <a:endParaRPr lang="en-GB"/>
          </a:p>
        </p:txBody>
      </p:sp>
      <p:sp>
        <p:nvSpPr>
          <p:cNvPr id="3" name="Footer Placeholder 2">
            <a:extLst>
              <a:ext uri="{FF2B5EF4-FFF2-40B4-BE49-F238E27FC236}">
                <a16:creationId xmlns:a16="http://schemas.microsoft.com/office/drawing/2014/main" id="{B8F8BD10-51F9-478E-A453-88B175B59C1D}"/>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5" name="Slide Number Placeholder 4">
            <a:extLst>
              <a:ext uri="{FF2B5EF4-FFF2-40B4-BE49-F238E27FC236}">
                <a16:creationId xmlns:a16="http://schemas.microsoft.com/office/drawing/2014/main" id="{A57A3697-C3ED-4F98-AB5D-F7AB55F4BD74}"/>
              </a:ext>
            </a:extLst>
          </p:cNvPr>
          <p:cNvSpPr>
            <a:spLocks noGrp="1"/>
          </p:cNvSpPr>
          <p:nvPr>
            <p:ph type="sldNum" sz="quarter" idx="12"/>
          </p:nvPr>
        </p:nvSpPr>
        <p:spPr/>
        <p:txBody>
          <a:bodyPr/>
          <a:lstStyle/>
          <a:p>
            <a:pPr>
              <a:defRPr/>
            </a:pPr>
            <a:fld id="{14FFC5E5-6448-4967-B6E6-96FF8A69B96B}" type="slidenum">
              <a:rPr lang="en-GB" smtClean="0"/>
              <a:pPr>
                <a:defRPr/>
              </a:pPr>
              <a:t>47</a:t>
            </a:fld>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1" name="Title 5"/>
          <p:cNvSpPr>
            <a:spLocks noGrp="1"/>
          </p:cNvSpPr>
          <p:nvPr>
            <p:ph type="ctrTitle"/>
          </p:nvPr>
        </p:nvSpPr>
        <p:spPr>
          <a:xfrm>
            <a:off x="2505102" y="72203"/>
            <a:ext cx="5878512" cy="954106"/>
          </a:xfrm>
        </p:spPr>
        <p:txBody>
          <a:bodyPr/>
          <a:lstStyle/>
          <a:p>
            <a:r>
              <a:rPr lang="en-GB" sz="4000" b="1" dirty="0">
                <a:solidFill>
                  <a:srgbClr val="0070C0"/>
                </a:solidFill>
                <a:latin typeface="Arial" charset="0"/>
                <a:cs typeface="Arial" charset="0"/>
              </a:rPr>
              <a:t>Key principles of the HR Cycle</a:t>
            </a:r>
          </a:p>
        </p:txBody>
      </p:sp>
      <p:sp>
        <p:nvSpPr>
          <p:cNvPr id="8" name="TextBox 7"/>
          <p:cNvSpPr txBox="1"/>
          <p:nvPr/>
        </p:nvSpPr>
        <p:spPr>
          <a:xfrm>
            <a:off x="827584" y="2132856"/>
            <a:ext cx="7560840" cy="3046988"/>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Attract and retain talented people</a:t>
            </a: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Motivate and reward</a:t>
            </a: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Turnover and retention</a:t>
            </a: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Balance good HR practices and organisational results against its targets</a:t>
            </a:r>
          </a:p>
        </p:txBody>
      </p:sp>
      <p:sp>
        <p:nvSpPr>
          <p:cNvPr id="2" name="Date Placeholder 1">
            <a:extLst>
              <a:ext uri="{FF2B5EF4-FFF2-40B4-BE49-F238E27FC236}">
                <a16:creationId xmlns:a16="http://schemas.microsoft.com/office/drawing/2014/main" id="{A82E5191-284A-4622-A0A8-4F12AB3DD466}"/>
              </a:ext>
            </a:extLst>
          </p:cNvPr>
          <p:cNvSpPr>
            <a:spLocks noGrp="1"/>
          </p:cNvSpPr>
          <p:nvPr>
            <p:ph type="dt" sz="half" idx="10"/>
          </p:nvPr>
        </p:nvSpPr>
        <p:spPr/>
        <p:txBody>
          <a:bodyPr/>
          <a:lstStyle/>
          <a:p>
            <a:pPr>
              <a:defRPr/>
            </a:pPr>
            <a:fld id="{0FBE47E5-9103-419C-B03E-3D899C3EE022}" type="datetime8">
              <a:rPr lang="en-GB" smtClean="0"/>
              <a:t>09/11/2020 21:38</a:t>
            </a:fld>
            <a:endParaRPr lang="en-GB"/>
          </a:p>
        </p:txBody>
      </p:sp>
      <p:sp>
        <p:nvSpPr>
          <p:cNvPr id="3" name="Footer Placeholder 2">
            <a:extLst>
              <a:ext uri="{FF2B5EF4-FFF2-40B4-BE49-F238E27FC236}">
                <a16:creationId xmlns:a16="http://schemas.microsoft.com/office/drawing/2014/main" id="{A47CC85D-7A1F-43D8-A1CC-A766D415D4D7}"/>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C162984F-C5EE-4424-B32A-7F740A211C7C}"/>
              </a:ext>
            </a:extLst>
          </p:cNvPr>
          <p:cNvSpPr>
            <a:spLocks noGrp="1"/>
          </p:cNvSpPr>
          <p:nvPr>
            <p:ph type="sldNum" sz="quarter" idx="12"/>
          </p:nvPr>
        </p:nvSpPr>
        <p:spPr/>
        <p:txBody>
          <a:bodyPr/>
          <a:lstStyle/>
          <a:p>
            <a:pPr>
              <a:defRPr/>
            </a:pPr>
            <a:fld id="{14FFC5E5-6448-4967-B6E6-96FF8A69B96B}" type="slidenum">
              <a:rPr lang="en-GB" smtClean="0"/>
              <a:pPr>
                <a:defRPr/>
              </a:pPr>
              <a:t>48</a:t>
            </a:fld>
            <a:endParaRPr lang="en-GB"/>
          </a:p>
        </p:txBody>
      </p:sp>
      <p:pic>
        <p:nvPicPr>
          <p:cNvPr id="7" name="Picture 6">
            <a:extLst>
              <a:ext uri="{FF2B5EF4-FFF2-40B4-BE49-F238E27FC236}">
                <a16:creationId xmlns:a16="http://schemas.microsoft.com/office/drawing/2014/main" id="{E30F1AFA-F546-43E1-84D7-E496BD9F9135}"/>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txBox="1">
            <a:spLocks/>
          </p:cNvSpPr>
          <p:nvPr/>
        </p:nvSpPr>
        <p:spPr bwMode="auto">
          <a:xfrm>
            <a:off x="2601664" y="87349"/>
            <a:ext cx="6085136" cy="11430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AU" sz="4000" b="1" i="0" u="none" strike="noStrike" kern="1200" cap="none" spc="0" normalizeH="0" baseline="0" noProof="0" dirty="0">
                <a:ln>
                  <a:noFill/>
                </a:ln>
                <a:solidFill>
                  <a:srgbClr val="0070C0"/>
                </a:solidFill>
                <a:effectLst/>
                <a:uLnTx/>
                <a:uFillTx/>
                <a:latin typeface="Arial" panose="020B0604020202020204" pitchFamily="34" charset="0"/>
                <a:ea typeface="MS PGothic" pitchFamily="34" charset="-128"/>
                <a:cs typeface="Arial" panose="020B0604020202020204" pitchFamily="34" charset="0"/>
              </a:rPr>
              <a:t>Attracting, managing &amp; retaining good staff</a:t>
            </a:r>
          </a:p>
        </p:txBody>
      </p:sp>
      <p:sp>
        <p:nvSpPr>
          <p:cNvPr id="6" name="AutoShape 3"/>
          <p:cNvSpPr>
            <a:spLocks noChangeArrowheads="1"/>
          </p:cNvSpPr>
          <p:nvPr/>
        </p:nvSpPr>
        <p:spPr bwMode="auto">
          <a:xfrm>
            <a:off x="1629569" y="2021218"/>
            <a:ext cx="5548312" cy="458152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66FF"/>
          </a:solidFill>
          <a:ln w="9525">
            <a:solidFill>
              <a:schemeClr val="tx1"/>
            </a:solidFill>
            <a:round/>
            <a:headEnd/>
            <a:tailEnd/>
          </a:ln>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U" sz="1800" b="0" i="0" u="none" strike="noStrike" kern="1200" cap="none" spc="0" normalizeH="0" baseline="0" noProof="0" dirty="0">
              <a:ln>
                <a:noFill/>
              </a:ln>
              <a:solidFill>
                <a:prstClr val="black">
                  <a:lumMod val="75000"/>
                </a:prstClr>
              </a:solidFill>
              <a:effectLst/>
              <a:uLnTx/>
              <a:uFillTx/>
              <a:latin typeface="Arial Black" pitchFamily="34" charset="0"/>
              <a:ea typeface="ＭＳ Ｐゴシック" pitchFamily="112" charset="-128"/>
              <a:cs typeface="Arial" charset="0"/>
            </a:endParaRPr>
          </a:p>
        </p:txBody>
      </p:sp>
      <p:grpSp>
        <p:nvGrpSpPr>
          <p:cNvPr id="2" name="Group 6"/>
          <p:cNvGrpSpPr/>
          <p:nvPr/>
        </p:nvGrpSpPr>
        <p:grpSpPr>
          <a:xfrm>
            <a:off x="1835696" y="2276872"/>
            <a:ext cx="5132387" cy="4214813"/>
            <a:chOff x="1960563" y="2108200"/>
            <a:chExt cx="5132387" cy="4214813"/>
          </a:xfrm>
          <a:solidFill>
            <a:srgbClr val="FF0000"/>
          </a:solidFill>
        </p:grpSpPr>
        <p:sp>
          <p:nvSpPr>
            <p:cNvPr id="8" name="AutoShape 7"/>
            <p:cNvSpPr>
              <a:spLocks noChangeArrowheads="1"/>
            </p:cNvSpPr>
            <p:nvPr/>
          </p:nvSpPr>
          <p:spPr bwMode="auto">
            <a:xfrm>
              <a:off x="3273425" y="2108200"/>
              <a:ext cx="2997200" cy="8286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grpFill/>
            <a:ln w="9525" algn="ctr">
              <a:solidFill>
                <a:schemeClr val="tx1"/>
              </a:solidFill>
              <a:miter lim="800000"/>
              <a:headEnd/>
              <a:tailEn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Arial" charset="0"/>
              </a:endParaRPr>
            </a:p>
          </p:txBody>
        </p:sp>
        <p:sp>
          <p:nvSpPr>
            <p:cNvPr id="9" name="AutoShape 4"/>
            <p:cNvSpPr>
              <a:spLocks noChangeArrowheads="1"/>
            </p:cNvSpPr>
            <p:nvPr/>
          </p:nvSpPr>
          <p:spPr bwMode="auto">
            <a:xfrm>
              <a:off x="6156325" y="2608263"/>
              <a:ext cx="936625" cy="2665412"/>
            </a:xfrm>
            <a:prstGeom prst="curvedLeftArrow">
              <a:avLst>
                <a:gd name="adj1" fmla="val 56915"/>
                <a:gd name="adj2" fmla="val 113830"/>
                <a:gd name="adj3" fmla="val 33333"/>
              </a:avLst>
            </a:prstGeom>
            <a:grpFill/>
            <a:ln w="9525">
              <a:solidFill>
                <a:schemeClr val="tx1"/>
              </a:solidFill>
              <a:miter lim="800000"/>
              <a:headEnd/>
              <a:tailEn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Arial" charset="0"/>
              </a:endParaRPr>
            </a:p>
          </p:txBody>
        </p:sp>
        <p:sp>
          <p:nvSpPr>
            <p:cNvPr id="10" name="AutoShape 10"/>
            <p:cNvSpPr>
              <a:spLocks noChangeArrowheads="1"/>
            </p:cNvSpPr>
            <p:nvPr/>
          </p:nvSpPr>
          <p:spPr bwMode="auto">
            <a:xfrm rot="9746384">
              <a:off x="2919413" y="5530850"/>
              <a:ext cx="3670300" cy="792163"/>
            </a:xfrm>
            <a:prstGeom prst="curvedDownArrow">
              <a:avLst>
                <a:gd name="adj1" fmla="val 92665"/>
                <a:gd name="adj2" fmla="val 185331"/>
                <a:gd name="adj3" fmla="val 33333"/>
              </a:avLst>
            </a:prstGeom>
            <a:grpFill/>
            <a:ln w="9525">
              <a:solidFill>
                <a:schemeClr val="tx1"/>
              </a:solidFill>
              <a:miter lim="800000"/>
              <a:headEnd/>
              <a:tailEn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Arial" charset="0"/>
              </a:endParaRPr>
            </a:p>
          </p:txBody>
        </p:sp>
        <p:sp>
          <p:nvSpPr>
            <p:cNvPr id="11" name="AutoShape 11"/>
            <p:cNvSpPr>
              <a:spLocks noChangeArrowheads="1"/>
            </p:cNvSpPr>
            <p:nvPr/>
          </p:nvSpPr>
          <p:spPr bwMode="auto">
            <a:xfrm rot="14907781">
              <a:off x="1019969" y="4352132"/>
              <a:ext cx="2838450" cy="957262"/>
            </a:xfrm>
            <a:prstGeom prst="curvedDownArrow">
              <a:avLst>
                <a:gd name="adj1" fmla="val 56105"/>
                <a:gd name="adj2" fmla="val 112224"/>
                <a:gd name="adj3" fmla="val 33333"/>
              </a:avLst>
            </a:prstGeom>
            <a:grpFill/>
            <a:ln w="9525">
              <a:solidFill>
                <a:schemeClr val="tx1"/>
              </a:solidFill>
              <a:miter lim="800000"/>
              <a:headEnd/>
              <a:tailEn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Arial" charset="0"/>
              </a:endParaRPr>
            </a:p>
          </p:txBody>
        </p:sp>
        <p:sp>
          <p:nvSpPr>
            <p:cNvPr id="12" name="AutoShape 15"/>
            <p:cNvSpPr>
              <a:spLocks noChangeArrowheads="1"/>
            </p:cNvSpPr>
            <p:nvPr/>
          </p:nvSpPr>
          <p:spPr bwMode="auto">
            <a:xfrm rot="18311368">
              <a:off x="1851025" y="2760663"/>
              <a:ext cx="1751013" cy="992187"/>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grpFill/>
            <a:ln w="9525" algn="ctr">
              <a:solidFill>
                <a:schemeClr val="tx1"/>
              </a:solidFill>
              <a:miter lim="800000"/>
              <a:headEnd/>
              <a:tailEn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Arial" charset="0"/>
              </a:endParaRPr>
            </a:p>
          </p:txBody>
        </p:sp>
      </p:grpSp>
      <p:sp>
        <p:nvSpPr>
          <p:cNvPr id="13" name="Rectangle 12"/>
          <p:cNvSpPr/>
          <p:nvPr/>
        </p:nvSpPr>
        <p:spPr>
          <a:xfrm>
            <a:off x="209128" y="1847804"/>
            <a:ext cx="3601095" cy="70802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lumMod val="75000"/>
                  </a:prstClr>
                </a:solidFill>
                <a:effectLst/>
                <a:uLnTx/>
                <a:uFillTx/>
                <a:latin typeface="Arial" charset="0"/>
                <a:ea typeface="ＭＳ Ｐゴシック" pitchFamily="112" charset="-128"/>
                <a:cs typeface="Arial" charset="0"/>
              </a:rPr>
              <a:t>Performance Review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lumMod val="75000"/>
                  </a:prstClr>
                </a:solidFill>
                <a:effectLst/>
                <a:uLnTx/>
                <a:uFillTx/>
                <a:latin typeface="Arial" charset="0"/>
                <a:ea typeface="ＭＳ Ｐゴシック" pitchFamily="112" charset="-128"/>
                <a:cs typeface="Arial" charset="0"/>
              </a:rPr>
              <a:t>coaching for development</a:t>
            </a:r>
            <a:r>
              <a:rPr kumimoji="0" lang="en-AU" sz="2000" b="1" i="0" u="none" strike="noStrike" kern="1200" cap="none" spc="0" normalizeH="0" baseline="0" noProof="0" dirty="0">
                <a:ln>
                  <a:noFill/>
                </a:ln>
                <a:solidFill>
                  <a:prstClr val="black">
                    <a:lumMod val="75000"/>
                  </a:prstClr>
                </a:solidFill>
                <a:effectLst/>
                <a:uLnTx/>
                <a:uFillTx/>
                <a:latin typeface="Arial" charset="0"/>
                <a:ea typeface="ＭＳ Ｐゴシック" pitchFamily="112" charset="-128"/>
                <a:cs typeface="Arial" charset="0"/>
              </a:rPr>
              <a:t> </a:t>
            </a:r>
          </a:p>
        </p:txBody>
      </p:sp>
      <p:sp>
        <p:nvSpPr>
          <p:cNvPr id="14" name="Rectangle 13"/>
          <p:cNvSpPr/>
          <p:nvPr/>
        </p:nvSpPr>
        <p:spPr>
          <a:xfrm>
            <a:off x="-100745" y="3297568"/>
            <a:ext cx="2736999" cy="101441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lumMod val="75000"/>
                  </a:prstClr>
                </a:solidFill>
                <a:effectLst/>
                <a:uLnTx/>
                <a:uFillTx/>
                <a:latin typeface="Arial" charset="0"/>
                <a:ea typeface="ＭＳ Ｐゴシック" pitchFamily="112" charset="-128"/>
                <a:cs typeface="Arial" charset="0"/>
              </a:rPr>
              <a:t>Tracking,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lumMod val="75000"/>
                  </a:prstClr>
                </a:solidFill>
                <a:effectLst/>
                <a:uLnTx/>
                <a:uFillTx/>
                <a:latin typeface="Arial" charset="0"/>
                <a:ea typeface="ＭＳ Ｐゴシック" pitchFamily="112" charset="-128"/>
                <a:cs typeface="Arial" charset="0"/>
              </a:rPr>
              <a:t>feedback &amp; managing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lumMod val="75000"/>
                  </a:prstClr>
                </a:solidFill>
                <a:effectLst/>
                <a:uLnTx/>
                <a:uFillTx/>
                <a:latin typeface="Arial" charset="0"/>
                <a:ea typeface="ＭＳ Ｐゴシック" pitchFamily="112" charset="-128"/>
                <a:cs typeface="Arial" charset="0"/>
              </a:rPr>
              <a:t>performance issues</a:t>
            </a:r>
          </a:p>
        </p:txBody>
      </p:sp>
      <p:sp>
        <p:nvSpPr>
          <p:cNvPr id="15" name="Rectangle 14"/>
          <p:cNvSpPr/>
          <p:nvPr/>
        </p:nvSpPr>
        <p:spPr>
          <a:xfrm>
            <a:off x="251520" y="5445224"/>
            <a:ext cx="3516312" cy="708025"/>
          </a:xfrm>
          <a:prstGeom prst="rect">
            <a:avLst/>
          </a:prstGeom>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lumMod val="50000"/>
                  </a:prstClr>
                </a:solidFill>
                <a:effectLst/>
                <a:uLnTx/>
                <a:uFillTx/>
                <a:latin typeface="Arial" charset="0"/>
                <a:ea typeface="ＭＳ Ｐゴシック" pitchFamily="112" charset="-128"/>
                <a:cs typeface="Arial" charset="0"/>
              </a:rPr>
              <a:t>Performance Planning: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AU" sz="2000" b="0" i="0" u="none" strike="noStrike" kern="1200" cap="none" spc="0" normalizeH="0" baseline="0" noProof="0" dirty="0">
                <a:ln>
                  <a:noFill/>
                </a:ln>
                <a:solidFill>
                  <a:prstClr val="black">
                    <a:lumMod val="50000"/>
                  </a:prstClr>
                </a:solidFill>
                <a:effectLst/>
                <a:uLnTx/>
                <a:uFillTx/>
                <a:latin typeface="Arial" charset="0"/>
                <a:ea typeface="ＭＳ Ｐゴシック" pitchFamily="112" charset="-128"/>
                <a:cs typeface="Arial" charset="0"/>
              </a:rPr>
              <a:t>Agreeing objectives</a:t>
            </a:r>
          </a:p>
        </p:txBody>
      </p:sp>
      <p:sp>
        <p:nvSpPr>
          <p:cNvPr id="10248" name="Rectangle 15"/>
          <p:cNvSpPr>
            <a:spLocks noChangeArrowheads="1"/>
          </p:cNvSpPr>
          <p:nvPr/>
        </p:nvSpPr>
        <p:spPr bwMode="auto">
          <a:xfrm>
            <a:off x="5796136" y="2060848"/>
            <a:ext cx="1978025" cy="4000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charset="0"/>
                <a:ea typeface="MS PGothic" pitchFamily="34" charset="-128"/>
                <a:cs typeface="Arial" charset="0"/>
              </a:rPr>
              <a:t>JOB ANALYSIS</a:t>
            </a:r>
          </a:p>
        </p:txBody>
      </p:sp>
      <p:sp>
        <p:nvSpPr>
          <p:cNvPr id="10249" name="Rectangle 16"/>
          <p:cNvSpPr>
            <a:spLocks noChangeArrowheads="1"/>
          </p:cNvSpPr>
          <p:nvPr/>
        </p:nvSpPr>
        <p:spPr bwMode="auto">
          <a:xfrm>
            <a:off x="6948488" y="3141663"/>
            <a:ext cx="1939925" cy="860425"/>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charset="0"/>
                <a:ea typeface="MS PGothic" pitchFamily="34" charset="-128"/>
                <a:cs typeface="Arial" charset="0"/>
              </a:rPr>
              <a:t>JOB </a:t>
            </a:r>
          </a:p>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charset="0"/>
                <a:ea typeface="MS PGothic" pitchFamily="34" charset="-128"/>
                <a:cs typeface="Arial" charset="0"/>
              </a:rPr>
              <a:t>DESCRIPTION</a:t>
            </a:r>
          </a:p>
        </p:txBody>
      </p:sp>
      <p:sp>
        <p:nvSpPr>
          <p:cNvPr id="10250" name="Rectangle 17"/>
          <p:cNvSpPr>
            <a:spLocks noChangeArrowheads="1"/>
          </p:cNvSpPr>
          <p:nvPr/>
        </p:nvSpPr>
        <p:spPr bwMode="auto">
          <a:xfrm>
            <a:off x="6670675" y="4652963"/>
            <a:ext cx="2473325" cy="862012"/>
          </a:xfrm>
          <a:prstGeom prst="rect">
            <a:avLst/>
          </a:prstGeom>
          <a:noFill/>
          <a:ln w="9525">
            <a:noFill/>
            <a:miter lim="800000"/>
            <a:headEnd/>
            <a:tailEnd/>
          </a:ln>
        </p:spPr>
        <p:txBody>
          <a:bodyPr>
            <a:spAutoFit/>
          </a:body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charset="0"/>
                <a:ea typeface="MS PGothic" pitchFamily="34" charset="-128"/>
                <a:cs typeface="Arial" charset="0"/>
              </a:rPr>
              <a:t>SELECTION</a:t>
            </a:r>
          </a:p>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charset="0"/>
                <a:ea typeface="MS PGothic" pitchFamily="34" charset="-128"/>
                <a:cs typeface="Arial" charset="0"/>
              </a:rPr>
              <a:t>INTERVIEW</a:t>
            </a:r>
          </a:p>
        </p:txBody>
      </p:sp>
      <p:sp>
        <p:nvSpPr>
          <p:cNvPr id="10251" name="Rectangle 18"/>
          <p:cNvSpPr>
            <a:spLocks noChangeArrowheads="1"/>
          </p:cNvSpPr>
          <p:nvPr/>
        </p:nvSpPr>
        <p:spPr bwMode="auto">
          <a:xfrm>
            <a:off x="6372225" y="5876925"/>
            <a:ext cx="1611313" cy="400050"/>
          </a:xfrm>
          <a:prstGeom prst="rect">
            <a:avLst/>
          </a:prstGeom>
          <a:noFill/>
          <a:ln w="9525">
            <a:noFill/>
            <a:miter lim="800000"/>
            <a:headEnd/>
            <a:tailEnd/>
          </a:ln>
        </p:spPr>
        <p:txBody>
          <a:bodyPr wrap="none">
            <a:spAutoFit/>
          </a:body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AU" sz="2000" b="0" i="0" u="none" strike="noStrike" kern="1200" cap="none" spc="0" normalizeH="0" baseline="0" noProof="0" dirty="0">
                <a:ln>
                  <a:noFill/>
                </a:ln>
                <a:solidFill>
                  <a:prstClr val="black"/>
                </a:solidFill>
                <a:effectLst/>
                <a:uLnTx/>
                <a:uFillTx/>
                <a:latin typeface="Arial" charset="0"/>
                <a:ea typeface="MS PGothic" pitchFamily="34" charset="-128"/>
                <a:cs typeface="Arial" charset="0"/>
              </a:rPr>
              <a:t>INDUCTION</a:t>
            </a:r>
          </a:p>
        </p:txBody>
      </p:sp>
      <p:sp>
        <p:nvSpPr>
          <p:cNvPr id="3" name="Date Placeholder 2">
            <a:extLst>
              <a:ext uri="{FF2B5EF4-FFF2-40B4-BE49-F238E27FC236}">
                <a16:creationId xmlns:a16="http://schemas.microsoft.com/office/drawing/2014/main" id="{8040B350-A778-4771-978D-C19789C75A53}"/>
              </a:ext>
            </a:extLst>
          </p:cNvPr>
          <p:cNvSpPr>
            <a:spLocks noGrp="1"/>
          </p:cNvSpPr>
          <p:nvPr>
            <p:ph type="dt" sz="half" idx="10"/>
          </p:nvPr>
        </p:nvSpPr>
        <p:spPr/>
        <p:txBody>
          <a:bodyPr/>
          <a:lstStyle/>
          <a:p>
            <a:pPr>
              <a:defRPr/>
            </a:pPr>
            <a:fld id="{4DD363D0-4668-4631-828B-5A27825E5349}" type="datetime8">
              <a:rPr lang="en-GB" smtClean="0"/>
              <a:t>09/11/2020 21:38</a:t>
            </a:fld>
            <a:endParaRPr lang="en-GB"/>
          </a:p>
        </p:txBody>
      </p:sp>
      <p:sp>
        <p:nvSpPr>
          <p:cNvPr id="4" name="Footer Placeholder 3">
            <a:extLst>
              <a:ext uri="{FF2B5EF4-FFF2-40B4-BE49-F238E27FC236}">
                <a16:creationId xmlns:a16="http://schemas.microsoft.com/office/drawing/2014/main" id="{DABBA8CB-9D8E-44C5-925A-E2CAF50851A9}"/>
              </a:ext>
            </a:extLst>
          </p:cNvPr>
          <p:cNvSpPr>
            <a:spLocks noGrp="1"/>
          </p:cNvSpPr>
          <p:nvPr>
            <p:ph type="ftr" sz="quarter" idx="11"/>
          </p:nvPr>
        </p:nvSpPr>
        <p:spPr>
          <a:xfrm>
            <a:off x="3139281" y="6518739"/>
            <a:ext cx="2895600" cy="365125"/>
          </a:xfrm>
        </p:spPr>
        <p:txBody>
          <a:bodyPr/>
          <a:lstStyle/>
          <a:p>
            <a:pPr>
              <a:defRPr/>
            </a:pPr>
            <a:r>
              <a:rPr lang="en-GB" dirty="0">
                <a:solidFill>
                  <a:srgbClr val="0070C0"/>
                </a:solidFill>
              </a:rPr>
              <a:t>Human Resource Management </a:t>
            </a:r>
          </a:p>
        </p:txBody>
      </p:sp>
      <p:sp>
        <p:nvSpPr>
          <p:cNvPr id="5" name="Slide Number Placeholder 4">
            <a:extLst>
              <a:ext uri="{FF2B5EF4-FFF2-40B4-BE49-F238E27FC236}">
                <a16:creationId xmlns:a16="http://schemas.microsoft.com/office/drawing/2014/main" id="{227B58DC-9931-4814-BFE8-AEE16FE4B471}"/>
              </a:ext>
            </a:extLst>
          </p:cNvPr>
          <p:cNvSpPr>
            <a:spLocks noGrp="1"/>
          </p:cNvSpPr>
          <p:nvPr>
            <p:ph type="sldNum" sz="quarter" idx="12"/>
          </p:nvPr>
        </p:nvSpPr>
        <p:spPr/>
        <p:txBody>
          <a:bodyPr/>
          <a:lstStyle/>
          <a:p>
            <a:pPr>
              <a:defRPr/>
            </a:pPr>
            <a:fld id="{14FFC5E5-6448-4967-B6E6-96FF8A69B96B}" type="slidenum">
              <a:rPr lang="en-GB" smtClean="0"/>
              <a:pPr>
                <a:defRPr/>
              </a:pPr>
              <a:t>49</a:t>
            </a:fld>
            <a:endParaRPr lang="en-GB"/>
          </a:p>
        </p:txBody>
      </p:sp>
      <p:pic>
        <p:nvPicPr>
          <p:cNvPr id="20" name="Picture 19">
            <a:extLst>
              <a:ext uri="{FF2B5EF4-FFF2-40B4-BE49-F238E27FC236}">
                <a16:creationId xmlns:a16="http://schemas.microsoft.com/office/drawing/2014/main" id="{516D3AE6-8AB5-460C-B9A6-4C01C5F92421}"/>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AutoShape 3"/>
          <p:cNvSpPr>
            <a:spLocks noChangeArrowheads="1"/>
          </p:cNvSpPr>
          <p:nvPr/>
        </p:nvSpPr>
        <p:spPr bwMode="auto">
          <a:xfrm>
            <a:off x="3484147" y="1481741"/>
            <a:ext cx="5590828" cy="4102274"/>
          </a:xfrm>
          <a:prstGeom prst="triangle">
            <a:avLst>
              <a:gd name="adj" fmla="val 50000"/>
            </a:avLst>
          </a:prstGeom>
          <a:solidFill>
            <a:srgbClr val="FFFF99"/>
          </a:solidFill>
          <a:ln w="38100">
            <a:solidFill>
              <a:schemeClr val="tx1"/>
            </a:solidFill>
            <a:miter lim="800000"/>
            <a:headEnd/>
            <a:tailEnd/>
          </a:ln>
          <a:effectLst>
            <a:outerShdw dist="74053" dir="1857825" algn="ctr" rotWithShape="0">
              <a:schemeClr val="tx1"/>
            </a:outerShdw>
          </a:effectLst>
        </p:spPr>
        <p:txBody>
          <a:bodyPr wrap="none" lIns="45720" rIns="4572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9" name="AutoShape 4"/>
          <p:cNvSpPr>
            <a:spLocks noChangeArrowheads="1"/>
          </p:cNvSpPr>
          <p:nvPr/>
        </p:nvSpPr>
        <p:spPr bwMode="auto">
          <a:xfrm>
            <a:off x="4355976" y="2238573"/>
            <a:ext cx="3962400" cy="2971800"/>
          </a:xfrm>
          <a:prstGeom prst="triangle">
            <a:avLst>
              <a:gd name="adj" fmla="val 50000"/>
            </a:avLst>
          </a:prstGeom>
          <a:gradFill rotWithShape="1">
            <a:gsLst>
              <a:gs pos="0">
                <a:schemeClr val="tx2"/>
              </a:gs>
              <a:gs pos="100000">
                <a:srgbClr val="FFFF00"/>
              </a:gs>
            </a:gsLst>
            <a:lin ang="5400000" scaled="1"/>
          </a:gradFill>
          <a:ln w="38100">
            <a:solidFill>
              <a:schemeClr val="tx1"/>
            </a:solidFill>
            <a:miter lim="800000"/>
            <a:headEnd/>
            <a:tailEnd/>
          </a:ln>
          <a:effectLst>
            <a:outerShdw dist="74053" dir="1857825" algn="ctr" rotWithShape="0">
              <a:schemeClr val="tx1"/>
            </a:outerShdw>
          </a:effectLst>
        </p:spPr>
        <p:txBody>
          <a:bodyPr wrap="none" lIns="45720" rIns="4572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7" name="Title 6"/>
          <p:cNvSpPr>
            <a:spLocks noGrp="1"/>
          </p:cNvSpPr>
          <p:nvPr>
            <p:ph type="title"/>
          </p:nvPr>
        </p:nvSpPr>
        <p:spPr>
          <a:xfrm>
            <a:off x="2839020" y="117483"/>
            <a:ext cx="4267200" cy="648072"/>
          </a:xfrm>
        </p:spPr>
        <p:txBody>
          <a:bodyPr/>
          <a:lstStyle/>
          <a:p>
            <a:r>
              <a:rPr lang="en-GB" sz="3600" dirty="0">
                <a:cs typeface="Arial" pitchFamily="34" charset="0"/>
              </a:rPr>
              <a:t>Job Identification</a:t>
            </a:r>
          </a:p>
        </p:txBody>
      </p:sp>
      <p:sp>
        <p:nvSpPr>
          <p:cNvPr id="10" name="Title 6"/>
          <p:cNvSpPr txBox="1">
            <a:spLocks/>
          </p:cNvSpPr>
          <p:nvPr/>
        </p:nvSpPr>
        <p:spPr bwMode="auto">
          <a:xfrm>
            <a:off x="611560" y="2204864"/>
            <a:ext cx="4104456"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p:txBody>
      </p:sp>
      <p:graphicFrame>
        <p:nvGraphicFramePr>
          <p:cNvPr id="778242" name="Object 2"/>
          <p:cNvGraphicFramePr>
            <a:graphicFrameLocks noChangeAspect="1"/>
          </p:cNvGraphicFramePr>
          <p:nvPr>
            <p:extLst>
              <p:ext uri="{D42A27DB-BD31-4B8C-83A1-F6EECF244321}">
                <p14:modId xmlns:p14="http://schemas.microsoft.com/office/powerpoint/2010/main" val="2481615669"/>
              </p:ext>
            </p:extLst>
          </p:nvPr>
        </p:nvGraphicFramePr>
        <p:xfrm>
          <a:off x="145976" y="2067246"/>
          <a:ext cx="3595650" cy="3005509"/>
        </p:xfrm>
        <a:graphic>
          <a:graphicData uri="http://schemas.openxmlformats.org/presentationml/2006/ole">
            <mc:AlternateContent xmlns:mc="http://schemas.openxmlformats.org/markup-compatibility/2006">
              <mc:Choice xmlns:v="urn:schemas-microsoft-com:vml" Requires="v">
                <p:oleObj spid="_x0000_s3112" name="VISIO" r:id="rId4" imgW="5629320" imgH="2724480" progId="">
                  <p:embed/>
                </p:oleObj>
              </mc:Choice>
              <mc:Fallback>
                <p:oleObj name="VISIO" r:id="rId4" imgW="5629320" imgH="2724480" progId="">
                  <p:embed/>
                  <p:pic>
                    <p:nvPicPr>
                      <p:cNvPr id="778242" name="Object 2"/>
                      <p:cNvPicPr>
                        <a:picLocks noChangeAspect="1" noChangeArrowheads="1"/>
                      </p:cNvPicPr>
                      <p:nvPr/>
                    </p:nvPicPr>
                    <p:blipFill>
                      <a:blip r:embed="rId5">
                        <a:lum bright="12000" contrast="18000"/>
                        <a:extLst>
                          <a:ext uri="{28A0092B-C50C-407E-A947-70E740481C1C}">
                            <a14:useLocalDpi xmlns:a14="http://schemas.microsoft.com/office/drawing/2010/main" val="0"/>
                          </a:ext>
                        </a:extLst>
                      </a:blip>
                      <a:srcRect/>
                      <a:stretch>
                        <a:fillRect/>
                      </a:stretch>
                    </p:blipFill>
                    <p:spPr bwMode="auto">
                      <a:xfrm>
                        <a:off x="145976" y="2067246"/>
                        <a:ext cx="3595650" cy="3005509"/>
                      </a:xfrm>
                      <a:prstGeom prst="rect">
                        <a:avLst/>
                      </a:prstGeom>
                      <a:noFill/>
                      <a:ln>
                        <a:noFill/>
                      </a:ln>
                      <a:effectLst/>
                    </p:spPr>
                  </p:pic>
                </p:oleObj>
              </mc:Fallback>
            </mc:AlternateContent>
          </a:graphicData>
        </a:graphic>
      </p:graphicFrame>
      <p:sp>
        <p:nvSpPr>
          <p:cNvPr id="18" name="AutoShape 5"/>
          <p:cNvSpPr>
            <a:spLocks noChangeArrowheads="1"/>
          </p:cNvSpPr>
          <p:nvPr/>
        </p:nvSpPr>
        <p:spPr bwMode="auto">
          <a:xfrm>
            <a:off x="5181600" y="2235646"/>
            <a:ext cx="2403475" cy="1778000"/>
          </a:xfrm>
          <a:prstGeom prst="triangle">
            <a:avLst>
              <a:gd name="adj" fmla="val 50000"/>
            </a:avLst>
          </a:prstGeom>
          <a:solidFill>
            <a:srgbClr val="009900"/>
          </a:solidFill>
          <a:ln w="28575">
            <a:solidFill>
              <a:schemeClr val="tx1"/>
            </a:solidFill>
            <a:miter lim="800000"/>
            <a:headEnd/>
            <a:tailEnd/>
          </a:ln>
          <a:effectLst>
            <a:outerShdw dist="74053" dir="1857825" algn="ctr" rotWithShape="0">
              <a:schemeClr val="tx1"/>
            </a:outerShdw>
          </a:effectLst>
        </p:spPr>
        <p:txBody>
          <a:bodyPr wrap="none" lIns="45720" rIns="4572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0" name="Line 45"/>
          <p:cNvSpPr>
            <a:spLocks noChangeShapeType="1"/>
          </p:cNvSpPr>
          <p:nvPr/>
        </p:nvSpPr>
        <p:spPr bwMode="auto">
          <a:xfrm flipV="1">
            <a:off x="4716016" y="4624559"/>
            <a:ext cx="3312368" cy="0"/>
          </a:xfrm>
          <a:prstGeom prst="line">
            <a:avLst/>
          </a:prstGeom>
          <a:noFill/>
          <a:ln w="38100">
            <a:solidFill>
              <a:schemeClr val="tx1"/>
            </a:solidFill>
            <a:round/>
            <a:headEnd/>
            <a:tailEnd/>
          </a:ln>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34" name="Text Box 6"/>
          <p:cNvSpPr txBox="1">
            <a:spLocks noChangeArrowheads="1"/>
          </p:cNvSpPr>
          <p:nvPr/>
        </p:nvSpPr>
        <p:spPr bwMode="auto">
          <a:xfrm>
            <a:off x="5364088" y="1772816"/>
            <a:ext cx="849312" cy="336550"/>
          </a:xfrm>
          <a:prstGeom prst="rect">
            <a:avLst/>
          </a:prstGeom>
          <a:noFill/>
          <a:ln w="9525">
            <a:noFill/>
            <a:miter lim="800000"/>
            <a:headEnd/>
            <a:tailEnd/>
          </a:ln>
        </p:spPr>
        <p:txBody>
          <a:bodyPr wrap="none" lIns="45720" rIns="4572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Arial" charset="0"/>
              </a:rPr>
              <a:t>Mission</a:t>
            </a:r>
          </a:p>
        </p:txBody>
      </p:sp>
      <p:sp>
        <p:nvSpPr>
          <p:cNvPr id="35" name="Text Box 7"/>
          <p:cNvSpPr txBox="1">
            <a:spLocks noChangeArrowheads="1"/>
          </p:cNvSpPr>
          <p:nvPr/>
        </p:nvSpPr>
        <p:spPr bwMode="auto">
          <a:xfrm>
            <a:off x="5004048" y="2132856"/>
            <a:ext cx="701675" cy="336550"/>
          </a:xfrm>
          <a:prstGeom prst="rect">
            <a:avLst/>
          </a:prstGeom>
          <a:noFill/>
          <a:ln w="9525">
            <a:noFill/>
            <a:miter lim="800000"/>
            <a:headEnd/>
            <a:tailEnd/>
          </a:ln>
        </p:spPr>
        <p:txBody>
          <a:bodyPr wrap="none" lIns="45720" rIns="4572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Arial" charset="0"/>
              </a:rPr>
              <a:t>Vision</a:t>
            </a:r>
          </a:p>
        </p:txBody>
      </p:sp>
      <p:sp>
        <p:nvSpPr>
          <p:cNvPr id="36" name="Text Box 8"/>
          <p:cNvSpPr txBox="1">
            <a:spLocks noChangeArrowheads="1"/>
          </p:cNvSpPr>
          <p:nvPr/>
        </p:nvSpPr>
        <p:spPr bwMode="auto">
          <a:xfrm>
            <a:off x="4644008" y="2708920"/>
            <a:ext cx="657225" cy="336550"/>
          </a:xfrm>
          <a:prstGeom prst="rect">
            <a:avLst/>
          </a:prstGeom>
          <a:noFill/>
          <a:ln w="9525">
            <a:noFill/>
            <a:miter lim="800000"/>
            <a:headEnd/>
            <a:tailEnd/>
          </a:ln>
        </p:spPr>
        <p:txBody>
          <a:bodyPr wrap="none" lIns="45720" rIns="4572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Arial" charset="0"/>
              </a:rPr>
              <a:t>Goals</a:t>
            </a:r>
          </a:p>
        </p:txBody>
      </p:sp>
      <p:sp>
        <p:nvSpPr>
          <p:cNvPr id="37" name="Text Box 9"/>
          <p:cNvSpPr txBox="1">
            <a:spLocks noChangeArrowheads="1"/>
          </p:cNvSpPr>
          <p:nvPr/>
        </p:nvSpPr>
        <p:spPr bwMode="auto">
          <a:xfrm>
            <a:off x="4067944" y="3356992"/>
            <a:ext cx="1120775" cy="336550"/>
          </a:xfrm>
          <a:prstGeom prst="rect">
            <a:avLst/>
          </a:prstGeom>
          <a:noFill/>
          <a:ln w="9525">
            <a:noFill/>
            <a:miter lim="800000"/>
            <a:headEnd/>
            <a:tailEnd/>
          </a:ln>
        </p:spPr>
        <p:txBody>
          <a:bodyPr wrap="none" lIns="45720" rIns="4572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Arial" charset="0"/>
              </a:rPr>
              <a:t>Objectives</a:t>
            </a:r>
          </a:p>
        </p:txBody>
      </p:sp>
      <p:sp>
        <p:nvSpPr>
          <p:cNvPr id="38" name="Text Box 47"/>
          <p:cNvSpPr txBox="1">
            <a:spLocks noChangeArrowheads="1"/>
          </p:cNvSpPr>
          <p:nvPr/>
        </p:nvSpPr>
        <p:spPr bwMode="auto">
          <a:xfrm>
            <a:off x="7164288" y="4149080"/>
            <a:ext cx="1031875" cy="336550"/>
          </a:xfrm>
          <a:prstGeom prst="rect">
            <a:avLst/>
          </a:prstGeom>
          <a:noFill/>
          <a:ln w="9525">
            <a:noFill/>
            <a:miter lim="800000"/>
            <a:headEnd/>
            <a:tailEnd/>
          </a:ln>
        </p:spPr>
        <p:txBody>
          <a:bodyPr wrap="none" lIns="45720" rIns="4572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Arial" charset="0"/>
              </a:rPr>
              <a:t>Initiatives</a:t>
            </a:r>
          </a:p>
        </p:txBody>
      </p:sp>
      <p:sp>
        <p:nvSpPr>
          <p:cNvPr id="39" name="Text Box 10"/>
          <p:cNvSpPr txBox="1">
            <a:spLocks noChangeArrowheads="1"/>
          </p:cNvSpPr>
          <p:nvPr/>
        </p:nvSpPr>
        <p:spPr bwMode="auto">
          <a:xfrm>
            <a:off x="7452320" y="4725144"/>
            <a:ext cx="1028700" cy="336550"/>
          </a:xfrm>
          <a:prstGeom prst="rect">
            <a:avLst/>
          </a:prstGeom>
          <a:noFill/>
          <a:ln w="9525">
            <a:noFill/>
            <a:miter lim="800000"/>
            <a:headEnd/>
            <a:tailEnd/>
          </a:ln>
        </p:spPr>
        <p:txBody>
          <a:bodyPr wrap="none" lIns="45720" rIns="4572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Arial" charset="0"/>
              </a:rPr>
              <a:t>Measures</a:t>
            </a:r>
          </a:p>
        </p:txBody>
      </p:sp>
      <p:sp>
        <p:nvSpPr>
          <p:cNvPr id="40" name="Text Box 46"/>
          <p:cNvSpPr txBox="1">
            <a:spLocks noChangeArrowheads="1"/>
          </p:cNvSpPr>
          <p:nvPr/>
        </p:nvSpPr>
        <p:spPr bwMode="auto">
          <a:xfrm>
            <a:off x="7812360" y="5301208"/>
            <a:ext cx="825500" cy="336550"/>
          </a:xfrm>
          <a:prstGeom prst="rect">
            <a:avLst/>
          </a:prstGeom>
          <a:noFill/>
          <a:ln w="9525">
            <a:noFill/>
            <a:miter lim="800000"/>
            <a:headEnd/>
            <a:tailEnd/>
          </a:ln>
        </p:spPr>
        <p:txBody>
          <a:bodyPr wrap="none" lIns="45720" rIns="45720">
            <a:spAutoFit/>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charset="0"/>
                <a:ea typeface="+mn-ea"/>
                <a:cs typeface="Arial" charset="0"/>
              </a:rPr>
              <a:t>Targets</a:t>
            </a:r>
          </a:p>
        </p:txBody>
      </p:sp>
      <p:sp>
        <p:nvSpPr>
          <p:cNvPr id="24" name="Subtitle 2"/>
          <p:cNvSpPr txBox="1">
            <a:spLocks/>
          </p:cNvSpPr>
          <p:nvPr/>
        </p:nvSpPr>
        <p:spPr bwMode="auto">
          <a:xfrm>
            <a:off x="1444757" y="5917492"/>
            <a:ext cx="6400800" cy="5040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1400" b="1" i="0" u="none" strike="noStrike" kern="1200" cap="none" spc="0" normalizeH="0" baseline="0" noProof="0" dirty="0" err="1">
                <a:ln>
                  <a:noFill/>
                </a:ln>
                <a:solidFill>
                  <a:srgbClr val="FF0000"/>
                </a:solidFill>
                <a:effectLst/>
                <a:uLnTx/>
                <a:uFillTx/>
                <a:latin typeface="Arial" charset="0"/>
                <a:ea typeface="+mn-ea"/>
                <a:cs typeface="Arial" charset="0"/>
                <a:hlinkClick r:id="rId6"/>
              </a:rPr>
              <a:t>www.hjcassociates.co.uk</a:t>
            </a:r>
            <a:r>
              <a:rPr kumimoji="0" lang="en-GB" sz="1400" b="1" i="0" u="none" strike="noStrike" kern="1200" cap="none" spc="0" normalizeH="0" baseline="0" noProof="0" dirty="0">
                <a:ln>
                  <a:noFill/>
                </a:ln>
                <a:solidFill>
                  <a:srgbClr val="FF0000"/>
                </a:solidFill>
                <a:effectLst/>
                <a:uLnTx/>
                <a:uFillTx/>
                <a:latin typeface="Arial" charset="0"/>
                <a:ea typeface="+mn-ea"/>
                <a:cs typeface="Arial" charset="0"/>
              </a:rPr>
              <a:t>   Tel:</a:t>
            </a:r>
            <a:r>
              <a:rPr kumimoji="0" lang="en-GB" sz="1400" b="0" i="0" u="none" strike="noStrike" kern="1200" cap="none" spc="0" normalizeH="0" baseline="0" noProof="0" dirty="0">
                <a:ln>
                  <a:noFill/>
                </a:ln>
                <a:solidFill>
                  <a:srgbClr val="FF0000"/>
                </a:solidFill>
                <a:effectLst/>
                <a:uLnTx/>
                <a:uFillTx/>
                <a:latin typeface="Arial" charset="0"/>
                <a:ea typeface="+mn-ea"/>
                <a:cs typeface="Arial" charset="0"/>
              </a:rPr>
              <a:t> </a:t>
            </a:r>
            <a:r>
              <a:rPr kumimoji="0" lang="en-GB" sz="1400" b="0" i="0" u="none" strike="noStrike" kern="1200" cap="none" spc="0" normalizeH="0" baseline="0" noProof="0" dirty="0">
                <a:ln>
                  <a:noFill/>
                </a:ln>
                <a:solidFill>
                  <a:srgbClr val="FF0000"/>
                </a:solidFill>
                <a:effectLst/>
                <a:uLnTx/>
                <a:uFillTx/>
                <a:latin typeface="Calibri"/>
                <a:ea typeface="+mn-ea"/>
                <a:cs typeface="Arial" charset="0"/>
              </a:rPr>
              <a:t>0116 367 4858   </a:t>
            </a:r>
            <a:r>
              <a:rPr kumimoji="0" lang="en-GB" sz="1400" b="0" i="0" u="none" strike="noStrike" kern="1200" cap="none" spc="0" normalizeH="0" baseline="0" noProof="0" dirty="0" err="1">
                <a:ln>
                  <a:noFill/>
                </a:ln>
                <a:solidFill>
                  <a:srgbClr val="FF0000"/>
                </a:solidFill>
                <a:effectLst/>
                <a:uLnTx/>
                <a:uFillTx/>
                <a:latin typeface="Calibri"/>
                <a:ea typeface="+mn-ea"/>
                <a:cs typeface="Arial" charset="0"/>
              </a:rPr>
              <a:t>helen@hjcassociates.co.uk</a:t>
            </a:r>
            <a:endParaRPr kumimoji="0" lang="en-GB" sz="1400" b="0" i="0" u="none" strike="noStrike" kern="1200" cap="none" spc="0" normalizeH="0" baseline="0" noProof="0" dirty="0">
              <a:ln>
                <a:noFill/>
              </a:ln>
              <a:solidFill>
                <a:srgbClr val="FF0000"/>
              </a:solidFill>
              <a:effectLst/>
              <a:uLnTx/>
              <a:uFillTx/>
              <a:latin typeface="Arial" charset="0"/>
              <a:ea typeface="+mn-ea"/>
              <a:cs typeface="Arial" charset="0"/>
            </a:endParaRPr>
          </a:p>
        </p:txBody>
      </p:sp>
      <p:sp>
        <p:nvSpPr>
          <p:cNvPr id="2" name="Date Placeholder 1">
            <a:extLst>
              <a:ext uri="{FF2B5EF4-FFF2-40B4-BE49-F238E27FC236}">
                <a16:creationId xmlns:a16="http://schemas.microsoft.com/office/drawing/2014/main" id="{64B8CFB1-4365-4475-8B1D-FC7F562D1D2F}"/>
              </a:ext>
            </a:extLst>
          </p:cNvPr>
          <p:cNvSpPr>
            <a:spLocks noGrp="1"/>
          </p:cNvSpPr>
          <p:nvPr>
            <p:ph type="dt" sz="half" idx="10"/>
          </p:nvPr>
        </p:nvSpPr>
        <p:spPr/>
        <p:txBody>
          <a:bodyPr/>
          <a:lstStyle/>
          <a:p>
            <a:pPr>
              <a:defRPr/>
            </a:pPr>
            <a:fld id="{47180BCC-0E61-4F3E-B446-CF5A4CF9B823}" type="datetime8">
              <a:rPr lang="en-GB" smtClean="0"/>
              <a:t>09/11/2020 21:38</a:t>
            </a:fld>
            <a:endParaRPr lang="en-GB"/>
          </a:p>
        </p:txBody>
      </p:sp>
      <p:sp>
        <p:nvSpPr>
          <p:cNvPr id="3" name="Footer Placeholder 2">
            <a:extLst>
              <a:ext uri="{FF2B5EF4-FFF2-40B4-BE49-F238E27FC236}">
                <a16:creationId xmlns:a16="http://schemas.microsoft.com/office/drawing/2014/main" id="{B462B83B-4D79-46E4-92CE-A1E3AD20888B}"/>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1606303E-1BF2-42A4-B635-F34E7E22C493}"/>
              </a:ext>
            </a:extLst>
          </p:cNvPr>
          <p:cNvSpPr>
            <a:spLocks noGrp="1"/>
          </p:cNvSpPr>
          <p:nvPr>
            <p:ph type="sldNum" sz="quarter" idx="12"/>
          </p:nvPr>
        </p:nvSpPr>
        <p:spPr/>
        <p:txBody>
          <a:bodyPr/>
          <a:lstStyle/>
          <a:p>
            <a:pPr>
              <a:defRPr/>
            </a:pPr>
            <a:fld id="{3A39028E-B37E-4289-A1BB-AA2D19915D75}" type="slidenum">
              <a:rPr lang="en-GB" smtClean="0"/>
              <a:pPr>
                <a:defRPr/>
              </a:pPr>
              <a:t>50</a:t>
            </a:fld>
            <a:endParaRPr lang="en-GB"/>
          </a:p>
        </p:txBody>
      </p:sp>
      <p:pic>
        <p:nvPicPr>
          <p:cNvPr id="21" name="Picture 20">
            <a:extLst>
              <a:ext uri="{FF2B5EF4-FFF2-40B4-BE49-F238E27FC236}">
                <a16:creationId xmlns:a16="http://schemas.microsoft.com/office/drawing/2014/main" id="{AA2998AE-7020-4A53-BDF9-55DBDA3EA28C}"/>
              </a:ext>
            </a:extLst>
          </p:cNvPr>
          <p:cNvPicPr>
            <a:picLocks noChangeAspect="1"/>
          </p:cNvPicPr>
          <p:nvPr/>
        </p:nvPicPr>
        <p:blipFill>
          <a:blip r:embed="rId7"/>
          <a:stretch>
            <a:fillRect/>
          </a:stretch>
        </p:blipFill>
        <p:spPr>
          <a:xfrm>
            <a:off x="11113" y="34121"/>
            <a:ext cx="2209800" cy="9541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78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Diagram 18"/>
          <p:cNvGraphicFramePr/>
          <p:nvPr/>
        </p:nvGraphicFramePr>
        <p:xfrm>
          <a:off x="755576" y="1412776"/>
          <a:ext cx="7560840"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Date Placeholder 1">
            <a:extLst>
              <a:ext uri="{FF2B5EF4-FFF2-40B4-BE49-F238E27FC236}">
                <a16:creationId xmlns:a16="http://schemas.microsoft.com/office/drawing/2014/main" id="{820421AC-96A5-48C1-A2BD-54475A81ADFF}"/>
              </a:ext>
            </a:extLst>
          </p:cNvPr>
          <p:cNvSpPr>
            <a:spLocks noGrp="1"/>
          </p:cNvSpPr>
          <p:nvPr>
            <p:ph type="dt" sz="half" idx="10"/>
          </p:nvPr>
        </p:nvSpPr>
        <p:spPr/>
        <p:txBody>
          <a:bodyPr/>
          <a:lstStyle/>
          <a:p>
            <a:pPr>
              <a:defRPr/>
            </a:pPr>
            <a:fld id="{EC4FDA8E-0CBD-4059-8253-436FD2826F2F}" type="datetime8">
              <a:rPr lang="en-GB" smtClean="0"/>
              <a:t>09/11/2020 21:38</a:t>
            </a:fld>
            <a:endParaRPr lang="en-GB"/>
          </a:p>
        </p:txBody>
      </p:sp>
      <p:sp>
        <p:nvSpPr>
          <p:cNvPr id="3" name="Footer Placeholder 2">
            <a:extLst>
              <a:ext uri="{FF2B5EF4-FFF2-40B4-BE49-F238E27FC236}">
                <a16:creationId xmlns:a16="http://schemas.microsoft.com/office/drawing/2014/main" id="{661B4F36-D6F7-4B78-A32B-E5CFEA5A16A0}"/>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45A680D0-6382-48A5-904B-B9098B8B8855}"/>
              </a:ext>
            </a:extLst>
          </p:cNvPr>
          <p:cNvSpPr>
            <a:spLocks noGrp="1"/>
          </p:cNvSpPr>
          <p:nvPr>
            <p:ph type="sldNum" sz="quarter" idx="12"/>
          </p:nvPr>
        </p:nvSpPr>
        <p:spPr/>
        <p:txBody>
          <a:bodyPr/>
          <a:lstStyle/>
          <a:p>
            <a:pPr>
              <a:defRPr/>
            </a:pPr>
            <a:fld id="{14FFC5E5-6448-4967-B6E6-96FF8A69B96B}" type="slidenum">
              <a:rPr lang="en-GB" smtClean="0"/>
              <a:pPr>
                <a:defRPr/>
              </a:pPr>
              <a:t>51</a:t>
            </a:fld>
            <a:endParaRPr lang="en-GB"/>
          </a:p>
        </p:txBody>
      </p:sp>
      <p:pic>
        <p:nvPicPr>
          <p:cNvPr id="6" name="Picture 5">
            <a:extLst>
              <a:ext uri="{FF2B5EF4-FFF2-40B4-BE49-F238E27FC236}">
                <a16:creationId xmlns:a16="http://schemas.microsoft.com/office/drawing/2014/main" id="{4D74B537-5D65-468A-AEAB-3B2D6089EE10}"/>
              </a:ext>
            </a:extLst>
          </p:cNvPr>
          <p:cNvPicPr>
            <a:picLocks noChangeAspect="1"/>
          </p:cNvPicPr>
          <p:nvPr/>
        </p:nvPicPr>
        <p:blipFill>
          <a:blip r:embed="rId8"/>
          <a:stretch>
            <a:fillRect/>
          </a:stretch>
        </p:blipFill>
        <p:spPr>
          <a:xfrm>
            <a:off x="11113" y="34121"/>
            <a:ext cx="2209800" cy="954107"/>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124200" y="76150"/>
            <a:ext cx="5191944" cy="648072"/>
          </a:xfrm>
        </p:spPr>
        <p:txBody>
          <a:bodyPr/>
          <a:lstStyle/>
          <a:p>
            <a:r>
              <a:rPr lang="en-GB" sz="4000" b="1" dirty="0">
                <a:solidFill>
                  <a:srgbClr val="0070C0"/>
                </a:solidFill>
                <a:latin typeface="Arial" panose="020B0604020202020204" pitchFamily="34" charset="0"/>
                <a:cs typeface="Arial" panose="020B0604020202020204" pitchFamily="34" charset="0"/>
              </a:rPr>
              <a:t>Induction</a:t>
            </a:r>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p:txBody>
      </p:sp>
      <p:sp>
        <p:nvSpPr>
          <p:cNvPr id="8" name="Rectangle 7"/>
          <p:cNvSpPr/>
          <p:nvPr/>
        </p:nvSpPr>
        <p:spPr>
          <a:xfrm>
            <a:off x="575556" y="1005289"/>
            <a:ext cx="7740588" cy="5262979"/>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What would happen without appropriate induction?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Retention versus recruitment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Induction reflects: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brand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values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culture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belonging (</a:t>
            </a:r>
            <a:r>
              <a:rPr kumimoji="0" lang="en-GB" sz="2800" b="1"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Maslow</a:t>
            </a: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Induction is the start of the performance cycle</a:t>
            </a:r>
            <a:endParaRPr kumimoji="0" lang="en-GB" sz="2400" b="0" i="0" u="none" strike="noStrike" kern="1200" cap="none" spc="0" normalizeH="0" baseline="0" noProof="0" dirty="0">
              <a:ln>
                <a:noFill/>
              </a:ln>
              <a:solidFill>
                <a:prstClr val="black"/>
              </a:solidFill>
              <a:effectLst/>
              <a:uLnTx/>
              <a:uFillTx/>
              <a:latin typeface="Arial" charset="0"/>
              <a:ea typeface="+mn-ea"/>
              <a:cs typeface="Arial" charset="0"/>
            </a:endParaRPr>
          </a:p>
        </p:txBody>
      </p:sp>
      <p:sp>
        <p:nvSpPr>
          <p:cNvPr id="2" name="Date Placeholder 1">
            <a:extLst>
              <a:ext uri="{FF2B5EF4-FFF2-40B4-BE49-F238E27FC236}">
                <a16:creationId xmlns:a16="http://schemas.microsoft.com/office/drawing/2014/main" id="{4A85E26B-8FC3-40DC-B502-045A8C69FD9E}"/>
              </a:ext>
            </a:extLst>
          </p:cNvPr>
          <p:cNvSpPr>
            <a:spLocks noGrp="1"/>
          </p:cNvSpPr>
          <p:nvPr>
            <p:ph type="dt" sz="half" idx="10"/>
          </p:nvPr>
        </p:nvSpPr>
        <p:spPr/>
        <p:txBody>
          <a:bodyPr/>
          <a:lstStyle/>
          <a:p>
            <a:pPr>
              <a:defRPr/>
            </a:pPr>
            <a:fld id="{AD7070B4-622C-4134-B2F5-F3EC49FDA063}" type="datetime8">
              <a:rPr lang="en-GB" smtClean="0"/>
              <a:t>09/11/2020 21:38</a:t>
            </a:fld>
            <a:endParaRPr lang="en-GB"/>
          </a:p>
        </p:txBody>
      </p:sp>
      <p:sp>
        <p:nvSpPr>
          <p:cNvPr id="3" name="Footer Placeholder 2">
            <a:extLst>
              <a:ext uri="{FF2B5EF4-FFF2-40B4-BE49-F238E27FC236}">
                <a16:creationId xmlns:a16="http://schemas.microsoft.com/office/drawing/2014/main" id="{6533263E-8115-44F5-9A2F-AE419276D3BC}"/>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638B05A7-058F-42AE-9BFE-E367CB5CE55A}"/>
              </a:ext>
            </a:extLst>
          </p:cNvPr>
          <p:cNvSpPr>
            <a:spLocks noGrp="1"/>
          </p:cNvSpPr>
          <p:nvPr>
            <p:ph type="sldNum" sz="quarter" idx="12"/>
          </p:nvPr>
        </p:nvSpPr>
        <p:spPr/>
        <p:txBody>
          <a:bodyPr/>
          <a:lstStyle/>
          <a:p>
            <a:pPr>
              <a:defRPr/>
            </a:pPr>
            <a:fld id="{3A39028E-B37E-4289-A1BB-AA2D19915D75}" type="slidenum">
              <a:rPr lang="en-GB" smtClean="0"/>
              <a:pPr>
                <a:defRPr/>
              </a:pPr>
              <a:t>52</a:t>
            </a:fld>
            <a:endParaRPr lang="en-GB"/>
          </a:p>
        </p:txBody>
      </p:sp>
      <p:pic>
        <p:nvPicPr>
          <p:cNvPr id="9" name="Picture 8">
            <a:extLst>
              <a:ext uri="{FF2B5EF4-FFF2-40B4-BE49-F238E27FC236}">
                <a16:creationId xmlns:a16="http://schemas.microsoft.com/office/drawing/2014/main" id="{8AC810C1-1E9D-47E2-A4AE-BECF1C6D2CB5}"/>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2000"/>
                                        <p:tgtEl>
                                          <p:spTgt spid="8">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fade">
                                      <p:cBhvr>
                                        <p:cTn id="13" dur="2000"/>
                                        <p:tgtEl>
                                          <p:spTgt spid="8">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3" end="3"/>
                                            </p:txEl>
                                          </p:spTgt>
                                        </p:tgtEl>
                                        <p:attrNameLst>
                                          <p:attrName>style.visibility</p:attrName>
                                        </p:attrNameLst>
                                      </p:cBhvr>
                                      <p:to>
                                        <p:strVal val="visible"/>
                                      </p:to>
                                    </p:set>
                                    <p:animEffect transition="in" filter="fade">
                                      <p:cBhvr>
                                        <p:cTn id="16" dur="2000"/>
                                        <p:tgtEl>
                                          <p:spTgt spid="8">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Effect transition="in" filter="fade">
                                      <p:cBhvr>
                                        <p:cTn id="19" dur="2000"/>
                                        <p:tgtEl>
                                          <p:spTgt spid="8">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xEl>
                                              <p:pRg st="5" end="5"/>
                                            </p:txEl>
                                          </p:spTgt>
                                        </p:tgtEl>
                                        <p:attrNameLst>
                                          <p:attrName>style.visibility</p:attrName>
                                        </p:attrNameLst>
                                      </p:cBhvr>
                                      <p:to>
                                        <p:strVal val="visible"/>
                                      </p:to>
                                    </p:set>
                                    <p:animEffect transition="in" filter="fade">
                                      <p:cBhvr>
                                        <p:cTn id="22" dur="2000"/>
                                        <p:tgtEl>
                                          <p:spTgt spid="8">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xEl>
                                              <p:pRg st="6" end="6"/>
                                            </p:txEl>
                                          </p:spTgt>
                                        </p:tgtEl>
                                        <p:attrNameLst>
                                          <p:attrName>style.visibility</p:attrName>
                                        </p:attrNameLst>
                                      </p:cBhvr>
                                      <p:to>
                                        <p:strVal val="visible"/>
                                      </p:to>
                                    </p:set>
                                    <p:animEffect transition="in" filter="fade">
                                      <p:cBhvr>
                                        <p:cTn id="25" dur="2000"/>
                                        <p:tgtEl>
                                          <p:spTgt spid="8">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txEl>
                                              <p:pRg st="7" end="7"/>
                                            </p:txEl>
                                          </p:spTgt>
                                        </p:tgtEl>
                                        <p:attrNameLst>
                                          <p:attrName>style.visibility</p:attrName>
                                        </p:attrNameLst>
                                      </p:cBhvr>
                                      <p:to>
                                        <p:strVal val="visible"/>
                                      </p:to>
                                    </p:set>
                                    <p:animEffect transition="in" filter="fade">
                                      <p:cBhvr>
                                        <p:cTn id="28" dur="2000"/>
                                        <p:tgtEl>
                                          <p:spTgt spid="8">
                                            <p:txEl>
                                              <p:pRg st="7" end="7"/>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txEl>
                                              <p:pRg st="9" end="9"/>
                                            </p:txEl>
                                          </p:spTgt>
                                        </p:tgtEl>
                                        <p:attrNameLst>
                                          <p:attrName>style.visibility</p:attrName>
                                        </p:attrNameLst>
                                      </p:cBhvr>
                                      <p:to>
                                        <p:strVal val="visible"/>
                                      </p:to>
                                    </p:set>
                                    <p:animEffect transition="in" filter="fade">
                                      <p:cBhvr>
                                        <p:cTn id="31" dur="2000"/>
                                        <p:tgtEl>
                                          <p:spTgt spid="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25326" y="124098"/>
            <a:ext cx="4521784" cy="707886"/>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The training cycle</a:t>
            </a:r>
          </a:p>
        </p:txBody>
      </p:sp>
      <p:grpSp>
        <p:nvGrpSpPr>
          <p:cNvPr id="2" name="Group 28"/>
          <p:cNvGrpSpPr/>
          <p:nvPr/>
        </p:nvGrpSpPr>
        <p:grpSpPr>
          <a:xfrm>
            <a:off x="928662" y="1066800"/>
            <a:ext cx="7459762" cy="4783126"/>
            <a:chOff x="1142976" y="2071678"/>
            <a:chExt cx="7167570" cy="3778248"/>
          </a:xfrm>
        </p:grpSpPr>
        <p:graphicFrame>
          <p:nvGraphicFramePr>
            <p:cNvPr id="17" name="Diagram 16"/>
            <p:cNvGraphicFramePr/>
            <p:nvPr/>
          </p:nvGraphicFramePr>
          <p:xfrm>
            <a:off x="1142976" y="2071678"/>
            <a:ext cx="7167570" cy="3778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Chevron 21"/>
            <p:cNvSpPr/>
            <p:nvPr/>
          </p:nvSpPr>
          <p:spPr>
            <a:xfrm rot="2580000">
              <a:off x="5689506" y="280156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4" name="Chevron 23"/>
            <p:cNvSpPr/>
            <p:nvPr/>
          </p:nvSpPr>
          <p:spPr>
            <a:xfrm rot="8100000">
              <a:off x="5763726" y="465644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7" name="Chevron 26"/>
            <p:cNvSpPr/>
            <p:nvPr/>
          </p:nvSpPr>
          <p:spPr>
            <a:xfrm rot="-1800000">
              <a:off x="3450355" y="2882362"/>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8" name="Chevron 27"/>
            <p:cNvSpPr/>
            <p:nvPr/>
          </p:nvSpPr>
          <p:spPr>
            <a:xfrm rot="13080000">
              <a:off x="3538220" y="466398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3" name="Date Placeholder 2">
            <a:extLst>
              <a:ext uri="{FF2B5EF4-FFF2-40B4-BE49-F238E27FC236}">
                <a16:creationId xmlns:a16="http://schemas.microsoft.com/office/drawing/2014/main" id="{69949AE0-FFE6-4138-8BF7-FB608673C19F}"/>
              </a:ext>
            </a:extLst>
          </p:cNvPr>
          <p:cNvSpPr>
            <a:spLocks noGrp="1"/>
          </p:cNvSpPr>
          <p:nvPr>
            <p:ph type="dt" sz="half" idx="10"/>
          </p:nvPr>
        </p:nvSpPr>
        <p:spPr/>
        <p:txBody>
          <a:bodyPr/>
          <a:lstStyle/>
          <a:p>
            <a:pPr>
              <a:defRPr/>
            </a:pPr>
            <a:fld id="{4D27AC08-7D14-4BD1-9265-8E548F608C02}" type="datetime8">
              <a:rPr lang="en-GB" smtClean="0"/>
              <a:t>09/11/2020 21:38</a:t>
            </a:fld>
            <a:endParaRPr lang="en-GB"/>
          </a:p>
        </p:txBody>
      </p:sp>
      <p:sp>
        <p:nvSpPr>
          <p:cNvPr id="4" name="Footer Placeholder 3">
            <a:extLst>
              <a:ext uri="{FF2B5EF4-FFF2-40B4-BE49-F238E27FC236}">
                <a16:creationId xmlns:a16="http://schemas.microsoft.com/office/drawing/2014/main" id="{2D96021C-9190-455B-AF54-659CE3596ED4}"/>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5" name="Slide Number Placeholder 4">
            <a:extLst>
              <a:ext uri="{FF2B5EF4-FFF2-40B4-BE49-F238E27FC236}">
                <a16:creationId xmlns:a16="http://schemas.microsoft.com/office/drawing/2014/main" id="{27E3E956-E6E4-45F2-BF4D-038115FC7F84}"/>
              </a:ext>
            </a:extLst>
          </p:cNvPr>
          <p:cNvSpPr>
            <a:spLocks noGrp="1"/>
          </p:cNvSpPr>
          <p:nvPr>
            <p:ph type="sldNum" sz="quarter" idx="12"/>
          </p:nvPr>
        </p:nvSpPr>
        <p:spPr/>
        <p:txBody>
          <a:bodyPr/>
          <a:lstStyle/>
          <a:p>
            <a:pPr>
              <a:defRPr/>
            </a:pPr>
            <a:fld id="{14FFC5E5-6448-4967-B6E6-96FF8A69B96B}" type="slidenum">
              <a:rPr lang="en-GB" smtClean="0"/>
              <a:pPr>
                <a:defRPr/>
              </a:pPr>
              <a:t>53</a:t>
            </a:fld>
            <a:endParaRPr lang="en-GB"/>
          </a:p>
        </p:txBody>
      </p:sp>
      <p:pic>
        <p:nvPicPr>
          <p:cNvPr id="12" name="Picture 11">
            <a:extLst>
              <a:ext uri="{FF2B5EF4-FFF2-40B4-BE49-F238E27FC236}">
                <a16:creationId xmlns:a16="http://schemas.microsoft.com/office/drawing/2014/main" id="{1785B7AA-8799-4441-8432-874DA3F6E0DE}"/>
              </a:ext>
            </a:extLst>
          </p:cNvPr>
          <p:cNvPicPr>
            <a:picLocks noChangeAspect="1"/>
          </p:cNvPicPr>
          <p:nvPr/>
        </p:nvPicPr>
        <p:blipFill>
          <a:blip r:embed="rId8"/>
          <a:stretch>
            <a:fillRect/>
          </a:stretch>
        </p:blipFill>
        <p:spPr>
          <a:xfrm>
            <a:off x="11113" y="34121"/>
            <a:ext cx="2209800" cy="954107"/>
          </a:xfrm>
          <a:prstGeom prst="rect">
            <a:avLst/>
          </a:prstGeo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54099"/>
            <a:ext cx="5333643" cy="707886"/>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chemeClr val="accent1"/>
                </a:solidFill>
                <a:effectLst/>
                <a:uLnTx/>
                <a:uFillTx/>
                <a:latin typeface="Arial" panose="020B0604020202020204" pitchFamily="34" charset="0"/>
                <a:cs typeface="Arial" panose="020B0604020202020204" pitchFamily="34" charset="0"/>
              </a:rPr>
              <a:t>Learning and Styles</a:t>
            </a:r>
          </a:p>
        </p:txBody>
      </p:sp>
      <p:sp>
        <p:nvSpPr>
          <p:cNvPr id="7" name="TextBox 6"/>
          <p:cNvSpPr txBox="1"/>
          <p:nvPr/>
        </p:nvSpPr>
        <p:spPr>
          <a:xfrm>
            <a:off x="827584" y="1916832"/>
            <a:ext cx="7128792" cy="800219"/>
          </a:xfrm>
          <a:prstGeom prst="rect">
            <a:avLst/>
          </a:prstGeom>
          <a:noFill/>
        </p:spPr>
        <p:txBody>
          <a:bodyPr wrap="square" numCol="2"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charset="0"/>
              <a:ea typeface="+mn-ea"/>
              <a:cs typeface="Arial" charset="0"/>
            </a:endParaRPr>
          </a:p>
        </p:txBody>
      </p:sp>
      <p:pic>
        <p:nvPicPr>
          <p:cNvPr id="8" name="Picture 7" descr="kolb learning styles"/>
          <p:cNvPicPr/>
          <p:nvPr/>
        </p:nvPicPr>
        <p:blipFill>
          <a:blip r:embed="rId3" cstate="print"/>
          <a:srcRect/>
          <a:stretch>
            <a:fillRect/>
          </a:stretch>
        </p:blipFill>
        <p:spPr bwMode="auto">
          <a:xfrm>
            <a:off x="2428557" y="1523047"/>
            <a:ext cx="4581843" cy="3811905"/>
          </a:xfrm>
          <a:prstGeom prst="rect">
            <a:avLst/>
          </a:prstGeom>
          <a:noFill/>
          <a:ln w="9525">
            <a:noFill/>
            <a:miter lim="800000"/>
            <a:headEnd/>
            <a:tailEnd/>
          </a:ln>
        </p:spPr>
      </p:pic>
      <p:sp>
        <p:nvSpPr>
          <p:cNvPr id="9" name="TextBox 8"/>
          <p:cNvSpPr txBox="1"/>
          <p:nvPr/>
        </p:nvSpPr>
        <p:spPr>
          <a:xfrm>
            <a:off x="1187624" y="5373216"/>
            <a:ext cx="7200800" cy="830997"/>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Activist     </a:t>
            </a:r>
            <a:r>
              <a:rPr kumimoji="0" lang="en-GB" sz="2400" b="1"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Pragmatistic</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Theorist     Reflector</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Visual       Auditory            Kinaesthetic</a:t>
            </a:r>
          </a:p>
        </p:txBody>
      </p:sp>
      <p:sp>
        <p:nvSpPr>
          <p:cNvPr id="2" name="Date Placeholder 1">
            <a:extLst>
              <a:ext uri="{FF2B5EF4-FFF2-40B4-BE49-F238E27FC236}">
                <a16:creationId xmlns:a16="http://schemas.microsoft.com/office/drawing/2014/main" id="{3B17BFE8-9594-49F9-BFA0-7179C56747D6}"/>
              </a:ext>
            </a:extLst>
          </p:cNvPr>
          <p:cNvSpPr>
            <a:spLocks noGrp="1"/>
          </p:cNvSpPr>
          <p:nvPr>
            <p:ph type="dt" sz="half" idx="10"/>
          </p:nvPr>
        </p:nvSpPr>
        <p:spPr/>
        <p:txBody>
          <a:bodyPr/>
          <a:lstStyle/>
          <a:p>
            <a:pPr>
              <a:defRPr/>
            </a:pPr>
            <a:fld id="{D7B2EB39-B7C0-44C9-9B24-DB071A083B86}" type="datetime8">
              <a:rPr lang="en-GB" smtClean="0"/>
              <a:t>09/11/2020 21:38</a:t>
            </a:fld>
            <a:endParaRPr lang="en-GB"/>
          </a:p>
        </p:txBody>
      </p:sp>
      <p:sp>
        <p:nvSpPr>
          <p:cNvPr id="3" name="Footer Placeholder 2">
            <a:extLst>
              <a:ext uri="{FF2B5EF4-FFF2-40B4-BE49-F238E27FC236}">
                <a16:creationId xmlns:a16="http://schemas.microsoft.com/office/drawing/2014/main" id="{9A73645B-D0E9-410E-81FF-0E67F7B3078B}"/>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4" name="Slide Number Placeholder 3">
            <a:extLst>
              <a:ext uri="{FF2B5EF4-FFF2-40B4-BE49-F238E27FC236}">
                <a16:creationId xmlns:a16="http://schemas.microsoft.com/office/drawing/2014/main" id="{C3280BA5-33C5-4D6D-972C-83BE821E4140}"/>
              </a:ext>
            </a:extLst>
          </p:cNvPr>
          <p:cNvSpPr>
            <a:spLocks noGrp="1"/>
          </p:cNvSpPr>
          <p:nvPr>
            <p:ph type="sldNum" sz="quarter" idx="12"/>
          </p:nvPr>
        </p:nvSpPr>
        <p:spPr/>
        <p:txBody>
          <a:bodyPr/>
          <a:lstStyle/>
          <a:p>
            <a:pPr>
              <a:defRPr/>
            </a:pPr>
            <a:fld id="{14FFC5E5-6448-4967-B6E6-96FF8A69B96B}" type="slidenum">
              <a:rPr lang="en-GB" smtClean="0"/>
              <a:pPr>
                <a:defRPr/>
              </a:pPr>
              <a:t>54</a:t>
            </a:fld>
            <a:endParaRPr lang="en-GB"/>
          </a:p>
        </p:txBody>
      </p:sp>
      <p:pic>
        <p:nvPicPr>
          <p:cNvPr id="10" name="Picture 9">
            <a:extLst>
              <a:ext uri="{FF2B5EF4-FFF2-40B4-BE49-F238E27FC236}">
                <a16:creationId xmlns:a16="http://schemas.microsoft.com/office/drawing/2014/main" id="{F29A89C7-CEDA-4470-A737-399A5B01DBEB}"/>
              </a:ext>
            </a:extLst>
          </p:cNvPr>
          <p:cNvPicPr>
            <a:picLocks noChangeAspect="1"/>
          </p:cNvPicPr>
          <p:nvPr/>
        </p:nvPicPr>
        <p:blipFill>
          <a:blip r:embed="rId4"/>
          <a:stretch>
            <a:fillRect/>
          </a:stretch>
        </p:blipFill>
        <p:spPr>
          <a:xfrm>
            <a:off x="11113" y="34121"/>
            <a:ext cx="2209800" cy="9541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allAtOnce"/>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84784"/>
            <a:ext cx="8229600" cy="1143000"/>
          </a:xfrm>
        </p:spPr>
        <p:txBody>
          <a:bodyPr/>
          <a:lstStyle/>
          <a:p>
            <a:r>
              <a:rPr lang="en-GB" sz="4000" b="1" dirty="0">
                <a:latin typeface="Arial" panose="020B0604020202020204" pitchFamily="34" charset="0"/>
                <a:cs typeface="Arial" panose="020B0604020202020204" pitchFamily="34" charset="0"/>
              </a:rPr>
              <a:t>People, people, people</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(in other words, Humans!)</a:t>
            </a:r>
          </a:p>
        </p:txBody>
      </p:sp>
      <p:sp>
        <p:nvSpPr>
          <p:cNvPr id="3" name="Content Placeholder 2"/>
          <p:cNvSpPr>
            <a:spLocks noGrp="1"/>
          </p:cNvSpPr>
          <p:nvPr>
            <p:ph idx="1"/>
          </p:nvPr>
        </p:nvSpPr>
        <p:spPr>
          <a:xfrm>
            <a:off x="899592" y="3212976"/>
            <a:ext cx="7805737" cy="2390700"/>
          </a:xfrm>
        </p:spPr>
        <p:txBody>
          <a:bodyPr/>
          <a:lstStyle/>
          <a:p>
            <a:r>
              <a:rPr lang="en-GB" sz="2400" b="1" dirty="0">
                <a:latin typeface="Arial" panose="020B0604020202020204" pitchFamily="34" charset="0"/>
                <a:cs typeface="Arial" panose="020B0604020202020204" pitchFamily="34" charset="0"/>
              </a:rPr>
              <a:t>How do we get people to want to perform?</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How do we get people to want to change, grow, learn?</a:t>
            </a:r>
          </a:p>
        </p:txBody>
      </p:sp>
      <p:pic>
        <p:nvPicPr>
          <p:cNvPr id="4" name="Picture 3">
            <a:extLst>
              <a:ext uri="{FF2B5EF4-FFF2-40B4-BE49-F238E27FC236}">
                <a16:creationId xmlns:a16="http://schemas.microsoft.com/office/drawing/2014/main" id="{887372E6-3E0F-4F5F-9024-F6D825357301}"/>
              </a:ext>
            </a:extLst>
          </p:cNvPr>
          <p:cNvPicPr>
            <a:picLocks noChangeAspect="1"/>
          </p:cNvPicPr>
          <p:nvPr/>
        </p:nvPicPr>
        <p:blipFill>
          <a:blip r:embed="rId3"/>
          <a:stretch>
            <a:fillRect/>
          </a:stretch>
        </p:blipFill>
        <p:spPr>
          <a:xfrm>
            <a:off x="11113" y="34121"/>
            <a:ext cx="2209800" cy="954107"/>
          </a:xfrm>
          <a:prstGeom prst="rect">
            <a:avLst/>
          </a:prstGeom>
        </p:spPr>
      </p:pic>
      <p:sp>
        <p:nvSpPr>
          <p:cNvPr id="5" name="Rectangle 4">
            <a:extLst>
              <a:ext uri="{FF2B5EF4-FFF2-40B4-BE49-F238E27FC236}">
                <a16:creationId xmlns:a16="http://schemas.microsoft.com/office/drawing/2014/main" id="{9C8D2408-6BA5-4E6B-91E1-9C905F041238}"/>
              </a:ext>
            </a:extLst>
          </p:cNvPr>
          <p:cNvSpPr/>
          <p:nvPr/>
        </p:nvSpPr>
        <p:spPr>
          <a:xfrm>
            <a:off x="4582344" y="281479"/>
            <a:ext cx="2057400" cy="707886"/>
          </a:xfrm>
          <a:prstGeom prst="rect">
            <a:avLst/>
          </a:prstGeom>
        </p:spPr>
        <p:txBody>
          <a:bodyPr wrap="square">
            <a:spAutoFit/>
          </a:bodyPr>
          <a:lstStyle/>
          <a:p>
            <a:r>
              <a:rPr lang="en-GB" sz="4000" b="1" dirty="0">
                <a:solidFill>
                  <a:srgbClr val="0070C0"/>
                </a:solidFill>
                <a:latin typeface="Arial" panose="020B0604020202020204" pitchFamily="34" charset="0"/>
                <a:cs typeface="Arial" panose="020B0604020202020204" pitchFamily="34" charset="0"/>
              </a:rPr>
              <a:t>People</a:t>
            </a:r>
            <a:endParaRPr lang="en-US" sz="4000" b="1" dirty="0">
              <a:solidFill>
                <a:srgbClr val="0070C0"/>
              </a:solidFill>
              <a:latin typeface="Arial" panose="020B0604020202020204" pitchFamily="34" charset="0"/>
              <a:cs typeface="Arial" panose="020B0604020202020204" pitchFamily="34" charset="0"/>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2220913" y="136525"/>
            <a:ext cx="6694487" cy="707886"/>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Performance Management</a:t>
            </a:r>
          </a:p>
        </p:txBody>
      </p:sp>
      <p:sp>
        <p:nvSpPr>
          <p:cNvPr id="6" name="TextBox 5"/>
          <p:cNvSpPr txBox="1"/>
          <p:nvPr/>
        </p:nvSpPr>
        <p:spPr>
          <a:xfrm>
            <a:off x="899592" y="2132856"/>
            <a:ext cx="7416824" cy="3139321"/>
          </a:xfrm>
          <a:prstGeom prst="rect">
            <a:avLst/>
          </a:prstGeom>
          <a:noFill/>
        </p:spPr>
        <p:txBody>
          <a:bodyPr wrap="square" rtlCol="0">
            <a:spAutoFit/>
          </a:bodyPr>
          <a:lstStyle/>
          <a:p>
            <a:pPr marL="0" marR="0" lvl="0" indent="0" algn="just" defTabSz="914400" rtl="0" eaLnBrk="1" fontAlgn="base" latinLnBrk="0" hangingPunct="1">
              <a:lnSpc>
                <a:spcPct val="15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management process designed to link the organisations objectives with those of the individual in such a way as to ensure that both individual and corporate objectives are, as far as possible, met.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charset="0"/>
              <a:ea typeface="+mn-ea"/>
              <a:cs typeface="Arial" charset="0"/>
            </a:endParaRPr>
          </a:p>
        </p:txBody>
      </p:sp>
      <p:sp>
        <p:nvSpPr>
          <p:cNvPr id="2" name="Date Placeholder 1">
            <a:extLst>
              <a:ext uri="{FF2B5EF4-FFF2-40B4-BE49-F238E27FC236}">
                <a16:creationId xmlns:a16="http://schemas.microsoft.com/office/drawing/2014/main" id="{61CBB1A0-E805-4061-B02C-6A22B5F2D9ED}"/>
              </a:ext>
            </a:extLst>
          </p:cNvPr>
          <p:cNvSpPr>
            <a:spLocks noGrp="1"/>
          </p:cNvSpPr>
          <p:nvPr>
            <p:ph type="dt" sz="half" idx="10"/>
          </p:nvPr>
        </p:nvSpPr>
        <p:spPr/>
        <p:txBody>
          <a:bodyPr/>
          <a:lstStyle/>
          <a:p>
            <a:pPr>
              <a:defRPr/>
            </a:pPr>
            <a:fld id="{2DA3D1C0-64A2-426E-A980-5DF49257B065}" type="datetime8">
              <a:rPr lang="en-GB" smtClean="0"/>
              <a:t>09/11/2020 21:38</a:t>
            </a:fld>
            <a:endParaRPr lang="en-GB"/>
          </a:p>
        </p:txBody>
      </p:sp>
      <p:sp>
        <p:nvSpPr>
          <p:cNvPr id="3" name="Footer Placeholder 2">
            <a:extLst>
              <a:ext uri="{FF2B5EF4-FFF2-40B4-BE49-F238E27FC236}">
                <a16:creationId xmlns:a16="http://schemas.microsoft.com/office/drawing/2014/main" id="{0717D55D-5B72-4EEE-AF17-5BF1D58C66DB}"/>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5798E078-5DCA-4C3D-B51B-501E36214E1A}"/>
              </a:ext>
            </a:extLst>
          </p:cNvPr>
          <p:cNvSpPr>
            <a:spLocks noGrp="1"/>
          </p:cNvSpPr>
          <p:nvPr>
            <p:ph type="sldNum" sz="quarter" idx="12"/>
          </p:nvPr>
        </p:nvSpPr>
        <p:spPr/>
        <p:txBody>
          <a:bodyPr/>
          <a:lstStyle/>
          <a:p>
            <a:pPr>
              <a:defRPr/>
            </a:pPr>
            <a:fld id="{14FFC5E5-6448-4967-B6E6-96FF8A69B96B}" type="slidenum">
              <a:rPr lang="en-GB" smtClean="0"/>
              <a:pPr>
                <a:defRPr/>
              </a:pPr>
              <a:t>56</a:t>
            </a:fld>
            <a:endParaRPr lang="en-GB"/>
          </a:p>
        </p:txBody>
      </p:sp>
      <p:pic>
        <p:nvPicPr>
          <p:cNvPr id="7" name="Picture 6">
            <a:extLst>
              <a:ext uri="{FF2B5EF4-FFF2-40B4-BE49-F238E27FC236}">
                <a16:creationId xmlns:a16="http://schemas.microsoft.com/office/drawing/2014/main" id="{17BC62F9-EB0A-4DFD-806C-23CACD9BAE5B}"/>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611560" y="1646195"/>
            <a:ext cx="7920880" cy="4467057"/>
          </a:xfrm>
          <a:prstGeom prst="rect">
            <a:avLst/>
          </a:prstGeom>
          <a:noFill/>
        </p:spPr>
        <p:txBody>
          <a:bodyPr wrap="square" rtlCol="0">
            <a:spAutoFit/>
          </a:bodyPr>
          <a:lstStyle/>
          <a:p>
            <a:pPr marL="450850" marR="0" lvl="0" indent="-450850" algn="l" defTabSz="914400" rtl="0" eaLnBrk="1" fontAlgn="base" latinLnBrk="0" hangingPunct="1">
              <a:lnSpc>
                <a:spcPct val="15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Shared, clear and challenging objectives</a:t>
            </a:r>
          </a:p>
          <a:p>
            <a:pPr marL="450850" marR="0" lvl="0" indent="-450850" algn="l" defTabSz="914400" rtl="0" eaLnBrk="1" fontAlgn="base" latinLnBrk="0" hangingPunct="1">
              <a:lnSpc>
                <a:spcPct val="15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Effective communication – within/outside</a:t>
            </a:r>
          </a:p>
          <a:p>
            <a:pPr marL="450850" marR="0" lvl="0" indent="-450850" algn="l" defTabSz="914400" rtl="0" eaLnBrk="1" fontAlgn="base" latinLnBrk="0" hangingPunct="1">
              <a:lnSpc>
                <a:spcPct val="15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Appropriate mix – attitude/skills/knowledge</a:t>
            </a:r>
          </a:p>
          <a:p>
            <a:pPr marL="450850" marR="0" lvl="0" indent="-450850" algn="l" defTabSz="914400" rtl="0" eaLnBrk="1" fontAlgn="base" latinLnBrk="0" hangingPunct="1">
              <a:lnSpc>
                <a:spcPct val="15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Clearly defined roles and responsibilities</a:t>
            </a:r>
          </a:p>
          <a:p>
            <a:pPr marL="450850" marR="0" lvl="0" indent="-450850" algn="l" defTabSz="914400" rtl="0" eaLnBrk="1" fontAlgn="base" latinLnBrk="0" hangingPunct="1">
              <a:lnSpc>
                <a:spcPct val="15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Mutual respect</a:t>
            </a:r>
          </a:p>
          <a:p>
            <a:pPr marL="450850" marR="0" lvl="0" indent="-450850" algn="l" defTabSz="914400" rtl="0" eaLnBrk="1" fontAlgn="base" latinLnBrk="0" hangingPunct="1">
              <a:lnSpc>
                <a:spcPct val="15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Commitment and pride</a:t>
            </a:r>
          </a:p>
          <a:p>
            <a:pPr marL="450850" marR="0" lvl="0" indent="-450850" algn="l" defTabSz="914400" rtl="0" eaLnBrk="1" fontAlgn="base" latinLnBrk="0" hangingPunct="1">
              <a:lnSpc>
                <a:spcPct val="15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Supportive and trusting relationships</a:t>
            </a:r>
          </a:p>
          <a:p>
            <a:pPr marL="450850" marR="0" lvl="0" indent="-450850" algn="l" defTabSz="914400" rtl="0" eaLnBrk="1" fontAlgn="base" latinLnBrk="0" hangingPunct="1">
              <a:lnSpc>
                <a:spcPct val="15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Well motivated</a:t>
            </a:r>
          </a:p>
        </p:txBody>
      </p:sp>
      <p:sp>
        <p:nvSpPr>
          <p:cNvPr id="2" name="Date Placeholder 1">
            <a:extLst>
              <a:ext uri="{FF2B5EF4-FFF2-40B4-BE49-F238E27FC236}">
                <a16:creationId xmlns:a16="http://schemas.microsoft.com/office/drawing/2014/main" id="{BC3F6AAD-CCA1-4A42-B7F9-CE2BCCFCAD45}"/>
              </a:ext>
            </a:extLst>
          </p:cNvPr>
          <p:cNvSpPr>
            <a:spLocks noGrp="1"/>
          </p:cNvSpPr>
          <p:nvPr>
            <p:ph type="dt" sz="half" idx="10"/>
          </p:nvPr>
        </p:nvSpPr>
        <p:spPr/>
        <p:txBody>
          <a:bodyPr/>
          <a:lstStyle/>
          <a:p>
            <a:pPr>
              <a:defRPr/>
            </a:pPr>
            <a:fld id="{CBDA56E8-8FF2-4B4C-B40B-2E490C40DCF0}" type="datetime8">
              <a:rPr lang="en-GB" smtClean="0"/>
              <a:t>09/11/2020 21:38</a:t>
            </a:fld>
            <a:endParaRPr lang="en-GB"/>
          </a:p>
        </p:txBody>
      </p:sp>
      <p:sp>
        <p:nvSpPr>
          <p:cNvPr id="3" name="Footer Placeholder 2">
            <a:extLst>
              <a:ext uri="{FF2B5EF4-FFF2-40B4-BE49-F238E27FC236}">
                <a16:creationId xmlns:a16="http://schemas.microsoft.com/office/drawing/2014/main" id="{CD264A34-78F5-44C5-8264-4A4A4AD31F33}"/>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58CF1049-1F71-4DED-A28A-0D0142C83457}"/>
              </a:ext>
            </a:extLst>
          </p:cNvPr>
          <p:cNvSpPr>
            <a:spLocks noGrp="1"/>
          </p:cNvSpPr>
          <p:nvPr>
            <p:ph type="sldNum" sz="quarter" idx="12"/>
          </p:nvPr>
        </p:nvSpPr>
        <p:spPr/>
        <p:txBody>
          <a:bodyPr/>
          <a:lstStyle/>
          <a:p>
            <a:pPr>
              <a:defRPr/>
            </a:pPr>
            <a:fld id="{14FFC5E5-6448-4967-B6E6-96FF8A69B96B}" type="slidenum">
              <a:rPr lang="en-GB" smtClean="0"/>
              <a:pPr>
                <a:defRPr/>
              </a:pPr>
              <a:t>57</a:t>
            </a:fld>
            <a:endParaRPr lang="en-GB"/>
          </a:p>
        </p:txBody>
      </p:sp>
      <p:sp>
        <p:nvSpPr>
          <p:cNvPr id="5" name="Rectangle 4">
            <a:extLst>
              <a:ext uri="{FF2B5EF4-FFF2-40B4-BE49-F238E27FC236}">
                <a16:creationId xmlns:a16="http://schemas.microsoft.com/office/drawing/2014/main" id="{5C1AEB69-D36F-43F4-9492-D0F0161BCF17}"/>
              </a:ext>
            </a:extLst>
          </p:cNvPr>
          <p:cNvSpPr/>
          <p:nvPr/>
        </p:nvSpPr>
        <p:spPr>
          <a:xfrm>
            <a:off x="2813248" y="136525"/>
            <a:ext cx="5791200" cy="1323439"/>
          </a:xfrm>
          <a:prstGeom prst="rect">
            <a:avLst/>
          </a:prstGeom>
        </p:spPr>
        <p:txBody>
          <a:bodyPr wrap="square">
            <a:spAutoFit/>
          </a:bodyPr>
          <a:lstStyle/>
          <a:p>
            <a:pPr lvl="0" algn="ctr" fontAlgn="base">
              <a:spcBef>
                <a:spcPct val="0"/>
              </a:spcBef>
              <a:spcAft>
                <a:spcPct val="0"/>
              </a:spcAft>
              <a:defRPr/>
            </a:pPr>
            <a:r>
              <a:rPr lang="en-GB" sz="4000" dirty="0">
                <a:solidFill>
                  <a:srgbClr val="0070C0"/>
                </a:solidFill>
                <a:latin typeface="Arial" panose="020B0604020202020204" pitchFamily="34" charset="0"/>
                <a:cs typeface="Arial" panose="020B0604020202020204" pitchFamily="34" charset="0"/>
              </a:rPr>
              <a:t>Characteristics of Highly Performing Teams</a:t>
            </a:r>
          </a:p>
        </p:txBody>
      </p:sp>
      <p:pic>
        <p:nvPicPr>
          <p:cNvPr id="7" name="Picture 6">
            <a:extLst>
              <a:ext uri="{FF2B5EF4-FFF2-40B4-BE49-F238E27FC236}">
                <a16:creationId xmlns:a16="http://schemas.microsoft.com/office/drawing/2014/main" id="{53028B5E-B970-4F7C-B3C9-17C6E12AEE00}"/>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2000"/>
                                        <p:tgtEl>
                                          <p:spTgt spid="1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xEl>
                                              <p:pRg st="1" end="1"/>
                                            </p:txEl>
                                          </p:spTgt>
                                        </p:tgtEl>
                                        <p:attrNameLst>
                                          <p:attrName>style.visibility</p:attrName>
                                        </p:attrNameLst>
                                      </p:cBhvr>
                                      <p:to>
                                        <p:strVal val="visible"/>
                                      </p:to>
                                    </p:set>
                                    <p:animEffect transition="in" filter="fade">
                                      <p:cBhvr>
                                        <p:cTn id="10" dur="2000"/>
                                        <p:tgtEl>
                                          <p:spTgt spid="1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xEl>
                                              <p:pRg st="2" end="2"/>
                                            </p:txEl>
                                          </p:spTgt>
                                        </p:tgtEl>
                                        <p:attrNameLst>
                                          <p:attrName>style.visibility</p:attrName>
                                        </p:attrNameLst>
                                      </p:cBhvr>
                                      <p:to>
                                        <p:strVal val="visible"/>
                                      </p:to>
                                    </p:set>
                                    <p:animEffect transition="in" filter="fade">
                                      <p:cBhvr>
                                        <p:cTn id="13" dur="2000"/>
                                        <p:tgtEl>
                                          <p:spTgt spid="14">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xEl>
                                              <p:pRg st="3" end="3"/>
                                            </p:txEl>
                                          </p:spTgt>
                                        </p:tgtEl>
                                        <p:attrNameLst>
                                          <p:attrName>style.visibility</p:attrName>
                                        </p:attrNameLst>
                                      </p:cBhvr>
                                      <p:to>
                                        <p:strVal val="visible"/>
                                      </p:to>
                                    </p:set>
                                    <p:animEffect transition="in" filter="fade">
                                      <p:cBhvr>
                                        <p:cTn id="16" dur="2000"/>
                                        <p:tgtEl>
                                          <p:spTgt spid="14">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animEffect transition="in" filter="fade">
                                      <p:cBhvr>
                                        <p:cTn id="19" dur="2000"/>
                                        <p:tgtEl>
                                          <p:spTgt spid="14">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xEl>
                                              <p:pRg st="5" end="5"/>
                                            </p:txEl>
                                          </p:spTgt>
                                        </p:tgtEl>
                                        <p:attrNameLst>
                                          <p:attrName>style.visibility</p:attrName>
                                        </p:attrNameLst>
                                      </p:cBhvr>
                                      <p:to>
                                        <p:strVal val="visible"/>
                                      </p:to>
                                    </p:set>
                                    <p:animEffect transition="in" filter="fade">
                                      <p:cBhvr>
                                        <p:cTn id="22" dur="2000"/>
                                        <p:tgtEl>
                                          <p:spTgt spid="14">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4">
                                            <p:txEl>
                                              <p:pRg st="6" end="6"/>
                                            </p:txEl>
                                          </p:spTgt>
                                        </p:tgtEl>
                                        <p:attrNameLst>
                                          <p:attrName>style.visibility</p:attrName>
                                        </p:attrNameLst>
                                      </p:cBhvr>
                                      <p:to>
                                        <p:strVal val="visible"/>
                                      </p:to>
                                    </p:set>
                                    <p:animEffect transition="in" filter="fade">
                                      <p:cBhvr>
                                        <p:cTn id="25" dur="2000"/>
                                        <p:tgtEl>
                                          <p:spTgt spid="14">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xEl>
                                              <p:pRg st="7" end="7"/>
                                            </p:txEl>
                                          </p:spTgt>
                                        </p:tgtEl>
                                        <p:attrNameLst>
                                          <p:attrName>style.visibility</p:attrName>
                                        </p:attrNameLst>
                                      </p:cBhvr>
                                      <p:to>
                                        <p:strVal val="visible"/>
                                      </p:to>
                                    </p:set>
                                    <p:animEffect transition="in" filter="fade">
                                      <p:cBhvr>
                                        <p:cTn id="28" dur="2000"/>
                                        <p:tgtEl>
                                          <p:spTgt spid="1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allAtOnce"/>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1" name="TextBox 5"/>
          <p:cNvSpPr txBox="1">
            <a:spLocks noChangeArrowheads="1"/>
          </p:cNvSpPr>
          <p:nvPr/>
        </p:nvSpPr>
        <p:spPr bwMode="auto">
          <a:xfrm>
            <a:off x="2220913" y="75112"/>
            <a:ext cx="6671567" cy="1323439"/>
          </a:xfrm>
          <a:prstGeom prst="rect">
            <a:avLst/>
          </a:prstGeom>
          <a:noFill/>
          <a:ln w="9525">
            <a:noFill/>
            <a:miter lim="800000"/>
            <a:headEnd/>
            <a:tailEnd/>
          </a:ln>
        </p:spPr>
        <p:txBody>
          <a:bodyPr wrap="square">
            <a:spAutoFit/>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The main concerns of performance management </a:t>
            </a:r>
          </a:p>
        </p:txBody>
      </p:sp>
      <p:sp>
        <p:nvSpPr>
          <p:cNvPr id="4102" name="TextBox 6"/>
          <p:cNvSpPr txBox="1">
            <a:spLocks noChangeArrowheads="1"/>
          </p:cNvSpPr>
          <p:nvPr/>
        </p:nvSpPr>
        <p:spPr bwMode="auto">
          <a:xfrm>
            <a:off x="224224" y="1398551"/>
            <a:ext cx="8640960" cy="4893647"/>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Performance management is concerned with: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Aligning individuals objectives to organisational objectives and encouraging individuals to uphold corporate core values;  </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Enabling expectations to be defined and agreed in terms of role responsibilities and accountabilities (expected to do), skills (expected to have) and behaviours (expected to be); </a:t>
            </a: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Providing opportunities for individuals to identify their own goals and develop their skills and competencies </a:t>
            </a:r>
          </a:p>
        </p:txBody>
      </p:sp>
      <p:sp>
        <p:nvSpPr>
          <p:cNvPr id="2" name="Date Placeholder 1">
            <a:extLst>
              <a:ext uri="{FF2B5EF4-FFF2-40B4-BE49-F238E27FC236}">
                <a16:creationId xmlns:a16="http://schemas.microsoft.com/office/drawing/2014/main" id="{E85F394C-D8DB-4AD7-9A2A-84251CA874FB}"/>
              </a:ext>
            </a:extLst>
          </p:cNvPr>
          <p:cNvSpPr>
            <a:spLocks noGrp="1"/>
          </p:cNvSpPr>
          <p:nvPr>
            <p:ph type="dt" sz="half" idx="10"/>
          </p:nvPr>
        </p:nvSpPr>
        <p:spPr/>
        <p:txBody>
          <a:bodyPr/>
          <a:lstStyle/>
          <a:p>
            <a:pPr>
              <a:defRPr/>
            </a:pPr>
            <a:fld id="{4808B75E-2A00-4CA8-AF1E-1D4FBEDCBF15}" type="datetime8">
              <a:rPr lang="en-GB" smtClean="0"/>
              <a:t>09/11/2020 21:38</a:t>
            </a:fld>
            <a:endParaRPr lang="en-GB"/>
          </a:p>
        </p:txBody>
      </p:sp>
      <p:sp>
        <p:nvSpPr>
          <p:cNvPr id="3" name="Footer Placeholder 2">
            <a:extLst>
              <a:ext uri="{FF2B5EF4-FFF2-40B4-BE49-F238E27FC236}">
                <a16:creationId xmlns:a16="http://schemas.microsoft.com/office/drawing/2014/main" id="{A2DF267E-9738-4E7B-8C4E-6D53F9C021D4}"/>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D9B9D296-C5A0-43E7-B79D-73E58CC24DF9}"/>
              </a:ext>
            </a:extLst>
          </p:cNvPr>
          <p:cNvSpPr>
            <a:spLocks noGrp="1"/>
          </p:cNvSpPr>
          <p:nvPr>
            <p:ph type="sldNum" sz="quarter" idx="12"/>
          </p:nvPr>
        </p:nvSpPr>
        <p:spPr/>
        <p:txBody>
          <a:bodyPr/>
          <a:lstStyle/>
          <a:p>
            <a:pPr>
              <a:defRPr/>
            </a:pPr>
            <a:fld id="{14FFC5E5-6448-4967-B6E6-96FF8A69B96B}" type="slidenum">
              <a:rPr lang="en-GB" smtClean="0"/>
              <a:pPr>
                <a:defRPr/>
              </a:pPr>
              <a:t>58</a:t>
            </a:fld>
            <a:endParaRPr lang="en-GB"/>
          </a:p>
        </p:txBody>
      </p:sp>
      <p:pic>
        <p:nvPicPr>
          <p:cNvPr id="7" name="Picture 6">
            <a:extLst>
              <a:ext uri="{FF2B5EF4-FFF2-40B4-BE49-F238E27FC236}">
                <a16:creationId xmlns:a16="http://schemas.microsoft.com/office/drawing/2014/main" id="{0E4B732B-C786-41EE-BE0F-3D5244FAB791}"/>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407155" y="73523"/>
            <a:ext cx="4195762" cy="701675"/>
          </a:xfrm>
        </p:spPr>
        <p:txBody>
          <a:bodyPr/>
          <a:lstStyle/>
          <a:p>
            <a:pPr algn="ctr" eaLnBrk="1" hangingPunct="1"/>
            <a:r>
              <a:rPr lang="en-GB" sz="4000" b="1" dirty="0">
                <a:solidFill>
                  <a:srgbClr val="0070C0"/>
                </a:solidFill>
                <a:latin typeface="Arial" panose="020B0604020202020204" pitchFamily="34" charset="0"/>
                <a:cs typeface="Arial" panose="020B0604020202020204" pitchFamily="34" charset="0"/>
              </a:rPr>
              <a:t>Gap Analysis</a:t>
            </a:r>
          </a:p>
        </p:txBody>
      </p:sp>
      <p:sp>
        <p:nvSpPr>
          <p:cNvPr id="23555" name="AutoShape 3"/>
          <p:cNvSpPr>
            <a:spLocks noChangeArrowheads="1"/>
          </p:cNvSpPr>
          <p:nvPr/>
        </p:nvSpPr>
        <p:spPr bwMode="auto">
          <a:xfrm>
            <a:off x="6084888" y="2924175"/>
            <a:ext cx="2520950" cy="1584325"/>
          </a:xfrm>
          <a:prstGeom prst="roundRect">
            <a:avLst>
              <a:gd name="adj" fmla="val 16667"/>
            </a:avLst>
          </a:prstGeom>
          <a:solidFill>
            <a:srgbClr val="CCFF33"/>
          </a:solidFill>
          <a:ln w="9525">
            <a:solidFill>
              <a:schemeClr val="tx1"/>
            </a:solidFill>
            <a:round/>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07876" name="Text Box 4"/>
          <p:cNvSpPr txBox="1">
            <a:spLocks noChangeArrowheads="1"/>
          </p:cNvSpPr>
          <p:nvPr/>
        </p:nvSpPr>
        <p:spPr bwMode="auto">
          <a:xfrm>
            <a:off x="684213" y="2420938"/>
            <a:ext cx="2806700" cy="396875"/>
          </a:xfrm>
          <a:prstGeom prst="rect">
            <a:avLst/>
          </a:prstGeom>
          <a:noFill/>
          <a:ln w="9525">
            <a:noFill/>
            <a:miter lim="800000"/>
            <a:headEnd/>
            <a:tailEnd/>
          </a:ln>
          <a:effectLst/>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2000" b="0" i="0" u="none" strike="noStrike" kern="1200" cap="none" spc="0" normalizeH="0" baseline="0" noProof="0" dirty="0">
                <a:ln>
                  <a:noFill/>
                </a:ln>
                <a:solidFill>
                  <a:srgbClr val="003366"/>
                </a:solidFill>
                <a:effectLst>
                  <a:outerShdw blurRad="38100" dist="38100" dir="2700000" algn="tl">
                    <a:srgbClr val="C0C0C0"/>
                  </a:outerShdw>
                </a:effectLst>
                <a:uLnTx/>
                <a:uFillTx/>
                <a:latin typeface="Comic Sans MS" pitchFamily="66" charset="0"/>
                <a:ea typeface="+mn-ea"/>
                <a:cs typeface="Arial" charset="0"/>
              </a:rPr>
              <a:t>Where are we now?</a:t>
            </a:r>
          </a:p>
        </p:txBody>
      </p:sp>
      <p:sp>
        <p:nvSpPr>
          <p:cNvPr id="207877" name="Text Box 5"/>
          <p:cNvSpPr txBox="1">
            <a:spLocks noChangeArrowheads="1"/>
          </p:cNvSpPr>
          <p:nvPr/>
        </p:nvSpPr>
        <p:spPr bwMode="auto">
          <a:xfrm>
            <a:off x="6227763" y="2205038"/>
            <a:ext cx="2232025" cy="701675"/>
          </a:xfrm>
          <a:prstGeom prst="rect">
            <a:avLst/>
          </a:prstGeom>
          <a:noFill/>
          <a:ln w="9525">
            <a:noFill/>
            <a:miter lim="800000"/>
            <a:headEnd/>
            <a:tailEnd/>
          </a:ln>
          <a:effectLst/>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2000" b="0" i="0" u="none" strike="noStrike" kern="1200" cap="none" spc="0" normalizeH="0" baseline="0" noProof="0">
                <a:ln>
                  <a:noFill/>
                </a:ln>
                <a:solidFill>
                  <a:srgbClr val="003366"/>
                </a:solidFill>
                <a:effectLst>
                  <a:outerShdw blurRad="38100" dist="38100" dir="2700000" algn="tl">
                    <a:srgbClr val="C0C0C0"/>
                  </a:outerShdw>
                </a:effectLst>
                <a:uLnTx/>
                <a:uFillTx/>
                <a:latin typeface="Comic Sans MS" pitchFamily="66" charset="0"/>
                <a:ea typeface="+mn-ea"/>
                <a:cs typeface="Arial" charset="0"/>
              </a:rPr>
              <a:t>Where do we need to be?</a:t>
            </a:r>
          </a:p>
        </p:txBody>
      </p:sp>
      <p:sp>
        <p:nvSpPr>
          <p:cNvPr id="207878" name="Text Box 6"/>
          <p:cNvSpPr txBox="1">
            <a:spLocks noChangeArrowheads="1"/>
          </p:cNvSpPr>
          <p:nvPr/>
        </p:nvSpPr>
        <p:spPr bwMode="auto">
          <a:xfrm>
            <a:off x="3563938" y="5300663"/>
            <a:ext cx="2232025" cy="396875"/>
          </a:xfrm>
          <a:prstGeom prst="rect">
            <a:avLst/>
          </a:prstGeom>
          <a:noFill/>
          <a:ln w="9525">
            <a:noFill/>
            <a:miter lim="800000"/>
            <a:headEnd/>
            <a:tailEnd/>
          </a:ln>
          <a:effectLst/>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2000" b="0" i="0" u="none" strike="noStrike" kern="1200" cap="none" spc="0" normalizeH="0" baseline="0" noProof="0">
                <a:ln>
                  <a:noFill/>
                </a:ln>
                <a:solidFill>
                  <a:srgbClr val="003366"/>
                </a:solidFill>
                <a:effectLst>
                  <a:outerShdw blurRad="38100" dist="38100" dir="2700000" algn="tl">
                    <a:srgbClr val="C0C0C0"/>
                  </a:outerShdw>
                </a:effectLst>
                <a:uLnTx/>
                <a:uFillTx/>
                <a:latin typeface="Comic Sans MS" pitchFamily="66" charset="0"/>
                <a:ea typeface="+mn-ea"/>
                <a:cs typeface="Arial" charset="0"/>
              </a:rPr>
              <a:t>What’s the plan?</a:t>
            </a:r>
          </a:p>
        </p:txBody>
      </p:sp>
      <p:grpSp>
        <p:nvGrpSpPr>
          <p:cNvPr id="2" name="Group 7"/>
          <p:cNvGrpSpPr>
            <a:grpSpLocks/>
          </p:cNvGrpSpPr>
          <p:nvPr/>
        </p:nvGrpSpPr>
        <p:grpSpPr bwMode="auto">
          <a:xfrm>
            <a:off x="684213" y="2924175"/>
            <a:ext cx="2806700" cy="1584325"/>
            <a:chOff x="386" y="2523"/>
            <a:chExt cx="1768" cy="998"/>
          </a:xfrm>
        </p:grpSpPr>
        <p:sp>
          <p:nvSpPr>
            <p:cNvPr id="23565" name="AutoShape 8"/>
            <p:cNvSpPr>
              <a:spLocks noChangeArrowheads="1"/>
            </p:cNvSpPr>
            <p:nvPr/>
          </p:nvSpPr>
          <p:spPr bwMode="auto">
            <a:xfrm>
              <a:off x="476" y="2523"/>
              <a:ext cx="1588" cy="998"/>
            </a:xfrm>
            <a:prstGeom prst="roundRect">
              <a:avLst>
                <a:gd name="adj" fmla="val 16667"/>
              </a:avLst>
            </a:prstGeom>
            <a:solidFill>
              <a:srgbClr val="CCFFFF"/>
            </a:solidFill>
            <a:ln w="9525">
              <a:solidFill>
                <a:schemeClr val="tx1"/>
              </a:solidFill>
              <a:round/>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3566" name="Line 9"/>
            <p:cNvSpPr>
              <a:spLocks noChangeShapeType="1"/>
            </p:cNvSpPr>
            <p:nvPr/>
          </p:nvSpPr>
          <p:spPr bwMode="auto">
            <a:xfrm>
              <a:off x="1247" y="2523"/>
              <a:ext cx="0" cy="998"/>
            </a:xfrm>
            <a:prstGeom prst="line">
              <a:avLst/>
            </a:prstGeom>
            <a:noFill/>
            <a:ln w="9525">
              <a:solidFill>
                <a:schemeClr val="tx1"/>
              </a:solidFill>
              <a:round/>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3567" name="Line 10"/>
            <p:cNvSpPr>
              <a:spLocks noChangeShapeType="1"/>
            </p:cNvSpPr>
            <p:nvPr/>
          </p:nvSpPr>
          <p:spPr bwMode="auto">
            <a:xfrm>
              <a:off x="476" y="3022"/>
              <a:ext cx="1588" cy="0"/>
            </a:xfrm>
            <a:prstGeom prst="line">
              <a:avLst/>
            </a:prstGeom>
            <a:noFill/>
            <a:ln w="9525">
              <a:solidFill>
                <a:schemeClr val="tx1"/>
              </a:solidFill>
              <a:round/>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07883" name="Text Box 11"/>
            <p:cNvSpPr txBox="1">
              <a:spLocks noChangeArrowheads="1"/>
            </p:cNvSpPr>
            <p:nvPr/>
          </p:nvSpPr>
          <p:spPr bwMode="auto">
            <a:xfrm>
              <a:off x="476" y="2614"/>
              <a:ext cx="771" cy="192"/>
            </a:xfrm>
            <a:prstGeom prst="rect">
              <a:avLst/>
            </a:prstGeom>
            <a:noFill/>
            <a:ln w="9525">
              <a:noFill/>
              <a:miter lim="800000"/>
              <a:headEnd/>
              <a:tailEnd/>
            </a:ln>
            <a:effectLst/>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003366"/>
                  </a:solidFill>
                  <a:effectLst>
                    <a:outerShdw blurRad="38100" dist="38100" dir="2700000" algn="tl">
                      <a:srgbClr val="C0C0C0"/>
                    </a:outerShdw>
                  </a:effectLst>
                  <a:uLnTx/>
                  <a:uFillTx/>
                  <a:latin typeface="Comic Sans MS" pitchFamily="66" charset="0"/>
                  <a:ea typeface="+mn-ea"/>
                  <a:cs typeface="Arial" charset="0"/>
                </a:rPr>
                <a:t>Strengths</a:t>
              </a:r>
            </a:p>
          </p:txBody>
        </p:sp>
        <p:sp>
          <p:nvSpPr>
            <p:cNvPr id="207884" name="Text Box 12"/>
            <p:cNvSpPr txBox="1">
              <a:spLocks noChangeArrowheads="1"/>
            </p:cNvSpPr>
            <p:nvPr/>
          </p:nvSpPr>
          <p:spPr bwMode="auto">
            <a:xfrm>
              <a:off x="386" y="3158"/>
              <a:ext cx="952" cy="192"/>
            </a:xfrm>
            <a:prstGeom prst="rect">
              <a:avLst/>
            </a:prstGeom>
            <a:noFill/>
            <a:ln w="9525">
              <a:noFill/>
              <a:miter lim="800000"/>
              <a:headEnd/>
              <a:tailEnd/>
            </a:ln>
            <a:effectLst/>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003366"/>
                  </a:solidFill>
                  <a:effectLst>
                    <a:outerShdw blurRad="38100" dist="38100" dir="2700000" algn="tl">
                      <a:srgbClr val="C0C0C0"/>
                    </a:outerShdw>
                  </a:effectLst>
                  <a:uLnTx/>
                  <a:uFillTx/>
                  <a:latin typeface="Comic Sans MS" pitchFamily="66" charset="0"/>
                  <a:ea typeface="+mn-ea"/>
                  <a:cs typeface="Arial" charset="0"/>
                </a:rPr>
                <a:t>Opportunities</a:t>
              </a:r>
            </a:p>
          </p:txBody>
        </p:sp>
        <p:sp>
          <p:nvSpPr>
            <p:cNvPr id="207885" name="Text Box 13"/>
            <p:cNvSpPr txBox="1">
              <a:spLocks noChangeArrowheads="1"/>
            </p:cNvSpPr>
            <p:nvPr/>
          </p:nvSpPr>
          <p:spPr bwMode="auto">
            <a:xfrm>
              <a:off x="1202" y="2614"/>
              <a:ext cx="907" cy="192"/>
            </a:xfrm>
            <a:prstGeom prst="rect">
              <a:avLst/>
            </a:prstGeom>
            <a:noFill/>
            <a:ln w="9525">
              <a:noFill/>
              <a:miter lim="800000"/>
              <a:headEnd/>
              <a:tailEnd/>
            </a:ln>
            <a:effectLst/>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dirty="0">
                  <a:ln>
                    <a:noFill/>
                  </a:ln>
                  <a:solidFill>
                    <a:srgbClr val="003366"/>
                  </a:solidFill>
                  <a:effectLst>
                    <a:outerShdw blurRad="38100" dist="38100" dir="2700000" algn="tl">
                      <a:srgbClr val="C0C0C0"/>
                    </a:outerShdw>
                  </a:effectLst>
                  <a:uLnTx/>
                  <a:uFillTx/>
                  <a:latin typeface="Comic Sans MS" pitchFamily="66" charset="0"/>
                  <a:ea typeface="+mn-ea"/>
                  <a:cs typeface="Arial" charset="0"/>
                </a:rPr>
                <a:t>Weaknesses</a:t>
              </a:r>
            </a:p>
          </p:txBody>
        </p:sp>
        <p:sp>
          <p:nvSpPr>
            <p:cNvPr id="207886" name="Text Box 14"/>
            <p:cNvSpPr txBox="1">
              <a:spLocks noChangeArrowheads="1"/>
            </p:cNvSpPr>
            <p:nvPr/>
          </p:nvSpPr>
          <p:spPr bwMode="auto">
            <a:xfrm>
              <a:off x="1383" y="3147"/>
              <a:ext cx="771" cy="192"/>
            </a:xfrm>
            <a:prstGeom prst="rect">
              <a:avLst/>
            </a:prstGeom>
            <a:noFill/>
            <a:ln w="9525">
              <a:noFill/>
              <a:miter lim="800000"/>
              <a:headEnd/>
              <a:tailEnd/>
            </a:ln>
            <a:effectLst/>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003366"/>
                  </a:solidFill>
                  <a:effectLst>
                    <a:outerShdw blurRad="38100" dist="38100" dir="2700000" algn="tl">
                      <a:srgbClr val="C0C0C0"/>
                    </a:outerShdw>
                  </a:effectLst>
                  <a:uLnTx/>
                  <a:uFillTx/>
                  <a:latin typeface="Comic Sans MS" pitchFamily="66" charset="0"/>
                  <a:ea typeface="+mn-ea"/>
                  <a:cs typeface="Arial" charset="0"/>
                </a:rPr>
                <a:t>Threats</a:t>
              </a:r>
            </a:p>
          </p:txBody>
        </p:sp>
        <p:sp>
          <p:nvSpPr>
            <p:cNvPr id="23572" name="AutoShape 15"/>
            <p:cNvSpPr>
              <a:spLocks noChangeArrowheads="1"/>
            </p:cNvSpPr>
            <p:nvPr/>
          </p:nvSpPr>
          <p:spPr bwMode="auto">
            <a:xfrm>
              <a:off x="748" y="2795"/>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3573" name="AutoShape 16"/>
            <p:cNvSpPr>
              <a:spLocks noChangeArrowheads="1"/>
            </p:cNvSpPr>
            <p:nvPr/>
          </p:nvSpPr>
          <p:spPr bwMode="auto">
            <a:xfrm rot="5400000">
              <a:off x="1195" y="3150"/>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3574" name="AutoShape 17"/>
            <p:cNvSpPr>
              <a:spLocks noChangeArrowheads="1"/>
            </p:cNvSpPr>
            <p:nvPr/>
          </p:nvSpPr>
          <p:spPr bwMode="auto">
            <a:xfrm rot="2629851">
              <a:off x="1156" y="2840"/>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Arial" charset="0"/>
              </a:endParaRPr>
            </a:p>
          </p:txBody>
        </p:sp>
      </p:grpSp>
      <p:sp>
        <p:nvSpPr>
          <p:cNvPr id="23560" name="AutoShape 18"/>
          <p:cNvSpPr>
            <a:spLocks noChangeArrowheads="1"/>
          </p:cNvSpPr>
          <p:nvPr/>
        </p:nvSpPr>
        <p:spPr bwMode="auto">
          <a:xfrm>
            <a:off x="1619250" y="4581525"/>
            <a:ext cx="6696075" cy="1873250"/>
          </a:xfrm>
          <a:prstGeom prst="curvedUpArrow">
            <a:avLst>
              <a:gd name="adj1" fmla="val 71492"/>
              <a:gd name="adj2" fmla="val 142983"/>
              <a:gd name="adj3" fmla="val 33333"/>
            </a:avLst>
          </a:prstGeom>
          <a:solidFill>
            <a:srgbClr val="00FF00"/>
          </a:solidFill>
          <a:ln w="9525">
            <a:solidFill>
              <a:schemeClr val="tx1"/>
            </a:solidFill>
            <a:miter lim="800000"/>
            <a:headEnd/>
            <a:tailEnd/>
          </a:ln>
        </p:spPr>
        <p:txBody>
          <a:bodyPr wrap="none"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3561" name="AutoShape 19"/>
          <p:cNvSpPr>
            <a:spLocks noChangeArrowheads="1"/>
          </p:cNvSpPr>
          <p:nvPr/>
        </p:nvSpPr>
        <p:spPr bwMode="auto">
          <a:xfrm>
            <a:off x="3492500" y="2924175"/>
            <a:ext cx="863600" cy="1584325"/>
          </a:xfrm>
          <a:prstGeom prst="rightArrow">
            <a:avLst>
              <a:gd name="adj1" fmla="val 50000"/>
              <a:gd name="adj2" fmla="val 25000"/>
            </a:avLst>
          </a:prstGeom>
          <a:solidFill>
            <a:srgbClr val="00FFFF"/>
          </a:solidFill>
          <a:ln w="9525">
            <a:solidFill>
              <a:schemeClr val="tx1"/>
            </a:solid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3562" name="AutoShape 20"/>
          <p:cNvSpPr>
            <a:spLocks noChangeArrowheads="1"/>
          </p:cNvSpPr>
          <p:nvPr/>
        </p:nvSpPr>
        <p:spPr bwMode="auto">
          <a:xfrm>
            <a:off x="5148263" y="2924175"/>
            <a:ext cx="792162" cy="1584325"/>
          </a:xfrm>
          <a:prstGeom prst="rightArrow">
            <a:avLst>
              <a:gd name="adj1" fmla="val 50000"/>
              <a:gd name="adj2" fmla="val 25000"/>
            </a:avLst>
          </a:prstGeom>
          <a:solidFill>
            <a:srgbClr val="00FFFF"/>
          </a:solidFill>
          <a:ln w="9525">
            <a:solidFill>
              <a:schemeClr val="tx1"/>
            </a:solidFill>
            <a:miter lim="800000"/>
            <a:headEnd/>
            <a:tailEnd/>
          </a:ln>
        </p:spPr>
        <p:txBody>
          <a:bodyPr anchor="ct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207893" name="Text Box 21"/>
          <p:cNvSpPr txBox="1">
            <a:spLocks noChangeArrowheads="1"/>
          </p:cNvSpPr>
          <p:nvPr/>
        </p:nvSpPr>
        <p:spPr bwMode="auto">
          <a:xfrm>
            <a:off x="4445000" y="1412875"/>
            <a:ext cx="558800" cy="3600450"/>
          </a:xfrm>
          <a:prstGeom prst="rect">
            <a:avLst/>
          </a:prstGeom>
          <a:solidFill>
            <a:srgbClr val="FFFF00"/>
          </a:solidFill>
          <a:ln w="9525">
            <a:solidFill>
              <a:schemeClr val="tx1"/>
            </a:solidFill>
            <a:miter lim="800000"/>
            <a:headEnd/>
            <a:tailEnd/>
          </a:ln>
          <a:effectLst/>
        </p:spPr>
        <p:txBody>
          <a:bodyPr vert="eaVert">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2400" b="1" i="0" u="none" strike="noStrike" kern="1200" cap="none" spc="0" normalizeH="0" baseline="0" noProof="0">
                <a:ln>
                  <a:noFill/>
                </a:ln>
                <a:solidFill>
                  <a:srgbClr val="003366"/>
                </a:solidFill>
                <a:effectLst>
                  <a:outerShdw blurRad="38100" dist="38100" dir="2700000" algn="tl">
                    <a:srgbClr val="000000"/>
                  </a:outerShdw>
                </a:effectLst>
                <a:uLnTx/>
                <a:uFillTx/>
                <a:latin typeface="Comic Sans MS" pitchFamily="66" charset="0"/>
                <a:ea typeface="+mn-ea"/>
                <a:cs typeface="Arial" charset="0"/>
              </a:rPr>
              <a:t>Resistances</a:t>
            </a:r>
          </a:p>
        </p:txBody>
      </p:sp>
      <p:sp>
        <p:nvSpPr>
          <p:cNvPr id="207894" name="Text Box 22"/>
          <p:cNvSpPr txBox="1">
            <a:spLocks noChangeArrowheads="1"/>
          </p:cNvSpPr>
          <p:nvPr/>
        </p:nvSpPr>
        <p:spPr bwMode="auto">
          <a:xfrm>
            <a:off x="6227763" y="3357563"/>
            <a:ext cx="2232025" cy="701675"/>
          </a:xfrm>
          <a:prstGeom prst="rect">
            <a:avLst/>
          </a:prstGeom>
          <a:noFill/>
          <a:ln w="9525">
            <a:noFill/>
            <a:miter lim="800000"/>
            <a:headEnd/>
            <a:tailEnd/>
          </a:ln>
          <a:effectLst/>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2000" b="0" i="0" u="none" strike="noStrike" kern="1200" cap="none" spc="0" normalizeH="0" baseline="0" noProof="0">
                <a:ln>
                  <a:noFill/>
                </a:ln>
                <a:solidFill>
                  <a:srgbClr val="003366"/>
                </a:solidFill>
                <a:effectLst>
                  <a:outerShdw blurRad="38100" dist="38100" dir="2700000" algn="tl">
                    <a:srgbClr val="C0C0C0"/>
                  </a:outerShdw>
                </a:effectLst>
                <a:uLnTx/>
                <a:uFillTx/>
                <a:latin typeface="Comic Sans MS" pitchFamily="66" charset="0"/>
                <a:ea typeface="+mn-ea"/>
                <a:cs typeface="Arial" charset="0"/>
              </a:rPr>
              <a:t>The desired future state</a:t>
            </a:r>
          </a:p>
        </p:txBody>
      </p:sp>
      <p:sp>
        <p:nvSpPr>
          <p:cNvPr id="3" name="Date Placeholder 2">
            <a:extLst>
              <a:ext uri="{FF2B5EF4-FFF2-40B4-BE49-F238E27FC236}">
                <a16:creationId xmlns:a16="http://schemas.microsoft.com/office/drawing/2014/main" id="{55AB4A64-F9ED-4559-9F60-AC88B8CB37E8}"/>
              </a:ext>
            </a:extLst>
          </p:cNvPr>
          <p:cNvSpPr>
            <a:spLocks noGrp="1"/>
          </p:cNvSpPr>
          <p:nvPr>
            <p:ph type="dt" sz="half" idx="10"/>
          </p:nvPr>
        </p:nvSpPr>
        <p:spPr/>
        <p:txBody>
          <a:bodyPr/>
          <a:lstStyle/>
          <a:p>
            <a:pPr>
              <a:defRPr/>
            </a:pPr>
            <a:fld id="{7DA75992-190D-41D5-BB2E-DA8B46F72B86}" type="datetime8">
              <a:rPr lang="en-GB" smtClean="0"/>
              <a:t>09/11/2020 21:38</a:t>
            </a:fld>
            <a:endParaRPr lang="en-GB"/>
          </a:p>
        </p:txBody>
      </p:sp>
      <p:sp>
        <p:nvSpPr>
          <p:cNvPr id="4" name="Footer Placeholder 3">
            <a:extLst>
              <a:ext uri="{FF2B5EF4-FFF2-40B4-BE49-F238E27FC236}">
                <a16:creationId xmlns:a16="http://schemas.microsoft.com/office/drawing/2014/main" id="{423771B2-9DDF-4954-BD86-4CA9C1D15398}"/>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5" name="Slide Number Placeholder 4">
            <a:extLst>
              <a:ext uri="{FF2B5EF4-FFF2-40B4-BE49-F238E27FC236}">
                <a16:creationId xmlns:a16="http://schemas.microsoft.com/office/drawing/2014/main" id="{1F2297C7-E2DA-4713-9277-499C5E52A457}"/>
              </a:ext>
            </a:extLst>
          </p:cNvPr>
          <p:cNvSpPr>
            <a:spLocks noGrp="1"/>
          </p:cNvSpPr>
          <p:nvPr>
            <p:ph type="sldNum" sz="quarter" idx="12"/>
          </p:nvPr>
        </p:nvSpPr>
        <p:spPr/>
        <p:txBody>
          <a:bodyPr/>
          <a:lstStyle/>
          <a:p>
            <a:pPr>
              <a:defRPr/>
            </a:pPr>
            <a:fld id="{3A39028E-B37E-4289-A1BB-AA2D19915D75}" type="slidenum">
              <a:rPr lang="en-GB" smtClean="0"/>
              <a:pPr>
                <a:defRPr/>
              </a:pPr>
              <a:t>59</a:t>
            </a:fld>
            <a:endParaRPr lang="en-GB"/>
          </a:p>
        </p:txBody>
      </p:sp>
      <p:pic>
        <p:nvPicPr>
          <p:cNvPr id="26" name="Picture 25">
            <a:extLst>
              <a:ext uri="{FF2B5EF4-FFF2-40B4-BE49-F238E27FC236}">
                <a16:creationId xmlns:a16="http://schemas.microsoft.com/office/drawing/2014/main" id="{8CBBA220-1413-4217-8640-8EC8266CFD30}"/>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Title 5"/>
          <p:cNvSpPr>
            <a:spLocks noGrp="1"/>
          </p:cNvSpPr>
          <p:nvPr>
            <p:ph type="ctrTitle"/>
          </p:nvPr>
        </p:nvSpPr>
        <p:spPr>
          <a:xfrm>
            <a:off x="2220912" y="1"/>
            <a:ext cx="6598913" cy="1167828"/>
          </a:xfrm>
        </p:spPr>
        <p:txBody>
          <a:bodyPr/>
          <a:lstStyle/>
          <a:p>
            <a:pPr algn="l"/>
            <a:r>
              <a:rPr lang="en-GB" sz="3200" b="1" dirty="0">
                <a:solidFill>
                  <a:srgbClr val="0070C0"/>
                </a:solidFill>
                <a:latin typeface="Arial" panose="020B0604020202020204" pitchFamily="34" charset="0"/>
                <a:cs typeface="Arial" panose="020B0604020202020204" pitchFamily="34" charset="0"/>
              </a:rPr>
              <a:t>Factors affecting the link between effort and performance </a:t>
            </a:r>
          </a:p>
        </p:txBody>
      </p:sp>
      <p:sp>
        <p:nvSpPr>
          <p:cNvPr id="12294" name="TextBox 5"/>
          <p:cNvSpPr txBox="1">
            <a:spLocks noChangeArrowheads="1"/>
          </p:cNvSpPr>
          <p:nvPr/>
        </p:nvSpPr>
        <p:spPr bwMode="auto">
          <a:xfrm>
            <a:off x="683568" y="3861048"/>
            <a:ext cx="863600" cy="369887"/>
          </a:xfrm>
          <a:prstGeom prst="rect">
            <a:avLst/>
          </a:prstGeom>
          <a:noFill/>
          <a:ln w="9525">
            <a:solidFill>
              <a:schemeClr val="tx1"/>
            </a:solid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Arial" charset="0"/>
              </a:rPr>
              <a:t>Effort </a:t>
            </a:r>
          </a:p>
        </p:txBody>
      </p:sp>
      <p:sp>
        <p:nvSpPr>
          <p:cNvPr id="12295" name="TextBox 6"/>
          <p:cNvSpPr txBox="1">
            <a:spLocks noChangeArrowheads="1"/>
          </p:cNvSpPr>
          <p:nvPr/>
        </p:nvSpPr>
        <p:spPr bwMode="auto">
          <a:xfrm>
            <a:off x="1835696" y="2924944"/>
            <a:ext cx="865188" cy="368300"/>
          </a:xfrm>
          <a:prstGeom prst="rect">
            <a:avLst/>
          </a:prstGeom>
          <a:noFill/>
          <a:ln w="9525">
            <a:solidFill>
              <a:schemeClr val="tx1"/>
            </a:solid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charset="0"/>
                <a:ea typeface="+mn-ea"/>
                <a:cs typeface="Arial" charset="0"/>
              </a:rPr>
              <a:t>Ability </a:t>
            </a:r>
          </a:p>
        </p:txBody>
      </p:sp>
      <p:sp>
        <p:nvSpPr>
          <p:cNvPr id="12296" name="TextBox 7"/>
          <p:cNvSpPr txBox="1">
            <a:spLocks noChangeArrowheads="1"/>
          </p:cNvSpPr>
          <p:nvPr/>
        </p:nvSpPr>
        <p:spPr bwMode="auto">
          <a:xfrm>
            <a:off x="1691680" y="4941168"/>
            <a:ext cx="2447925" cy="369888"/>
          </a:xfrm>
          <a:prstGeom prst="rect">
            <a:avLst/>
          </a:prstGeom>
          <a:noFill/>
          <a:ln w="9525">
            <a:solidFill>
              <a:schemeClr val="tx1"/>
            </a:solid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Arial" charset="0"/>
              </a:rPr>
              <a:t>Clarity of Objectives </a:t>
            </a:r>
          </a:p>
        </p:txBody>
      </p:sp>
      <p:sp>
        <p:nvSpPr>
          <p:cNvPr id="12297" name="TextBox 8"/>
          <p:cNvSpPr txBox="1">
            <a:spLocks noChangeArrowheads="1"/>
          </p:cNvSpPr>
          <p:nvPr/>
        </p:nvSpPr>
        <p:spPr bwMode="auto">
          <a:xfrm>
            <a:off x="5292080" y="2924944"/>
            <a:ext cx="1439863" cy="368300"/>
          </a:xfrm>
          <a:prstGeom prst="rect">
            <a:avLst/>
          </a:prstGeom>
          <a:noFill/>
          <a:ln w="9525">
            <a:solidFill>
              <a:schemeClr val="tx1"/>
            </a:solid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Arial" charset="0"/>
              </a:rPr>
              <a:t>Resources </a:t>
            </a:r>
          </a:p>
        </p:txBody>
      </p:sp>
      <p:sp>
        <p:nvSpPr>
          <p:cNvPr id="12298" name="TextBox 9"/>
          <p:cNvSpPr txBox="1">
            <a:spLocks noChangeArrowheads="1"/>
          </p:cNvSpPr>
          <p:nvPr/>
        </p:nvSpPr>
        <p:spPr bwMode="auto">
          <a:xfrm>
            <a:off x="6876256" y="3861048"/>
            <a:ext cx="1728787" cy="369887"/>
          </a:xfrm>
          <a:prstGeom prst="rect">
            <a:avLst/>
          </a:prstGeom>
          <a:noFill/>
          <a:ln w="9525">
            <a:solidFill>
              <a:schemeClr val="tx1"/>
            </a:solid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charset="0"/>
                <a:ea typeface="+mn-ea"/>
                <a:cs typeface="Arial" charset="0"/>
              </a:rPr>
              <a:t>Performance </a:t>
            </a:r>
          </a:p>
        </p:txBody>
      </p:sp>
      <p:cxnSp>
        <p:nvCxnSpPr>
          <p:cNvPr id="12" name="Straight Arrow Connector 11"/>
          <p:cNvCxnSpPr/>
          <p:nvPr/>
        </p:nvCxnSpPr>
        <p:spPr>
          <a:xfrm>
            <a:off x="1547664" y="4077072"/>
            <a:ext cx="5327650" cy="0"/>
          </a:xfrm>
          <a:prstGeom prst="straightConnector1">
            <a:avLst/>
          </a:prstGeom>
          <a:ln>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12300" name="TextBox 15"/>
          <p:cNvSpPr txBox="1">
            <a:spLocks noChangeArrowheads="1"/>
          </p:cNvSpPr>
          <p:nvPr/>
        </p:nvSpPr>
        <p:spPr bwMode="auto">
          <a:xfrm>
            <a:off x="4716016" y="4941168"/>
            <a:ext cx="1439862" cy="369888"/>
          </a:xfrm>
          <a:prstGeom prst="rect">
            <a:avLst/>
          </a:prstGeom>
          <a:noFill/>
          <a:ln w="9525">
            <a:solidFill>
              <a:schemeClr val="tx1"/>
            </a:solid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Arial" charset="0"/>
              </a:rPr>
              <a:t>Recognition </a:t>
            </a:r>
          </a:p>
        </p:txBody>
      </p:sp>
      <p:cxnSp>
        <p:nvCxnSpPr>
          <p:cNvPr id="18" name="Straight Arrow Connector 17"/>
          <p:cNvCxnSpPr>
            <a:stCxn id="12295" idx="2"/>
          </p:cNvCxnSpPr>
          <p:nvPr/>
        </p:nvCxnSpPr>
        <p:spPr>
          <a:xfrm>
            <a:off x="2269084" y="3293244"/>
            <a:ext cx="0" cy="78263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12296" idx="0"/>
          </p:cNvCxnSpPr>
          <p:nvPr/>
        </p:nvCxnSpPr>
        <p:spPr>
          <a:xfrm flipV="1">
            <a:off x="2915643" y="4077568"/>
            <a:ext cx="0" cy="8636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12297" idx="2"/>
          </p:cNvCxnSpPr>
          <p:nvPr/>
        </p:nvCxnSpPr>
        <p:spPr>
          <a:xfrm>
            <a:off x="6011218" y="3293244"/>
            <a:ext cx="0" cy="78263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12300" idx="0"/>
          </p:cNvCxnSpPr>
          <p:nvPr/>
        </p:nvCxnSpPr>
        <p:spPr>
          <a:xfrm flipV="1">
            <a:off x="5435153" y="4077568"/>
            <a:ext cx="0" cy="8636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F4DD4AF7-8AF7-46B9-980F-97662CD53AEB}"/>
              </a:ext>
            </a:extLst>
          </p:cNvPr>
          <p:cNvSpPr>
            <a:spLocks noGrp="1"/>
          </p:cNvSpPr>
          <p:nvPr>
            <p:ph type="dt" sz="half" idx="10"/>
          </p:nvPr>
        </p:nvSpPr>
        <p:spPr/>
        <p:txBody>
          <a:bodyPr/>
          <a:lstStyle/>
          <a:p>
            <a:pPr>
              <a:defRPr/>
            </a:pPr>
            <a:fld id="{1C1515FE-8225-4BF2-B5FE-8AD344437AAE}" type="datetime8">
              <a:rPr lang="en-GB" smtClean="0"/>
              <a:t>09/11/2020 21:38</a:t>
            </a:fld>
            <a:endParaRPr lang="en-GB"/>
          </a:p>
        </p:txBody>
      </p:sp>
      <p:sp>
        <p:nvSpPr>
          <p:cNvPr id="3" name="Footer Placeholder 2">
            <a:extLst>
              <a:ext uri="{FF2B5EF4-FFF2-40B4-BE49-F238E27FC236}">
                <a16:creationId xmlns:a16="http://schemas.microsoft.com/office/drawing/2014/main" id="{EEABEDD6-49E6-4ACB-A4DE-4E696069732B}"/>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4B76F0A9-F16D-44FB-AC0E-D9E28AA28D65}"/>
              </a:ext>
            </a:extLst>
          </p:cNvPr>
          <p:cNvSpPr>
            <a:spLocks noGrp="1"/>
          </p:cNvSpPr>
          <p:nvPr>
            <p:ph type="sldNum" sz="quarter" idx="12"/>
          </p:nvPr>
        </p:nvSpPr>
        <p:spPr/>
        <p:txBody>
          <a:bodyPr/>
          <a:lstStyle/>
          <a:p>
            <a:pPr>
              <a:defRPr/>
            </a:pPr>
            <a:fld id="{14FFC5E5-6448-4967-B6E6-96FF8A69B96B}" type="slidenum">
              <a:rPr lang="en-GB" smtClean="0"/>
              <a:pPr>
                <a:defRPr/>
              </a:pPr>
              <a:t>60</a:t>
            </a:fld>
            <a:endParaRPr lang="en-GB"/>
          </a:p>
        </p:txBody>
      </p:sp>
      <p:pic>
        <p:nvPicPr>
          <p:cNvPr id="17" name="Picture 16">
            <a:extLst>
              <a:ext uri="{FF2B5EF4-FFF2-40B4-BE49-F238E27FC236}">
                <a16:creationId xmlns:a16="http://schemas.microsoft.com/office/drawing/2014/main" id="{EC17BF23-6DF1-4330-896E-2A18A3BF8F4C}"/>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Box 2"/>
          <p:cNvSpPr txBox="1">
            <a:spLocks noChangeArrowheads="1"/>
          </p:cNvSpPr>
          <p:nvPr/>
        </p:nvSpPr>
        <p:spPr bwMode="auto">
          <a:xfrm>
            <a:off x="2220913" y="34121"/>
            <a:ext cx="6911973" cy="646331"/>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The Dynamics of performance </a:t>
            </a:r>
          </a:p>
        </p:txBody>
      </p:sp>
      <p:sp>
        <p:nvSpPr>
          <p:cNvPr id="15363" name="TextBox 3"/>
          <p:cNvSpPr txBox="1">
            <a:spLocks noChangeArrowheads="1"/>
          </p:cNvSpPr>
          <p:nvPr/>
        </p:nvSpPr>
        <p:spPr bwMode="auto">
          <a:xfrm>
            <a:off x="684213" y="1628775"/>
            <a:ext cx="7127875" cy="3416320"/>
          </a:xfrm>
          <a:prstGeom prst="rect">
            <a:avLst/>
          </a:prstGeom>
          <a:noFill/>
          <a:ln w="9525">
            <a:noFill/>
            <a:miter lim="800000"/>
            <a:headEnd/>
            <a:tailEnd/>
          </a:ln>
        </p:spPr>
        <p:txBody>
          <a:bodyPr>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Aptitude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Skill Level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Understanding of task and standards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Desire to put some real effort into it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Organisational factors </a:t>
            </a:r>
          </a:p>
        </p:txBody>
      </p:sp>
      <p:pic>
        <p:nvPicPr>
          <p:cNvPr id="15364" name="Picture 2" descr="C:\Users\Helen\AppData\Local\Microsoft\Windows\Temporary Internet Files\Content.IE5\3DKHT9I0\MC900299707[1].wmf"/>
          <p:cNvPicPr>
            <a:picLocks noChangeAspect="1" noChangeArrowheads="1"/>
          </p:cNvPicPr>
          <p:nvPr/>
        </p:nvPicPr>
        <p:blipFill>
          <a:blip r:embed="rId3" cstate="print"/>
          <a:srcRect/>
          <a:stretch>
            <a:fillRect/>
          </a:stretch>
        </p:blipFill>
        <p:spPr bwMode="auto">
          <a:xfrm>
            <a:off x="6660232" y="4437112"/>
            <a:ext cx="1785938" cy="1749425"/>
          </a:xfrm>
          <a:prstGeom prst="rect">
            <a:avLst/>
          </a:prstGeom>
          <a:noFill/>
          <a:ln w="9525">
            <a:noFill/>
            <a:miter lim="800000"/>
            <a:headEnd/>
            <a:tailEnd/>
          </a:ln>
        </p:spPr>
      </p:pic>
      <p:sp>
        <p:nvSpPr>
          <p:cNvPr id="2" name="Date Placeholder 1">
            <a:extLst>
              <a:ext uri="{FF2B5EF4-FFF2-40B4-BE49-F238E27FC236}">
                <a16:creationId xmlns:a16="http://schemas.microsoft.com/office/drawing/2014/main" id="{9DA209B0-7476-4025-A5ED-FCEF5DE1A45F}"/>
              </a:ext>
            </a:extLst>
          </p:cNvPr>
          <p:cNvSpPr>
            <a:spLocks noGrp="1"/>
          </p:cNvSpPr>
          <p:nvPr>
            <p:ph type="dt" sz="half" idx="10"/>
          </p:nvPr>
        </p:nvSpPr>
        <p:spPr/>
        <p:txBody>
          <a:bodyPr/>
          <a:lstStyle/>
          <a:p>
            <a:pPr>
              <a:defRPr/>
            </a:pPr>
            <a:fld id="{294FAEB2-78AC-4DF4-8AEF-18A52D0DBDE1}" type="datetime8">
              <a:rPr lang="en-GB" smtClean="0"/>
              <a:t>09/11/2020 21:38</a:t>
            </a:fld>
            <a:endParaRPr lang="en-GB"/>
          </a:p>
        </p:txBody>
      </p:sp>
      <p:sp>
        <p:nvSpPr>
          <p:cNvPr id="3" name="Footer Placeholder 2">
            <a:extLst>
              <a:ext uri="{FF2B5EF4-FFF2-40B4-BE49-F238E27FC236}">
                <a16:creationId xmlns:a16="http://schemas.microsoft.com/office/drawing/2014/main" id="{F8563635-AE12-4B34-8048-8A351E203ABD}"/>
              </a:ext>
            </a:extLst>
          </p:cNvPr>
          <p:cNvSpPr>
            <a:spLocks noGrp="1"/>
          </p:cNvSpPr>
          <p:nvPr>
            <p:ph type="ftr" sz="quarter" idx="11"/>
          </p:nvPr>
        </p:nvSpPr>
        <p:spPr/>
        <p:txBody>
          <a:bodyPr/>
          <a:lstStyle/>
          <a:p>
            <a:pPr>
              <a:defRPr/>
            </a:pPr>
            <a:r>
              <a:rPr lang="en-GB" dirty="0">
                <a:solidFill>
                  <a:srgbClr val="0070C0"/>
                </a:solidFill>
              </a:rPr>
              <a:t>Human Resource Management </a:t>
            </a:r>
          </a:p>
        </p:txBody>
      </p:sp>
      <p:sp>
        <p:nvSpPr>
          <p:cNvPr id="4" name="Slide Number Placeholder 3">
            <a:extLst>
              <a:ext uri="{FF2B5EF4-FFF2-40B4-BE49-F238E27FC236}">
                <a16:creationId xmlns:a16="http://schemas.microsoft.com/office/drawing/2014/main" id="{442B93F1-AB85-4185-A2F4-43718AD7E421}"/>
              </a:ext>
            </a:extLst>
          </p:cNvPr>
          <p:cNvSpPr>
            <a:spLocks noGrp="1"/>
          </p:cNvSpPr>
          <p:nvPr>
            <p:ph type="sldNum" sz="quarter" idx="12"/>
          </p:nvPr>
        </p:nvSpPr>
        <p:spPr/>
        <p:txBody>
          <a:bodyPr/>
          <a:lstStyle/>
          <a:p>
            <a:pPr>
              <a:defRPr/>
            </a:pPr>
            <a:fld id="{FE9C8F40-F6FD-43BB-9E9E-59DE83C62143}" type="slidenum">
              <a:rPr lang="en-GB" smtClean="0"/>
              <a:pPr>
                <a:defRPr/>
              </a:pPr>
              <a:t>61</a:t>
            </a:fld>
            <a:endParaRPr lang="en-GB"/>
          </a:p>
        </p:txBody>
      </p:sp>
      <p:pic>
        <p:nvPicPr>
          <p:cNvPr id="8" name="Picture 7">
            <a:extLst>
              <a:ext uri="{FF2B5EF4-FFF2-40B4-BE49-F238E27FC236}">
                <a16:creationId xmlns:a16="http://schemas.microsoft.com/office/drawing/2014/main" id="{2B651ECE-14F2-43A3-A81B-A2541FCCEA2D}"/>
              </a:ext>
            </a:extLst>
          </p:cNvPr>
          <p:cNvPicPr>
            <a:picLocks noChangeAspect="1"/>
          </p:cNvPicPr>
          <p:nvPr/>
        </p:nvPicPr>
        <p:blipFill>
          <a:blip r:embed="rId4"/>
          <a:stretch>
            <a:fillRect/>
          </a:stretch>
        </p:blipFill>
        <p:spPr>
          <a:xfrm>
            <a:off x="11113" y="34121"/>
            <a:ext cx="2209800" cy="954107"/>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404281" y="187138"/>
            <a:ext cx="4072719" cy="648072"/>
          </a:xfrm>
        </p:spPr>
        <p:txBody>
          <a:bodyPr/>
          <a:lstStyle/>
          <a:p>
            <a:r>
              <a:rPr lang="en-GB" sz="4000" b="1" dirty="0">
                <a:latin typeface="Arial" panose="020B0604020202020204" pitchFamily="34" charset="0"/>
                <a:cs typeface="Arial" panose="020B0604020202020204" pitchFamily="34" charset="0"/>
              </a:rPr>
              <a:t>Appraisal</a:t>
            </a:r>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p:txBody>
      </p:sp>
      <p:sp>
        <p:nvSpPr>
          <p:cNvPr id="8" name="Content Placeholder 2"/>
          <p:cNvSpPr txBox="1">
            <a:spLocks/>
          </p:cNvSpPr>
          <p:nvPr/>
        </p:nvSpPr>
        <p:spPr bwMode="auto">
          <a:xfrm>
            <a:off x="302840" y="1143000"/>
            <a:ext cx="8538320" cy="502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fontScale="85000" lnSpcReduction="20000"/>
          </a:bodyPr>
          <a:lstStyle/>
          <a:p>
            <a:pPr marL="342900" marR="0" lvl="0" indent="-342900" algn="l" defTabSz="914400" rtl="0" eaLnBrk="1" fontAlgn="base" latinLnBrk="0" hangingPunct="1">
              <a:lnSpc>
                <a:spcPct val="160000"/>
              </a:lnSpc>
              <a:spcBef>
                <a:spcPct val="20000"/>
              </a:spcBef>
              <a:spcAft>
                <a:spcPct val="0"/>
              </a:spcAft>
              <a:buClrTx/>
              <a:buSzTx/>
              <a:buFont typeface="Arial" charset="0"/>
              <a:buChar char="•"/>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As a general rule, whatever the format followed, it is helpful to gather some information on the following:</a:t>
            </a:r>
          </a:p>
          <a:p>
            <a:pPr marL="342900" marR="0" lvl="0" indent="-342900" algn="l" defTabSz="914400" rtl="0" eaLnBrk="1" fontAlgn="base" latinLnBrk="0" hangingPunct="1">
              <a:lnSpc>
                <a:spcPct val="160000"/>
              </a:lnSpc>
              <a:spcBef>
                <a:spcPct val="20000"/>
              </a:spcBef>
              <a:spcAft>
                <a:spcPct val="0"/>
              </a:spcAft>
              <a:buClrTx/>
              <a:buSzTx/>
              <a:buFont typeface="Arial" charset="0"/>
              <a:buChar char="•"/>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Objectives – whether they were achieved and, if not, the reasons why this did not happen.</a:t>
            </a:r>
          </a:p>
          <a:p>
            <a:pPr marL="342900" marR="0" lvl="0" indent="-342900" algn="l" defTabSz="914400" rtl="0" eaLnBrk="1" fontAlgn="base" latinLnBrk="0" hangingPunct="1">
              <a:lnSpc>
                <a:spcPct val="160000"/>
              </a:lnSpc>
              <a:spcBef>
                <a:spcPct val="20000"/>
              </a:spcBef>
              <a:spcAft>
                <a:spcPct val="0"/>
              </a:spcAft>
              <a:buClrTx/>
              <a:buSzTx/>
              <a:buFont typeface="Arial" charset="0"/>
              <a:buChar char="•"/>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Competence – whether individuals are performing below, within or above the requirements of the role.</a:t>
            </a:r>
          </a:p>
          <a:p>
            <a:pPr marL="342900" marR="0" lvl="0" indent="-342900" algn="l" defTabSz="914400" rtl="0" eaLnBrk="1" fontAlgn="base" latinLnBrk="0" hangingPunct="1">
              <a:lnSpc>
                <a:spcPct val="160000"/>
              </a:lnSpc>
              <a:spcBef>
                <a:spcPct val="20000"/>
              </a:spcBef>
              <a:spcAft>
                <a:spcPct val="0"/>
              </a:spcAft>
              <a:buClrTx/>
              <a:buSzTx/>
              <a:buFont typeface="Arial" charset="0"/>
              <a:buChar char="•"/>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Training – what training the individuals have received and which training and development activities they would like to receive in the future</a:t>
            </a:r>
            <a:endParaRPr kumimoji="0" lang="en-GB" sz="3200" b="0" i="0" u="none" strike="noStrike" kern="1200" cap="none" spc="0" normalizeH="0" baseline="0" noProof="0" dirty="0">
              <a:ln>
                <a:noFill/>
              </a:ln>
              <a:solidFill>
                <a:prstClr val="black"/>
              </a:solidFill>
              <a:effectLst/>
              <a:uLnTx/>
              <a:uFillTx/>
              <a:latin typeface="Calibri"/>
              <a:ea typeface="+mn-ea"/>
              <a:cs typeface="Arial" charset="0"/>
            </a:endParaRPr>
          </a:p>
        </p:txBody>
      </p:sp>
      <p:pic>
        <p:nvPicPr>
          <p:cNvPr id="5" name="Picture 4">
            <a:extLst>
              <a:ext uri="{FF2B5EF4-FFF2-40B4-BE49-F238E27FC236}">
                <a16:creationId xmlns:a16="http://schemas.microsoft.com/office/drawing/2014/main" id="{9B6ECC74-BF46-4BF9-BA78-0CE491F9FC21}"/>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136525"/>
            <a:ext cx="6262936" cy="636240"/>
          </a:xfrm>
        </p:spPr>
        <p:txBody>
          <a:bodyPr/>
          <a:lstStyle/>
          <a:p>
            <a:r>
              <a:rPr lang="en-GB" sz="4000" b="1" dirty="0">
                <a:solidFill>
                  <a:srgbClr val="0070C0"/>
                </a:solidFill>
                <a:latin typeface="Arial" panose="020B0604020202020204" pitchFamily="34" charset="0"/>
                <a:cs typeface="Arial" panose="020B0604020202020204" pitchFamily="34" charset="0"/>
              </a:rPr>
              <a:t>Attendance Management</a:t>
            </a:r>
          </a:p>
        </p:txBody>
      </p:sp>
      <p:sp>
        <p:nvSpPr>
          <p:cNvPr id="3" name="Content Placeholder 2"/>
          <p:cNvSpPr>
            <a:spLocks noGrp="1"/>
          </p:cNvSpPr>
          <p:nvPr>
            <p:ph idx="1"/>
          </p:nvPr>
        </p:nvSpPr>
        <p:spPr>
          <a:xfrm>
            <a:off x="395536" y="1722512"/>
            <a:ext cx="8229600" cy="3412976"/>
          </a:xfrm>
        </p:spPr>
        <p:txBody>
          <a:bodyPr/>
          <a:lstStyle/>
          <a:p>
            <a:pPr>
              <a:lnSpc>
                <a:spcPct val="150000"/>
              </a:lnSpc>
            </a:pPr>
            <a:r>
              <a:rPr lang="en-GB" sz="2400" b="1" dirty="0">
                <a:latin typeface="Arial" panose="020B0604020202020204" pitchFamily="34" charset="0"/>
                <a:cs typeface="Arial" panose="020B0604020202020204" pitchFamily="34" charset="0"/>
              </a:rPr>
              <a:t>Allowable absence</a:t>
            </a:r>
          </a:p>
          <a:p>
            <a:pPr>
              <a:lnSpc>
                <a:spcPct val="150000"/>
              </a:lnSpc>
            </a:pPr>
            <a:r>
              <a:rPr lang="en-GB" sz="2400" b="1" dirty="0">
                <a:latin typeface="Arial" panose="020B0604020202020204" pitchFamily="34" charset="0"/>
                <a:cs typeface="Arial" panose="020B0604020202020204" pitchFamily="34" charset="0"/>
              </a:rPr>
              <a:t>Policies to support this</a:t>
            </a:r>
          </a:p>
          <a:p>
            <a:pPr>
              <a:lnSpc>
                <a:spcPct val="150000"/>
              </a:lnSpc>
            </a:pPr>
            <a:r>
              <a:rPr lang="en-GB" sz="2400" b="1" dirty="0">
                <a:latin typeface="Arial" panose="020B0604020202020204" pitchFamily="34" charset="0"/>
                <a:cs typeface="Arial" panose="020B0604020202020204" pitchFamily="34" charset="0"/>
              </a:rPr>
              <a:t>Management awareness</a:t>
            </a:r>
          </a:p>
          <a:p>
            <a:pPr>
              <a:lnSpc>
                <a:spcPct val="150000"/>
              </a:lnSpc>
            </a:pPr>
            <a:r>
              <a:rPr lang="en-GB" sz="2400" b="1" dirty="0">
                <a:latin typeface="Arial" panose="020B0604020202020204" pitchFamily="34" charset="0"/>
                <a:cs typeface="Arial" panose="020B0604020202020204" pitchFamily="34" charset="0"/>
              </a:rPr>
              <a:t>Punctuality – line manager’s actions</a:t>
            </a:r>
          </a:p>
          <a:p>
            <a:pPr>
              <a:lnSpc>
                <a:spcPct val="150000"/>
              </a:lnSpc>
            </a:pPr>
            <a:r>
              <a:rPr lang="en-GB" sz="2400" b="1" dirty="0">
                <a:latin typeface="Arial" panose="020B0604020202020204" pitchFamily="34" charset="0"/>
                <a:cs typeface="Arial" panose="020B0604020202020204" pitchFamily="34" charset="0"/>
              </a:rPr>
              <a:t>Records and acceleration</a:t>
            </a:r>
          </a:p>
        </p:txBody>
      </p:sp>
      <p:sp>
        <p:nvSpPr>
          <p:cNvPr id="4" name="Date Placeholder 3">
            <a:extLst>
              <a:ext uri="{FF2B5EF4-FFF2-40B4-BE49-F238E27FC236}">
                <a16:creationId xmlns:a16="http://schemas.microsoft.com/office/drawing/2014/main" id="{2B3DCDF7-526A-427F-B95E-A1A2E78FD388}"/>
              </a:ext>
            </a:extLst>
          </p:cNvPr>
          <p:cNvSpPr>
            <a:spLocks noGrp="1"/>
          </p:cNvSpPr>
          <p:nvPr>
            <p:ph type="dt" sz="half" idx="10"/>
          </p:nvPr>
        </p:nvSpPr>
        <p:spPr/>
        <p:txBody>
          <a:bodyPr/>
          <a:lstStyle/>
          <a:p>
            <a:pPr>
              <a:defRPr/>
            </a:pPr>
            <a:fld id="{6562C50E-34D2-4150-8350-DC1C0E9A07D4}" type="datetime8">
              <a:rPr lang="en-GB" smtClean="0"/>
              <a:t>09/11/2020 21:38</a:t>
            </a:fld>
            <a:endParaRPr lang="en-GB"/>
          </a:p>
        </p:txBody>
      </p:sp>
      <p:sp>
        <p:nvSpPr>
          <p:cNvPr id="5" name="Footer Placeholder 4">
            <a:extLst>
              <a:ext uri="{FF2B5EF4-FFF2-40B4-BE49-F238E27FC236}">
                <a16:creationId xmlns:a16="http://schemas.microsoft.com/office/drawing/2014/main" id="{E34EE6FE-38E9-478C-9C69-535A148601A4}"/>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6" name="Slide Number Placeholder 5">
            <a:extLst>
              <a:ext uri="{FF2B5EF4-FFF2-40B4-BE49-F238E27FC236}">
                <a16:creationId xmlns:a16="http://schemas.microsoft.com/office/drawing/2014/main" id="{6391742E-0F0C-4B99-9B55-5A1AFF9A8153}"/>
              </a:ext>
            </a:extLst>
          </p:cNvPr>
          <p:cNvSpPr>
            <a:spLocks noGrp="1"/>
          </p:cNvSpPr>
          <p:nvPr>
            <p:ph type="sldNum" sz="quarter" idx="12"/>
          </p:nvPr>
        </p:nvSpPr>
        <p:spPr/>
        <p:txBody>
          <a:bodyPr/>
          <a:lstStyle/>
          <a:p>
            <a:pPr>
              <a:defRPr/>
            </a:pPr>
            <a:fld id="{3A39028E-B37E-4289-A1BB-AA2D19915D75}" type="slidenum">
              <a:rPr lang="en-GB" smtClean="0"/>
              <a:pPr>
                <a:defRPr/>
              </a:pPr>
              <a:t>63</a:t>
            </a:fld>
            <a:endParaRPr lang="en-GB"/>
          </a:p>
        </p:txBody>
      </p:sp>
      <p:pic>
        <p:nvPicPr>
          <p:cNvPr id="7" name="Picture 6">
            <a:extLst>
              <a:ext uri="{FF2B5EF4-FFF2-40B4-BE49-F238E27FC236}">
                <a16:creationId xmlns:a16="http://schemas.microsoft.com/office/drawing/2014/main" id="{D30EA257-3FEB-4ED1-85F5-1F846C4DC439}"/>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364929" y="54593"/>
            <a:ext cx="6476231" cy="648072"/>
          </a:xfrm>
        </p:spPr>
        <p:txBody>
          <a:bodyPr/>
          <a:lstStyle/>
          <a:p>
            <a:r>
              <a:rPr lang="en-GB" sz="4000" b="1" dirty="0">
                <a:solidFill>
                  <a:schemeClr val="accent1"/>
                </a:solidFill>
                <a:latin typeface="Arial" panose="020B0604020202020204" pitchFamily="34" charset="0"/>
                <a:cs typeface="Arial" panose="020B0604020202020204" pitchFamily="34" charset="0"/>
              </a:rPr>
              <a:t>Employee Engagement</a:t>
            </a:r>
          </a:p>
        </p:txBody>
      </p:sp>
      <p:sp>
        <p:nvSpPr>
          <p:cNvPr id="10" name="Title 6"/>
          <p:cNvSpPr txBox="1">
            <a:spLocks/>
          </p:cNvSpPr>
          <p:nvPr/>
        </p:nvSpPr>
        <p:spPr bwMode="auto">
          <a:xfrm>
            <a:off x="457200" y="1459451"/>
            <a:ext cx="8229600" cy="415148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Well being</a:t>
            </a: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Effective working in suitable conditions</a:t>
            </a: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Positive emotions</a:t>
            </a: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Feeling valued and involved</a:t>
            </a:r>
          </a:p>
          <a:p>
            <a:pPr marR="0" lvl="0" algn="l" defTabSz="914400" rtl="0" eaLnBrk="1" fontAlgn="base" latinLnBrk="0" hangingPunct="1">
              <a:lnSpc>
                <a:spcPct val="100000"/>
              </a:lnSpc>
              <a:spcBef>
                <a:spcPct val="0"/>
              </a:spcBef>
              <a:spcAft>
                <a:spcPct val="0"/>
              </a:spcAft>
              <a:buClrTx/>
              <a:buSzTx/>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Meaningful work</a:t>
            </a: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450850" marR="0" lvl="0" indent="-450850" algn="l"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Clear job definition, aims and objectives</a:t>
            </a:r>
          </a:p>
        </p:txBody>
      </p:sp>
      <p:sp>
        <p:nvSpPr>
          <p:cNvPr id="2" name="Date Placeholder 1">
            <a:extLst>
              <a:ext uri="{FF2B5EF4-FFF2-40B4-BE49-F238E27FC236}">
                <a16:creationId xmlns:a16="http://schemas.microsoft.com/office/drawing/2014/main" id="{B7E411A5-1EE9-48B1-A89F-B4E89EBDD82D}"/>
              </a:ext>
            </a:extLst>
          </p:cNvPr>
          <p:cNvSpPr>
            <a:spLocks noGrp="1"/>
          </p:cNvSpPr>
          <p:nvPr>
            <p:ph type="dt" sz="half" idx="10"/>
          </p:nvPr>
        </p:nvSpPr>
        <p:spPr/>
        <p:txBody>
          <a:bodyPr/>
          <a:lstStyle/>
          <a:p>
            <a:pPr>
              <a:defRPr/>
            </a:pPr>
            <a:fld id="{92E8EE49-2B1B-4428-A3CF-69C068A06B56}" type="datetime8">
              <a:rPr lang="en-GB" smtClean="0"/>
              <a:t>09/11/2020 21:38</a:t>
            </a:fld>
            <a:endParaRPr lang="en-GB"/>
          </a:p>
        </p:txBody>
      </p:sp>
      <p:sp>
        <p:nvSpPr>
          <p:cNvPr id="3" name="Footer Placeholder 2">
            <a:extLst>
              <a:ext uri="{FF2B5EF4-FFF2-40B4-BE49-F238E27FC236}">
                <a16:creationId xmlns:a16="http://schemas.microsoft.com/office/drawing/2014/main" id="{147963F5-E916-4EC0-AD9F-197F8D717006}"/>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4" name="Slide Number Placeholder 3">
            <a:extLst>
              <a:ext uri="{FF2B5EF4-FFF2-40B4-BE49-F238E27FC236}">
                <a16:creationId xmlns:a16="http://schemas.microsoft.com/office/drawing/2014/main" id="{8B566835-FD19-4612-A6BD-D499351A7D06}"/>
              </a:ext>
            </a:extLst>
          </p:cNvPr>
          <p:cNvSpPr>
            <a:spLocks noGrp="1"/>
          </p:cNvSpPr>
          <p:nvPr>
            <p:ph type="sldNum" sz="quarter" idx="12"/>
          </p:nvPr>
        </p:nvSpPr>
        <p:spPr/>
        <p:txBody>
          <a:bodyPr/>
          <a:lstStyle/>
          <a:p>
            <a:pPr>
              <a:defRPr/>
            </a:pPr>
            <a:fld id="{3A39028E-B37E-4289-A1BB-AA2D19915D75}" type="slidenum">
              <a:rPr lang="en-GB" smtClean="0"/>
              <a:pPr>
                <a:defRPr/>
              </a:pPr>
              <a:t>64</a:t>
            </a:fld>
            <a:endParaRPr lang="en-GB"/>
          </a:p>
        </p:txBody>
      </p:sp>
      <p:pic>
        <p:nvPicPr>
          <p:cNvPr id="8" name="Picture 7">
            <a:extLst>
              <a:ext uri="{FF2B5EF4-FFF2-40B4-BE49-F238E27FC236}">
                <a16:creationId xmlns:a16="http://schemas.microsoft.com/office/drawing/2014/main" id="{7D4D6019-9B87-492F-92C1-0418644CB5A4}"/>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2" end="2"/>
                                            </p:txEl>
                                          </p:spTgt>
                                        </p:tgtEl>
                                        <p:attrNameLst>
                                          <p:attrName>style.visibility</p:attrName>
                                        </p:attrNameLst>
                                      </p:cBhvr>
                                      <p:to>
                                        <p:strVal val="visible"/>
                                      </p:to>
                                    </p:set>
                                    <p:animEffect transition="in" filter="fade">
                                      <p:cBhvr>
                                        <p:cTn id="10" dur="2000"/>
                                        <p:tgtEl>
                                          <p:spTgt spid="10">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4" end="4"/>
                                            </p:txEl>
                                          </p:spTgt>
                                        </p:tgtEl>
                                        <p:attrNameLst>
                                          <p:attrName>style.visibility</p:attrName>
                                        </p:attrNameLst>
                                      </p:cBhvr>
                                      <p:to>
                                        <p:strVal val="visible"/>
                                      </p:to>
                                    </p:set>
                                    <p:animEffect transition="in" filter="fade">
                                      <p:cBhvr>
                                        <p:cTn id="13" dur="2000"/>
                                        <p:tgtEl>
                                          <p:spTgt spid="10">
                                            <p:txEl>
                                              <p:pRg st="4" end="4"/>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0">
                                            <p:txEl>
                                              <p:pRg st="6" end="6"/>
                                            </p:txEl>
                                          </p:spTgt>
                                        </p:tgtEl>
                                        <p:attrNameLst>
                                          <p:attrName>style.visibility</p:attrName>
                                        </p:attrNameLst>
                                      </p:cBhvr>
                                      <p:to>
                                        <p:strVal val="visible"/>
                                      </p:to>
                                    </p:set>
                                    <p:animEffect transition="in" filter="fade">
                                      <p:cBhvr>
                                        <p:cTn id="16" dur="2000"/>
                                        <p:tgtEl>
                                          <p:spTgt spid="10">
                                            <p:txEl>
                                              <p:pRg st="6" end="6"/>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txEl>
                                              <p:pRg st="8" end="8"/>
                                            </p:txEl>
                                          </p:spTgt>
                                        </p:tgtEl>
                                        <p:attrNameLst>
                                          <p:attrName>style.visibility</p:attrName>
                                        </p:attrNameLst>
                                      </p:cBhvr>
                                      <p:to>
                                        <p:strVal val="visible"/>
                                      </p:to>
                                    </p:set>
                                    <p:animEffect transition="in" filter="fade">
                                      <p:cBhvr>
                                        <p:cTn id="19" dur="2000"/>
                                        <p:tgtEl>
                                          <p:spTgt spid="10">
                                            <p:txEl>
                                              <p:pRg st="8" end="8"/>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xEl>
                                              <p:pRg st="10" end="10"/>
                                            </p:txEl>
                                          </p:spTgt>
                                        </p:tgtEl>
                                        <p:attrNameLst>
                                          <p:attrName>style.visibility</p:attrName>
                                        </p:attrNameLst>
                                      </p:cBhvr>
                                      <p:to>
                                        <p:strVal val="visible"/>
                                      </p:to>
                                    </p:set>
                                    <p:animEffect transition="in" filter="fade">
                                      <p:cBhvr>
                                        <p:cTn id="22" dur="2000"/>
                                        <p:tgtEl>
                                          <p:spTgt spid="10">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136525"/>
            <a:ext cx="5729536" cy="1008856"/>
          </a:xfrm>
        </p:spPr>
        <p:txBody>
          <a:bodyPr/>
          <a:lstStyle/>
          <a:p>
            <a:r>
              <a:rPr lang="en-GB" sz="4000" b="1" dirty="0">
                <a:solidFill>
                  <a:schemeClr val="accent1"/>
                </a:solidFill>
                <a:latin typeface="Arial" panose="020B0604020202020204" pitchFamily="34" charset="0"/>
                <a:cs typeface="Arial" panose="020B0604020202020204" pitchFamily="34" charset="0"/>
              </a:rPr>
              <a:t>Succession Planning</a:t>
            </a:r>
          </a:p>
        </p:txBody>
      </p:sp>
      <p:sp>
        <p:nvSpPr>
          <p:cNvPr id="3" name="Content Placeholder 2"/>
          <p:cNvSpPr>
            <a:spLocks noGrp="1"/>
          </p:cNvSpPr>
          <p:nvPr>
            <p:ph idx="1"/>
          </p:nvPr>
        </p:nvSpPr>
        <p:spPr>
          <a:xfrm>
            <a:off x="457200" y="1540346"/>
            <a:ext cx="8229600" cy="4327053"/>
          </a:xfrm>
        </p:spPr>
        <p:txBody>
          <a:bodyPr/>
          <a:lstStyle/>
          <a:p>
            <a:pPr>
              <a:lnSpc>
                <a:spcPct val="150000"/>
              </a:lnSpc>
            </a:pPr>
            <a:r>
              <a:rPr lang="en-GB" sz="2400" b="1" dirty="0">
                <a:latin typeface="Arial" panose="020B0604020202020204" pitchFamily="34" charset="0"/>
                <a:cs typeface="Arial" panose="020B0604020202020204" pitchFamily="34" charset="0"/>
              </a:rPr>
              <a:t>Legacy</a:t>
            </a:r>
          </a:p>
          <a:p>
            <a:pPr>
              <a:lnSpc>
                <a:spcPct val="150000"/>
              </a:lnSpc>
            </a:pPr>
            <a:r>
              <a:rPr lang="en-GB" sz="2400" b="1" dirty="0">
                <a:latin typeface="Arial" panose="020B0604020202020204" pitchFamily="34" charset="0"/>
                <a:cs typeface="Arial" panose="020B0604020202020204" pitchFamily="34" charset="0"/>
              </a:rPr>
              <a:t>Talent Development</a:t>
            </a:r>
          </a:p>
          <a:p>
            <a:pPr>
              <a:lnSpc>
                <a:spcPct val="150000"/>
              </a:lnSpc>
            </a:pPr>
            <a:r>
              <a:rPr lang="en-GB" sz="2400" b="1" dirty="0">
                <a:latin typeface="Arial" panose="020B0604020202020204" pitchFamily="34" charset="0"/>
                <a:cs typeface="Arial" panose="020B0604020202020204" pitchFamily="34" charset="0"/>
              </a:rPr>
              <a:t>Future Leaders</a:t>
            </a:r>
          </a:p>
          <a:p>
            <a:pPr>
              <a:lnSpc>
                <a:spcPct val="150000"/>
              </a:lnSpc>
            </a:pPr>
            <a:r>
              <a:rPr lang="en-GB" sz="2400" b="1" dirty="0">
                <a:latin typeface="Arial" panose="020B0604020202020204" pitchFamily="34" charset="0"/>
                <a:cs typeface="Arial" panose="020B0604020202020204" pitchFamily="34" charset="0"/>
              </a:rPr>
              <a:t>Review, review, review</a:t>
            </a:r>
          </a:p>
          <a:p>
            <a:pPr>
              <a:lnSpc>
                <a:spcPct val="150000"/>
              </a:lnSpc>
            </a:pPr>
            <a:r>
              <a:rPr lang="en-GB" sz="2400" b="1" dirty="0">
                <a:latin typeface="Arial" panose="020B0604020202020204" pitchFamily="34" charset="0"/>
                <a:cs typeface="Arial" panose="020B0604020202020204" pitchFamily="34" charset="0"/>
              </a:rPr>
              <a:t>Feedback from others</a:t>
            </a:r>
          </a:p>
          <a:p>
            <a:pPr>
              <a:lnSpc>
                <a:spcPct val="150000"/>
              </a:lnSpc>
            </a:pPr>
            <a:r>
              <a:rPr lang="en-GB" sz="2400" b="1" dirty="0">
                <a:latin typeface="Arial" panose="020B0604020202020204" pitchFamily="34" charset="0"/>
                <a:cs typeface="Arial" panose="020B0604020202020204" pitchFamily="34" charset="0"/>
              </a:rPr>
              <a:t>Technological developments</a:t>
            </a:r>
          </a:p>
          <a:p>
            <a:pPr>
              <a:lnSpc>
                <a:spcPct val="150000"/>
              </a:lnSpc>
            </a:pPr>
            <a:r>
              <a:rPr lang="en-GB" sz="2400" b="1" dirty="0">
                <a:latin typeface="Arial" panose="020B0604020202020204" pitchFamily="34" charset="0"/>
                <a:cs typeface="Arial" panose="020B0604020202020204" pitchFamily="34" charset="0"/>
              </a:rPr>
              <a:t>Generational differences</a:t>
            </a:r>
          </a:p>
        </p:txBody>
      </p:sp>
      <p:sp>
        <p:nvSpPr>
          <p:cNvPr id="4" name="Date Placeholder 3">
            <a:extLst>
              <a:ext uri="{FF2B5EF4-FFF2-40B4-BE49-F238E27FC236}">
                <a16:creationId xmlns:a16="http://schemas.microsoft.com/office/drawing/2014/main" id="{43F81753-FA31-453C-BE92-14E7DE1CB446}"/>
              </a:ext>
            </a:extLst>
          </p:cNvPr>
          <p:cNvSpPr>
            <a:spLocks noGrp="1"/>
          </p:cNvSpPr>
          <p:nvPr>
            <p:ph type="dt" sz="half" idx="10"/>
          </p:nvPr>
        </p:nvSpPr>
        <p:spPr/>
        <p:txBody>
          <a:bodyPr/>
          <a:lstStyle/>
          <a:p>
            <a:pPr>
              <a:defRPr/>
            </a:pPr>
            <a:fld id="{4C8298EC-AE0B-4694-BE73-94084D7A34D9}" type="datetime8">
              <a:rPr lang="en-GB" smtClean="0"/>
              <a:t>09/11/2020 21:38</a:t>
            </a:fld>
            <a:endParaRPr lang="en-GB"/>
          </a:p>
        </p:txBody>
      </p:sp>
      <p:sp>
        <p:nvSpPr>
          <p:cNvPr id="5" name="Footer Placeholder 4">
            <a:extLst>
              <a:ext uri="{FF2B5EF4-FFF2-40B4-BE49-F238E27FC236}">
                <a16:creationId xmlns:a16="http://schemas.microsoft.com/office/drawing/2014/main" id="{31D6E1E2-6134-4956-AD26-70971E15C4FF}"/>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6" name="Slide Number Placeholder 5">
            <a:extLst>
              <a:ext uri="{FF2B5EF4-FFF2-40B4-BE49-F238E27FC236}">
                <a16:creationId xmlns:a16="http://schemas.microsoft.com/office/drawing/2014/main" id="{522DBBDD-6622-4F4E-95B0-0DD13CD0813B}"/>
              </a:ext>
            </a:extLst>
          </p:cNvPr>
          <p:cNvSpPr>
            <a:spLocks noGrp="1"/>
          </p:cNvSpPr>
          <p:nvPr>
            <p:ph type="sldNum" sz="quarter" idx="12"/>
          </p:nvPr>
        </p:nvSpPr>
        <p:spPr/>
        <p:txBody>
          <a:bodyPr/>
          <a:lstStyle/>
          <a:p>
            <a:pPr>
              <a:defRPr/>
            </a:pPr>
            <a:fld id="{3A39028E-B37E-4289-A1BB-AA2D19915D75}" type="slidenum">
              <a:rPr lang="en-GB" smtClean="0"/>
              <a:pPr>
                <a:defRPr/>
              </a:pPr>
              <a:t>65</a:t>
            </a:fld>
            <a:endParaRPr lang="en-GB"/>
          </a:p>
        </p:txBody>
      </p:sp>
      <p:pic>
        <p:nvPicPr>
          <p:cNvPr id="7" name="Picture 6">
            <a:extLst>
              <a:ext uri="{FF2B5EF4-FFF2-40B4-BE49-F238E27FC236}">
                <a16:creationId xmlns:a16="http://schemas.microsoft.com/office/drawing/2014/main" id="{8741EBA8-A5D1-408F-85D7-9499AC0348A0}"/>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276600" y="44624"/>
            <a:ext cx="4201344" cy="648072"/>
          </a:xfrm>
        </p:spPr>
        <p:txBody>
          <a:bodyPr/>
          <a:lstStyle/>
          <a:p>
            <a:r>
              <a:rPr lang="en-GB" sz="4000" b="1" dirty="0">
                <a:solidFill>
                  <a:schemeClr val="accent1"/>
                </a:solidFill>
                <a:latin typeface="Arial" panose="020B0604020202020204" pitchFamily="34" charset="0"/>
                <a:cs typeface="Arial" panose="020B0604020202020204" pitchFamily="34" charset="0"/>
              </a:rPr>
              <a:t>Diversity</a:t>
            </a:r>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p:txBody>
      </p:sp>
      <p:sp>
        <p:nvSpPr>
          <p:cNvPr id="11" name="Content Placeholder 2"/>
          <p:cNvSpPr txBox="1">
            <a:spLocks/>
          </p:cNvSpPr>
          <p:nvPr/>
        </p:nvSpPr>
        <p:spPr bwMode="auto">
          <a:xfrm>
            <a:off x="302840" y="1066800"/>
            <a:ext cx="8538320" cy="4994018"/>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Autofit/>
          </a:bodyPr>
          <a:lstStyle/>
          <a:p>
            <a:pPr marR="0" lvl="0" algn="just" defTabSz="914400" rtl="0" eaLnBrk="1" fontAlgn="base" latinLnBrk="0" hangingPunct="1">
              <a:lnSpc>
                <a:spcPct val="170000"/>
              </a:lnSpc>
              <a:spcBef>
                <a:spcPct val="20000"/>
              </a:spcBef>
              <a:spcAft>
                <a:spcPct val="0"/>
              </a:spcAft>
              <a:buClrTx/>
              <a:buSzTx/>
              <a:tabLst/>
              <a:defRPr/>
            </a:pPr>
            <a:r>
              <a:rPr kumimoji="0" lang="en-GB" sz="2000" b="1" i="0" u="none" strike="noStrike" kern="800" cap="none" spc="0" normalizeH="0" noProof="0" dirty="0">
                <a:ln>
                  <a:noFill/>
                </a:ln>
                <a:solidFill>
                  <a:prstClr val="black"/>
                </a:solidFill>
                <a:effectLst/>
                <a:uLnTx/>
                <a:uFillTx/>
                <a:latin typeface="Arial" panose="020B0604020202020204" pitchFamily="34" charset="0"/>
                <a:cs typeface="Arial" panose="020B0604020202020204" pitchFamily="34" charset="0"/>
              </a:rPr>
              <a:t>CIPD defines managing diversity as valuing everyone as an individual – valuing people as employees, customers and clients.</a:t>
            </a:r>
          </a:p>
          <a:p>
            <a:pPr marR="0" lvl="0" algn="just" defTabSz="914400" rtl="0" eaLnBrk="1" fontAlgn="base" latinLnBrk="0" hangingPunct="1">
              <a:lnSpc>
                <a:spcPct val="170000"/>
              </a:lnSpc>
              <a:spcBef>
                <a:spcPct val="20000"/>
              </a:spcBef>
              <a:spcAft>
                <a:spcPct val="0"/>
              </a:spcAft>
              <a:buClrTx/>
              <a:buSzTx/>
              <a:tabLst/>
              <a:defRPr/>
            </a:pPr>
            <a:endParaRPr kumimoji="0" lang="en-GB" sz="2000" b="1" i="0" u="none" strike="noStrike" kern="800" cap="none" spc="0" normalizeH="0" noProof="0" dirty="0">
              <a:ln>
                <a:noFill/>
              </a:ln>
              <a:solidFill>
                <a:prstClr val="black"/>
              </a:solidFill>
              <a:effectLst/>
              <a:uLnTx/>
              <a:uFillTx/>
              <a:latin typeface="Arial" panose="020B0604020202020204" pitchFamily="34" charset="0"/>
              <a:cs typeface="Arial" panose="020B0604020202020204" pitchFamily="34" charset="0"/>
            </a:endParaRPr>
          </a:p>
          <a:p>
            <a:pPr marR="0" lvl="0" algn="just" defTabSz="914400" rtl="0" eaLnBrk="1" fontAlgn="base" latinLnBrk="0" hangingPunct="1">
              <a:lnSpc>
                <a:spcPct val="170000"/>
              </a:lnSpc>
              <a:spcBef>
                <a:spcPct val="20000"/>
              </a:spcBef>
              <a:spcAft>
                <a:spcPct val="0"/>
              </a:spcAft>
              <a:buClrTx/>
              <a:buSzTx/>
              <a:tabLst/>
              <a:defRPr/>
            </a:pPr>
            <a:r>
              <a:rPr kumimoji="0" lang="en-GB" sz="2000" b="1" i="0" u="none" strike="noStrike" kern="800" cap="none" spc="0" normalizeH="0" noProof="0" dirty="0">
                <a:ln>
                  <a:noFill/>
                </a:ln>
                <a:solidFill>
                  <a:prstClr val="black"/>
                </a:solidFill>
                <a:effectLst/>
                <a:uLnTx/>
                <a:uFillTx/>
                <a:latin typeface="Arial" panose="020B0604020202020204" pitchFamily="34" charset="0"/>
                <a:cs typeface="Arial" panose="020B0604020202020204" pitchFamily="34" charset="0"/>
              </a:rPr>
              <a:t>It is important to recognise that a ‘one-size-fits all' approach to managing people does not achieve fairness and equality of opportunity for everyone. People have different personal needs, values and beliefs. Good people management practice demands that people propositions are both consistently fair but also flexible and inclusive in ways that are designed to support business needs</a:t>
            </a:r>
            <a:endParaRPr kumimoji="0" lang="en-GB" sz="2000" b="0" i="0" u="none" strike="noStrike" kern="800" cap="none" spc="0" normalizeH="0" noProof="0" dirty="0">
              <a:ln>
                <a:noFill/>
              </a:ln>
              <a:solidFill>
                <a:prstClr val="black"/>
              </a:solidFill>
              <a:effectLst/>
              <a:uLnTx/>
              <a:uFillTx/>
              <a:latin typeface="Calibri"/>
              <a:ea typeface="+mn-ea"/>
              <a:cs typeface="Arial" charset="0"/>
            </a:endParaRPr>
          </a:p>
        </p:txBody>
      </p:sp>
      <p:sp>
        <p:nvSpPr>
          <p:cNvPr id="2" name="Date Placeholder 1">
            <a:extLst>
              <a:ext uri="{FF2B5EF4-FFF2-40B4-BE49-F238E27FC236}">
                <a16:creationId xmlns:a16="http://schemas.microsoft.com/office/drawing/2014/main" id="{1F850BA9-7157-4000-89DA-0444505A38A5}"/>
              </a:ext>
            </a:extLst>
          </p:cNvPr>
          <p:cNvSpPr>
            <a:spLocks noGrp="1"/>
          </p:cNvSpPr>
          <p:nvPr>
            <p:ph type="dt" sz="half" idx="10"/>
          </p:nvPr>
        </p:nvSpPr>
        <p:spPr/>
        <p:txBody>
          <a:bodyPr/>
          <a:lstStyle/>
          <a:p>
            <a:pPr>
              <a:defRPr/>
            </a:pPr>
            <a:fld id="{0C51DC61-1234-4C7A-9610-71ADFA22523A}" type="datetime8">
              <a:rPr lang="en-GB" smtClean="0"/>
              <a:t>09/11/2020 21:38</a:t>
            </a:fld>
            <a:endParaRPr lang="en-GB"/>
          </a:p>
        </p:txBody>
      </p:sp>
      <p:sp>
        <p:nvSpPr>
          <p:cNvPr id="3" name="Footer Placeholder 2">
            <a:extLst>
              <a:ext uri="{FF2B5EF4-FFF2-40B4-BE49-F238E27FC236}">
                <a16:creationId xmlns:a16="http://schemas.microsoft.com/office/drawing/2014/main" id="{27510F6F-5A1B-4A0A-9C9F-E2BF8A6A688D}"/>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4" name="Slide Number Placeholder 3">
            <a:extLst>
              <a:ext uri="{FF2B5EF4-FFF2-40B4-BE49-F238E27FC236}">
                <a16:creationId xmlns:a16="http://schemas.microsoft.com/office/drawing/2014/main" id="{2AB32090-F69C-4093-84E8-43BB923143AA}"/>
              </a:ext>
            </a:extLst>
          </p:cNvPr>
          <p:cNvSpPr>
            <a:spLocks noGrp="1"/>
          </p:cNvSpPr>
          <p:nvPr>
            <p:ph type="sldNum" sz="quarter" idx="12"/>
          </p:nvPr>
        </p:nvSpPr>
        <p:spPr/>
        <p:txBody>
          <a:bodyPr/>
          <a:lstStyle/>
          <a:p>
            <a:pPr>
              <a:defRPr/>
            </a:pPr>
            <a:fld id="{3A39028E-B37E-4289-A1BB-AA2D19915D75}" type="slidenum">
              <a:rPr lang="en-GB" smtClean="0"/>
              <a:pPr>
                <a:defRPr/>
              </a:pPr>
              <a:t>66</a:t>
            </a:fld>
            <a:endParaRPr lang="en-GB"/>
          </a:p>
        </p:txBody>
      </p:sp>
      <p:pic>
        <p:nvPicPr>
          <p:cNvPr id="8" name="Picture 7">
            <a:extLst>
              <a:ext uri="{FF2B5EF4-FFF2-40B4-BE49-F238E27FC236}">
                <a16:creationId xmlns:a16="http://schemas.microsoft.com/office/drawing/2014/main" id="{5B480400-5522-4BBF-8EF6-943423C2AC7B}"/>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864" y="145624"/>
            <a:ext cx="6262936" cy="522312"/>
          </a:xfrm>
        </p:spPr>
        <p:txBody>
          <a:bodyPr/>
          <a:lstStyle/>
          <a:p>
            <a:r>
              <a:rPr lang="en-GB" sz="4000" b="1" dirty="0">
                <a:solidFill>
                  <a:schemeClr val="accent1"/>
                </a:solidFill>
                <a:latin typeface="Arial" panose="020B0604020202020204" pitchFamily="34" charset="0"/>
                <a:cs typeface="Arial" panose="020B0604020202020204" pitchFamily="34" charset="0"/>
              </a:rPr>
              <a:t>Policies and Procedures</a:t>
            </a:r>
          </a:p>
        </p:txBody>
      </p:sp>
      <p:sp>
        <p:nvSpPr>
          <p:cNvPr id="3" name="Content Placeholder 2"/>
          <p:cNvSpPr>
            <a:spLocks noGrp="1"/>
          </p:cNvSpPr>
          <p:nvPr>
            <p:ph idx="1"/>
          </p:nvPr>
        </p:nvSpPr>
        <p:spPr>
          <a:xfrm>
            <a:off x="457200" y="1058661"/>
            <a:ext cx="8229600" cy="5189739"/>
          </a:xfrm>
        </p:spPr>
        <p:txBody>
          <a:bodyPr/>
          <a:lstStyle/>
          <a:p>
            <a:r>
              <a:rPr lang="en-GB" sz="2400" b="1" dirty="0">
                <a:latin typeface="Arial" panose="020B0604020202020204" pitchFamily="34" charset="0"/>
                <a:cs typeface="Arial" panose="020B0604020202020204" pitchFamily="34" charset="0"/>
              </a:rPr>
              <a:t>A set of </a:t>
            </a:r>
            <a:r>
              <a:rPr lang="en-GB" sz="2400" b="1" dirty="0">
                <a:latin typeface="Arial" panose="020B0604020202020204" pitchFamily="34" charset="0"/>
                <a:cs typeface="Arial" panose="020B0604020202020204" pitchFamily="34" charset="0"/>
                <a:hlinkClick r:id="rId3"/>
              </a:rPr>
              <a:t>policies</a:t>
            </a:r>
            <a:r>
              <a:rPr lang="en-GB" sz="2400" b="1" dirty="0">
                <a:latin typeface="Arial" panose="020B0604020202020204" pitchFamily="34" charset="0"/>
                <a:cs typeface="Arial" panose="020B0604020202020204" pitchFamily="34" charset="0"/>
              </a:rPr>
              <a:t> are </a:t>
            </a:r>
            <a:r>
              <a:rPr lang="en-GB" sz="2400" b="1" dirty="0">
                <a:solidFill>
                  <a:schemeClr val="accent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principles</a:t>
            </a:r>
            <a:r>
              <a:rPr lang="en-GB" sz="2400" b="1"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hlinkClick r:id="rId5"/>
              </a:rPr>
              <a:t>rules</a:t>
            </a:r>
            <a:r>
              <a:rPr lang="en-GB" sz="2400" b="1"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hlinkClick r:id="rId6"/>
              </a:rPr>
              <a:t>guidelines</a:t>
            </a:r>
            <a:r>
              <a:rPr lang="en-GB" sz="2400" b="1" dirty="0">
                <a:latin typeface="Arial" panose="020B0604020202020204" pitchFamily="34" charset="0"/>
                <a:cs typeface="Arial" panose="020B0604020202020204" pitchFamily="34" charset="0"/>
              </a:rPr>
              <a:t> formulated or adopted by an </a:t>
            </a:r>
            <a:r>
              <a:rPr lang="en-GB" sz="2400" b="1" dirty="0">
                <a:latin typeface="Arial" panose="020B0604020202020204" pitchFamily="34" charset="0"/>
                <a:cs typeface="Arial" panose="020B0604020202020204" pitchFamily="34" charset="0"/>
                <a:hlinkClick r:id="rId7"/>
              </a:rPr>
              <a:t>organisation</a:t>
            </a:r>
            <a:r>
              <a:rPr lang="en-GB" sz="2400" b="1" dirty="0">
                <a:latin typeface="Arial" panose="020B0604020202020204" pitchFamily="34" charset="0"/>
                <a:cs typeface="Arial" panose="020B0604020202020204" pitchFamily="34" charset="0"/>
              </a:rPr>
              <a:t> to </a:t>
            </a:r>
            <a:r>
              <a:rPr lang="en-GB" sz="2400" b="1" dirty="0">
                <a:latin typeface="Arial" panose="020B0604020202020204" pitchFamily="34" charset="0"/>
                <a:cs typeface="Arial" panose="020B0604020202020204" pitchFamily="34" charset="0"/>
                <a:hlinkClick r:id="rId8"/>
              </a:rPr>
              <a:t>reach</a:t>
            </a:r>
            <a:r>
              <a:rPr lang="en-GB" sz="2400" b="1" dirty="0">
                <a:latin typeface="Arial" panose="020B0604020202020204" pitchFamily="34" charset="0"/>
                <a:cs typeface="Arial" panose="020B0604020202020204" pitchFamily="34" charset="0"/>
              </a:rPr>
              <a:t> its </a:t>
            </a:r>
            <a:r>
              <a:rPr lang="en-GB" sz="2400" b="1" dirty="0">
                <a:latin typeface="Arial" panose="020B0604020202020204" pitchFamily="34" charset="0"/>
                <a:cs typeface="Arial" panose="020B0604020202020204" pitchFamily="34" charset="0"/>
                <a:hlinkClick r:id="rId9"/>
              </a:rPr>
              <a:t>long-term</a:t>
            </a:r>
            <a:r>
              <a:rPr lang="en-GB" sz="2400" b="1"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hlinkClick r:id="rId10"/>
              </a:rPr>
              <a:t>goals</a:t>
            </a:r>
            <a:r>
              <a:rPr lang="en-GB" sz="2400" b="1" dirty="0">
                <a:latin typeface="Arial" panose="020B0604020202020204" pitchFamily="34" charset="0"/>
                <a:cs typeface="Arial" panose="020B0604020202020204" pitchFamily="34" charset="0"/>
              </a:rPr>
              <a:t> and typically </a:t>
            </a:r>
            <a:r>
              <a:rPr lang="en-GB" sz="2400" b="1" dirty="0">
                <a:latin typeface="Arial" panose="020B0604020202020204" pitchFamily="34" charset="0"/>
                <a:cs typeface="Arial" panose="020B0604020202020204" pitchFamily="34" charset="0"/>
                <a:hlinkClick r:id="rId11"/>
              </a:rPr>
              <a:t>published</a:t>
            </a:r>
            <a:r>
              <a:rPr lang="en-GB" sz="2400" b="1" dirty="0">
                <a:latin typeface="Arial" panose="020B0604020202020204" pitchFamily="34" charset="0"/>
                <a:cs typeface="Arial" panose="020B0604020202020204" pitchFamily="34" charset="0"/>
              </a:rPr>
              <a:t> in a </a:t>
            </a:r>
            <a:r>
              <a:rPr lang="en-GB" sz="2400" b="1" dirty="0">
                <a:latin typeface="Arial" panose="020B0604020202020204" pitchFamily="34" charset="0"/>
                <a:cs typeface="Arial" panose="020B0604020202020204" pitchFamily="34" charset="0"/>
                <a:hlinkClick r:id="rId12"/>
              </a:rPr>
              <a:t>booklet</a:t>
            </a:r>
            <a:r>
              <a:rPr lang="en-GB" sz="2400" b="1" dirty="0">
                <a:latin typeface="Arial" panose="020B0604020202020204" pitchFamily="34" charset="0"/>
                <a:cs typeface="Arial" panose="020B0604020202020204" pitchFamily="34" charset="0"/>
              </a:rPr>
              <a:t> or other </a:t>
            </a:r>
            <a:r>
              <a:rPr lang="en-GB" sz="2400" b="1" dirty="0">
                <a:solidFill>
                  <a:schemeClr val="accent1"/>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form</a:t>
            </a:r>
            <a:r>
              <a:rPr lang="en-GB" sz="2400" b="1" dirty="0">
                <a:latin typeface="Arial" panose="020B0604020202020204" pitchFamily="34" charset="0"/>
                <a:cs typeface="Arial" panose="020B0604020202020204" pitchFamily="34" charset="0"/>
              </a:rPr>
              <a:t> that is widely accessible.</a:t>
            </a:r>
          </a:p>
          <a:p>
            <a:r>
              <a:rPr lang="en-GB" sz="2400" b="1" dirty="0">
                <a:latin typeface="Arial" panose="020B0604020202020204" pitchFamily="34" charset="0"/>
                <a:cs typeface="Arial" panose="020B0604020202020204" pitchFamily="34" charset="0"/>
              </a:rPr>
              <a:t>Policies and </a:t>
            </a:r>
            <a:r>
              <a:rPr lang="en-GB" sz="2400" b="1" dirty="0">
                <a:latin typeface="Arial" panose="020B0604020202020204" pitchFamily="34" charset="0"/>
                <a:cs typeface="Arial" panose="020B0604020202020204" pitchFamily="34" charset="0"/>
                <a:hlinkClick r:id="rId14"/>
              </a:rPr>
              <a:t>procedures</a:t>
            </a:r>
            <a:r>
              <a:rPr lang="en-GB" sz="2400" b="1" dirty="0">
                <a:latin typeface="Arial" panose="020B0604020202020204" pitchFamily="34" charset="0"/>
                <a:cs typeface="Arial" panose="020B0604020202020204" pitchFamily="34" charset="0"/>
              </a:rPr>
              <a:t> are </a:t>
            </a:r>
            <a:r>
              <a:rPr lang="en-GB" sz="2400" b="1" dirty="0">
                <a:latin typeface="Arial" panose="020B0604020202020204" pitchFamily="34" charset="0"/>
                <a:cs typeface="Arial" panose="020B0604020202020204" pitchFamily="34" charset="0"/>
                <a:hlinkClick r:id="rId15"/>
              </a:rPr>
              <a:t>designed</a:t>
            </a:r>
            <a:r>
              <a:rPr lang="en-GB" sz="2400" b="1" dirty="0">
                <a:latin typeface="Arial" panose="020B0604020202020204" pitchFamily="34" charset="0"/>
                <a:cs typeface="Arial" panose="020B0604020202020204" pitchFamily="34" charset="0"/>
              </a:rPr>
              <a:t> to </a:t>
            </a:r>
            <a:r>
              <a:rPr lang="en-GB" sz="2400" b="1" dirty="0">
                <a:latin typeface="Arial" panose="020B0604020202020204" pitchFamily="34" charset="0"/>
                <a:cs typeface="Arial" panose="020B0604020202020204" pitchFamily="34" charset="0"/>
                <a:hlinkClick r:id="rId16"/>
              </a:rPr>
              <a:t>influence</a:t>
            </a:r>
            <a:r>
              <a:rPr lang="en-GB" sz="2400" b="1" dirty="0">
                <a:latin typeface="Arial" panose="020B0604020202020204" pitchFamily="34" charset="0"/>
                <a:cs typeface="Arial" panose="020B0604020202020204" pitchFamily="34" charset="0"/>
              </a:rPr>
              <a:t> and determine all major </a:t>
            </a:r>
            <a:r>
              <a:rPr lang="en-GB" sz="2400" b="1" dirty="0">
                <a:latin typeface="Arial" panose="020B0604020202020204" pitchFamily="34" charset="0"/>
                <a:cs typeface="Arial" panose="020B0604020202020204" pitchFamily="34" charset="0"/>
                <a:hlinkClick r:id="rId17"/>
              </a:rPr>
              <a:t>decisions</a:t>
            </a:r>
            <a:r>
              <a:rPr lang="en-GB" sz="2400" b="1"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hlinkClick r:id="rId18"/>
              </a:rPr>
              <a:t>actions</a:t>
            </a:r>
            <a:r>
              <a:rPr lang="en-GB" sz="2400" b="1" dirty="0">
                <a:latin typeface="Arial" panose="020B0604020202020204" pitchFamily="34" charset="0"/>
                <a:cs typeface="Arial" panose="020B0604020202020204" pitchFamily="34" charset="0"/>
              </a:rPr>
              <a:t>, and all </a:t>
            </a:r>
            <a:r>
              <a:rPr lang="en-GB" sz="2400" b="1" dirty="0">
                <a:latin typeface="Arial" panose="020B0604020202020204" pitchFamily="34" charset="0"/>
                <a:cs typeface="Arial" panose="020B0604020202020204" pitchFamily="34" charset="0"/>
                <a:hlinkClick r:id="rId19"/>
              </a:rPr>
              <a:t>activities</a:t>
            </a:r>
            <a:r>
              <a:rPr lang="en-GB" sz="2400" b="1" dirty="0">
                <a:latin typeface="Arial" panose="020B0604020202020204" pitchFamily="34" charset="0"/>
                <a:cs typeface="Arial" panose="020B0604020202020204" pitchFamily="34" charset="0"/>
              </a:rPr>
              <a:t> take place within the boundaries set by them. Procedures are the specific </a:t>
            </a:r>
            <a:r>
              <a:rPr lang="en-GB" sz="2400" b="1" dirty="0">
                <a:latin typeface="Arial" panose="020B0604020202020204" pitchFamily="34" charset="0"/>
                <a:cs typeface="Arial" panose="020B0604020202020204" pitchFamily="34" charset="0"/>
                <a:hlinkClick r:id="rId20"/>
              </a:rPr>
              <a:t>methods</a:t>
            </a:r>
            <a:r>
              <a:rPr lang="en-GB" sz="2400" b="1"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hlinkClick r:id="rId21"/>
              </a:rPr>
              <a:t>employed</a:t>
            </a:r>
            <a:r>
              <a:rPr lang="en-GB" sz="2400" b="1" dirty="0">
                <a:latin typeface="Arial" panose="020B0604020202020204" pitchFamily="34" charset="0"/>
                <a:cs typeface="Arial" panose="020B0604020202020204" pitchFamily="34" charset="0"/>
              </a:rPr>
              <a:t> to express policies in action in day-to-day </a:t>
            </a:r>
            <a:r>
              <a:rPr lang="en-GB" sz="2400" b="1" dirty="0">
                <a:latin typeface="Arial" panose="020B0604020202020204" pitchFamily="34" charset="0"/>
                <a:cs typeface="Arial" panose="020B0604020202020204" pitchFamily="34" charset="0"/>
                <a:hlinkClick r:id="rId22"/>
              </a:rPr>
              <a:t>operations</a:t>
            </a:r>
            <a:r>
              <a:rPr lang="en-GB" sz="2400" b="1" dirty="0">
                <a:latin typeface="Arial" panose="020B0604020202020204" pitchFamily="34" charset="0"/>
                <a:cs typeface="Arial" panose="020B0604020202020204" pitchFamily="34" charset="0"/>
              </a:rPr>
              <a:t> of the organisation. Together, policies and procedures ensure that a point of view </a:t>
            </a:r>
            <a:r>
              <a:rPr lang="en-GB" sz="2400" b="1" dirty="0">
                <a:latin typeface="Arial" panose="020B0604020202020204" pitchFamily="34" charset="0"/>
                <a:cs typeface="Arial" panose="020B0604020202020204" pitchFamily="34" charset="0"/>
                <a:hlinkClick r:id="rId23"/>
              </a:rPr>
              <a:t>held</a:t>
            </a:r>
            <a:r>
              <a:rPr lang="en-GB" sz="2400" b="1" dirty="0">
                <a:latin typeface="Arial" panose="020B0604020202020204" pitchFamily="34" charset="0"/>
                <a:cs typeface="Arial" panose="020B0604020202020204" pitchFamily="34" charset="0"/>
              </a:rPr>
              <a:t> by the governing body of an organization is translated into steps that </a:t>
            </a:r>
            <a:r>
              <a:rPr lang="en-GB" sz="2400" b="1" dirty="0">
                <a:latin typeface="Arial" panose="020B0604020202020204" pitchFamily="34" charset="0"/>
                <a:cs typeface="Arial" panose="020B0604020202020204" pitchFamily="34" charset="0"/>
                <a:hlinkClick r:id="rId24"/>
              </a:rPr>
              <a:t>result</a:t>
            </a:r>
            <a:r>
              <a:rPr lang="en-GB" sz="2400" b="1" dirty="0">
                <a:latin typeface="Arial" panose="020B0604020202020204" pitchFamily="34" charset="0"/>
                <a:cs typeface="Arial" panose="020B0604020202020204" pitchFamily="34" charset="0"/>
              </a:rPr>
              <a:t> in an outcome compatible with that view.</a:t>
            </a:r>
          </a:p>
          <a:p>
            <a:endParaRPr lang="en-GB" dirty="0"/>
          </a:p>
        </p:txBody>
      </p:sp>
      <p:sp>
        <p:nvSpPr>
          <p:cNvPr id="4" name="Date Placeholder 3">
            <a:extLst>
              <a:ext uri="{FF2B5EF4-FFF2-40B4-BE49-F238E27FC236}">
                <a16:creationId xmlns:a16="http://schemas.microsoft.com/office/drawing/2014/main" id="{DC1E5041-D997-4171-AD24-7EEBE762293D}"/>
              </a:ext>
            </a:extLst>
          </p:cNvPr>
          <p:cNvSpPr>
            <a:spLocks noGrp="1"/>
          </p:cNvSpPr>
          <p:nvPr>
            <p:ph type="dt" sz="half" idx="10"/>
          </p:nvPr>
        </p:nvSpPr>
        <p:spPr/>
        <p:txBody>
          <a:bodyPr/>
          <a:lstStyle/>
          <a:p>
            <a:pPr>
              <a:defRPr/>
            </a:pPr>
            <a:fld id="{2DE8715A-187B-4908-B3B0-EB672A6C8FCF}" type="datetime8">
              <a:rPr lang="en-GB" smtClean="0"/>
              <a:t>09/11/2020 21:38</a:t>
            </a:fld>
            <a:endParaRPr lang="en-GB"/>
          </a:p>
        </p:txBody>
      </p:sp>
      <p:sp>
        <p:nvSpPr>
          <p:cNvPr id="5" name="Footer Placeholder 4">
            <a:extLst>
              <a:ext uri="{FF2B5EF4-FFF2-40B4-BE49-F238E27FC236}">
                <a16:creationId xmlns:a16="http://schemas.microsoft.com/office/drawing/2014/main" id="{2482D73F-8474-41FE-A3DD-76CB54AEAFEC}"/>
              </a:ext>
            </a:extLst>
          </p:cNvPr>
          <p:cNvSpPr>
            <a:spLocks noGrp="1"/>
          </p:cNvSpPr>
          <p:nvPr>
            <p:ph type="ftr" sz="quarter" idx="11"/>
          </p:nvPr>
        </p:nvSpPr>
        <p:spPr/>
        <p:txBody>
          <a:bodyPr/>
          <a:lstStyle/>
          <a:p>
            <a:pPr>
              <a:defRPr/>
            </a:pPr>
            <a:r>
              <a:rPr lang="en-GB"/>
              <a:t>Human Resource Management </a:t>
            </a:r>
            <a:endParaRPr lang="en-GB" dirty="0"/>
          </a:p>
        </p:txBody>
      </p:sp>
      <p:sp>
        <p:nvSpPr>
          <p:cNvPr id="6" name="Slide Number Placeholder 5">
            <a:extLst>
              <a:ext uri="{FF2B5EF4-FFF2-40B4-BE49-F238E27FC236}">
                <a16:creationId xmlns:a16="http://schemas.microsoft.com/office/drawing/2014/main" id="{41101FFC-5574-4FEB-AC9E-6932C4833DB3}"/>
              </a:ext>
            </a:extLst>
          </p:cNvPr>
          <p:cNvSpPr>
            <a:spLocks noGrp="1"/>
          </p:cNvSpPr>
          <p:nvPr>
            <p:ph type="sldNum" sz="quarter" idx="12"/>
          </p:nvPr>
        </p:nvSpPr>
        <p:spPr/>
        <p:txBody>
          <a:bodyPr/>
          <a:lstStyle/>
          <a:p>
            <a:pPr>
              <a:defRPr/>
            </a:pPr>
            <a:fld id="{3A39028E-B37E-4289-A1BB-AA2D19915D75}" type="slidenum">
              <a:rPr lang="en-GB" smtClean="0"/>
              <a:pPr>
                <a:defRPr/>
              </a:pPr>
              <a:t>67</a:t>
            </a:fld>
            <a:endParaRPr lang="en-GB"/>
          </a:p>
        </p:txBody>
      </p:sp>
      <p:pic>
        <p:nvPicPr>
          <p:cNvPr id="7" name="Picture 6">
            <a:extLst>
              <a:ext uri="{FF2B5EF4-FFF2-40B4-BE49-F238E27FC236}">
                <a16:creationId xmlns:a16="http://schemas.microsoft.com/office/drawing/2014/main" id="{22A50D46-5AEF-4708-B983-5AA2AF97C176}"/>
              </a:ext>
            </a:extLst>
          </p:cNvPr>
          <p:cNvPicPr>
            <a:picLocks noChangeAspect="1"/>
          </p:cNvPicPr>
          <p:nvPr/>
        </p:nvPicPr>
        <p:blipFill>
          <a:blip r:embed="rId25"/>
          <a:stretch>
            <a:fillRect/>
          </a:stretch>
        </p:blipFill>
        <p:spPr>
          <a:xfrm>
            <a:off x="11113" y="34121"/>
            <a:ext cx="2209800" cy="954107"/>
          </a:xfrm>
          <a:prstGeom prst="rect">
            <a:avLst/>
          </a:prstGeom>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8820" y="152732"/>
            <a:ext cx="5877744" cy="835496"/>
          </a:xfrm>
        </p:spPr>
        <p:txBody>
          <a:bodyPr/>
          <a:lstStyle/>
          <a:p>
            <a:r>
              <a:rPr lang="en-GB" sz="4000" b="1" dirty="0">
                <a:solidFill>
                  <a:schemeClr val="accent1"/>
                </a:solidFill>
                <a:latin typeface="Arial" panose="020B0604020202020204" pitchFamily="34" charset="0"/>
                <a:cs typeface="Arial" panose="020B0604020202020204" pitchFamily="34" charset="0"/>
              </a:rPr>
              <a:t>Policy</a:t>
            </a:r>
            <a:r>
              <a:rPr lang="en-GB" sz="4000" b="1" dirty="0">
                <a:latin typeface="Arial" panose="020B0604020202020204" pitchFamily="34" charset="0"/>
                <a:cs typeface="Arial" panose="020B0604020202020204" pitchFamily="34" charset="0"/>
              </a:rPr>
              <a:t> </a:t>
            </a:r>
            <a:r>
              <a:rPr lang="en-GB" sz="4000" b="1" dirty="0">
                <a:solidFill>
                  <a:schemeClr val="accent1"/>
                </a:solidFill>
                <a:latin typeface="Arial" panose="020B0604020202020204" pitchFamily="34" charset="0"/>
                <a:cs typeface="Arial" panose="020B0604020202020204" pitchFamily="34" charset="0"/>
              </a:rPr>
              <a:t>and</a:t>
            </a:r>
            <a:r>
              <a:rPr lang="en-GB" sz="4000" b="1" dirty="0">
                <a:latin typeface="Arial" panose="020B0604020202020204" pitchFamily="34" charset="0"/>
                <a:cs typeface="Arial" panose="020B0604020202020204" pitchFamily="34" charset="0"/>
              </a:rPr>
              <a:t> </a:t>
            </a:r>
            <a:r>
              <a:rPr lang="en-GB" sz="4000" b="1" dirty="0">
                <a:solidFill>
                  <a:schemeClr val="accent1"/>
                </a:solidFill>
                <a:latin typeface="Arial" panose="020B0604020202020204" pitchFamily="34" charset="0"/>
                <a:cs typeface="Arial" panose="020B0604020202020204" pitchFamily="34" charset="0"/>
              </a:rPr>
              <a:t>Procedures</a:t>
            </a:r>
          </a:p>
        </p:txBody>
      </p:sp>
      <p:sp>
        <p:nvSpPr>
          <p:cNvPr id="3" name="Content Placeholder 2"/>
          <p:cNvSpPr>
            <a:spLocks noGrp="1"/>
          </p:cNvSpPr>
          <p:nvPr>
            <p:ph idx="1"/>
          </p:nvPr>
        </p:nvSpPr>
        <p:spPr>
          <a:xfrm>
            <a:off x="467544" y="2132856"/>
            <a:ext cx="8229600" cy="3268960"/>
          </a:xfrm>
        </p:spPr>
        <p:txBody>
          <a:bodyPr/>
          <a:lstStyle/>
          <a:p>
            <a:pPr>
              <a:lnSpc>
                <a:spcPct val="150000"/>
              </a:lnSpc>
            </a:pPr>
            <a:r>
              <a:rPr lang="en-GB" sz="2400" b="1" dirty="0">
                <a:latin typeface="Arial" panose="020B0604020202020204" pitchFamily="34" charset="0"/>
                <a:cs typeface="Arial" panose="020B0604020202020204" pitchFamily="34" charset="0"/>
              </a:rPr>
              <a:t>Development</a:t>
            </a:r>
          </a:p>
          <a:p>
            <a:pPr>
              <a:lnSpc>
                <a:spcPct val="150000"/>
              </a:lnSpc>
            </a:pPr>
            <a:r>
              <a:rPr lang="en-GB" sz="2400" b="1" dirty="0">
                <a:latin typeface="Arial" panose="020B0604020202020204" pitchFamily="34" charset="0"/>
                <a:cs typeface="Arial" panose="020B0604020202020204" pitchFamily="34" charset="0"/>
              </a:rPr>
              <a:t>Implementation</a:t>
            </a:r>
          </a:p>
          <a:p>
            <a:pPr>
              <a:lnSpc>
                <a:spcPct val="150000"/>
              </a:lnSpc>
            </a:pPr>
            <a:r>
              <a:rPr lang="en-GB" sz="2400" b="1" dirty="0">
                <a:latin typeface="Arial" panose="020B0604020202020204" pitchFamily="34" charset="0"/>
                <a:cs typeface="Arial" panose="020B0604020202020204" pitchFamily="34" charset="0"/>
              </a:rPr>
              <a:t>Monitoring</a:t>
            </a:r>
          </a:p>
          <a:p>
            <a:pPr>
              <a:lnSpc>
                <a:spcPct val="150000"/>
              </a:lnSpc>
            </a:pPr>
            <a:r>
              <a:rPr lang="en-GB" sz="2400" b="1" dirty="0">
                <a:latin typeface="Arial" panose="020B0604020202020204" pitchFamily="34" charset="0"/>
                <a:cs typeface="Arial" panose="020B0604020202020204" pitchFamily="34" charset="0"/>
              </a:rPr>
              <a:t>Review</a:t>
            </a:r>
          </a:p>
          <a:p>
            <a:pPr>
              <a:lnSpc>
                <a:spcPct val="150000"/>
              </a:lnSpc>
            </a:pPr>
            <a:r>
              <a:rPr lang="en-GB" sz="2400" b="1" dirty="0">
                <a:latin typeface="Arial" panose="020B0604020202020204" pitchFamily="34" charset="0"/>
                <a:cs typeface="Arial" panose="020B0604020202020204" pitchFamily="34" charset="0"/>
              </a:rPr>
              <a:t>General - Specific</a:t>
            </a:r>
          </a:p>
        </p:txBody>
      </p:sp>
      <p:sp>
        <p:nvSpPr>
          <p:cNvPr id="4" name="Date Placeholder 3">
            <a:extLst>
              <a:ext uri="{FF2B5EF4-FFF2-40B4-BE49-F238E27FC236}">
                <a16:creationId xmlns:a16="http://schemas.microsoft.com/office/drawing/2014/main" id="{E187F6FD-A963-4C44-885B-C8BD32CC44EA}"/>
              </a:ext>
            </a:extLst>
          </p:cNvPr>
          <p:cNvSpPr>
            <a:spLocks noGrp="1"/>
          </p:cNvSpPr>
          <p:nvPr>
            <p:ph type="dt" sz="half" idx="10"/>
          </p:nvPr>
        </p:nvSpPr>
        <p:spPr/>
        <p:txBody>
          <a:bodyPr/>
          <a:lstStyle/>
          <a:p>
            <a:pPr>
              <a:defRPr/>
            </a:pPr>
            <a:fld id="{18ED92D9-B767-4EEC-A447-D88D1879F874}" type="datetime8">
              <a:rPr lang="en-GB" smtClean="0"/>
              <a:t>09/11/2020 21:38</a:t>
            </a:fld>
            <a:endParaRPr lang="en-GB"/>
          </a:p>
        </p:txBody>
      </p:sp>
      <p:sp>
        <p:nvSpPr>
          <p:cNvPr id="5" name="Footer Placeholder 4">
            <a:extLst>
              <a:ext uri="{FF2B5EF4-FFF2-40B4-BE49-F238E27FC236}">
                <a16:creationId xmlns:a16="http://schemas.microsoft.com/office/drawing/2014/main" id="{2ECA4CC7-5C8F-434D-8148-499EEDE6F91F}"/>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6" name="Slide Number Placeholder 5">
            <a:extLst>
              <a:ext uri="{FF2B5EF4-FFF2-40B4-BE49-F238E27FC236}">
                <a16:creationId xmlns:a16="http://schemas.microsoft.com/office/drawing/2014/main" id="{35F1BE8C-EC34-41F0-B152-E8224F610F27}"/>
              </a:ext>
            </a:extLst>
          </p:cNvPr>
          <p:cNvSpPr>
            <a:spLocks noGrp="1"/>
          </p:cNvSpPr>
          <p:nvPr>
            <p:ph type="sldNum" sz="quarter" idx="12"/>
          </p:nvPr>
        </p:nvSpPr>
        <p:spPr/>
        <p:txBody>
          <a:bodyPr/>
          <a:lstStyle/>
          <a:p>
            <a:pPr>
              <a:defRPr/>
            </a:pPr>
            <a:fld id="{3A39028E-B37E-4289-A1BB-AA2D19915D75}" type="slidenum">
              <a:rPr lang="en-GB" smtClean="0"/>
              <a:pPr>
                <a:defRPr/>
              </a:pPr>
              <a:t>68</a:t>
            </a:fld>
            <a:endParaRPr lang="en-GB"/>
          </a:p>
        </p:txBody>
      </p:sp>
      <p:pic>
        <p:nvPicPr>
          <p:cNvPr id="7" name="Picture 6">
            <a:extLst>
              <a:ext uri="{FF2B5EF4-FFF2-40B4-BE49-F238E27FC236}">
                <a16:creationId xmlns:a16="http://schemas.microsoft.com/office/drawing/2014/main" id="{08C848C1-CF0A-45B2-A21E-5F35797993F4}"/>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8718" y="136525"/>
            <a:ext cx="6415336" cy="749325"/>
          </a:xfrm>
        </p:spPr>
        <p:txBody>
          <a:bodyPr/>
          <a:lstStyle/>
          <a:p>
            <a:r>
              <a:rPr lang="en-GB" sz="4000" b="1" dirty="0">
                <a:solidFill>
                  <a:schemeClr val="accent1"/>
                </a:solidFill>
                <a:latin typeface="Arial" panose="020B0604020202020204" pitchFamily="34" charset="0"/>
                <a:cs typeface="Arial" panose="020B0604020202020204" pitchFamily="34" charset="0"/>
              </a:rPr>
              <a:t>Disciplinary Procedures</a:t>
            </a:r>
          </a:p>
        </p:txBody>
      </p:sp>
      <p:sp>
        <p:nvSpPr>
          <p:cNvPr id="3" name="Content Placeholder 2"/>
          <p:cNvSpPr>
            <a:spLocks noGrp="1"/>
          </p:cNvSpPr>
          <p:nvPr>
            <p:ph idx="1"/>
          </p:nvPr>
        </p:nvSpPr>
        <p:spPr>
          <a:xfrm>
            <a:off x="418532" y="988228"/>
            <a:ext cx="8229600" cy="5265744"/>
          </a:xfrm>
        </p:spPr>
        <p:txBody>
          <a:bodyPr/>
          <a:lstStyle/>
          <a:p>
            <a:pPr>
              <a:lnSpc>
                <a:spcPct val="150000"/>
              </a:lnSpc>
            </a:pPr>
            <a:r>
              <a:rPr lang="en-GB" sz="2400" b="1" dirty="0">
                <a:latin typeface="Arial" panose="020B0604020202020204" pitchFamily="34" charset="0"/>
                <a:cs typeface="Arial" panose="020B0604020202020204" pitchFamily="34" charset="0"/>
              </a:rPr>
              <a:t>Prevention is better than cure</a:t>
            </a:r>
          </a:p>
          <a:p>
            <a:pPr>
              <a:lnSpc>
                <a:spcPct val="150000"/>
              </a:lnSpc>
            </a:pPr>
            <a:r>
              <a:rPr lang="en-GB" sz="2400" b="1" dirty="0">
                <a:latin typeface="Arial" panose="020B0604020202020204" pitchFamily="34" charset="0"/>
                <a:cs typeface="Arial" panose="020B0604020202020204" pitchFamily="34" charset="0"/>
              </a:rPr>
              <a:t>UK – Employment Act 2002 (Dispute Resolution) Regulations 2004</a:t>
            </a:r>
          </a:p>
          <a:p>
            <a:pPr lvl="1">
              <a:lnSpc>
                <a:spcPct val="150000"/>
              </a:lnSpc>
            </a:pPr>
            <a:r>
              <a:rPr lang="en-GB" sz="2400" b="1" dirty="0">
                <a:latin typeface="Arial" panose="020B0604020202020204" pitchFamily="34" charset="0"/>
                <a:cs typeface="Arial" panose="020B0604020202020204" pitchFamily="34" charset="0"/>
              </a:rPr>
              <a:t>States the minimum standard for disciplinary, dismissal and grievance procedures</a:t>
            </a:r>
          </a:p>
          <a:p>
            <a:pPr lvl="1">
              <a:lnSpc>
                <a:spcPct val="150000"/>
              </a:lnSpc>
            </a:pPr>
            <a:r>
              <a:rPr lang="en-GB" sz="2400" b="1" dirty="0">
                <a:latin typeface="Arial" panose="020B0604020202020204" pitchFamily="34" charset="0"/>
                <a:cs typeface="Arial" panose="020B0604020202020204" pitchFamily="34" charset="0"/>
              </a:rPr>
              <a:t>Must be in writing and communicated</a:t>
            </a:r>
          </a:p>
          <a:p>
            <a:pPr lvl="1">
              <a:lnSpc>
                <a:spcPct val="150000"/>
              </a:lnSpc>
            </a:pPr>
            <a:r>
              <a:rPr lang="en-GB" sz="2400" b="1" dirty="0">
                <a:latin typeface="Arial" panose="020B0604020202020204" pitchFamily="34" charset="0"/>
                <a:cs typeface="Arial" panose="020B0604020202020204" pitchFamily="34" charset="0"/>
              </a:rPr>
              <a:t>Can resolve while employee is still employed</a:t>
            </a:r>
          </a:p>
          <a:p>
            <a:pPr lvl="1">
              <a:lnSpc>
                <a:spcPct val="150000"/>
              </a:lnSpc>
            </a:pPr>
            <a:r>
              <a:rPr lang="en-GB" sz="2400" b="1" dirty="0">
                <a:latin typeface="Arial" panose="020B0604020202020204" pitchFamily="34" charset="0"/>
                <a:cs typeface="Arial" panose="020B0604020202020204" pitchFamily="34" charset="0"/>
              </a:rPr>
              <a:t>Informal warning – formal warning – final written warning</a:t>
            </a:r>
          </a:p>
        </p:txBody>
      </p:sp>
      <p:sp>
        <p:nvSpPr>
          <p:cNvPr id="4" name="Date Placeholder 3">
            <a:extLst>
              <a:ext uri="{FF2B5EF4-FFF2-40B4-BE49-F238E27FC236}">
                <a16:creationId xmlns:a16="http://schemas.microsoft.com/office/drawing/2014/main" id="{281D5CD0-46CD-42BD-8191-FE422AA7A44F}"/>
              </a:ext>
            </a:extLst>
          </p:cNvPr>
          <p:cNvSpPr>
            <a:spLocks noGrp="1"/>
          </p:cNvSpPr>
          <p:nvPr>
            <p:ph type="dt" sz="half" idx="10"/>
          </p:nvPr>
        </p:nvSpPr>
        <p:spPr/>
        <p:txBody>
          <a:bodyPr/>
          <a:lstStyle/>
          <a:p>
            <a:pPr>
              <a:defRPr/>
            </a:pPr>
            <a:fld id="{7053D6BC-4AFD-4155-BAB0-6A7B8D232312}" type="datetime8">
              <a:rPr lang="en-GB" smtClean="0"/>
              <a:t>09/11/2020 21:38</a:t>
            </a:fld>
            <a:endParaRPr lang="en-GB"/>
          </a:p>
        </p:txBody>
      </p:sp>
      <p:sp>
        <p:nvSpPr>
          <p:cNvPr id="5" name="Footer Placeholder 4">
            <a:extLst>
              <a:ext uri="{FF2B5EF4-FFF2-40B4-BE49-F238E27FC236}">
                <a16:creationId xmlns:a16="http://schemas.microsoft.com/office/drawing/2014/main" id="{AF4BEE8C-A02C-4A26-AF09-99057C327A84}"/>
              </a:ext>
            </a:extLst>
          </p:cNvPr>
          <p:cNvSpPr>
            <a:spLocks noGrp="1"/>
          </p:cNvSpPr>
          <p:nvPr>
            <p:ph type="ftr" sz="quarter" idx="11"/>
          </p:nvPr>
        </p:nvSpPr>
        <p:spPr>
          <a:xfrm>
            <a:off x="2819400" y="6364311"/>
            <a:ext cx="2895600" cy="365125"/>
          </a:xfrm>
        </p:spPr>
        <p:txBody>
          <a:bodyPr/>
          <a:lstStyle/>
          <a:p>
            <a:pPr>
              <a:defRPr/>
            </a:pPr>
            <a:r>
              <a:rPr lang="en-GB" dirty="0">
                <a:solidFill>
                  <a:schemeClr val="accent1"/>
                </a:solidFill>
              </a:rPr>
              <a:t>Human Resource Management </a:t>
            </a:r>
          </a:p>
        </p:txBody>
      </p:sp>
      <p:sp>
        <p:nvSpPr>
          <p:cNvPr id="6" name="Slide Number Placeholder 5">
            <a:extLst>
              <a:ext uri="{FF2B5EF4-FFF2-40B4-BE49-F238E27FC236}">
                <a16:creationId xmlns:a16="http://schemas.microsoft.com/office/drawing/2014/main" id="{ECA8412C-3DA3-45CD-8F78-3B44047C70B1}"/>
              </a:ext>
            </a:extLst>
          </p:cNvPr>
          <p:cNvSpPr>
            <a:spLocks noGrp="1"/>
          </p:cNvSpPr>
          <p:nvPr>
            <p:ph type="sldNum" sz="quarter" idx="12"/>
          </p:nvPr>
        </p:nvSpPr>
        <p:spPr/>
        <p:txBody>
          <a:bodyPr/>
          <a:lstStyle/>
          <a:p>
            <a:pPr>
              <a:defRPr/>
            </a:pPr>
            <a:fld id="{3A39028E-B37E-4289-A1BB-AA2D19915D75}" type="slidenum">
              <a:rPr lang="en-GB" smtClean="0"/>
              <a:pPr>
                <a:defRPr/>
              </a:pPr>
              <a:t>69</a:t>
            </a:fld>
            <a:endParaRPr lang="en-GB"/>
          </a:p>
        </p:txBody>
      </p:sp>
      <p:pic>
        <p:nvPicPr>
          <p:cNvPr id="7" name="Picture 6">
            <a:extLst>
              <a:ext uri="{FF2B5EF4-FFF2-40B4-BE49-F238E27FC236}">
                <a16:creationId xmlns:a16="http://schemas.microsoft.com/office/drawing/2014/main" id="{F609238D-249F-4BD3-87E7-5684F9FC6778}"/>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145624"/>
            <a:ext cx="6034336" cy="749325"/>
          </a:xfrm>
        </p:spPr>
        <p:txBody>
          <a:bodyPr/>
          <a:lstStyle/>
          <a:p>
            <a:r>
              <a:rPr lang="en-GB" sz="4000" b="1" dirty="0">
                <a:latin typeface="Arial" panose="020B0604020202020204" pitchFamily="34" charset="0"/>
                <a:cs typeface="Arial" panose="020B0604020202020204" pitchFamily="34" charset="0"/>
              </a:rPr>
              <a:t>Disciplinary Procedures</a:t>
            </a:r>
          </a:p>
        </p:txBody>
      </p:sp>
      <p:sp>
        <p:nvSpPr>
          <p:cNvPr id="3" name="Content Placeholder 2"/>
          <p:cNvSpPr>
            <a:spLocks noGrp="1"/>
          </p:cNvSpPr>
          <p:nvPr>
            <p:ph idx="1"/>
          </p:nvPr>
        </p:nvSpPr>
        <p:spPr>
          <a:xfrm>
            <a:off x="457200" y="1362668"/>
            <a:ext cx="8229600" cy="4525963"/>
          </a:xfrm>
        </p:spPr>
        <p:txBody>
          <a:bodyPr/>
          <a:lstStyle/>
          <a:p>
            <a:pPr>
              <a:lnSpc>
                <a:spcPct val="150000"/>
              </a:lnSpc>
            </a:pPr>
            <a:r>
              <a:rPr lang="en-GB" sz="2400" b="1" dirty="0">
                <a:latin typeface="Arial" panose="020B0604020202020204" pitchFamily="34" charset="0"/>
                <a:cs typeface="Arial" panose="020B0604020202020204" pitchFamily="34" charset="0"/>
              </a:rPr>
              <a:t>Procedure:</a:t>
            </a:r>
          </a:p>
          <a:p>
            <a:pPr lvl="1">
              <a:lnSpc>
                <a:spcPct val="150000"/>
              </a:lnSpc>
            </a:pPr>
            <a:r>
              <a:rPr lang="en-GB" sz="2400" b="1" dirty="0">
                <a:latin typeface="Arial" panose="020B0604020202020204" pitchFamily="34" charset="0"/>
                <a:cs typeface="Arial" panose="020B0604020202020204" pitchFamily="34" charset="0"/>
              </a:rPr>
              <a:t>Written statement of reasons</a:t>
            </a:r>
          </a:p>
          <a:p>
            <a:pPr lvl="1">
              <a:lnSpc>
                <a:spcPct val="150000"/>
              </a:lnSpc>
            </a:pPr>
            <a:r>
              <a:rPr lang="en-GB" sz="2400" b="1" dirty="0">
                <a:latin typeface="Arial" panose="020B0604020202020204" pitchFamily="34" charset="0"/>
                <a:cs typeface="Arial" panose="020B0604020202020204" pitchFamily="34" charset="0"/>
              </a:rPr>
              <a:t>Hearing meeting</a:t>
            </a:r>
          </a:p>
          <a:p>
            <a:pPr lvl="1">
              <a:lnSpc>
                <a:spcPct val="150000"/>
              </a:lnSpc>
            </a:pPr>
            <a:r>
              <a:rPr lang="en-GB" sz="2400" b="1" dirty="0">
                <a:latin typeface="Arial" panose="020B0604020202020204" pitchFamily="34" charset="0"/>
                <a:cs typeface="Arial" panose="020B0604020202020204" pitchFamily="34" charset="0"/>
              </a:rPr>
              <a:t>Appeal</a:t>
            </a:r>
          </a:p>
          <a:p>
            <a:pPr>
              <a:lnSpc>
                <a:spcPct val="150000"/>
              </a:lnSpc>
            </a:pPr>
            <a:r>
              <a:rPr lang="en-GB" sz="2400" b="1" dirty="0">
                <a:latin typeface="Arial" panose="020B0604020202020204" pitchFamily="34" charset="0"/>
                <a:cs typeface="Arial" panose="020B0604020202020204" pitchFamily="34" charset="0"/>
              </a:rPr>
              <a:t>Dismissal</a:t>
            </a:r>
          </a:p>
          <a:p>
            <a:pPr lvl="1">
              <a:lnSpc>
                <a:spcPct val="150000"/>
              </a:lnSpc>
            </a:pPr>
            <a:r>
              <a:rPr lang="en-GB" sz="2400" b="1" dirty="0">
                <a:latin typeface="Arial" panose="020B0604020202020204" pitchFamily="34" charset="0"/>
                <a:cs typeface="Arial" panose="020B0604020202020204" pitchFamily="34" charset="0"/>
              </a:rPr>
              <a:t>What is serious misconduct</a:t>
            </a:r>
          </a:p>
          <a:p>
            <a:pPr lvl="1">
              <a:lnSpc>
                <a:spcPct val="150000"/>
              </a:lnSpc>
            </a:pPr>
            <a:r>
              <a:rPr lang="en-GB" sz="2400" b="1" dirty="0">
                <a:latin typeface="Arial" panose="020B0604020202020204" pitchFamily="34" charset="0"/>
                <a:cs typeface="Arial" panose="020B0604020202020204" pitchFamily="34" charset="0"/>
              </a:rPr>
              <a:t>Subjective view or within policy?</a:t>
            </a:r>
          </a:p>
        </p:txBody>
      </p:sp>
      <p:sp>
        <p:nvSpPr>
          <p:cNvPr id="4" name="Date Placeholder 3">
            <a:extLst>
              <a:ext uri="{FF2B5EF4-FFF2-40B4-BE49-F238E27FC236}">
                <a16:creationId xmlns:a16="http://schemas.microsoft.com/office/drawing/2014/main" id="{CC16A1D6-2306-4614-B9FD-B0B1448C1C05}"/>
              </a:ext>
            </a:extLst>
          </p:cNvPr>
          <p:cNvSpPr>
            <a:spLocks noGrp="1"/>
          </p:cNvSpPr>
          <p:nvPr>
            <p:ph type="dt" sz="half" idx="10"/>
          </p:nvPr>
        </p:nvSpPr>
        <p:spPr/>
        <p:txBody>
          <a:bodyPr/>
          <a:lstStyle/>
          <a:p>
            <a:pPr>
              <a:defRPr/>
            </a:pPr>
            <a:fld id="{EC9F8CC7-2D50-45AC-AF10-464FA060497A}" type="datetime8">
              <a:rPr lang="en-GB" smtClean="0"/>
              <a:t>09/11/2020 21:38</a:t>
            </a:fld>
            <a:endParaRPr lang="en-GB"/>
          </a:p>
        </p:txBody>
      </p:sp>
      <p:sp>
        <p:nvSpPr>
          <p:cNvPr id="5" name="Footer Placeholder 4">
            <a:extLst>
              <a:ext uri="{FF2B5EF4-FFF2-40B4-BE49-F238E27FC236}">
                <a16:creationId xmlns:a16="http://schemas.microsoft.com/office/drawing/2014/main" id="{91B509FA-B242-48D5-B824-0E6B7F7FBE67}"/>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6" name="Slide Number Placeholder 5">
            <a:extLst>
              <a:ext uri="{FF2B5EF4-FFF2-40B4-BE49-F238E27FC236}">
                <a16:creationId xmlns:a16="http://schemas.microsoft.com/office/drawing/2014/main" id="{0CB38AE4-AA8B-4822-B5F7-55E2E3B341FE}"/>
              </a:ext>
            </a:extLst>
          </p:cNvPr>
          <p:cNvSpPr>
            <a:spLocks noGrp="1"/>
          </p:cNvSpPr>
          <p:nvPr>
            <p:ph type="sldNum" sz="quarter" idx="12"/>
          </p:nvPr>
        </p:nvSpPr>
        <p:spPr/>
        <p:txBody>
          <a:bodyPr/>
          <a:lstStyle/>
          <a:p>
            <a:pPr>
              <a:defRPr/>
            </a:pPr>
            <a:fld id="{3A39028E-B37E-4289-A1BB-AA2D19915D75}" type="slidenum">
              <a:rPr lang="en-GB" smtClean="0"/>
              <a:pPr>
                <a:defRPr/>
              </a:pPr>
              <a:t>70</a:t>
            </a:fld>
            <a:endParaRPr lang="en-GB"/>
          </a:p>
        </p:txBody>
      </p:sp>
      <p:pic>
        <p:nvPicPr>
          <p:cNvPr id="7" name="Picture 6">
            <a:extLst>
              <a:ext uri="{FF2B5EF4-FFF2-40B4-BE49-F238E27FC236}">
                <a16:creationId xmlns:a16="http://schemas.microsoft.com/office/drawing/2014/main" id="{64A8070F-151C-4418-8019-B9CA1D704882}"/>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2159" y="66334"/>
            <a:ext cx="6373504" cy="921941"/>
          </a:xfrm>
        </p:spPr>
        <p:txBody>
          <a:bodyPr/>
          <a:lstStyle/>
          <a:p>
            <a:r>
              <a:rPr lang="en-GB" sz="4000" b="1" dirty="0">
                <a:solidFill>
                  <a:schemeClr val="accent1"/>
                </a:solidFill>
                <a:latin typeface="Arial" panose="020B0604020202020204" pitchFamily="34" charset="0"/>
                <a:cs typeface="Arial" panose="020B0604020202020204" pitchFamily="34" charset="0"/>
              </a:rPr>
              <a:t>Grievances Procedures</a:t>
            </a:r>
          </a:p>
        </p:txBody>
      </p:sp>
      <p:sp>
        <p:nvSpPr>
          <p:cNvPr id="3" name="Content Placeholder 2"/>
          <p:cNvSpPr>
            <a:spLocks noGrp="1"/>
          </p:cNvSpPr>
          <p:nvPr>
            <p:ph idx="1"/>
          </p:nvPr>
        </p:nvSpPr>
        <p:spPr>
          <a:xfrm>
            <a:off x="457200" y="1603604"/>
            <a:ext cx="8229600" cy="4137323"/>
          </a:xfrm>
        </p:spPr>
        <p:txBody>
          <a:bodyPr/>
          <a:lstStyle/>
          <a:p>
            <a:pPr algn="just">
              <a:lnSpc>
                <a:spcPct val="150000"/>
              </a:lnSpc>
            </a:pPr>
            <a:r>
              <a:rPr lang="en-GB" sz="2400" b="1" dirty="0">
                <a:latin typeface="Arial" panose="020B0604020202020204" pitchFamily="34" charset="0"/>
                <a:cs typeface="Arial" panose="020B0604020202020204" pitchFamily="34" charset="0"/>
              </a:rPr>
              <a:t>A grievance is defined as some action that the employer or a colleague has taken or proposes to take which affects him or her, and which the employee considers has been taken for some reason that is not connected with the way he or she is doing the job.</a:t>
            </a:r>
          </a:p>
        </p:txBody>
      </p:sp>
      <p:sp>
        <p:nvSpPr>
          <p:cNvPr id="4" name="Date Placeholder 3">
            <a:extLst>
              <a:ext uri="{FF2B5EF4-FFF2-40B4-BE49-F238E27FC236}">
                <a16:creationId xmlns:a16="http://schemas.microsoft.com/office/drawing/2014/main" id="{B7B6DEAD-E883-4035-AF2F-850E1B717141}"/>
              </a:ext>
            </a:extLst>
          </p:cNvPr>
          <p:cNvSpPr>
            <a:spLocks noGrp="1"/>
          </p:cNvSpPr>
          <p:nvPr>
            <p:ph type="dt" sz="half" idx="10"/>
          </p:nvPr>
        </p:nvSpPr>
        <p:spPr/>
        <p:txBody>
          <a:bodyPr/>
          <a:lstStyle/>
          <a:p>
            <a:pPr>
              <a:defRPr/>
            </a:pPr>
            <a:fld id="{6867479D-9877-46BA-A2B3-D79E7A643386}" type="datetime8">
              <a:rPr lang="en-GB" smtClean="0"/>
              <a:t>09/11/2020 21:38</a:t>
            </a:fld>
            <a:endParaRPr lang="en-GB"/>
          </a:p>
        </p:txBody>
      </p:sp>
      <p:sp>
        <p:nvSpPr>
          <p:cNvPr id="5" name="Footer Placeholder 4">
            <a:extLst>
              <a:ext uri="{FF2B5EF4-FFF2-40B4-BE49-F238E27FC236}">
                <a16:creationId xmlns:a16="http://schemas.microsoft.com/office/drawing/2014/main" id="{284AA584-BE26-4AAD-A96B-DDA169D3BB57}"/>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6" name="Slide Number Placeholder 5">
            <a:extLst>
              <a:ext uri="{FF2B5EF4-FFF2-40B4-BE49-F238E27FC236}">
                <a16:creationId xmlns:a16="http://schemas.microsoft.com/office/drawing/2014/main" id="{A8348D28-DD25-414C-BB51-9B8D21A8D84C}"/>
              </a:ext>
            </a:extLst>
          </p:cNvPr>
          <p:cNvSpPr>
            <a:spLocks noGrp="1"/>
          </p:cNvSpPr>
          <p:nvPr>
            <p:ph type="sldNum" sz="quarter" idx="12"/>
          </p:nvPr>
        </p:nvSpPr>
        <p:spPr/>
        <p:txBody>
          <a:bodyPr/>
          <a:lstStyle/>
          <a:p>
            <a:pPr>
              <a:defRPr/>
            </a:pPr>
            <a:fld id="{3A39028E-B37E-4289-A1BB-AA2D19915D75}" type="slidenum">
              <a:rPr lang="en-GB" smtClean="0"/>
              <a:pPr>
                <a:defRPr/>
              </a:pPr>
              <a:t>71</a:t>
            </a:fld>
            <a:endParaRPr lang="en-GB"/>
          </a:p>
        </p:txBody>
      </p:sp>
      <p:pic>
        <p:nvPicPr>
          <p:cNvPr id="7" name="Picture 6">
            <a:extLst>
              <a:ext uri="{FF2B5EF4-FFF2-40B4-BE49-F238E27FC236}">
                <a16:creationId xmlns:a16="http://schemas.microsoft.com/office/drawing/2014/main" id="{908B7670-5A62-490C-9530-B85380BC050A}"/>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22746"/>
            <a:ext cx="6096000" cy="891654"/>
          </a:xfrm>
        </p:spPr>
        <p:txBody>
          <a:bodyPr/>
          <a:lstStyle/>
          <a:p>
            <a:r>
              <a:rPr lang="en-GB" sz="4000" b="1" dirty="0">
                <a:solidFill>
                  <a:schemeClr val="accent1"/>
                </a:solidFill>
                <a:latin typeface="Arial" panose="020B0604020202020204" pitchFamily="34" charset="0"/>
                <a:cs typeface="Arial" panose="020B0604020202020204" pitchFamily="34" charset="0"/>
              </a:rPr>
              <a:t>Grievances Procedures</a:t>
            </a:r>
          </a:p>
        </p:txBody>
      </p:sp>
      <p:sp>
        <p:nvSpPr>
          <p:cNvPr id="3" name="Content Placeholder 2"/>
          <p:cNvSpPr>
            <a:spLocks noGrp="1"/>
          </p:cNvSpPr>
          <p:nvPr>
            <p:ph idx="1"/>
          </p:nvPr>
        </p:nvSpPr>
        <p:spPr>
          <a:xfrm>
            <a:off x="429904" y="1219200"/>
            <a:ext cx="8229600" cy="4965240"/>
          </a:xfrm>
        </p:spPr>
        <p:txBody>
          <a:bodyPr/>
          <a:lstStyle/>
          <a:p>
            <a:pPr>
              <a:lnSpc>
                <a:spcPct val="150000"/>
              </a:lnSpc>
            </a:pPr>
            <a:r>
              <a:rPr lang="en-GB" sz="2400" b="1" dirty="0">
                <a:latin typeface="Arial" panose="020B0604020202020204" pitchFamily="34" charset="0"/>
                <a:cs typeface="Arial" panose="020B0604020202020204" pitchFamily="34" charset="0"/>
              </a:rPr>
              <a:t>Prevention is better than cure – again!</a:t>
            </a:r>
          </a:p>
          <a:p>
            <a:pPr>
              <a:lnSpc>
                <a:spcPct val="150000"/>
              </a:lnSpc>
            </a:pPr>
            <a:r>
              <a:rPr lang="en-GB" sz="2400" b="1" dirty="0">
                <a:latin typeface="Arial" panose="020B0604020202020204" pitchFamily="34" charset="0"/>
                <a:cs typeface="Arial" panose="020B0604020202020204" pitchFamily="34" charset="0"/>
              </a:rPr>
              <a:t>Resolve at informal stage if possible</a:t>
            </a:r>
          </a:p>
          <a:p>
            <a:pPr>
              <a:lnSpc>
                <a:spcPct val="150000"/>
              </a:lnSpc>
            </a:pPr>
            <a:r>
              <a:rPr lang="en-GB" sz="2400" b="1" dirty="0">
                <a:latin typeface="Arial" panose="020B0604020202020204" pitchFamily="34" charset="0"/>
                <a:cs typeface="Arial" panose="020B0604020202020204" pitchFamily="34" charset="0"/>
              </a:rPr>
              <a:t>(UK) procedure :</a:t>
            </a:r>
          </a:p>
          <a:p>
            <a:pPr lvl="1">
              <a:lnSpc>
                <a:spcPct val="150000"/>
              </a:lnSpc>
            </a:pPr>
            <a:r>
              <a:rPr lang="en-GB" sz="2400" b="1" dirty="0">
                <a:latin typeface="Arial" panose="020B0604020202020204" pitchFamily="34" charset="0"/>
                <a:cs typeface="Arial" panose="020B0604020202020204" pitchFamily="34" charset="0"/>
              </a:rPr>
              <a:t>Must be in writing</a:t>
            </a:r>
          </a:p>
          <a:p>
            <a:pPr lvl="1">
              <a:lnSpc>
                <a:spcPct val="150000"/>
              </a:lnSpc>
            </a:pPr>
            <a:r>
              <a:rPr lang="en-GB" sz="2400" b="1" dirty="0">
                <a:latin typeface="Arial" panose="020B0604020202020204" pitchFamily="34" charset="0"/>
                <a:cs typeface="Arial" panose="020B0604020202020204" pitchFamily="34" charset="0"/>
              </a:rPr>
              <a:t>Must wait 28 days for response</a:t>
            </a:r>
          </a:p>
          <a:p>
            <a:pPr>
              <a:lnSpc>
                <a:spcPct val="150000"/>
              </a:lnSpc>
            </a:pPr>
            <a:r>
              <a:rPr lang="en-GB" sz="2400" b="1" dirty="0">
                <a:latin typeface="Arial" panose="020B0604020202020204" pitchFamily="34" charset="0"/>
                <a:cs typeface="Arial" panose="020B0604020202020204" pitchFamily="34" charset="0"/>
              </a:rPr>
              <a:t>(UK) procedure :</a:t>
            </a:r>
          </a:p>
          <a:p>
            <a:pPr lvl="1">
              <a:lnSpc>
                <a:spcPct val="150000"/>
              </a:lnSpc>
            </a:pPr>
            <a:r>
              <a:rPr lang="en-GB" sz="2400" b="1" dirty="0">
                <a:latin typeface="Arial" panose="020B0604020202020204" pitchFamily="34" charset="0"/>
                <a:cs typeface="Arial" panose="020B0604020202020204" pitchFamily="34" charset="0"/>
              </a:rPr>
              <a:t>Meeting</a:t>
            </a:r>
          </a:p>
          <a:p>
            <a:pPr lvl="1">
              <a:lnSpc>
                <a:spcPct val="150000"/>
              </a:lnSpc>
            </a:pPr>
            <a:r>
              <a:rPr lang="en-GB" sz="2400" b="1" dirty="0">
                <a:latin typeface="Arial" panose="020B0604020202020204" pitchFamily="34" charset="0"/>
                <a:cs typeface="Arial" panose="020B0604020202020204" pitchFamily="34" charset="0"/>
              </a:rPr>
              <a:t>appeal</a:t>
            </a:r>
          </a:p>
          <a:p>
            <a:pPr lvl="1"/>
            <a:endParaRPr lang="en-GB" dirty="0"/>
          </a:p>
        </p:txBody>
      </p:sp>
      <p:sp>
        <p:nvSpPr>
          <p:cNvPr id="4" name="Date Placeholder 3">
            <a:extLst>
              <a:ext uri="{FF2B5EF4-FFF2-40B4-BE49-F238E27FC236}">
                <a16:creationId xmlns:a16="http://schemas.microsoft.com/office/drawing/2014/main" id="{CC0AF86B-C626-4101-8D41-09C2D11F97FD}"/>
              </a:ext>
            </a:extLst>
          </p:cNvPr>
          <p:cNvSpPr>
            <a:spLocks noGrp="1"/>
          </p:cNvSpPr>
          <p:nvPr>
            <p:ph type="dt" sz="half" idx="10"/>
          </p:nvPr>
        </p:nvSpPr>
        <p:spPr/>
        <p:txBody>
          <a:bodyPr/>
          <a:lstStyle/>
          <a:p>
            <a:pPr>
              <a:defRPr/>
            </a:pPr>
            <a:fld id="{D88B9567-1A87-4FBE-ACC5-E25341999631}" type="datetime8">
              <a:rPr lang="en-GB" smtClean="0"/>
              <a:t>09/11/2020 21:38</a:t>
            </a:fld>
            <a:endParaRPr lang="en-GB"/>
          </a:p>
        </p:txBody>
      </p:sp>
      <p:sp>
        <p:nvSpPr>
          <p:cNvPr id="5" name="Footer Placeholder 4">
            <a:extLst>
              <a:ext uri="{FF2B5EF4-FFF2-40B4-BE49-F238E27FC236}">
                <a16:creationId xmlns:a16="http://schemas.microsoft.com/office/drawing/2014/main" id="{BCA0E0B5-D0D0-4582-96B6-D6821CB3F122}"/>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6" name="Slide Number Placeholder 5">
            <a:extLst>
              <a:ext uri="{FF2B5EF4-FFF2-40B4-BE49-F238E27FC236}">
                <a16:creationId xmlns:a16="http://schemas.microsoft.com/office/drawing/2014/main" id="{A3562AA0-EA1B-4DD2-9FD4-36165EAB4A06}"/>
              </a:ext>
            </a:extLst>
          </p:cNvPr>
          <p:cNvSpPr>
            <a:spLocks noGrp="1"/>
          </p:cNvSpPr>
          <p:nvPr>
            <p:ph type="sldNum" sz="quarter" idx="12"/>
          </p:nvPr>
        </p:nvSpPr>
        <p:spPr/>
        <p:txBody>
          <a:bodyPr/>
          <a:lstStyle/>
          <a:p>
            <a:pPr>
              <a:defRPr/>
            </a:pPr>
            <a:fld id="{3A39028E-B37E-4289-A1BB-AA2D19915D75}" type="slidenum">
              <a:rPr lang="en-GB" smtClean="0"/>
              <a:pPr>
                <a:defRPr/>
              </a:pPr>
              <a:t>72</a:t>
            </a:fld>
            <a:endParaRPr lang="en-GB"/>
          </a:p>
        </p:txBody>
      </p:sp>
      <p:pic>
        <p:nvPicPr>
          <p:cNvPr id="7" name="Picture 6">
            <a:extLst>
              <a:ext uri="{FF2B5EF4-FFF2-40B4-BE49-F238E27FC236}">
                <a16:creationId xmlns:a16="http://schemas.microsoft.com/office/drawing/2014/main" id="{93E8BFFD-A02F-4BEB-81D3-49A620E6B476}"/>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388466" y="1447800"/>
            <a:ext cx="8367068" cy="4893647"/>
          </a:xfrm>
          <a:prstGeom prst="rect">
            <a:avLst/>
          </a:prstGeom>
          <a:noFill/>
          <a:ln w="9525">
            <a:noFill/>
            <a:miter lim="800000"/>
            <a:headEnd/>
            <a:tailEnd/>
          </a:ln>
        </p:spPr>
        <p:txBody>
          <a:bodyPr wrap="square">
            <a:spAutoFit/>
          </a:bodyPr>
          <a:lstStyle/>
          <a:p>
            <a:pPr marL="18000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Right or wrong?  Good or bad?  Fair or unfair?  Moral or immoral?  Legal or illegal?</a:t>
            </a:r>
          </a:p>
          <a:p>
            <a:pPr marL="18000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18000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prevalent tone of sentiment of a people or community’</a:t>
            </a:r>
          </a:p>
          <a:p>
            <a:pPr marL="18000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18000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Transparency – Scrutiny</a:t>
            </a:r>
          </a:p>
          <a:p>
            <a:pPr marL="18000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18000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Public demands for truth and opinions</a:t>
            </a:r>
          </a:p>
          <a:p>
            <a:pPr marL="18000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18000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Perspectives, subjective</a:t>
            </a:r>
          </a:p>
          <a:p>
            <a:pPr marL="18000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18000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Relevance to HR?</a:t>
            </a:r>
          </a:p>
        </p:txBody>
      </p:sp>
      <p:sp>
        <p:nvSpPr>
          <p:cNvPr id="3078" name="TextBox 7"/>
          <p:cNvSpPr txBox="1">
            <a:spLocks noChangeArrowheads="1"/>
          </p:cNvSpPr>
          <p:nvPr/>
        </p:nvSpPr>
        <p:spPr bwMode="auto">
          <a:xfrm>
            <a:off x="2514600" y="93686"/>
            <a:ext cx="6096000" cy="707886"/>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Governance and Ethics</a:t>
            </a:r>
          </a:p>
        </p:txBody>
      </p:sp>
      <p:pic>
        <p:nvPicPr>
          <p:cNvPr id="4" name="Picture 3">
            <a:extLst>
              <a:ext uri="{FF2B5EF4-FFF2-40B4-BE49-F238E27FC236}">
                <a16:creationId xmlns:a16="http://schemas.microsoft.com/office/drawing/2014/main" id="{E16C907E-DB8E-4CA2-BB36-94C580DC54AB}"/>
              </a:ext>
            </a:extLst>
          </p:cNvPr>
          <p:cNvPicPr>
            <a:picLocks noChangeAspect="1"/>
          </p:cNvPicPr>
          <p:nvPr/>
        </p:nvPicPr>
        <p:blipFill>
          <a:blip r:embed="rId3"/>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EFD29D68-D1F8-4A50-8B00-0CEEE235EBD6}"/>
              </a:ext>
            </a:extLst>
          </p:cNvPr>
          <p:cNvSpPr>
            <a:spLocks noGrp="1"/>
          </p:cNvSpPr>
          <p:nvPr>
            <p:ph type="dt" sz="half" idx="10"/>
          </p:nvPr>
        </p:nvSpPr>
        <p:spPr/>
        <p:txBody>
          <a:bodyPr/>
          <a:lstStyle/>
          <a:p>
            <a:pPr>
              <a:defRPr/>
            </a:pPr>
            <a:fld id="{77C39A77-FC1D-445F-A7C9-315BF0A41E55}" type="datetime8">
              <a:rPr lang="en-GB" smtClean="0"/>
              <a:t>09/11/2020 21:38</a:t>
            </a:fld>
            <a:endParaRPr lang="en-GB"/>
          </a:p>
        </p:txBody>
      </p:sp>
      <p:sp>
        <p:nvSpPr>
          <p:cNvPr id="3" name="Footer Placeholder 2">
            <a:extLst>
              <a:ext uri="{FF2B5EF4-FFF2-40B4-BE49-F238E27FC236}">
                <a16:creationId xmlns:a16="http://schemas.microsoft.com/office/drawing/2014/main" id="{85C28493-90A9-4AB4-8FA2-D3121BA0C62B}"/>
              </a:ext>
            </a:extLst>
          </p:cNvPr>
          <p:cNvSpPr>
            <a:spLocks noGrp="1"/>
          </p:cNvSpPr>
          <p:nvPr>
            <p:ph type="ftr" sz="quarter" idx="11"/>
          </p:nvPr>
        </p:nvSpPr>
        <p:spPr/>
        <p:txBody>
          <a:bodyPr/>
          <a:lstStyle/>
          <a:p>
            <a:pPr>
              <a:defRPr/>
            </a:pPr>
            <a:r>
              <a:rPr lang="en-GB"/>
              <a:t>Human Resource Management </a:t>
            </a:r>
            <a:endParaRPr lang="en-GB" dirty="0"/>
          </a:p>
        </p:txBody>
      </p:sp>
      <p:sp>
        <p:nvSpPr>
          <p:cNvPr id="5" name="Slide Number Placeholder 4">
            <a:extLst>
              <a:ext uri="{FF2B5EF4-FFF2-40B4-BE49-F238E27FC236}">
                <a16:creationId xmlns:a16="http://schemas.microsoft.com/office/drawing/2014/main" id="{D566D4B0-5BA1-4AA8-996A-F7CBB415244A}"/>
              </a:ext>
            </a:extLst>
          </p:cNvPr>
          <p:cNvSpPr>
            <a:spLocks noGrp="1"/>
          </p:cNvSpPr>
          <p:nvPr>
            <p:ph type="sldNum" sz="quarter" idx="12"/>
          </p:nvPr>
        </p:nvSpPr>
        <p:spPr/>
        <p:txBody>
          <a:bodyPr/>
          <a:lstStyle/>
          <a:p>
            <a:pPr>
              <a:defRPr/>
            </a:pPr>
            <a:fld id="{3A39028E-B37E-4289-A1BB-AA2D19915D75}" type="slidenum">
              <a:rPr lang="en-GB" smtClean="0"/>
              <a:pPr>
                <a:defRPr/>
              </a:pPr>
              <a:t>73</a:t>
            </a:fld>
            <a:endParaRPr lang="en-GB"/>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57800" y="130956"/>
            <a:ext cx="3005110" cy="857272"/>
          </a:xfrm>
        </p:spPr>
        <p:txBody>
          <a:bodyPr/>
          <a:lstStyle/>
          <a:p>
            <a:r>
              <a:rPr lang="en-GB" sz="4000" b="1" dirty="0">
                <a:solidFill>
                  <a:srgbClr val="0070C0"/>
                </a:solidFill>
                <a:latin typeface="Arial" panose="020B0604020202020204" pitchFamily="34" charset="0"/>
                <a:cs typeface="Arial" panose="020B0604020202020204" pitchFamily="34" charset="0"/>
              </a:rPr>
              <a:t>Ethics</a:t>
            </a:r>
          </a:p>
        </p:txBody>
      </p:sp>
      <p:sp>
        <p:nvSpPr>
          <p:cNvPr id="3" name="Subtitle 2"/>
          <p:cNvSpPr>
            <a:spLocks noGrp="1"/>
          </p:cNvSpPr>
          <p:nvPr>
            <p:ph type="subTitle" idx="1"/>
          </p:nvPr>
        </p:nvSpPr>
        <p:spPr>
          <a:xfrm>
            <a:off x="304800" y="1219200"/>
            <a:ext cx="8229600" cy="4736568"/>
          </a:xfrm>
          <a:ln>
            <a:solidFill>
              <a:schemeClr val="accent1"/>
            </a:solidFill>
          </a:ln>
        </p:spPr>
        <p:txBody>
          <a:bodyPr>
            <a:normAutofit fontScale="92500" lnSpcReduction="10000"/>
          </a:bodyPr>
          <a:lstStyle/>
          <a:p>
            <a:pPr marL="457200" indent="-457200" algn="just">
              <a:buFont typeface="Arial" panose="020B0604020202020204" pitchFamily="34" charset="0"/>
              <a:buChar char="•"/>
            </a:pPr>
            <a:r>
              <a:rPr lang="en-GB" sz="2600" b="1" dirty="0">
                <a:solidFill>
                  <a:schemeClr val="tx1"/>
                </a:solidFill>
                <a:latin typeface="Arial" panose="020B0604020202020204" pitchFamily="34" charset="0"/>
                <a:cs typeface="Arial" panose="020B0604020202020204" pitchFamily="34" charset="0"/>
              </a:rPr>
              <a:t>Candidate A: He associates with crooked politicians, and consults with astrologers. He's had two mistresses. He also chain smokes and drinks up to ten Martinis a day.</a:t>
            </a:r>
          </a:p>
          <a:p>
            <a:pPr algn="just"/>
            <a:r>
              <a:rPr lang="en-GB" sz="2600" b="1" dirty="0">
                <a:solidFill>
                  <a:schemeClr val="tx1"/>
                </a:solidFill>
                <a:latin typeface="Arial" panose="020B0604020202020204" pitchFamily="34" charset="0"/>
                <a:cs typeface="Arial" panose="020B0604020202020204" pitchFamily="34" charset="0"/>
              </a:rPr>
              <a:t> </a:t>
            </a:r>
          </a:p>
          <a:p>
            <a:pPr marL="457200" indent="-457200" algn="just">
              <a:buFont typeface="Arial" panose="020B0604020202020204" pitchFamily="34" charset="0"/>
              <a:buChar char="•"/>
            </a:pPr>
            <a:r>
              <a:rPr lang="en-GB" sz="2600" b="1" dirty="0">
                <a:solidFill>
                  <a:schemeClr val="tx1"/>
                </a:solidFill>
                <a:latin typeface="Arial" panose="020B0604020202020204" pitchFamily="34" charset="0"/>
                <a:cs typeface="Arial" panose="020B0604020202020204" pitchFamily="34" charset="0"/>
              </a:rPr>
              <a:t>Candidate B: He was ejected from office twice, sleeps until noon, used opium in college and drinks a large amounts of whisky every evening. </a:t>
            </a:r>
          </a:p>
          <a:p>
            <a:pPr algn="just"/>
            <a:endParaRPr lang="en-GB" sz="2600" b="1" dirty="0">
              <a:solidFill>
                <a:schemeClr val="tx1"/>
              </a:solidFill>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GB" sz="2600" b="1" dirty="0">
                <a:solidFill>
                  <a:schemeClr val="tx1"/>
                </a:solidFill>
                <a:latin typeface="Arial" panose="020B0604020202020204" pitchFamily="34" charset="0"/>
                <a:cs typeface="Arial" panose="020B0604020202020204" pitchFamily="34" charset="0"/>
              </a:rPr>
              <a:t>Candidate C: He is a decorated war hero. He's a vegetarian, doesn't smoke, drinks an occasional beer and hasn't had any extra-marital affairs.</a:t>
            </a:r>
          </a:p>
          <a:p>
            <a:endParaRPr lang="en-GB" dirty="0"/>
          </a:p>
        </p:txBody>
      </p:sp>
      <p:pic>
        <p:nvPicPr>
          <p:cNvPr id="4" name="Picture 3">
            <a:extLst>
              <a:ext uri="{FF2B5EF4-FFF2-40B4-BE49-F238E27FC236}">
                <a16:creationId xmlns:a16="http://schemas.microsoft.com/office/drawing/2014/main" id="{D60E65AD-9F16-4608-A318-40F5DE5D8EFB}"/>
              </a:ext>
            </a:extLst>
          </p:cNvPr>
          <p:cNvPicPr>
            <a:picLocks noChangeAspect="1"/>
          </p:cNvPicPr>
          <p:nvPr/>
        </p:nvPicPr>
        <p:blipFill>
          <a:blip r:embed="rId3"/>
          <a:stretch>
            <a:fillRect/>
          </a:stretch>
        </p:blipFill>
        <p:spPr>
          <a:xfrm>
            <a:off x="11113" y="34121"/>
            <a:ext cx="2209800" cy="954107"/>
          </a:xfrm>
          <a:prstGeom prst="rect">
            <a:avLst/>
          </a:prstGeom>
        </p:spPr>
      </p:pic>
      <p:sp>
        <p:nvSpPr>
          <p:cNvPr id="5" name="Date Placeholder 4">
            <a:extLst>
              <a:ext uri="{FF2B5EF4-FFF2-40B4-BE49-F238E27FC236}">
                <a16:creationId xmlns:a16="http://schemas.microsoft.com/office/drawing/2014/main" id="{FEF5F247-FB09-4832-AF54-FAE98E192723}"/>
              </a:ext>
            </a:extLst>
          </p:cNvPr>
          <p:cNvSpPr>
            <a:spLocks noGrp="1"/>
          </p:cNvSpPr>
          <p:nvPr>
            <p:ph type="dt" sz="half" idx="10"/>
          </p:nvPr>
        </p:nvSpPr>
        <p:spPr/>
        <p:txBody>
          <a:bodyPr/>
          <a:lstStyle/>
          <a:p>
            <a:pPr>
              <a:defRPr/>
            </a:pPr>
            <a:fld id="{BF3626F6-567C-4EA0-A678-7CC0503F6C73}" type="datetime8">
              <a:rPr lang="en-GB" smtClean="0"/>
              <a:t>09/11/2020 21:38</a:t>
            </a:fld>
            <a:endParaRPr lang="en-GB"/>
          </a:p>
        </p:txBody>
      </p:sp>
      <p:sp>
        <p:nvSpPr>
          <p:cNvPr id="6" name="Footer Placeholder 5">
            <a:extLst>
              <a:ext uri="{FF2B5EF4-FFF2-40B4-BE49-F238E27FC236}">
                <a16:creationId xmlns:a16="http://schemas.microsoft.com/office/drawing/2014/main" id="{77E5319A-079B-40E8-B587-0A46CF538A71}"/>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7" name="Slide Number Placeholder 6">
            <a:extLst>
              <a:ext uri="{FF2B5EF4-FFF2-40B4-BE49-F238E27FC236}">
                <a16:creationId xmlns:a16="http://schemas.microsoft.com/office/drawing/2014/main" id="{D4A657A6-125B-49CA-81FB-214677D89DF4}"/>
              </a:ext>
            </a:extLst>
          </p:cNvPr>
          <p:cNvSpPr>
            <a:spLocks noGrp="1"/>
          </p:cNvSpPr>
          <p:nvPr>
            <p:ph type="sldNum" sz="quarter" idx="12"/>
          </p:nvPr>
        </p:nvSpPr>
        <p:spPr/>
        <p:txBody>
          <a:bodyPr/>
          <a:lstStyle/>
          <a:p>
            <a:pPr>
              <a:defRPr/>
            </a:pPr>
            <a:fld id="{14FFC5E5-6448-4967-B6E6-96FF8A69B96B}" type="slidenum">
              <a:rPr lang="en-GB" smtClean="0"/>
              <a:pPr>
                <a:defRPr/>
              </a:pPr>
              <a:t>74</a:t>
            </a:fld>
            <a:endParaRPr lang="en-GB"/>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1400" y="34121"/>
            <a:ext cx="3810000" cy="750912"/>
          </a:xfrm>
        </p:spPr>
        <p:txBody>
          <a:bodyPr/>
          <a:lstStyle/>
          <a:p>
            <a:r>
              <a:rPr lang="en-GB" sz="4000" b="1" dirty="0">
                <a:solidFill>
                  <a:srgbClr val="0070C0"/>
                </a:solidFill>
                <a:latin typeface="Arial" panose="020B0604020202020204" pitchFamily="34" charset="0"/>
                <a:cs typeface="Arial" panose="020B0604020202020204" pitchFamily="34" charset="0"/>
              </a:rPr>
              <a:t>Ethics</a:t>
            </a:r>
          </a:p>
        </p:txBody>
      </p:sp>
      <p:sp>
        <p:nvSpPr>
          <p:cNvPr id="3" name="Content Placeholder 2"/>
          <p:cNvSpPr>
            <a:spLocks noGrp="1"/>
          </p:cNvSpPr>
          <p:nvPr>
            <p:ph idx="1"/>
          </p:nvPr>
        </p:nvSpPr>
        <p:spPr/>
        <p:txBody>
          <a:bodyPr/>
          <a:lstStyle/>
          <a:p>
            <a:pPr>
              <a:lnSpc>
                <a:spcPct val="150000"/>
              </a:lnSpc>
            </a:pPr>
            <a:r>
              <a:rPr lang="en-GB" sz="2400" b="1" dirty="0">
                <a:latin typeface="Arial" panose="020B0604020202020204" pitchFamily="34" charset="0"/>
                <a:cs typeface="Arial" panose="020B0604020202020204" pitchFamily="34" charset="0"/>
              </a:rPr>
              <a:t>What is ethics?</a:t>
            </a:r>
          </a:p>
          <a:p>
            <a:pPr>
              <a:lnSpc>
                <a:spcPct val="150000"/>
              </a:lnSpc>
            </a:pPr>
            <a:r>
              <a:rPr lang="en-GB" sz="2400" b="1" dirty="0">
                <a:latin typeface="Arial" panose="020B0604020202020204" pitchFamily="34" charset="0"/>
                <a:cs typeface="Arial" panose="020B0604020202020204" pitchFamily="34" charset="0"/>
              </a:rPr>
              <a:t>What is ethical behaviour?</a:t>
            </a:r>
          </a:p>
          <a:p>
            <a:pPr>
              <a:lnSpc>
                <a:spcPct val="150000"/>
              </a:lnSpc>
            </a:pPr>
            <a:r>
              <a:rPr lang="en-GB" sz="2400" b="1" dirty="0">
                <a:latin typeface="Arial" panose="020B0604020202020204" pitchFamily="34" charset="0"/>
                <a:cs typeface="Arial" panose="020B0604020202020204" pitchFamily="34" charset="0"/>
              </a:rPr>
              <a:t>What is an ethical solution to a problem?</a:t>
            </a:r>
          </a:p>
          <a:p>
            <a:pPr>
              <a:lnSpc>
                <a:spcPct val="150000"/>
              </a:lnSpc>
            </a:pPr>
            <a:r>
              <a:rPr lang="en-GB" sz="2400" b="1" dirty="0">
                <a:latin typeface="Arial" panose="020B0604020202020204" pitchFamily="34" charset="0"/>
                <a:cs typeface="Arial" panose="020B0604020202020204" pitchFamily="34" charset="0"/>
              </a:rPr>
              <a:t>Why would we behave unethically?</a:t>
            </a:r>
          </a:p>
          <a:p>
            <a:pPr>
              <a:lnSpc>
                <a:spcPct val="150000"/>
              </a:lnSpc>
            </a:pPr>
            <a:r>
              <a:rPr lang="en-GB" sz="2400" b="1" dirty="0">
                <a:latin typeface="Arial" panose="020B0604020202020204" pitchFamily="34" charset="0"/>
                <a:cs typeface="Arial" panose="020B0604020202020204" pitchFamily="34" charset="0"/>
              </a:rPr>
              <a:t>What does it have to do with you as team leaders/supervisors/managers?</a:t>
            </a:r>
          </a:p>
        </p:txBody>
      </p:sp>
      <p:pic>
        <p:nvPicPr>
          <p:cNvPr id="4" name="Picture 3">
            <a:extLst>
              <a:ext uri="{FF2B5EF4-FFF2-40B4-BE49-F238E27FC236}">
                <a16:creationId xmlns:a16="http://schemas.microsoft.com/office/drawing/2014/main" id="{3F9A6B03-525C-413C-99A1-ABF84EFF95C2}"/>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0" y="110505"/>
            <a:ext cx="3824536" cy="678904"/>
          </a:xfrm>
        </p:spPr>
        <p:txBody>
          <a:bodyPr/>
          <a:lstStyle/>
          <a:p>
            <a:r>
              <a:rPr lang="en-GB" sz="4000" b="1" dirty="0">
                <a:solidFill>
                  <a:schemeClr val="accent1"/>
                </a:solidFill>
                <a:latin typeface="Arial" panose="020B0604020202020204" pitchFamily="34" charset="0"/>
                <a:cs typeface="Arial" panose="020B0604020202020204" pitchFamily="34" charset="0"/>
              </a:rPr>
              <a:t>Ethics</a:t>
            </a:r>
          </a:p>
        </p:txBody>
      </p:sp>
      <p:sp>
        <p:nvSpPr>
          <p:cNvPr id="3" name="Content Placeholder 2"/>
          <p:cNvSpPr>
            <a:spLocks noGrp="1"/>
          </p:cNvSpPr>
          <p:nvPr>
            <p:ph idx="1"/>
          </p:nvPr>
        </p:nvSpPr>
        <p:spPr>
          <a:xfrm>
            <a:off x="683568" y="1772816"/>
            <a:ext cx="7805737" cy="4295775"/>
          </a:xfrm>
        </p:spPr>
        <p:txBody>
          <a:bodyPr>
            <a:normAutofit/>
          </a:bodyPr>
          <a:lstStyle/>
          <a:p>
            <a:pPr>
              <a:lnSpc>
                <a:spcPct val="150000"/>
              </a:lnSpc>
            </a:pPr>
            <a:r>
              <a:rPr lang="en-GB" sz="2400" b="1" dirty="0">
                <a:latin typeface="Arial" panose="020B0604020202020204" pitchFamily="34" charset="0"/>
                <a:cs typeface="Arial" panose="020B0604020202020204" pitchFamily="34" charset="0"/>
              </a:rPr>
              <a:t>Personal issue within a work/social environment</a:t>
            </a:r>
          </a:p>
          <a:p>
            <a:pPr>
              <a:lnSpc>
                <a:spcPct val="150000"/>
              </a:lnSpc>
            </a:pPr>
            <a:r>
              <a:rPr lang="en-GB" sz="2400" b="1" dirty="0">
                <a:latin typeface="Arial" panose="020B0604020202020204" pitchFamily="34" charset="0"/>
                <a:cs typeface="Arial" panose="020B0604020202020204" pitchFamily="34" charset="0"/>
              </a:rPr>
              <a:t>Deciding what is right, wrong, fair, moral</a:t>
            </a:r>
          </a:p>
          <a:p>
            <a:pPr>
              <a:lnSpc>
                <a:spcPct val="150000"/>
              </a:lnSpc>
            </a:pPr>
            <a:r>
              <a:rPr lang="en-GB" sz="2400" b="1" dirty="0">
                <a:latin typeface="Arial" panose="020B0604020202020204" pitchFamily="34" charset="0"/>
                <a:cs typeface="Arial" panose="020B0604020202020204" pitchFamily="34" charset="0"/>
              </a:rPr>
              <a:t>Ethical dilemma – an undesirable or unpleasant choice relating to moral principles or practice</a:t>
            </a:r>
          </a:p>
          <a:p>
            <a:pPr>
              <a:lnSpc>
                <a:spcPct val="150000"/>
              </a:lnSpc>
            </a:pPr>
            <a:r>
              <a:rPr lang="en-GB" sz="2400" b="1" dirty="0">
                <a:latin typeface="Arial" panose="020B0604020202020204" pitchFamily="34" charset="0"/>
                <a:cs typeface="Arial" panose="020B0604020202020204" pitchFamily="34" charset="0"/>
              </a:rPr>
              <a:t>Can change over time, place, culture, environment</a:t>
            </a:r>
          </a:p>
        </p:txBody>
      </p:sp>
      <p:pic>
        <p:nvPicPr>
          <p:cNvPr id="4" name="Picture 3">
            <a:extLst>
              <a:ext uri="{FF2B5EF4-FFF2-40B4-BE49-F238E27FC236}">
                <a16:creationId xmlns:a16="http://schemas.microsoft.com/office/drawing/2014/main" id="{4E4DCCD1-DA3E-4872-996E-A06062229479}"/>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15331"/>
            <a:ext cx="6172200" cy="835496"/>
          </a:xfrm>
        </p:spPr>
        <p:txBody>
          <a:bodyPr/>
          <a:lstStyle/>
          <a:p>
            <a:r>
              <a:rPr lang="en-GB" sz="4000" b="1" dirty="0">
                <a:solidFill>
                  <a:srgbClr val="0070C0"/>
                </a:solidFill>
                <a:latin typeface="Arial" panose="020B0604020202020204" pitchFamily="34" charset="0"/>
                <a:cs typeface="Arial" panose="020B0604020202020204" pitchFamily="34" charset="0"/>
              </a:rPr>
              <a:t>Ethical Decision Making</a:t>
            </a:r>
          </a:p>
        </p:txBody>
      </p:sp>
      <p:sp>
        <p:nvSpPr>
          <p:cNvPr id="3" name="Content Placeholder 2"/>
          <p:cNvSpPr>
            <a:spLocks noGrp="1"/>
          </p:cNvSpPr>
          <p:nvPr>
            <p:ph idx="1"/>
          </p:nvPr>
        </p:nvSpPr>
        <p:spPr>
          <a:xfrm>
            <a:off x="304800" y="1143000"/>
            <a:ext cx="8610599" cy="4648199"/>
          </a:xfrm>
        </p:spPr>
        <p:txBody>
          <a:bodyPr>
            <a:normAutofit fontScale="92500"/>
          </a:bodyPr>
          <a:lstStyle/>
          <a:p>
            <a:pPr>
              <a:lnSpc>
                <a:spcPct val="160000"/>
              </a:lnSpc>
            </a:pPr>
            <a:r>
              <a:rPr lang="en-GB" sz="2400" b="1" dirty="0">
                <a:latin typeface="Arial" panose="020B0604020202020204" pitchFamily="34" charset="0"/>
                <a:cs typeface="Arial" panose="020B0604020202020204" pitchFamily="34" charset="0"/>
              </a:rPr>
              <a:t>The opposite of objectivity is subjectivity which is influenced by:</a:t>
            </a:r>
          </a:p>
          <a:p>
            <a:pPr>
              <a:lnSpc>
                <a:spcPct val="160000"/>
              </a:lnSpc>
              <a:buNone/>
            </a:pPr>
            <a:r>
              <a:rPr lang="en-GB" sz="2400" b="1" dirty="0">
                <a:latin typeface="Arial" panose="020B0604020202020204" pitchFamily="34" charset="0"/>
                <a:cs typeface="Arial" panose="020B0604020202020204" pitchFamily="34" charset="0"/>
              </a:rPr>
              <a:t>	Reputation			Image</a:t>
            </a:r>
          </a:p>
          <a:p>
            <a:pPr>
              <a:lnSpc>
                <a:spcPct val="160000"/>
              </a:lnSpc>
              <a:buNone/>
            </a:pPr>
            <a:r>
              <a:rPr lang="en-GB" sz="2400" b="1" dirty="0">
                <a:latin typeface="Arial" panose="020B0604020202020204" pitchFamily="34" charset="0"/>
                <a:cs typeface="Arial" panose="020B0604020202020204" pitchFamily="34" charset="0"/>
              </a:rPr>
              <a:t>	Wealth				Values</a:t>
            </a:r>
          </a:p>
          <a:p>
            <a:pPr>
              <a:lnSpc>
                <a:spcPct val="160000"/>
              </a:lnSpc>
            </a:pPr>
            <a:r>
              <a:rPr lang="en-GB" sz="2400" b="1" dirty="0">
                <a:latin typeface="Arial" panose="020B0604020202020204" pitchFamily="34" charset="0"/>
                <a:cs typeface="Arial" panose="020B0604020202020204" pitchFamily="34" charset="0"/>
              </a:rPr>
              <a:t>Prevents ethical behaviour and decision making because the motive behind the decision is wrong.</a:t>
            </a:r>
          </a:p>
          <a:p>
            <a:pPr>
              <a:lnSpc>
                <a:spcPct val="160000"/>
              </a:lnSpc>
            </a:pPr>
            <a:r>
              <a:rPr lang="en-GB" sz="2400" b="1" dirty="0">
                <a:latin typeface="Arial" panose="020B0604020202020204" pitchFamily="34" charset="0"/>
                <a:cs typeface="Arial" panose="020B0604020202020204" pitchFamily="34" charset="0"/>
              </a:rPr>
              <a:t>Subjective judgement is normally by a majority in a given situation that might not be a majority in a different situation.</a:t>
            </a:r>
          </a:p>
        </p:txBody>
      </p:sp>
      <p:pic>
        <p:nvPicPr>
          <p:cNvPr id="4" name="Picture 3">
            <a:extLst>
              <a:ext uri="{FF2B5EF4-FFF2-40B4-BE49-F238E27FC236}">
                <a16:creationId xmlns:a16="http://schemas.microsoft.com/office/drawing/2014/main" id="{69CC0032-78FD-49EE-A24F-F6FDC3F43580}"/>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3538" y="205630"/>
            <a:ext cx="6330752" cy="611088"/>
          </a:xfrm>
        </p:spPr>
        <p:txBody>
          <a:bodyPr/>
          <a:lstStyle/>
          <a:p>
            <a:r>
              <a:rPr lang="en-GB" sz="4000" b="1" dirty="0">
                <a:solidFill>
                  <a:srgbClr val="0070C0"/>
                </a:solidFill>
                <a:latin typeface="Arial" panose="020B0604020202020204" pitchFamily="34" charset="0"/>
                <a:cs typeface="Arial" panose="020B0604020202020204" pitchFamily="34" charset="0"/>
              </a:rPr>
              <a:t>Ethical Decision Making</a:t>
            </a:r>
          </a:p>
        </p:txBody>
      </p:sp>
      <p:sp>
        <p:nvSpPr>
          <p:cNvPr id="3" name="Content Placeholder 2"/>
          <p:cNvSpPr>
            <a:spLocks noGrp="1"/>
          </p:cNvSpPr>
          <p:nvPr>
            <p:ph idx="1"/>
          </p:nvPr>
        </p:nvSpPr>
        <p:spPr>
          <a:xfrm>
            <a:off x="381001" y="1281112"/>
            <a:ext cx="8256896" cy="4814888"/>
          </a:xfrm>
        </p:spPr>
        <p:txBody>
          <a:bodyPr>
            <a:normAutofit lnSpcReduction="10000"/>
          </a:bodyPr>
          <a:lstStyle/>
          <a:p>
            <a:pPr marL="514350" indent="-514350">
              <a:lnSpc>
                <a:spcPct val="150000"/>
              </a:lnSpc>
              <a:buFont typeface="+mj-lt"/>
              <a:buAutoNum type="arabicPeriod"/>
            </a:pPr>
            <a:r>
              <a:rPr lang="en-GB" sz="2400" b="1" dirty="0">
                <a:latin typeface="Arial" panose="020B0604020202020204" pitchFamily="34" charset="0"/>
                <a:cs typeface="Arial" panose="020B0604020202020204" pitchFamily="34" charset="0"/>
              </a:rPr>
              <a:t>Analyse the consequences of actions</a:t>
            </a:r>
          </a:p>
          <a:p>
            <a:pPr marL="514350" indent="-514350">
              <a:lnSpc>
                <a:spcPct val="150000"/>
              </a:lnSpc>
              <a:buFont typeface="+mj-lt"/>
              <a:buAutoNum type="arabicPeriod"/>
            </a:pPr>
            <a:r>
              <a:rPr lang="en-GB" sz="2400" b="1" dirty="0">
                <a:latin typeface="Arial" panose="020B0604020202020204" pitchFamily="34" charset="0"/>
                <a:cs typeface="Arial" panose="020B0604020202020204" pitchFamily="34" charset="0"/>
              </a:rPr>
              <a:t>Analyse the actions</a:t>
            </a:r>
          </a:p>
          <a:p>
            <a:pPr marL="514350" indent="-514350">
              <a:lnSpc>
                <a:spcPct val="150000"/>
              </a:lnSpc>
              <a:buFont typeface="+mj-lt"/>
              <a:buAutoNum type="arabicPeriod"/>
            </a:pPr>
            <a:r>
              <a:rPr lang="en-GB" sz="2400" b="1" dirty="0">
                <a:latin typeface="Arial" panose="020B0604020202020204" pitchFamily="34" charset="0"/>
                <a:cs typeface="Arial" panose="020B0604020202020204" pitchFamily="34" charset="0"/>
              </a:rPr>
              <a:t>Make your decision</a:t>
            </a:r>
          </a:p>
          <a:p>
            <a:pPr>
              <a:lnSpc>
                <a:spcPct val="150000"/>
              </a:lnSpc>
            </a:pPr>
            <a:endParaRPr lang="en-GB" sz="2400" b="1"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Take responsibility for your own actions and decisions</a:t>
            </a:r>
          </a:p>
          <a:p>
            <a:pPr>
              <a:lnSpc>
                <a:spcPct val="150000"/>
              </a:lnSpc>
            </a:pPr>
            <a:r>
              <a:rPr lang="en-GB" sz="2400" b="1" dirty="0">
                <a:latin typeface="Arial" panose="020B0604020202020204" pitchFamily="34" charset="0"/>
                <a:cs typeface="Arial" panose="020B0604020202020204" pitchFamily="34" charset="0"/>
              </a:rPr>
              <a:t>Practice what you preach</a:t>
            </a:r>
          </a:p>
          <a:p>
            <a:pPr>
              <a:lnSpc>
                <a:spcPct val="150000"/>
              </a:lnSpc>
            </a:pPr>
            <a:r>
              <a:rPr lang="en-GB" sz="2400" b="1" dirty="0">
                <a:latin typeface="Arial" panose="020B0604020202020204" pitchFamily="34" charset="0"/>
                <a:cs typeface="Arial" panose="020B0604020202020204" pitchFamily="34" charset="0"/>
              </a:rPr>
              <a:t>Don’t blame or pass on responsibility</a:t>
            </a:r>
          </a:p>
        </p:txBody>
      </p:sp>
      <p:pic>
        <p:nvPicPr>
          <p:cNvPr id="4" name="Picture 3">
            <a:extLst>
              <a:ext uri="{FF2B5EF4-FFF2-40B4-BE49-F238E27FC236}">
                <a16:creationId xmlns:a16="http://schemas.microsoft.com/office/drawing/2014/main" id="{E7DFE3FE-4E6D-4B11-9078-503A969FFD1F}"/>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8" name="TextBox 7"/>
          <p:cNvSpPr txBox="1">
            <a:spLocks noChangeArrowheads="1"/>
          </p:cNvSpPr>
          <p:nvPr/>
        </p:nvSpPr>
        <p:spPr bwMode="auto">
          <a:xfrm>
            <a:off x="2362200" y="52318"/>
            <a:ext cx="6340522" cy="1323439"/>
          </a:xfrm>
          <a:prstGeom prst="rect">
            <a:avLst/>
          </a:prstGeom>
          <a:noFill/>
          <a:ln w="9525">
            <a:noFill/>
            <a:miter lim="800000"/>
            <a:headEnd/>
            <a:tailEnd/>
          </a:ln>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Governance and Ethics - Policies</a:t>
            </a:r>
            <a:endParaRPr kumimoji="0" lang="en-GB" sz="3000" b="1" i="0" u="none" strike="noStrike" kern="1200" cap="none" spc="0" normalizeH="0" baseline="0" noProof="0" dirty="0">
              <a:ln>
                <a:noFill/>
              </a:ln>
              <a:solidFill>
                <a:prstClr val="black"/>
              </a:solidFill>
              <a:effectLst/>
              <a:uLnTx/>
              <a:uFillTx/>
              <a:latin typeface="Arial" charset="0"/>
              <a:ea typeface="+mn-ea"/>
              <a:cs typeface="Arial" charset="0"/>
            </a:endParaRPr>
          </a:p>
        </p:txBody>
      </p:sp>
      <p:sp>
        <p:nvSpPr>
          <p:cNvPr id="8" name="TextBox 7"/>
          <p:cNvSpPr txBox="1"/>
          <p:nvPr/>
        </p:nvSpPr>
        <p:spPr>
          <a:xfrm>
            <a:off x="685800" y="1474619"/>
            <a:ext cx="8169322" cy="390876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Policies and procedures protect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HR Policies give the framework not only on what to do, but on how the organisation works, its culture and its aims.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Relevant HR policies?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stages of policy – development, publication, implementation, monitoring, review</a:t>
            </a:r>
          </a:p>
        </p:txBody>
      </p:sp>
      <p:pic>
        <p:nvPicPr>
          <p:cNvPr id="4" name="Picture 3">
            <a:extLst>
              <a:ext uri="{FF2B5EF4-FFF2-40B4-BE49-F238E27FC236}">
                <a16:creationId xmlns:a16="http://schemas.microsoft.com/office/drawing/2014/main" id="{020CB248-2CB1-4533-99A6-B0E3A6E0EDF1}"/>
              </a:ext>
            </a:extLst>
          </p:cNvPr>
          <p:cNvPicPr>
            <a:picLocks noChangeAspect="1"/>
          </p:cNvPicPr>
          <p:nvPr/>
        </p:nvPicPr>
        <p:blipFill>
          <a:blip r:embed="rId2"/>
          <a:stretch>
            <a:fillRect/>
          </a:stretch>
        </p:blipFill>
        <p:spPr>
          <a:xfrm>
            <a:off x="11113" y="34121"/>
            <a:ext cx="2209800" cy="954107"/>
          </a:xfrm>
          <a:prstGeom prst="rect">
            <a:avLst/>
          </a:prstGeom>
        </p:spPr>
      </p:pic>
      <p:sp>
        <p:nvSpPr>
          <p:cNvPr id="2" name="Date Placeholder 1">
            <a:extLst>
              <a:ext uri="{FF2B5EF4-FFF2-40B4-BE49-F238E27FC236}">
                <a16:creationId xmlns:a16="http://schemas.microsoft.com/office/drawing/2014/main" id="{61DCEC0D-6BE6-4300-A459-8269DE138AE0}"/>
              </a:ext>
            </a:extLst>
          </p:cNvPr>
          <p:cNvSpPr>
            <a:spLocks noGrp="1"/>
          </p:cNvSpPr>
          <p:nvPr>
            <p:ph type="dt" sz="half" idx="10"/>
          </p:nvPr>
        </p:nvSpPr>
        <p:spPr/>
        <p:txBody>
          <a:bodyPr/>
          <a:lstStyle/>
          <a:p>
            <a:pPr>
              <a:defRPr/>
            </a:pPr>
            <a:fld id="{438227CE-2FA6-445E-BC3F-120447EAE59B}" type="datetime8">
              <a:rPr lang="en-GB" smtClean="0"/>
              <a:t>09/11/2020 21:38</a:t>
            </a:fld>
            <a:endParaRPr lang="en-GB"/>
          </a:p>
        </p:txBody>
      </p:sp>
      <p:sp>
        <p:nvSpPr>
          <p:cNvPr id="3" name="Footer Placeholder 2">
            <a:extLst>
              <a:ext uri="{FF2B5EF4-FFF2-40B4-BE49-F238E27FC236}">
                <a16:creationId xmlns:a16="http://schemas.microsoft.com/office/drawing/2014/main" id="{E8551DDD-F098-469F-A315-AC400BE534D2}"/>
              </a:ext>
            </a:extLst>
          </p:cNvPr>
          <p:cNvSpPr>
            <a:spLocks noGrp="1"/>
          </p:cNvSpPr>
          <p:nvPr>
            <p:ph type="ftr" sz="quarter" idx="11"/>
          </p:nvPr>
        </p:nvSpPr>
        <p:spPr/>
        <p:txBody>
          <a:bodyPr/>
          <a:lstStyle/>
          <a:p>
            <a:pPr>
              <a:defRPr/>
            </a:pPr>
            <a:r>
              <a:rPr lang="en-GB" dirty="0">
                <a:solidFill>
                  <a:schemeClr val="accent1"/>
                </a:solidFill>
              </a:rPr>
              <a:t>Human Resource Management </a:t>
            </a:r>
          </a:p>
        </p:txBody>
      </p:sp>
      <p:sp>
        <p:nvSpPr>
          <p:cNvPr id="5" name="Slide Number Placeholder 4">
            <a:extLst>
              <a:ext uri="{FF2B5EF4-FFF2-40B4-BE49-F238E27FC236}">
                <a16:creationId xmlns:a16="http://schemas.microsoft.com/office/drawing/2014/main" id="{D64C41C1-8E2B-4153-8FF3-F061FD435D86}"/>
              </a:ext>
            </a:extLst>
          </p:cNvPr>
          <p:cNvSpPr>
            <a:spLocks noGrp="1"/>
          </p:cNvSpPr>
          <p:nvPr>
            <p:ph type="sldNum" sz="quarter" idx="12"/>
          </p:nvPr>
        </p:nvSpPr>
        <p:spPr/>
        <p:txBody>
          <a:bodyPr/>
          <a:lstStyle/>
          <a:p>
            <a:pPr>
              <a:defRPr/>
            </a:pPr>
            <a:fld id="{3A39028E-B37E-4289-A1BB-AA2D19915D75}" type="slidenum">
              <a:rPr lang="en-GB" smtClean="0"/>
              <a:pPr>
                <a:defRPr/>
              </a:pPr>
              <a:t>79</a:t>
            </a:fld>
            <a:endParaRPr lang="en-GB"/>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220913" y="34121"/>
            <a:ext cx="6476231" cy="648072"/>
          </a:xfrm>
        </p:spPr>
        <p:txBody>
          <a:bodyPr/>
          <a:lstStyle/>
          <a:p>
            <a:r>
              <a:rPr lang="en-GB" sz="4000" b="1" dirty="0">
                <a:solidFill>
                  <a:srgbClr val="0070C0"/>
                </a:solidFill>
                <a:latin typeface="Arial" panose="020B0604020202020204" pitchFamily="34" charset="0"/>
                <a:cs typeface="Arial" panose="020B0604020202020204" pitchFamily="34" charset="0"/>
              </a:rPr>
              <a:t>Final word on legislation</a:t>
            </a:r>
          </a:p>
        </p:txBody>
      </p:sp>
      <p:sp>
        <p:nvSpPr>
          <p:cNvPr id="10" name="Title 6"/>
          <p:cNvSpPr txBox="1">
            <a:spLocks/>
          </p:cNvSpPr>
          <p:nvPr/>
        </p:nvSpPr>
        <p:spPr bwMode="auto">
          <a:xfrm>
            <a:off x="304800" y="1268760"/>
            <a:ext cx="8534400" cy="497964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To work within the law the best way is to develop policies and procedures for people to follow – these then need regular review.  Examples include:</a:t>
            </a:r>
          </a:p>
          <a:p>
            <a:pPr marL="0" marR="0" lvl="0" indent="0" algn="just" defTabSz="914400" rtl="0" eaLnBrk="1" fontAlgn="base" latinLnBrk="0" hangingPunct="1">
              <a:lnSpc>
                <a:spcPct val="100000"/>
              </a:lnSpc>
              <a:spcBef>
                <a:spcPct val="0"/>
              </a:spcBef>
              <a:spcAft>
                <a:spcPct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Contract of employment – written </a:t>
            </a:r>
            <a:r>
              <a:rPr kumimoji="0" lang="en-GB" sz="2000" b="1"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t</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&amp; c – how to terminate?</a:t>
            </a:r>
          </a:p>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Grievance and disciplinary policies and procedures – what constitutes misconduct?</a:t>
            </a:r>
          </a:p>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Dealing with trades unions</a:t>
            </a:r>
          </a:p>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Employment records – data protection – security and confidentiality of data</a:t>
            </a:r>
          </a:p>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Bullying and harassment</a:t>
            </a:r>
          </a:p>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Equality and diversity</a:t>
            </a:r>
          </a:p>
          <a:p>
            <a:pPr marL="0" marR="0" lvl="0" indent="0" algn="just"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Policies on working together, representing organisation, whistle blowing, IT usage, telephone usage – what else?</a:t>
            </a: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Arial" charset="0"/>
            </a:endParaRPr>
          </a:p>
        </p:txBody>
      </p:sp>
      <p:pic>
        <p:nvPicPr>
          <p:cNvPr id="4" name="Picture 3">
            <a:extLst>
              <a:ext uri="{FF2B5EF4-FFF2-40B4-BE49-F238E27FC236}">
                <a16:creationId xmlns:a16="http://schemas.microsoft.com/office/drawing/2014/main" id="{88C6A09F-C816-4626-BF01-89E31910E5CC}"/>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2" end="2"/>
                                            </p:txEl>
                                          </p:spTgt>
                                        </p:tgtEl>
                                        <p:attrNameLst>
                                          <p:attrName>style.visibility</p:attrName>
                                        </p:attrNameLst>
                                      </p:cBhvr>
                                      <p:to>
                                        <p:strVal val="visible"/>
                                      </p:to>
                                    </p:set>
                                    <p:animEffect transition="in" filter="fade">
                                      <p:cBhvr>
                                        <p:cTn id="10" dur="2000"/>
                                        <p:tgtEl>
                                          <p:spTgt spid="10">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3" end="3"/>
                                            </p:txEl>
                                          </p:spTgt>
                                        </p:tgtEl>
                                        <p:attrNameLst>
                                          <p:attrName>style.visibility</p:attrName>
                                        </p:attrNameLst>
                                      </p:cBhvr>
                                      <p:to>
                                        <p:strVal val="visible"/>
                                      </p:to>
                                    </p:set>
                                    <p:animEffect transition="in" filter="fade">
                                      <p:cBhvr>
                                        <p:cTn id="13" dur="2000"/>
                                        <p:tgtEl>
                                          <p:spTgt spid="10">
                                            <p:txEl>
                                              <p:pRg st="3" end="3"/>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0">
                                            <p:txEl>
                                              <p:pRg st="4" end="4"/>
                                            </p:txEl>
                                          </p:spTgt>
                                        </p:tgtEl>
                                        <p:attrNameLst>
                                          <p:attrName>style.visibility</p:attrName>
                                        </p:attrNameLst>
                                      </p:cBhvr>
                                      <p:to>
                                        <p:strVal val="visible"/>
                                      </p:to>
                                    </p:set>
                                    <p:animEffect transition="in" filter="fade">
                                      <p:cBhvr>
                                        <p:cTn id="16" dur="2000"/>
                                        <p:tgtEl>
                                          <p:spTgt spid="10">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txEl>
                                              <p:pRg st="5" end="5"/>
                                            </p:txEl>
                                          </p:spTgt>
                                        </p:tgtEl>
                                        <p:attrNameLst>
                                          <p:attrName>style.visibility</p:attrName>
                                        </p:attrNameLst>
                                      </p:cBhvr>
                                      <p:to>
                                        <p:strVal val="visible"/>
                                      </p:to>
                                    </p:set>
                                    <p:animEffect transition="in" filter="fade">
                                      <p:cBhvr>
                                        <p:cTn id="19" dur="2000"/>
                                        <p:tgtEl>
                                          <p:spTgt spid="10">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xEl>
                                              <p:pRg st="6" end="6"/>
                                            </p:txEl>
                                          </p:spTgt>
                                        </p:tgtEl>
                                        <p:attrNameLst>
                                          <p:attrName>style.visibility</p:attrName>
                                        </p:attrNameLst>
                                      </p:cBhvr>
                                      <p:to>
                                        <p:strVal val="visible"/>
                                      </p:to>
                                    </p:set>
                                    <p:animEffect transition="in" filter="fade">
                                      <p:cBhvr>
                                        <p:cTn id="22" dur="2000"/>
                                        <p:tgtEl>
                                          <p:spTgt spid="10">
                                            <p:txEl>
                                              <p:pRg st="6" end="6"/>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xEl>
                                              <p:pRg st="7" end="7"/>
                                            </p:txEl>
                                          </p:spTgt>
                                        </p:tgtEl>
                                        <p:attrNameLst>
                                          <p:attrName>style.visibility</p:attrName>
                                        </p:attrNameLst>
                                      </p:cBhvr>
                                      <p:to>
                                        <p:strVal val="visible"/>
                                      </p:to>
                                    </p:set>
                                    <p:animEffect transition="in" filter="fade">
                                      <p:cBhvr>
                                        <p:cTn id="25" dur="2000"/>
                                        <p:tgtEl>
                                          <p:spTgt spid="10">
                                            <p:txEl>
                                              <p:pRg st="7" end="7"/>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0">
                                            <p:txEl>
                                              <p:pRg st="8" end="8"/>
                                            </p:txEl>
                                          </p:spTgt>
                                        </p:tgtEl>
                                        <p:attrNameLst>
                                          <p:attrName>style.visibility</p:attrName>
                                        </p:attrNameLst>
                                      </p:cBhvr>
                                      <p:to>
                                        <p:strVal val="visible"/>
                                      </p:to>
                                    </p:set>
                                    <p:animEffect transition="in" filter="fade">
                                      <p:cBhvr>
                                        <p:cTn id="28" dur="2000"/>
                                        <p:tgtEl>
                                          <p:spTgt spid="1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5888" y="54834"/>
            <a:ext cx="2703512" cy="713585"/>
          </a:xfrm>
        </p:spPr>
        <p:txBody>
          <a:bodyPr>
            <a:normAutofit fontScale="90000"/>
          </a:bodyPr>
          <a:lstStyle/>
          <a:p>
            <a:r>
              <a:rPr lang="en-GB" b="1" dirty="0">
                <a:solidFill>
                  <a:schemeClr val="accent1"/>
                </a:solidFill>
                <a:latin typeface="Arial" panose="020B0604020202020204" pitchFamily="34" charset="0"/>
                <a:cs typeface="Arial" panose="020B0604020202020204" pitchFamily="34" charset="0"/>
              </a:rPr>
              <a:t>Recap</a:t>
            </a:r>
            <a:r>
              <a:rPr lang="en-GB" b="1" dirty="0">
                <a:solidFill>
                  <a:schemeClr val="accent1"/>
                </a:solidFill>
              </a:rPr>
              <a:t> </a:t>
            </a:r>
          </a:p>
        </p:txBody>
      </p:sp>
      <p:sp>
        <p:nvSpPr>
          <p:cNvPr id="16" name="Slide Number Placeholder 3"/>
          <p:cNvSpPr>
            <a:spLocks noGrp="1"/>
          </p:cNvSpPr>
          <p:nvPr>
            <p:ph type="sldNum" sz="quarter" idx="12"/>
          </p:nvPr>
        </p:nvSpPr>
        <p:spPr>
          <a:xfrm>
            <a:off x="6553200" y="6356350"/>
            <a:ext cx="2133600" cy="365125"/>
          </a:xfrm>
        </p:spPr>
        <p:txBody>
          <a:bodyPr>
            <a:normAutofit/>
          </a:bodyPr>
          <a:lstStyle/>
          <a:p>
            <a:fld id="{B6F15528-21DE-4FAA-801E-634DDDAF4B2B}" type="slidenum">
              <a:rPr lang="en-US" smtClean="0"/>
              <a:pPr/>
              <a:t>81</a:t>
            </a:fld>
            <a:endParaRPr lang="en-US" dirty="0"/>
          </a:p>
        </p:txBody>
      </p:sp>
      <p:sp>
        <p:nvSpPr>
          <p:cNvPr id="17" name="Date Placeholder 7"/>
          <p:cNvSpPr>
            <a:spLocks noGrp="1"/>
          </p:cNvSpPr>
          <p:nvPr>
            <p:ph type="dt" sz="half" idx="10"/>
          </p:nvPr>
        </p:nvSpPr>
        <p:spPr>
          <a:xfrm>
            <a:off x="457200" y="6356350"/>
            <a:ext cx="2133600" cy="365125"/>
          </a:xfrm>
        </p:spPr>
        <p:txBody>
          <a:bodyPr/>
          <a:lstStyle/>
          <a:p>
            <a:fld id="{A875E4B7-5373-4DB0-819B-5161F8A9D6E2}" type="datetime8">
              <a:rPr lang="en-GB" smtClean="0"/>
              <a:t>09/11/2020 21:38</a:t>
            </a:fld>
            <a:endParaRPr lang="en-US"/>
          </a:p>
        </p:txBody>
      </p:sp>
      <p:sp>
        <p:nvSpPr>
          <p:cNvPr id="18" name="Footer Placeholder 8"/>
          <p:cNvSpPr>
            <a:spLocks noGrp="1"/>
          </p:cNvSpPr>
          <p:nvPr>
            <p:ph type="ftr" sz="quarter" idx="11"/>
          </p:nvPr>
        </p:nvSpPr>
        <p:spPr>
          <a:xfrm>
            <a:off x="3124200" y="6356350"/>
            <a:ext cx="3505200" cy="365125"/>
          </a:xfrm>
        </p:spPr>
        <p:txBody>
          <a:bodyPr/>
          <a:lstStyle/>
          <a:p>
            <a:r>
              <a:rPr lang="en-US">
                <a:solidFill>
                  <a:schemeClr val="accent1"/>
                </a:solidFill>
              </a:rPr>
              <a:t>Human Resource Management </a:t>
            </a:r>
            <a:endParaRPr lang="en-US" dirty="0">
              <a:solidFill>
                <a:schemeClr val="accent1"/>
              </a:solidFill>
            </a:endParaRPr>
          </a:p>
        </p:txBody>
      </p:sp>
      <p:sp>
        <p:nvSpPr>
          <p:cNvPr id="33" name="Rectangle 57"/>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34" name="Rectangle 61"/>
          <p:cNvSpPr>
            <a:spLocks noChangeArrowheads="1"/>
          </p:cNvSpPr>
          <p:nvPr/>
        </p:nvSpPr>
        <p:spPr bwMode="auto">
          <a:xfrm>
            <a:off x="1482725" y="685800"/>
            <a:ext cx="89535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a:solidFill>
                  <a:schemeClr val="tx1"/>
                </a:solidFill>
                <a:latin typeface="Arial" pitchFamily="34" charset="0"/>
              </a:defRPr>
            </a:lvl1pPr>
            <a:lvl2pPr marL="742950" indent="-285750">
              <a:defRPr sz="2000">
                <a:solidFill>
                  <a:schemeClr val="tx1"/>
                </a:solidFill>
                <a:latin typeface="Arial" pitchFamily="34" charset="0"/>
              </a:defRPr>
            </a:lvl2pPr>
            <a:lvl3pPr marL="1143000" indent="-228600">
              <a:defRPr sz="2000">
                <a:solidFill>
                  <a:schemeClr val="tx1"/>
                </a:solidFill>
                <a:latin typeface="Arial" pitchFamily="34" charset="0"/>
              </a:defRPr>
            </a:lvl3pPr>
            <a:lvl4pPr marL="1600200" indent="-228600">
              <a:defRPr sz="2000">
                <a:solidFill>
                  <a:schemeClr val="tx1"/>
                </a:solidFill>
                <a:latin typeface="Arial" pitchFamily="34" charset="0"/>
              </a:defRPr>
            </a:lvl4pPr>
            <a:lvl5pPr marL="2057400" indent="-22860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endParaRPr lang="en-US" altLang="en-US" sz="2400">
              <a:latin typeface="Times New Roman" pitchFamily="18" charset="0"/>
            </a:endParaRPr>
          </a:p>
        </p:txBody>
      </p:sp>
      <p:sp>
        <p:nvSpPr>
          <p:cNvPr id="44" name="Line 108"/>
          <p:cNvSpPr>
            <a:spLocks noChangeShapeType="1"/>
          </p:cNvSpPr>
          <p:nvPr/>
        </p:nvSpPr>
        <p:spPr bwMode="auto">
          <a:xfrm>
            <a:off x="14827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45" name="Line 109"/>
          <p:cNvSpPr>
            <a:spLocks noChangeShapeType="1"/>
          </p:cNvSpPr>
          <p:nvPr/>
        </p:nvSpPr>
        <p:spPr bwMode="auto">
          <a:xfrm>
            <a:off x="6854825" y="685800"/>
            <a:ext cx="0" cy="3919537"/>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p>
            <a:endParaRPr lang="en-GB"/>
          </a:p>
        </p:txBody>
      </p:sp>
      <p:sp>
        <p:nvSpPr>
          <p:cNvPr id="2069" name="Rectangle 21"/>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it-IT"/>
          </a:p>
        </p:txBody>
      </p:sp>
      <p:pic>
        <p:nvPicPr>
          <p:cNvPr id="13" name="Picture 12">
            <a:extLst>
              <a:ext uri="{FF2B5EF4-FFF2-40B4-BE49-F238E27FC236}">
                <a16:creationId xmlns:a16="http://schemas.microsoft.com/office/drawing/2014/main" id="{B843AFFE-2543-46B2-BB43-A028BC2A6F2A}"/>
              </a:ext>
            </a:extLst>
          </p:cNvPr>
          <p:cNvPicPr>
            <a:picLocks noChangeAspect="1"/>
          </p:cNvPicPr>
          <p:nvPr/>
        </p:nvPicPr>
        <p:blipFill>
          <a:blip r:embed="rId3"/>
          <a:stretch>
            <a:fillRect/>
          </a:stretch>
        </p:blipFill>
        <p:spPr>
          <a:xfrm>
            <a:off x="11113" y="34121"/>
            <a:ext cx="2209800" cy="954107"/>
          </a:xfrm>
          <a:prstGeom prst="rect">
            <a:avLst/>
          </a:prstGeom>
        </p:spPr>
      </p:pic>
      <p:sp>
        <p:nvSpPr>
          <p:cNvPr id="3" name="Rectangle 2">
            <a:extLst>
              <a:ext uri="{FF2B5EF4-FFF2-40B4-BE49-F238E27FC236}">
                <a16:creationId xmlns:a16="http://schemas.microsoft.com/office/drawing/2014/main" id="{80D1C0C7-5BF7-4B6B-8517-B734B0244403}"/>
              </a:ext>
            </a:extLst>
          </p:cNvPr>
          <p:cNvSpPr/>
          <p:nvPr/>
        </p:nvSpPr>
        <p:spPr>
          <a:xfrm>
            <a:off x="1056568" y="1506665"/>
            <a:ext cx="7325432" cy="3901837"/>
          </a:xfrm>
          <a:prstGeom prst="rect">
            <a:avLst/>
          </a:prstGeom>
        </p:spPr>
        <p:txBody>
          <a:bodyPr wrap="square">
            <a:spAutoFit/>
          </a:bodyPr>
          <a:lstStyle/>
          <a:p>
            <a:pPr>
              <a:lnSpc>
                <a:spcPct val="150000"/>
              </a:lnSpc>
              <a:buFont typeface="Arial" panose="020B0604020202020204" pitchFamily="34" charset="0"/>
              <a:buChar char="•"/>
            </a:pPr>
            <a:r>
              <a:rPr lang="en-US" sz="2400" b="1" dirty="0">
                <a:solidFill>
                  <a:srgbClr val="202124"/>
                </a:solidFill>
                <a:latin typeface="arial" panose="020B0604020202020204" pitchFamily="34" charset="0"/>
              </a:rPr>
              <a:t> Recruitment &amp; selection.</a:t>
            </a:r>
          </a:p>
          <a:p>
            <a:pPr>
              <a:lnSpc>
                <a:spcPct val="150000"/>
              </a:lnSpc>
              <a:buFont typeface="Arial" panose="020B0604020202020204" pitchFamily="34" charset="0"/>
              <a:buChar char="•"/>
            </a:pPr>
            <a:r>
              <a:rPr lang="en-US" sz="2400" b="1" dirty="0">
                <a:solidFill>
                  <a:srgbClr val="202124"/>
                </a:solidFill>
                <a:latin typeface="arial" panose="020B0604020202020204" pitchFamily="34" charset="0"/>
              </a:rPr>
              <a:t> Performance management.</a:t>
            </a:r>
          </a:p>
          <a:p>
            <a:pPr>
              <a:lnSpc>
                <a:spcPct val="150000"/>
              </a:lnSpc>
              <a:buFont typeface="Arial" panose="020B0604020202020204" pitchFamily="34" charset="0"/>
              <a:buChar char="•"/>
            </a:pPr>
            <a:r>
              <a:rPr lang="en-US" sz="2400" b="1" dirty="0">
                <a:solidFill>
                  <a:srgbClr val="202124"/>
                </a:solidFill>
                <a:latin typeface="arial" panose="020B0604020202020204" pitchFamily="34" charset="0"/>
              </a:rPr>
              <a:t> Learning &amp; development.</a:t>
            </a:r>
          </a:p>
          <a:p>
            <a:pPr>
              <a:lnSpc>
                <a:spcPct val="150000"/>
              </a:lnSpc>
              <a:buFont typeface="Arial" panose="020B0604020202020204" pitchFamily="34" charset="0"/>
              <a:buChar char="•"/>
            </a:pPr>
            <a:r>
              <a:rPr lang="en-US" sz="2400" b="1" dirty="0">
                <a:solidFill>
                  <a:srgbClr val="202124"/>
                </a:solidFill>
                <a:latin typeface="arial" panose="020B0604020202020204" pitchFamily="34" charset="0"/>
              </a:rPr>
              <a:t> Succession planning.</a:t>
            </a:r>
          </a:p>
          <a:p>
            <a:pPr>
              <a:lnSpc>
                <a:spcPct val="150000"/>
              </a:lnSpc>
              <a:buFont typeface="Arial" panose="020B0604020202020204" pitchFamily="34" charset="0"/>
              <a:buChar char="•"/>
            </a:pPr>
            <a:r>
              <a:rPr lang="en-US" sz="2400" b="1" dirty="0">
                <a:solidFill>
                  <a:srgbClr val="202124"/>
                </a:solidFill>
                <a:latin typeface="arial" panose="020B0604020202020204" pitchFamily="34" charset="0"/>
              </a:rPr>
              <a:t> Compensation and benefits.</a:t>
            </a:r>
          </a:p>
          <a:p>
            <a:pPr>
              <a:lnSpc>
                <a:spcPct val="150000"/>
              </a:lnSpc>
              <a:buFont typeface="Arial" panose="020B0604020202020204" pitchFamily="34" charset="0"/>
              <a:buChar char="•"/>
            </a:pPr>
            <a:r>
              <a:rPr lang="en-US" sz="2400" b="1" dirty="0">
                <a:solidFill>
                  <a:srgbClr val="202124"/>
                </a:solidFill>
                <a:latin typeface="arial" panose="020B0604020202020204" pitchFamily="34" charset="0"/>
              </a:rPr>
              <a:t> HR Information Systems.</a:t>
            </a:r>
          </a:p>
          <a:p>
            <a:pPr>
              <a:lnSpc>
                <a:spcPct val="150000"/>
              </a:lnSpc>
              <a:buFont typeface="Arial" panose="020B0604020202020204" pitchFamily="34" charset="0"/>
              <a:buChar char="•"/>
            </a:pPr>
            <a:r>
              <a:rPr lang="en-US" sz="2400" b="1" dirty="0">
                <a:solidFill>
                  <a:srgbClr val="202124"/>
                </a:solidFill>
                <a:latin typeface="arial" panose="020B0604020202020204" pitchFamily="34" charset="0"/>
              </a:rPr>
              <a:t> HR data and analytics.</a:t>
            </a:r>
            <a:endParaRPr lang="en-US" sz="2400" b="1" i="0" dirty="0">
              <a:solidFill>
                <a:srgbClr val="202124"/>
              </a:solidFill>
              <a:effectLst/>
              <a:latin typeface="arial" panose="020B0604020202020204" pitchFamily="34" charset="0"/>
            </a:endParaRPr>
          </a:p>
        </p:txBody>
      </p:sp>
    </p:spTree>
    <p:extLst>
      <p:ext uri="{BB962C8B-B14F-4D97-AF65-F5344CB8AC3E}">
        <p14:creationId xmlns:p14="http://schemas.microsoft.com/office/powerpoint/2010/main" val="3112903142"/>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DE74-32D8-4E39-8482-C504929CF2B8}"/>
              </a:ext>
            </a:extLst>
          </p:cNvPr>
          <p:cNvSpPr>
            <a:spLocks noGrp="1"/>
          </p:cNvSpPr>
          <p:nvPr>
            <p:ph type="title"/>
          </p:nvPr>
        </p:nvSpPr>
        <p:spPr/>
        <p:txBody>
          <a:bodyPr/>
          <a:lstStyle/>
          <a:p>
            <a:r>
              <a:rPr lang="en-GB" sz="4000" b="1" dirty="0">
                <a:solidFill>
                  <a:schemeClr val="accent1"/>
                </a:solidFill>
                <a:latin typeface="Arial" panose="020B0604020202020204" pitchFamily="34" charset="0"/>
                <a:cs typeface="Arial" panose="020B0604020202020204" pitchFamily="34" charset="0"/>
              </a:rPr>
              <a:t>References</a:t>
            </a:r>
            <a:r>
              <a:rPr lang="en-GB" dirty="0"/>
              <a:t> </a:t>
            </a:r>
            <a:endParaRPr lang="en-US" dirty="0"/>
          </a:p>
        </p:txBody>
      </p:sp>
      <p:sp>
        <p:nvSpPr>
          <p:cNvPr id="3" name="Content Placeholder 2">
            <a:extLst>
              <a:ext uri="{FF2B5EF4-FFF2-40B4-BE49-F238E27FC236}">
                <a16:creationId xmlns:a16="http://schemas.microsoft.com/office/drawing/2014/main" id="{C046D44B-31BC-4DDC-A1F8-B4B182B37B2D}"/>
              </a:ext>
            </a:extLst>
          </p:cNvPr>
          <p:cNvSpPr>
            <a:spLocks noGrp="1"/>
          </p:cNvSpPr>
          <p:nvPr>
            <p:ph idx="1"/>
          </p:nvPr>
        </p:nvSpPr>
        <p:spPr>
          <a:xfrm>
            <a:off x="152400" y="1600200"/>
            <a:ext cx="8839200" cy="4525963"/>
          </a:xfrm>
        </p:spPr>
        <p:txBody>
          <a:bodyPr>
            <a:normAutofit/>
          </a:bodyPr>
          <a:lstStyle/>
          <a:p>
            <a:pPr marL="0" indent="0" algn="just">
              <a:spcBef>
                <a:spcPts val="600"/>
              </a:spcBef>
              <a:buNone/>
            </a:pPr>
            <a:r>
              <a:rPr lang="en-US" sz="2400" dirty="0">
                <a:latin typeface="Arial" panose="020B0604020202020204" pitchFamily="34" charset="0"/>
                <a:cs typeface="Arial" panose="020B0604020202020204" pitchFamily="34" charset="0"/>
              </a:rPr>
              <a:t>Boxall, P. F., Purcell, J., &amp; Wright, P. M. (Eds.). (2007). </a:t>
            </a:r>
            <a:r>
              <a:rPr lang="en-US" sz="2400" i="1" dirty="0">
                <a:latin typeface="Arial" panose="020B0604020202020204" pitchFamily="34" charset="0"/>
                <a:cs typeface="Arial" panose="020B0604020202020204" pitchFamily="34" charset="0"/>
              </a:rPr>
              <a:t>The Oxford handbook of human resource management</a:t>
            </a:r>
            <a:r>
              <a:rPr lang="en-US" sz="2400" dirty="0">
                <a:latin typeface="Arial" panose="020B0604020202020204" pitchFamily="34" charset="0"/>
                <a:cs typeface="Arial" panose="020B0604020202020204" pitchFamily="34" charset="0"/>
              </a:rPr>
              <a:t>. Oxford University Press on Demand.</a:t>
            </a:r>
          </a:p>
          <a:p>
            <a:pPr marL="0" indent="0" algn="just">
              <a:spcBef>
                <a:spcPts val="600"/>
              </a:spcBef>
              <a:buNone/>
            </a:pPr>
            <a:r>
              <a:rPr lang="en-US" sz="2400" dirty="0">
                <a:latin typeface="Arial" panose="020B0604020202020204" pitchFamily="34" charset="0"/>
                <a:cs typeface="Arial" panose="020B0604020202020204" pitchFamily="34" charset="0"/>
              </a:rPr>
              <a:t>Derek Torrington, Laura Hall, Stephen Taylor and Carol Atkinson, (2014) Human Resource Management, 9th edition, Pearson Education Limited.</a:t>
            </a:r>
          </a:p>
          <a:p>
            <a:pPr marL="0" indent="0" algn="just">
              <a:spcBef>
                <a:spcPts val="600"/>
              </a:spcBef>
              <a:buNone/>
            </a:pPr>
            <a:r>
              <a:rPr lang="en-US" sz="2400" dirty="0" err="1">
                <a:latin typeface="Arial" panose="020B0604020202020204" pitchFamily="34" charset="0"/>
                <a:cs typeface="Arial" panose="020B0604020202020204" pitchFamily="34" charset="0"/>
              </a:rPr>
              <a:t>Beardwell</a:t>
            </a:r>
            <a:r>
              <a:rPr lang="en-US" sz="2400" dirty="0">
                <a:latin typeface="Arial" panose="020B0604020202020204" pitchFamily="34" charset="0"/>
                <a:cs typeface="Arial" panose="020B0604020202020204" pitchFamily="34" charset="0"/>
              </a:rPr>
              <a:t>, J., &amp; Claydon, T. (Eds.). (2007). </a:t>
            </a:r>
            <a:r>
              <a:rPr lang="en-US" sz="2400" i="1" dirty="0">
                <a:latin typeface="Arial" panose="020B0604020202020204" pitchFamily="34" charset="0"/>
                <a:cs typeface="Arial" panose="020B0604020202020204" pitchFamily="34" charset="0"/>
              </a:rPr>
              <a:t>Human resource management: A contemporary approach</a:t>
            </a:r>
            <a:r>
              <a:rPr lang="en-US" sz="2400" dirty="0">
                <a:latin typeface="Arial" panose="020B0604020202020204" pitchFamily="34" charset="0"/>
                <a:cs typeface="Arial" panose="020B0604020202020204" pitchFamily="34" charset="0"/>
              </a:rPr>
              <a:t>. Pearson Education.</a:t>
            </a:r>
          </a:p>
          <a:p>
            <a:pPr marL="0" indent="0" algn="just">
              <a:spcBef>
                <a:spcPts val="600"/>
              </a:spcBef>
              <a:buNone/>
            </a:pPr>
            <a:r>
              <a:rPr lang="en-US" sz="2600" dirty="0">
                <a:latin typeface="Arial" panose="020B0604020202020204" pitchFamily="34" charset="0"/>
                <a:cs typeface="Arial" panose="020B0604020202020204" pitchFamily="34" charset="0"/>
              </a:rPr>
              <a:t>Guest, D. E. (1987). Human resource management and industrial relations [1]. </a:t>
            </a:r>
            <a:r>
              <a:rPr lang="en-US" sz="2600" i="1" dirty="0">
                <a:latin typeface="Arial" panose="020B0604020202020204" pitchFamily="34" charset="0"/>
                <a:cs typeface="Arial" panose="020B0604020202020204" pitchFamily="34" charset="0"/>
              </a:rPr>
              <a:t>Journal of management Studies</a:t>
            </a:r>
            <a:r>
              <a:rPr lang="en-US" sz="2600" dirty="0">
                <a:latin typeface="Arial" panose="020B0604020202020204" pitchFamily="34" charset="0"/>
                <a:cs typeface="Arial" panose="020B0604020202020204" pitchFamily="34" charset="0"/>
              </a:rPr>
              <a:t>, </a:t>
            </a:r>
            <a:r>
              <a:rPr lang="en-US" sz="2600" i="1" dirty="0">
                <a:latin typeface="Arial" panose="020B0604020202020204" pitchFamily="34" charset="0"/>
                <a:cs typeface="Arial" panose="020B0604020202020204" pitchFamily="34" charset="0"/>
              </a:rPr>
              <a:t>24</a:t>
            </a:r>
            <a:r>
              <a:rPr lang="en-US" sz="2600" dirty="0">
                <a:latin typeface="Arial" panose="020B0604020202020204" pitchFamily="34" charset="0"/>
                <a:cs typeface="Arial" panose="020B0604020202020204" pitchFamily="34" charset="0"/>
              </a:rPr>
              <a:t>(5), 503-521.</a:t>
            </a:r>
          </a:p>
          <a:p>
            <a:pPr marL="0" indent="0" algn="just">
              <a:spcBef>
                <a:spcPts val="600"/>
              </a:spcBef>
              <a:buNone/>
            </a:pPr>
            <a:endParaRPr lang="en-US" sz="2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16BDA44-EEA1-4D82-AFA1-62CE1BFBCAF7}"/>
              </a:ext>
            </a:extLst>
          </p:cNvPr>
          <p:cNvSpPr>
            <a:spLocks noGrp="1"/>
          </p:cNvSpPr>
          <p:nvPr>
            <p:ph type="dt" sz="half" idx="10"/>
          </p:nvPr>
        </p:nvSpPr>
        <p:spPr/>
        <p:txBody>
          <a:bodyPr/>
          <a:lstStyle/>
          <a:p>
            <a:fld id="{7A43A5BC-C4A4-40D6-BC56-09850FC69FBD}" type="datetime8">
              <a:rPr lang="en-GB" smtClean="0"/>
              <a:t>09/11/2020 21:38</a:t>
            </a:fld>
            <a:endParaRPr lang="en-US"/>
          </a:p>
        </p:txBody>
      </p:sp>
      <p:sp>
        <p:nvSpPr>
          <p:cNvPr id="5" name="Footer Placeholder 4">
            <a:extLst>
              <a:ext uri="{FF2B5EF4-FFF2-40B4-BE49-F238E27FC236}">
                <a16:creationId xmlns:a16="http://schemas.microsoft.com/office/drawing/2014/main" id="{108118F0-B0E2-4EA2-B16F-DC43138902FD}"/>
              </a:ext>
            </a:extLst>
          </p:cNvPr>
          <p:cNvSpPr>
            <a:spLocks noGrp="1"/>
          </p:cNvSpPr>
          <p:nvPr>
            <p:ph type="ftr" sz="quarter" idx="11"/>
          </p:nvPr>
        </p:nvSpPr>
        <p:spPr/>
        <p:txBody>
          <a:bodyPr/>
          <a:lstStyle/>
          <a:p>
            <a:r>
              <a:rPr lang="en-US" dirty="0">
                <a:solidFill>
                  <a:schemeClr val="accent1"/>
                </a:solidFill>
              </a:rPr>
              <a:t>Human Resource Management </a:t>
            </a:r>
          </a:p>
        </p:txBody>
      </p:sp>
      <p:sp>
        <p:nvSpPr>
          <p:cNvPr id="6" name="Slide Number Placeholder 5">
            <a:extLst>
              <a:ext uri="{FF2B5EF4-FFF2-40B4-BE49-F238E27FC236}">
                <a16:creationId xmlns:a16="http://schemas.microsoft.com/office/drawing/2014/main" id="{5F25BBAB-A5AC-4326-A6B7-B3991696D17E}"/>
              </a:ext>
            </a:extLst>
          </p:cNvPr>
          <p:cNvSpPr>
            <a:spLocks noGrp="1"/>
          </p:cNvSpPr>
          <p:nvPr>
            <p:ph type="sldNum" sz="quarter" idx="12"/>
          </p:nvPr>
        </p:nvSpPr>
        <p:spPr/>
        <p:txBody>
          <a:bodyPr/>
          <a:lstStyle/>
          <a:p>
            <a:fld id="{B6F15528-21DE-4FAA-801E-634DDDAF4B2B}" type="slidenum">
              <a:rPr lang="en-US" smtClean="0"/>
              <a:pPr/>
              <a:t>82</a:t>
            </a:fld>
            <a:endParaRPr lang="en-US"/>
          </a:p>
        </p:txBody>
      </p:sp>
      <p:pic>
        <p:nvPicPr>
          <p:cNvPr id="7" name="Picture 6">
            <a:extLst>
              <a:ext uri="{FF2B5EF4-FFF2-40B4-BE49-F238E27FC236}">
                <a16:creationId xmlns:a16="http://schemas.microsoft.com/office/drawing/2014/main" id="{7806A650-B999-4E00-8AE3-611B582BE39B}"/>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88176954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4A9F3C-9CEC-423E-98E5-71845789EC51}"/>
              </a:ext>
            </a:extLst>
          </p:cNvPr>
          <p:cNvSpPr>
            <a:spLocks noGrp="1"/>
          </p:cNvSpPr>
          <p:nvPr>
            <p:ph idx="1"/>
          </p:nvPr>
        </p:nvSpPr>
        <p:spPr>
          <a:xfrm>
            <a:off x="11113" y="1012112"/>
            <a:ext cx="9132887" cy="4525963"/>
          </a:xfrm>
        </p:spPr>
        <p:txBody>
          <a:bodyPr>
            <a:normAutofit/>
          </a:bodyPr>
          <a:lstStyle/>
          <a:p>
            <a:pPr marL="0" indent="0" algn="just">
              <a:buNone/>
            </a:pPr>
            <a:r>
              <a:rPr lang="en-US" sz="2400" dirty="0">
                <a:latin typeface="Arial" panose="020B0604020202020204" pitchFamily="34" charset="0"/>
                <a:cs typeface="Arial" panose="020B0604020202020204" pitchFamily="34" charset="0"/>
              </a:rPr>
              <a:t>Covey, S. R., &amp; Merrill, R. R. (2006). </a:t>
            </a:r>
            <a:r>
              <a:rPr lang="en-US" sz="2400" i="1" dirty="0">
                <a:latin typeface="Arial" panose="020B0604020202020204" pitchFamily="34" charset="0"/>
                <a:cs typeface="Arial" panose="020B0604020202020204" pitchFamily="34" charset="0"/>
              </a:rPr>
              <a:t>The speed of trust: The one thing that changes everything</a:t>
            </a:r>
            <a:r>
              <a:rPr lang="en-US" sz="2400" dirty="0">
                <a:latin typeface="Arial" panose="020B0604020202020204" pitchFamily="34" charset="0"/>
                <a:cs typeface="Arial" panose="020B0604020202020204" pitchFamily="34" charset="0"/>
              </a:rPr>
              <a:t>. Simon and </a:t>
            </a:r>
            <a:r>
              <a:rPr lang="en-US" sz="2400" dirty="0" err="1">
                <a:latin typeface="Arial" panose="020B0604020202020204" pitchFamily="34" charset="0"/>
                <a:cs typeface="Arial" panose="020B0604020202020204" pitchFamily="34" charset="0"/>
              </a:rPr>
              <a:t>schuster</a:t>
            </a:r>
            <a:r>
              <a:rPr lang="en-US" sz="2400" dirty="0">
                <a:latin typeface="Arial" panose="020B0604020202020204" pitchFamily="34" charset="0"/>
                <a:cs typeface="Arial" panose="020B0604020202020204" pitchFamily="34" charset="0"/>
              </a:rPr>
              <a:t>.</a:t>
            </a:r>
          </a:p>
        </p:txBody>
      </p:sp>
      <p:sp>
        <p:nvSpPr>
          <p:cNvPr id="4" name="Date Placeholder 3">
            <a:extLst>
              <a:ext uri="{FF2B5EF4-FFF2-40B4-BE49-F238E27FC236}">
                <a16:creationId xmlns:a16="http://schemas.microsoft.com/office/drawing/2014/main" id="{1182D9C3-EC3A-4513-B20B-A843F323DEC8}"/>
              </a:ext>
            </a:extLst>
          </p:cNvPr>
          <p:cNvSpPr>
            <a:spLocks noGrp="1"/>
          </p:cNvSpPr>
          <p:nvPr>
            <p:ph type="dt" sz="half" idx="10"/>
          </p:nvPr>
        </p:nvSpPr>
        <p:spPr/>
        <p:txBody>
          <a:bodyPr/>
          <a:lstStyle/>
          <a:p>
            <a:fld id="{7B53B6CC-27AF-4CA3-9C3D-25B94CE07726}" type="datetime8">
              <a:rPr lang="en-GB" smtClean="0"/>
              <a:t>09/11/2020 21:38</a:t>
            </a:fld>
            <a:endParaRPr lang="en-US"/>
          </a:p>
        </p:txBody>
      </p:sp>
      <p:sp>
        <p:nvSpPr>
          <p:cNvPr id="5" name="Footer Placeholder 4">
            <a:extLst>
              <a:ext uri="{FF2B5EF4-FFF2-40B4-BE49-F238E27FC236}">
                <a16:creationId xmlns:a16="http://schemas.microsoft.com/office/drawing/2014/main" id="{77A6D1D1-7CC3-4A14-B116-A3139851E29E}"/>
              </a:ext>
            </a:extLst>
          </p:cNvPr>
          <p:cNvSpPr>
            <a:spLocks noGrp="1"/>
          </p:cNvSpPr>
          <p:nvPr>
            <p:ph type="ftr" sz="quarter" idx="11"/>
          </p:nvPr>
        </p:nvSpPr>
        <p:spPr/>
        <p:txBody>
          <a:bodyPr/>
          <a:lstStyle/>
          <a:p>
            <a:r>
              <a:rPr lang="en-US"/>
              <a:t>Human Resource Management </a:t>
            </a:r>
          </a:p>
        </p:txBody>
      </p:sp>
      <p:sp>
        <p:nvSpPr>
          <p:cNvPr id="6" name="Slide Number Placeholder 5">
            <a:extLst>
              <a:ext uri="{FF2B5EF4-FFF2-40B4-BE49-F238E27FC236}">
                <a16:creationId xmlns:a16="http://schemas.microsoft.com/office/drawing/2014/main" id="{3E048AC9-4305-4B19-8D20-EA2FFCB59EC3}"/>
              </a:ext>
            </a:extLst>
          </p:cNvPr>
          <p:cNvSpPr>
            <a:spLocks noGrp="1"/>
          </p:cNvSpPr>
          <p:nvPr>
            <p:ph type="sldNum" sz="quarter" idx="12"/>
          </p:nvPr>
        </p:nvSpPr>
        <p:spPr/>
        <p:txBody>
          <a:bodyPr/>
          <a:lstStyle/>
          <a:p>
            <a:fld id="{B6F15528-21DE-4FAA-801E-634DDDAF4B2B}" type="slidenum">
              <a:rPr lang="en-US" smtClean="0"/>
              <a:pPr/>
              <a:t>83</a:t>
            </a:fld>
            <a:endParaRPr lang="en-US"/>
          </a:p>
        </p:txBody>
      </p:sp>
      <p:pic>
        <p:nvPicPr>
          <p:cNvPr id="8" name="Picture 7">
            <a:extLst>
              <a:ext uri="{FF2B5EF4-FFF2-40B4-BE49-F238E27FC236}">
                <a16:creationId xmlns:a16="http://schemas.microsoft.com/office/drawing/2014/main" id="{1716216F-CFA4-4E83-BFDC-6622831822F6}"/>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56667365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WASPOLLED" val="B5F1A4E4F7BF48C8879A1DD02EBC1341"/>
  <p:tag name="TPVERSION" val="5"/>
  <p:tag name="TPFULLVERSION" val="5.3.2.24"/>
  <p:tag name="PPTVERSION" val="14"/>
  <p:tag name="TPOS" val="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resentation HJC Associat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7385</TotalTime>
  <Words>5216</Words>
  <Application>Microsoft Office PowerPoint</Application>
  <PresentationFormat>On-screen Show (4:3)</PresentationFormat>
  <Paragraphs>927</Paragraphs>
  <Slides>83</Slides>
  <Notes>65</Notes>
  <HiddenSlides>0</HiddenSlides>
  <MMClips>0</MMClips>
  <ScaleCrop>false</ScaleCrop>
  <HeadingPairs>
    <vt:vector size="8" baseType="variant">
      <vt:variant>
        <vt:lpstr>Fonts Used</vt:lpstr>
      </vt:variant>
      <vt:variant>
        <vt:i4>11</vt:i4>
      </vt:variant>
      <vt:variant>
        <vt:lpstr>Theme</vt:lpstr>
      </vt:variant>
      <vt:variant>
        <vt:i4>3</vt:i4>
      </vt:variant>
      <vt:variant>
        <vt:lpstr>Embedded OLE Servers</vt:lpstr>
      </vt:variant>
      <vt:variant>
        <vt:i4>3</vt:i4>
      </vt:variant>
      <vt:variant>
        <vt:lpstr>Slide Titles</vt:lpstr>
      </vt:variant>
      <vt:variant>
        <vt:i4>83</vt:i4>
      </vt:variant>
    </vt:vector>
  </HeadingPairs>
  <TitlesOfParts>
    <vt:vector size="100" baseType="lpstr">
      <vt:lpstr>Arial</vt:lpstr>
      <vt:lpstr>Arial</vt:lpstr>
      <vt:lpstr>Arial Black</vt:lpstr>
      <vt:lpstr>ArialMT</vt:lpstr>
      <vt:lpstr>Calibri</vt:lpstr>
      <vt:lpstr>Comic Sans MS</vt:lpstr>
      <vt:lpstr>Gill Sans MT</vt:lpstr>
      <vt:lpstr>Symbol</vt:lpstr>
      <vt:lpstr>Times New Roman</vt:lpstr>
      <vt:lpstr>Trebuchet MS</vt:lpstr>
      <vt:lpstr>Wingdings</vt:lpstr>
      <vt:lpstr>Office Theme</vt:lpstr>
      <vt:lpstr>Presentation HJC Associates</vt:lpstr>
      <vt:lpstr>1_Office Theme</vt:lpstr>
      <vt:lpstr>Clip</vt:lpstr>
      <vt:lpstr>Acrobat Document</vt:lpstr>
      <vt:lpstr>VISIO</vt:lpstr>
      <vt:lpstr>HUMAN RESOURCE MANAGEMENT </vt:lpstr>
      <vt:lpstr>Aims</vt:lpstr>
      <vt:lpstr>Objective of the lecture</vt:lpstr>
      <vt:lpstr>Lecture contents</vt:lpstr>
      <vt:lpstr>The Definition of HRM</vt:lpstr>
      <vt:lpstr>Definition Continue </vt:lpstr>
      <vt:lpstr>Definition Continue </vt:lpstr>
      <vt:lpstr>The Objectives of HRM</vt:lpstr>
      <vt:lpstr>Staffing Objectives</vt:lpstr>
      <vt:lpstr>Performance Objectives </vt:lpstr>
      <vt:lpstr>Change Management Objectives </vt:lpstr>
      <vt:lpstr>Change Management Objectives </vt:lpstr>
      <vt:lpstr>Administration Objectives </vt:lpstr>
      <vt:lpstr>Administration Objectives</vt:lpstr>
      <vt:lpstr>Development of HRM Late 19th Century   </vt:lpstr>
      <vt:lpstr>Continue</vt:lpstr>
      <vt:lpstr>Continue</vt:lpstr>
      <vt:lpstr>Continue </vt:lpstr>
      <vt:lpstr>Continue </vt:lpstr>
      <vt:lpstr>Continue </vt:lpstr>
      <vt:lpstr>Continue </vt:lpstr>
      <vt:lpstr>Personnel Management </vt:lpstr>
      <vt:lpstr>Personnel versus HRM</vt:lpstr>
      <vt:lpstr>PowerPoint Presentation</vt:lpstr>
      <vt:lpstr>PowerPoint Presentation</vt:lpstr>
      <vt:lpstr>PowerPoint Presentation</vt:lpstr>
      <vt:lpstr>PowerPoint Presentation</vt:lpstr>
      <vt:lpstr>PowerPoint Presentation</vt:lpstr>
      <vt:lpstr>Exercise - Trust</vt:lpstr>
      <vt:lpstr>Maslow’s Hierarchy of Needs  (and interpretation)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Strategic HRM</vt:lpstr>
      <vt:lpstr>PowerPoint Presentation</vt:lpstr>
      <vt:lpstr>PowerPoint Presentation</vt:lpstr>
      <vt:lpstr>What is ‘Good’ HR Management?</vt:lpstr>
      <vt:lpstr>Key principles of the HR Cycle</vt:lpstr>
      <vt:lpstr>PowerPoint Presentation</vt:lpstr>
      <vt:lpstr>Job Identification</vt:lpstr>
      <vt:lpstr>PowerPoint Presentation</vt:lpstr>
      <vt:lpstr>Induction</vt:lpstr>
      <vt:lpstr>PowerPoint Presentation</vt:lpstr>
      <vt:lpstr>PowerPoint Presentation</vt:lpstr>
      <vt:lpstr>People, people, people (in other words, Humans!)</vt:lpstr>
      <vt:lpstr>PowerPoint Presentation</vt:lpstr>
      <vt:lpstr>PowerPoint Presentation</vt:lpstr>
      <vt:lpstr>PowerPoint Presentation</vt:lpstr>
      <vt:lpstr>Gap Analysis</vt:lpstr>
      <vt:lpstr>Factors affecting the link between effort and performance </vt:lpstr>
      <vt:lpstr>PowerPoint Presentation</vt:lpstr>
      <vt:lpstr>Appraisal</vt:lpstr>
      <vt:lpstr>Attendance Management</vt:lpstr>
      <vt:lpstr>Employee Engagement</vt:lpstr>
      <vt:lpstr>Succession Planning</vt:lpstr>
      <vt:lpstr>Diversity</vt:lpstr>
      <vt:lpstr>Policies and Procedures</vt:lpstr>
      <vt:lpstr>Policy and Procedures</vt:lpstr>
      <vt:lpstr>Disciplinary Procedures</vt:lpstr>
      <vt:lpstr>Disciplinary Procedures</vt:lpstr>
      <vt:lpstr>Grievances Procedures</vt:lpstr>
      <vt:lpstr>Grievances Procedures</vt:lpstr>
      <vt:lpstr>PowerPoint Presentation</vt:lpstr>
      <vt:lpstr>Ethics</vt:lpstr>
      <vt:lpstr>Ethics</vt:lpstr>
      <vt:lpstr>Ethics</vt:lpstr>
      <vt:lpstr>Ethical Decision Making</vt:lpstr>
      <vt:lpstr>Ethical Decision Making</vt:lpstr>
      <vt:lpstr>PowerPoint Presentation</vt:lpstr>
      <vt:lpstr>Final word on legislation</vt:lpstr>
      <vt:lpstr>Recap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dc:title>
  <dc:creator>Dr Jacob Gwa</dc:creator>
  <cp:lastModifiedBy>Jacob Gwa</cp:lastModifiedBy>
  <cp:revision>394</cp:revision>
  <cp:lastPrinted>2015-01-20T11:21:42Z</cp:lastPrinted>
  <dcterms:created xsi:type="dcterms:W3CDTF">2006-08-16T00:00:00Z</dcterms:created>
  <dcterms:modified xsi:type="dcterms:W3CDTF">2020-11-09T21:38:55Z</dcterms:modified>
</cp:coreProperties>
</file>