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48" r:id="rId1"/>
  </p:sldMasterIdLst>
  <p:sldIdLst>
    <p:sldId id="267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>
        <p:scale>
          <a:sx n="75" d="100"/>
          <a:sy n="75" d="100"/>
        </p:scale>
        <p:origin x="252" y="-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EA9A808-0BE6-6BC8-4C64-1B60A933E2BA}"/>
              </a:ext>
            </a:extLst>
          </p:cNvPr>
          <p:cNvSpPr txBox="1"/>
          <p:nvPr/>
        </p:nvSpPr>
        <p:spPr>
          <a:xfrm>
            <a:off x="4433525" y="2351782"/>
            <a:ext cx="3324949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Name: Akhil James</a:t>
            </a:r>
            <a:br>
              <a:rPr lang="en-GB" sz="3200" dirty="0"/>
            </a:br>
            <a:r>
              <a:rPr lang="en-GB" sz="3200" dirty="0"/>
              <a:t>ID: 2517970</a:t>
            </a:r>
          </a:p>
        </p:txBody>
      </p:sp>
    </p:spTree>
    <p:extLst>
      <p:ext uri="{BB962C8B-B14F-4D97-AF65-F5344CB8AC3E}">
        <p14:creationId xmlns:p14="http://schemas.microsoft.com/office/powerpoint/2010/main" val="35255627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3F7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48640" y="320040"/>
            <a:ext cx="10789920" cy="8229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/>
            <a:r>
              <a:rPr sz="2400" b="1">
                <a:solidFill>
                  <a:srgbClr val="0A3E6E"/>
                </a:solidFill>
              </a:rPr>
              <a:t>Project Overview and Topology</a:t>
            </a:r>
          </a:p>
        </p:txBody>
      </p:sp>
      <p:sp>
        <p:nvSpPr>
          <p:cNvPr id="3" name="Rectangle 2"/>
          <p:cNvSpPr/>
          <p:nvPr/>
        </p:nvSpPr>
        <p:spPr>
          <a:xfrm>
            <a:off x="548640" y="1115568"/>
            <a:ext cx="10698480" cy="36576"/>
          </a:xfrm>
          <a:prstGeom prst="rect">
            <a:avLst/>
          </a:prstGeom>
          <a:solidFill>
            <a:srgbClr val="008CB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640080" y="1417320"/>
            <a:ext cx="3108960" cy="169790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spcAft>
                <a:spcPts val="1000"/>
              </a:spcAft>
              <a:buFont typeface="Arial" panose="020B0604020202020204" pitchFamily="34" charset="0"/>
              <a:buChar char="•"/>
              <a:defRPr sz="1600">
                <a:solidFill>
                  <a:srgbClr val="18212B"/>
                </a:solidFill>
              </a:defRPr>
            </a:pPr>
            <a:r>
              <a:rPr dirty="0"/>
              <a:t>Built on the enterprise network from Part 1.</a:t>
            </a:r>
          </a:p>
          <a:p>
            <a:pPr marL="285750" indent="-285750">
              <a:spcAft>
                <a:spcPts val="1000"/>
              </a:spcAft>
              <a:buFont typeface="Arial" panose="020B0604020202020204" pitchFamily="34" charset="0"/>
              <a:buChar char="•"/>
              <a:defRPr sz="1600">
                <a:solidFill>
                  <a:srgbClr val="18212B"/>
                </a:solidFill>
              </a:defRPr>
            </a:pPr>
            <a:r>
              <a:rPr dirty="0"/>
              <a:t>Added Check Point Security Management Server (A-SMS), Security Gateway (A-GW), and </a:t>
            </a:r>
            <a:r>
              <a:rPr dirty="0" err="1"/>
              <a:t>SmartConsole</a:t>
            </a:r>
            <a:r>
              <a:rPr dirty="0"/>
              <a:t> on A-GUI.</a:t>
            </a:r>
          </a:p>
        </p:txBody>
      </p:sp>
      <p:pic>
        <p:nvPicPr>
          <p:cNvPr id="5" name="Picture 4" descr="Screenshot (1).png"/>
          <p:cNvPicPr>
            <a:picLocks noChangeAspect="1"/>
          </p:cNvPicPr>
          <p:nvPr/>
        </p:nvPicPr>
        <p:blipFill>
          <a:blip r:embed="rId2"/>
          <a:srcRect t="5505"/>
          <a:stretch>
            <a:fillRect/>
          </a:stretch>
        </p:blipFill>
        <p:spPr>
          <a:xfrm>
            <a:off x="4668867" y="188309"/>
            <a:ext cx="4876453" cy="2880000"/>
          </a:xfrm>
          <a:prstGeom prst="rect">
            <a:avLst/>
          </a:prstGeom>
        </p:spPr>
      </p:pic>
      <p:pic>
        <p:nvPicPr>
          <p:cNvPr id="6" name="Picture 5" descr="Screenshot (2).png"/>
          <p:cNvPicPr>
            <a:picLocks noChangeAspect="1"/>
          </p:cNvPicPr>
          <p:nvPr/>
        </p:nvPicPr>
        <p:blipFill>
          <a:blip r:embed="rId3"/>
          <a:srcRect t="5505"/>
          <a:stretch>
            <a:fillRect/>
          </a:stretch>
        </p:blipFill>
        <p:spPr>
          <a:xfrm>
            <a:off x="6705987" y="1628309"/>
            <a:ext cx="5486013" cy="3240000"/>
          </a:xfrm>
          <a:prstGeom prst="rect">
            <a:avLst/>
          </a:prstGeom>
        </p:spPr>
      </p:pic>
      <p:pic>
        <p:nvPicPr>
          <p:cNvPr id="10" name="Picture 9" descr="Screenshot (1).png">
            <a:extLst>
              <a:ext uri="{FF2B5EF4-FFF2-40B4-BE49-F238E27FC236}">
                <a16:creationId xmlns:a16="http://schemas.microsoft.com/office/drawing/2014/main" id="{DDEDADB7-BDC2-156D-DA42-B2043F2DC53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445"/>
          <a:stretch>
            <a:fillRect/>
          </a:stretch>
        </p:blipFill>
        <p:spPr>
          <a:xfrm>
            <a:off x="3525513" y="3197859"/>
            <a:ext cx="5425115" cy="324000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3F7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48640" y="320040"/>
            <a:ext cx="10789920" cy="8229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/>
            <a:r>
              <a:rPr sz="2400" b="1">
                <a:solidFill>
                  <a:srgbClr val="0A3E6E"/>
                </a:solidFill>
              </a:rPr>
              <a:t>Initial GAIA Deployment</a:t>
            </a:r>
          </a:p>
        </p:txBody>
      </p:sp>
      <p:sp>
        <p:nvSpPr>
          <p:cNvPr id="3" name="Rectangle 2"/>
          <p:cNvSpPr/>
          <p:nvPr/>
        </p:nvSpPr>
        <p:spPr>
          <a:xfrm>
            <a:off x="548640" y="1115568"/>
            <a:ext cx="10698480" cy="36576"/>
          </a:xfrm>
          <a:prstGeom prst="rect">
            <a:avLst/>
          </a:prstGeom>
          <a:solidFill>
            <a:srgbClr val="008CB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640080" y="1417320"/>
            <a:ext cx="3108960" cy="28110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spcAft>
                <a:spcPts val="1000"/>
              </a:spcAft>
              <a:buFont typeface="Arial" panose="020B0604020202020204" pitchFamily="34" charset="0"/>
              <a:buChar char="•"/>
              <a:defRPr sz="1600">
                <a:solidFill>
                  <a:srgbClr val="18212B"/>
                </a:solidFill>
              </a:defRPr>
            </a:pPr>
            <a:r>
              <a:rPr dirty="0"/>
              <a:t>GAIA was installed on both the Security Management Server and the Gateway.</a:t>
            </a:r>
          </a:p>
          <a:p>
            <a:pPr marL="285750" indent="-285750">
              <a:spcAft>
                <a:spcPts val="1000"/>
              </a:spcAft>
              <a:buFont typeface="Arial" panose="020B0604020202020204" pitchFamily="34" charset="0"/>
              <a:buChar char="•"/>
              <a:defRPr sz="1600">
                <a:solidFill>
                  <a:srgbClr val="18212B"/>
                </a:solidFill>
              </a:defRPr>
            </a:pPr>
            <a:r>
              <a:rPr dirty="0"/>
              <a:t>The first-time wizard was used to assign management connectivity and system identity.</a:t>
            </a:r>
          </a:p>
          <a:p>
            <a:pPr marL="285750" indent="-285750">
              <a:spcAft>
                <a:spcPts val="1000"/>
              </a:spcAft>
              <a:buFont typeface="Arial" panose="020B0604020202020204" pitchFamily="34" charset="0"/>
              <a:buChar char="•"/>
              <a:defRPr sz="1600">
                <a:solidFill>
                  <a:srgbClr val="18212B"/>
                </a:solidFill>
              </a:defRPr>
            </a:pPr>
            <a:r>
              <a:rPr dirty="0"/>
              <a:t>This provided the platform required for centralized firewall administration.</a:t>
            </a:r>
          </a:p>
        </p:txBody>
      </p:sp>
      <p:pic>
        <p:nvPicPr>
          <p:cNvPr id="5" name="Picture 4" descr="Screenshot 2026-03-18 124248.png"/>
          <p:cNvPicPr>
            <a:picLocks noChangeAspect="1"/>
          </p:cNvPicPr>
          <p:nvPr/>
        </p:nvPicPr>
        <p:blipFill>
          <a:blip r:embed="rId2"/>
          <a:srcRect t="3820"/>
          <a:stretch>
            <a:fillRect/>
          </a:stretch>
        </p:blipFill>
        <p:spPr>
          <a:xfrm>
            <a:off x="3527213" y="2831616"/>
            <a:ext cx="5389927" cy="3240000"/>
          </a:xfrm>
          <a:prstGeom prst="rect">
            <a:avLst/>
          </a:prstGeom>
        </p:spPr>
      </p:pic>
      <p:pic>
        <p:nvPicPr>
          <p:cNvPr id="6" name="Picture 5" descr="Screenshot 2026-04-01 100811.png"/>
          <p:cNvPicPr>
            <a:picLocks noChangeAspect="1"/>
          </p:cNvPicPr>
          <p:nvPr/>
        </p:nvPicPr>
        <p:blipFill>
          <a:blip r:embed="rId3"/>
          <a:srcRect t="3820"/>
          <a:stretch>
            <a:fillRect/>
          </a:stretch>
        </p:blipFill>
        <p:spPr>
          <a:xfrm>
            <a:off x="7452360" y="1591731"/>
            <a:ext cx="5389927" cy="324000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3F7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48640" y="320040"/>
            <a:ext cx="10789920" cy="8229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/>
            <a:r>
              <a:rPr sz="2400" b="1">
                <a:solidFill>
                  <a:srgbClr val="0A3E6E"/>
                </a:solidFill>
              </a:rPr>
              <a:t>Gateway Configuration and Interface Assignment</a:t>
            </a:r>
          </a:p>
        </p:txBody>
      </p:sp>
      <p:sp>
        <p:nvSpPr>
          <p:cNvPr id="3" name="Rectangle 2"/>
          <p:cNvSpPr/>
          <p:nvPr/>
        </p:nvSpPr>
        <p:spPr>
          <a:xfrm>
            <a:off x="548640" y="1115568"/>
            <a:ext cx="10698480" cy="36576"/>
          </a:xfrm>
          <a:prstGeom prst="rect">
            <a:avLst/>
          </a:prstGeom>
          <a:solidFill>
            <a:srgbClr val="008CB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640080" y="1417320"/>
            <a:ext cx="4297680" cy="25648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spcAft>
                <a:spcPts val="1000"/>
              </a:spcAft>
              <a:buFont typeface="Arial" panose="020B0604020202020204" pitchFamily="34" charset="0"/>
              <a:buChar char="•"/>
              <a:defRPr sz="1600">
                <a:solidFill>
                  <a:srgbClr val="18212B"/>
                </a:solidFill>
              </a:defRPr>
            </a:pPr>
            <a:r>
              <a:rPr dirty="0"/>
              <a:t>The gateway was configured with separate interfaces for management, internal LAN, and routed links.</a:t>
            </a:r>
          </a:p>
          <a:p>
            <a:pPr marL="285750" indent="-285750">
              <a:spcAft>
                <a:spcPts val="1000"/>
              </a:spcAft>
              <a:buFont typeface="Arial" panose="020B0604020202020204" pitchFamily="34" charset="0"/>
              <a:buChar char="•"/>
              <a:defRPr sz="1600">
                <a:solidFill>
                  <a:srgbClr val="18212B"/>
                </a:solidFill>
              </a:defRPr>
            </a:pPr>
            <a:r>
              <a:rPr dirty="0"/>
              <a:t>Interface separation is essential because the firewall must distinguish trusted and untrusted traffic paths.</a:t>
            </a:r>
          </a:p>
          <a:p>
            <a:pPr marL="285750" indent="-285750">
              <a:spcAft>
                <a:spcPts val="1000"/>
              </a:spcAft>
              <a:buFont typeface="Arial" panose="020B0604020202020204" pitchFamily="34" charset="0"/>
              <a:buChar char="•"/>
              <a:defRPr sz="1600">
                <a:solidFill>
                  <a:srgbClr val="18212B"/>
                </a:solidFill>
              </a:defRPr>
            </a:pPr>
            <a:r>
              <a:rPr dirty="0"/>
              <a:t>This design allows the gateway to inspect, permit, or deny traffic between network segments.</a:t>
            </a:r>
          </a:p>
        </p:txBody>
      </p:sp>
      <p:pic>
        <p:nvPicPr>
          <p:cNvPr id="5" name="Picture 4" descr="Screenshot 2026-04-01 142351.png"/>
          <p:cNvPicPr>
            <a:picLocks noChangeAspect="1"/>
          </p:cNvPicPr>
          <p:nvPr/>
        </p:nvPicPr>
        <p:blipFill>
          <a:blip r:embed="rId2"/>
          <a:srcRect t="4401"/>
          <a:stretch>
            <a:fillRect/>
          </a:stretch>
        </p:blipFill>
        <p:spPr>
          <a:xfrm>
            <a:off x="4927920" y="1408176"/>
            <a:ext cx="6624000" cy="3957798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3F7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48640" y="320040"/>
            <a:ext cx="10789920" cy="8229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/>
            <a:r>
              <a:rPr sz="2400" b="1">
                <a:solidFill>
                  <a:srgbClr val="0A3E6E"/>
                </a:solidFill>
              </a:rPr>
              <a:t>Secure Internal Communication (SIC)</a:t>
            </a:r>
          </a:p>
        </p:txBody>
      </p:sp>
      <p:sp>
        <p:nvSpPr>
          <p:cNvPr id="3" name="Rectangle 2"/>
          <p:cNvSpPr/>
          <p:nvPr/>
        </p:nvSpPr>
        <p:spPr>
          <a:xfrm>
            <a:off x="548640" y="1115568"/>
            <a:ext cx="10698480" cy="36576"/>
          </a:xfrm>
          <a:prstGeom prst="rect">
            <a:avLst/>
          </a:prstGeom>
          <a:solidFill>
            <a:srgbClr val="008CB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48640" y="1225512"/>
            <a:ext cx="9452187" cy="7130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spcAft>
                <a:spcPts val="1000"/>
              </a:spcAft>
              <a:buFont typeface="Arial" panose="020B0604020202020204" pitchFamily="34" charset="0"/>
              <a:buChar char="•"/>
              <a:defRPr sz="1600">
                <a:solidFill>
                  <a:srgbClr val="18212B"/>
                </a:solidFill>
              </a:defRPr>
            </a:pPr>
            <a:r>
              <a:rPr dirty="0"/>
              <a:t>A gateway object was created in </a:t>
            </a:r>
            <a:r>
              <a:rPr dirty="0" err="1"/>
              <a:t>SmartConsole</a:t>
            </a:r>
            <a:r>
              <a:rPr dirty="0"/>
              <a:t> and linked to the physical gateway.</a:t>
            </a:r>
          </a:p>
          <a:p>
            <a:pPr marL="285750" indent="-285750">
              <a:spcAft>
                <a:spcPts val="1000"/>
              </a:spcAft>
              <a:buFont typeface="Arial" panose="020B0604020202020204" pitchFamily="34" charset="0"/>
              <a:buChar char="•"/>
              <a:defRPr sz="1600">
                <a:solidFill>
                  <a:srgbClr val="18212B"/>
                </a:solidFill>
              </a:defRPr>
            </a:pPr>
            <a:r>
              <a:rPr dirty="0"/>
              <a:t>Trust establishment confirmed that policy could be safely pushed from A-SMS to A-GW.</a:t>
            </a:r>
          </a:p>
        </p:txBody>
      </p:sp>
      <p:pic>
        <p:nvPicPr>
          <p:cNvPr id="5" name="Picture 4" descr="Screenshot 2026-04-01 142552.png"/>
          <p:cNvPicPr>
            <a:picLocks noChangeAspect="1"/>
          </p:cNvPicPr>
          <p:nvPr/>
        </p:nvPicPr>
        <p:blipFill>
          <a:blip r:embed="rId2"/>
          <a:srcRect t="4123"/>
          <a:stretch>
            <a:fillRect/>
          </a:stretch>
        </p:blipFill>
        <p:spPr>
          <a:xfrm>
            <a:off x="3749040" y="2889843"/>
            <a:ext cx="5932801" cy="3555104"/>
          </a:xfrm>
          <a:prstGeom prst="rect">
            <a:avLst/>
          </a:prstGeom>
        </p:spPr>
      </p:pic>
      <p:pic>
        <p:nvPicPr>
          <p:cNvPr id="6" name="Picture 5" descr="Screenshot 2026-04-05 155550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3332" y="2417694"/>
            <a:ext cx="5932801" cy="370800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3F7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48640" y="320040"/>
            <a:ext cx="10789920" cy="8229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/>
            <a:r>
              <a:rPr sz="2400" b="1">
                <a:solidFill>
                  <a:srgbClr val="0A3E6E"/>
                </a:solidFill>
              </a:rPr>
              <a:t>Licensing and Platform Readiness</a:t>
            </a:r>
          </a:p>
        </p:txBody>
      </p:sp>
      <p:sp>
        <p:nvSpPr>
          <p:cNvPr id="3" name="Rectangle 2"/>
          <p:cNvSpPr/>
          <p:nvPr/>
        </p:nvSpPr>
        <p:spPr>
          <a:xfrm>
            <a:off x="548640" y="1115568"/>
            <a:ext cx="10698480" cy="36576"/>
          </a:xfrm>
          <a:prstGeom prst="rect">
            <a:avLst/>
          </a:prstGeom>
          <a:solidFill>
            <a:srgbClr val="008CB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48640" y="1290241"/>
            <a:ext cx="9359053" cy="7130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spcAft>
                <a:spcPts val="1000"/>
              </a:spcAft>
              <a:buFont typeface="Arial" panose="020B0604020202020204" pitchFamily="34" charset="0"/>
              <a:buChar char="•"/>
              <a:defRPr sz="1600">
                <a:solidFill>
                  <a:srgbClr val="18212B"/>
                </a:solidFill>
              </a:defRPr>
            </a:pPr>
            <a:r>
              <a:rPr dirty="0"/>
              <a:t>Licensing was attached and verified to ensure the firewall components were operational.</a:t>
            </a:r>
          </a:p>
          <a:p>
            <a:pPr marL="285750" indent="-285750">
              <a:spcAft>
                <a:spcPts val="1000"/>
              </a:spcAft>
              <a:buFont typeface="Arial" panose="020B0604020202020204" pitchFamily="34" charset="0"/>
              <a:buChar char="•"/>
              <a:defRPr sz="1600">
                <a:solidFill>
                  <a:srgbClr val="18212B"/>
                </a:solidFill>
              </a:defRPr>
            </a:pPr>
            <a:r>
              <a:rPr dirty="0"/>
              <a:t>The final platform view confirmed an operational Check Point deployment.</a:t>
            </a:r>
          </a:p>
        </p:txBody>
      </p:sp>
      <p:pic>
        <p:nvPicPr>
          <p:cNvPr id="5" name="Picture 4" descr="Screenshot 2026-04-01 145832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0079" y="2757960"/>
            <a:ext cx="6048001" cy="3780000"/>
          </a:xfrm>
          <a:prstGeom prst="rect">
            <a:avLst/>
          </a:prstGeom>
        </p:spPr>
      </p:pic>
      <p:pic>
        <p:nvPicPr>
          <p:cNvPr id="6" name="Picture 5" descr="Screenshot 2026-04-05 155550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03920" y="2463204"/>
            <a:ext cx="6048001" cy="378000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3F7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48640" y="320040"/>
            <a:ext cx="10789920" cy="8229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/>
            <a:r>
              <a:rPr sz="2400" b="1">
                <a:solidFill>
                  <a:srgbClr val="0A3E6E"/>
                </a:solidFill>
              </a:rPr>
              <a:t>Firewall Policy Design</a:t>
            </a:r>
          </a:p>
        </p:txBody>
      </p:sp>
      <p:sp>
        <p:nvSpPr>
          <p:cNvPr id="3" name="Rectangle 2"/>
          <p:cNvSpPr/>
          <p:nvPr/>
        </p:nvSpPr>
        <p:spPr>
          <a:xfrm>
            <a:off x="548640" y="1115568"/>
            <a:ext cx="10698480" cy="36576"/>
          </a:xfrm>
          <a:prstGeom prst="rect">
            <a:avLst/>
          </a:prstGeom>
          <a:solidFill>
            <a:srgbClr val="008CB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463127" y="1207501"/>
            <a:ext cx="5718387" cy="18261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spcAft>
                <a:spcPts val="1000"/>
              </a:spcAft>
              <a:buFont typeface="Arial" panose="020B0604020202020204" pitchFamily="34" charset="0"/>
              <a:buChar char="•"/>
              <a:defRPr sz="1600">
                <a:solidFill>
                  <a:srgbClr val="18212B"/>
                </a:solidFill>
              </a:defRPr>
            </a:pPr>
            <a:r>
              <a:rPr dirty="0"/>
              <a:t>Rules were created according to least-privilege access control.</a:t>
            </a:r>
          </a:p>
          <a:p>
            <a:pPr marL="285750" indent="-285750">
              <a:spcAft>
                <a:spcPts val="1000"/>
              </a:spcAft>
              <a:buFont typeface="Arial" panose="020B0604020202020204" pitchFamily="34" charset="0"/>
              <a:buChar char="•"/>
              <a:defRPr sz="1600">
                <a:solidFill>
                  <a:srgbClr val="18212B"/>
                </a:solidFill>
              </a:defRPr>
            </a:pPr>
            <a:r>
              <a:rPr dirty="0"/>
              <a:t>Only required services were permitted, while risky or unnecessary traffic was denied.</a:t>
            </a:r>
          </a:p>
          <a:p>
            <a:pPr marL="285750" indent="-285750">
              <a:spcAft>
                <a:spcPts val="1000"/>
              </a:spcAft>
              <a:buFont typeface="Arial" panose="020B0604020202020204" pitchFamily="34" charset="0"/>
              <a:buChar char="•"/>
              <a:defRPr sz="1600">
                <a:solidFill>
                  <a:srgbClr val="18212B"/>
                </a:solidFill>
              </a:defRPr>
            </a:pPr>
            <a:r>
              <a:rPr dirty="0"/>
              <a:t>The policy included management access, internal communication, DNS, web access, ICMP testing, blocked Telnet, and a final cleanup rule.</a:t>
            </a:r>
          </a:p>
        </p:txBody>
      </p:sp>
      <p:pic>
        <p:nvPicPr>
          <p:cNvPr id="5" name="Picture 4" descr="Screenshot 2026-04-05 17494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640" y="3216170"/>
            <a:ext cx="6048001" cy="3780000"/>
          </a:xfrm>
          <a:prstGeom prst="rect">
            <a:avLst/>
          </a:prstGeom>
        </p:spPr>
      </p:pic>
      <p:pic>
        <p:nvPicPr>
          <p:cNvPr id="6" name="Picture 5" descr="Screenshot 2026-04-05 174705.png"/>
          <p:cNvPicPr>
            <a:picLocks noChangeAspect="1"/>
          </p:cNvPicPr>
          <p:nvPr/>
        </p:nvPicPr>
        <p:blipFill>
          <a:blip r:embed="rId3"/>
          <a:srcRect t="46357" b="-1"/>
          <a:stretch>
            <a:fillRect/>
          </a:stretch>
        </p:blipFill>
        <p:spPr>
          <a:xfrm>
            <a:off x="6096000" y="1055892"/>
            <a:ext cx="6048001" cy="202769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3F7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48640" y="320040"/>
            <a:ext cx="10789920" cy="8229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/>
            <a:r>
              <a:rPr sz="2400" b="1">
                <a:solidFill>
                  <a:srgbClr val="0A3E6E"/>
                </a:solidFill>
              </a:rPr>
              <a:t>Connectivity Testing and Validation</a:t>
            </a:r>
          </a:p>
        </p:txBody>
      </p:sp>
      <p:sp>
        <p:nvSpPr>
          <p:cNvPr id="3" name="Rectangle 2"/>
          <p:cNvSpPr/>
          <p:nvPr/>
        </p:nvSpPr>
        <p:spPr>
          <a:xfrm>
            <a:off x="548640" y="1115568"/>
            <a:ext cx="10698480" cy="36576"/>
          </a:xfrm>
          <a:prstGeom prst="rect">
            <a:avLst/>
          </a:prstGeom>
          <a:solidFill>
            <a:srgbClr val="008CB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640080" y="1079618"/>
            <a:ext cx="6048000" cy="18261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spcAft>
                <a:spcPts val="1000"/>
              </a:spcAft>
              <a:buFont typeface="Arial" panose="020B0604020202020204" pitchFamily="34" charset="0"/>
              <a:buChar char="•"/>
              <a:defRPr sz="1600">
                <a:solidFill>
                  <a:srgbClr val="18212B"/>
                </a:solidFill>
              </a:defRPr>
            </a:pPr>
            <a:r>
              <a:rPr dirty="0"/>
              <a:t>Testing was performed from the client, server and gateway to confirm routing and reachability.</a:t>
            </a:r>
          </a:p>
          <a:p>
            <a:pPr marL="285750" indent="-285750">
              <a:spcAft>
                <a:spcPts val="1000"/>
              </a:spcAft>
              <a:buFont typeface="Arial" panose="020B0604020202020204" pitchFamily="34" charset="0"/>
              <a:buChar char="•"/>
              <a:defRPr sz="1600">
                <a:solidFill>
                  <a:srgbClr val="18212B"/>
                </a:solidFill>
              </a:defRPr>
            </a:pPr>
            <a:r>
              <a:rPr dirty="0"/>
              <a:t>ICMP was allowed to validate that nodes could communicate through the designed network path.</a:t>
            </a:r>
          </a:p>
          <a:p>
            <a:pPr marL="285750" indent="-285750">
              <a:spcAft>
                <a:spcPts val="1000"/>
              </a:spcAft>
              <a:buFont typeface="Arial" panose="020B0604020202020204" pitchFamily="34" charset="0"/>
              <a:buChar char="•"/>
              <a:defRPr sz="1600">
                <a:solidFill>
                  <a:srgbClr val="18212B"/>
                </a:solidFill>
              </a:defRPr>
            </a:pPr>
            <a:r>
              <a:rPr dirty="0"/>
              <a:t>Successful ping responses proved that the topology and firewall path were functioning correctly.</a:t>
            </a:r>
          </a:p>
        </p:txBody>
      </p:sp>
      <p:pic>
        <p:nvPicPr>
          <p:cNvPr id="5" name="Picture 4" descr="Screenshot 2026-04-05 17500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4560" y="2905759"/>
            <a:ext cx="6048001" cy="3780000"/>
          </a:xfrm>
          <a:prstGeom prst="rect">
            <a:avLst/>
          </a:prstGeom>
        </p:spPr>
      </p:pic>
      <p:pic>
        <p:nvPicPr>
          <p:cNvPr id="6" name="Picture 5" descr="Screenshot 2026-04-05 201710.png"/>
          <p:cNvPicPr>
            <a:picLocks noChangeAspect="1"/>
          </p:cNvPicPr>
          <p:nvPr/>
        </p:nvPicPr>
        <p:blipFill>
          <a:blip r:embed="rId3"/>
          <a:srcRect t="9918"/>
          <a:stretch>
            <a:fillRect/>
          </a:stretch>
        </p:blipFill>
        <p:spPr>
          <a:xfrm>
            <a:off x="6317827" y="1490472"/>
            <a:ext cx="6048001" cy="3405095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3F7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48640" y="320040"/>
            <a:ext cx="10789920" cy="8229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/>
            <a:r>
              <a:rPr sz="2400" b="1">
                <a:solidFill>
                  <a:srgbClr val="0A3E6E"/>
                </a:solidFill>
              </a:rPr>
              <a:t>Security Enforcement: Telnet Blocked, SSH Controlled</a:t>
            </a:r>
          </a:p>
        </p:txBody>
      </p:sp>
      <p:sp>
        <p:nvSpPr>
          <p:cNvPr id="3" name="Rectangle 2"/>
          <p:cNvSpPr/>
          <p:nvPr/>
        </p:nvSpPr>
        <p:spPr>
          <a:xfrm>
            <a:off x="548640" y="1115568"/>
            <a:ext cx="10698480" cy="36576"/>
          </a:xfrm>
          <a:prstGeom prst="rect">
            <a:avLst/>
          </a:prstGeom>
          <a:solidFill>
            <a:srgbClr val="008CB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125306" y="1298786"/>
            <a:ext cx="5616787" cy="18261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spcAft>
                <a:spcPts val="1000"/>
              </a:spcAft>
              <a:buFont typeface="Arial" panose="020B0604020202020204" pitchFamily="34" charset="0"/>
              <a:buChar char="•"/>
              <a:defRPr sz="1600">
                <a:solidFill>
                  <a:srgbClr val="18212B"/>
                </a:solidFill>
              </a:defRPr>
            </a:pPr>
            <a:r>
              <a:rPr dirty="0"/>
              <a:t>Telnet traffic was intentionally blocked because it is insecure and transmits data in plaintext.</a:t>
            </a:r>
          </a:p>
          <a:p>
            <a:pPr marL="285750" indent="-285750">
              <a:spcAft>
                <a:spcPts val="1000"/>
              </a:spcAft>
              <a:buFont typeface="Arial" panose="020B0604020202020204" pitchFamily="34" charset="0"/>
              <a:buChar char="•"/>
              <a:defRPr sz="1600">
                <a:solidFill>
                  <a:srgbClr val="18212B"/>
                </a:solidFill>
              </a:defRPr>
            </a:pPr>
            <a:r>
              <a:rPr dirty="0"/>
              <a:t>SSH was selectively allowed for administrative purposes.</a:t>
            </a:r>
          </a:p>
          <a:p>
            <a:pPr marL="285750" indent="-285750">
              <a:spcAft>
                <a:spcPts val="1000"/>
              </a:spcAft>
              <a:buFont typeface="Arial" panose="020B0604020202020204" pitchFamily="34" charset="0"/>
              <a:buChar char="•"/>
              <a:defRPr sz="1600">
                <a:solidFill>
                  <a:srgbClr val="18212B"/>
                </a:solidFill>
              </a:defRPr>
            </a:pPr>
            <a:r>
              <a:rPr dirty="0"/>
              <a:t>These tests demonstrated that the firewall was not simply passing traffic; it was enforcing service-specific security decisions.</a:t>
            </a:r>
          </a:p>
        </p:txBody>
      </p:sp>
      <p:pic>
        <p:nvPicPr>
          <p:cNvPr id="5" name="Picture 4" descr="Screenshot 2026-04-05 202254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4560" y="2922692"/>
            <a:ext cx="6048001" cy="3780000"/>
          </a:xfrm>
          <a:prstGeom prst="rect">
            <a:avLst/>
          </a:prstGeom>
        </p:spPr>
      </p:pic>
      <p:pic>
        <p:nvPicPr>
          <p:cNvPr id="6" name="Picture 5" descr="Screenshot 2026-04-05 200750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43999" y="732197"/>
            <a:ext cx="6048001" cy="378000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3F7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48640" y="320040"/>
            <a:ext cx="10789920" cy="8229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/>
            <a:r>
              <a:rPr sz="2400" b="1" dirty="0">
                <a:solidFill>
                  <a:srgbClr val="0A3E6E"/>
                </a:solidFill>
              </a:rPr>
              <a:t>What Was Achieved in Task 2</a:t>
            </a:r>
          </a:p>
        </p:txBody>
      </p:sp>
      <p:sp>
        <p:nvSpPr>
          <p:cNvPr id="3" name="Rectangle 2"/>
          <p:cNvSpPr/>
          <p:nvPr/>
        </p:nvSpPr>
        <p:spPr>
          <a:xfrm>
            <a:off x="548640" y="1115568"/>
            <a:ext cx="10698480" cy="36576"/>
          </a:xfrm>
          <a:prstGeom prst="rect">
            <a:avLst/>
          </a:prstGeom>
          <a:solidFill>
            <a:srgbClr val="008CB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822960" y="1645920"/>
            <a:ext cx="9875520" cy="14619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spcAft>
                <a:spcPts val="1000"/>
              </a:spcAft>
              <a:buAutoNum type="arabicPeriod"/>
              <a:defRPr sz="1600">
                <a:solidFill>
                  <a:srgbClr val="18212B"/>
                </a:solidFill>
              </a:defRPr>
            </a:pPr>
            <a:r>
              <a:rPr lang="en-GB" dirty="0"/>
              <a:t>HTTPS Inspection (we can create or import the CA certification and apply it on the </a:t>
            </a:r>
            <a:r>
              <a:rPr lang="en-GB" dirty="0" err="1"/>
              <a:t>SmartConsole</a:t>
            </a:r>
            <a:r>
              <a:rPr lang="en-GB" dirty="0"/>
              <a:t>.)</a:t>
            </a:r>
          </a:p>
          <a:p>
            <a:pPr marL="342900" indent="-342900">
              <a:spcAft>
                <a:spcPts val="1000"/>
              </a:spcAft>
              <a:buAutoNum type="arabicPeriod"/>
              <a:defRPr sz="1600">
                <a:solidFill>
                  <a:srgbClr val="18212B"/>
                </a:solidFill>
              </a:defRPr>
            </a:pPr>
            <a:r>
              <a:rPr lang="en-GB" dirty="0"/>
              <a:t>VPN (control the remote access or client and tweak it on the Multifactor Authentication. </a:t>
            </a:r>
          </a:p>
          <a:p>
            <a:pPr marL="342900" indent="-342900">
              <a:spcAft>
                <a:spcPts val="1000"/>
              </a:spcAft>
              <a:buAutoNum type="arabicPeriod"/>
              <a:defRPr sz="1600">
                <a:solidFill>
                  <a:srgbClr val="18212B"/>
                </a:solidFill>
              </a:defRPr>
            </a:pPr>
            <a:r>
              <a:rPr lang="en-GB" dirty="0"/>
              <a:t>Zero Trust (The main idea of zero trust is no entity is trustable so we should apply it. </a:t>
            </a:r>
          </a:p>
          <a:p>
            <a:pPr marL="342900" indent="-342900">
              <a:spcAft>
                <a:spcPts val="1000"/>
              </a:spcAft>
              <a:buAutoNum type="arabicPeriod"/>
              <a:defRPr sz="1600">
                <a:solidFill>
                  <a:srgbClr val="18212B"/>
                </a:solidFill>
              </a:defRPr>
            </a:pPr>
            <a:endParaRPr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3F7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48640" y="320040"/>
            <a:ext cx="10789920" cy="8229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/>
            <a:r>
              <a:rPr sz="2400" b="1">
                <a:solidFill>
                  <a:srgbClr val="0A3E6E"/>
                </a:solidFill>
              </a:rPr>
              <a:t>Conclusion</a:t>
            </a:r>
          </a:p>
        </p:txBody>
      </p:sp>
      <p:sp>
        <p:nvSpPr>
          <p:cNvPr id="3" name="Rectangle 2"/>
          <p:cNvSpPr/>
          <p:nvPr/>
        </p:nvSpPr>
        <p:spPr>
          <a:xfrm>
            <a:off x="548640" y="1115568"/>
            <a:ext cx="10698480" cy="36576"/>
          </a:xfrm>
          <a:prstGeom prst="rect">
            <a:avLst/>
          </a:prstGeom>
          <a:solidFill>
            <a:srgbClr val="008CB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822960" y="1645920"/>
            <a:ext cx="9875520" cy="1579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spcAft>
                <a:spcPts val="1000"/>
              </a:spcAft>
              <a:buFont typeface="+mj-lt"/>
              <a:buAutoNum type="arabicPeriod"/>
              <a:defRPr sz="1600">
                <a:solidFill>
                  <a:srgbClr val="18212B"/>
                </a:solidFill>
              </a:defRPr>
            </a:pPr>
            <a:r>
              <a:rPr lang="en-GB" sz="1600" dirty="0"/>
              <a:t>Centralized security management was deployed on Gaia OS to extend the enterprise network, supported by an enforced security gateway policy. </a:t>
            </a:r>
          </a:p>
          <a:p>
            <a:pPr marL="342900" indent="-342900">
              <a:spcAft>
                <a:spcPts val="1000"/>
              </a:spcAft>
              <a:buFont typeface="+mj-lt"/>
              <a:buAutoNum type="arabicPeriod"/>
              <a:defRPr sz="1600">
                <a:solidFill>
                  <a:srgbClr val="18212B"/>
                </a:solidFill>
              </a:defRPr>
            </a:pPr>
            <a:r>
              <a:rPr lang="en-GB" sz="1600" dirty="0"/>
              <a:t>Access controls were implemented as firewall rules and validated via policy installation and traffic testing. </a:t>
            </a:r>
          </a:p>
          <a:p>
            <a:pPr marL="342900" indent="-342900">
              <a:spcAft>
                <a:spcPts val="1000"/>
              </a:spcAft>
              <a:buFont typeface="+mj-lt"/>
              <a:buAutoNum type="arabicPeriod"/>
              <a:defRPr sz="1600">
                <a:solidFill>
                  <a:srgbClr val="18212B"/>
                </a:solidFill>
              </a:defRPr>
            </a:pPr>
            <a:r>
              <a:rPr lang="en-GB" sz="1600" dirty="0"/>
              <a:t>Additional hardening measures enhanced system resilience, monitoring visibility, and adherence to best-practice standards.</a:t>
            </a:r>
            <a:endParaRPr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461</Words>
  <Application>Microsoft Office PowerPoint</Application>
  <PresentationFormat>Widescreen</PresentationFormat>
  <Paragraphs>38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Akhil james</dc:creator>
  <cp:keywords/>
  <dc:description/>
  <cp:lastModifiedBy/>
  <cp:revision>1</cp:revision>
  <dcterms:created xsi:type="dcterms:W3CDTF">2026-08-09T22:01:11Z</dcterms:created>
  <dcterms:modified xsi:type="dcterms:W3CDTF">2026-08-09T22:01:32Z</dcterms:modified>
  <cp:category/>
</cp:coreProperties>
</file>