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1"/>
  </p:sldMasterIdLst>
  <p:notesMasterIdLst>
    <p:notesMasterId r:id="rId31"/>
  </p:notesMasterIdLst>
  <p:sldIdLst>
    <p:sldId id="256" r:id="rId2"/>
    <p:sldId id="257" r:id="rId3"/>
    <p:sldId id="258" r:id="rId4"/>
    <p:sldId id="259" r:id="rId5"/>
    <p:sldId id="260" r:id="rId6"/>
    <p:sldId id="272" r:id="rId7"/>
    <p:sldId id="263" r:id="rId8"/>
    <p:sldId id="267" r:id="rId9"/>
    <p:sldId id="273" r:id="rId10"/>
    <p:sldId id="274" r:id="rId11"/>
    <p:sldId id="268" r:id="rId12"/>
    <p:sldId id="275" r:id="rId13"/>
    <p:sldId id="266" r:id="rId14"/>
    <p:sldId id="269" r:id="rId15"/>
    <p:sldId id="271" r:id="rId16"/>
    <p:sldId id="276" r:id="rId17"/>
    <p:sldId id="270" r:id="rId18"/>
    <p:sldId id="278" r:id="rId19"/>
    <p:sldId id="288" r:id="rId20"/>
    <p:sldId id="277" r:id="rId21"/>
    <p:sldId id="279" r:id="rId22"/>
    <p:sldId id="280" r:id="rId23"/>
    <p:sldId id="281" r:id="rId24"/>
    <p:sldId id="283" r:id="rId25"/>
    <p:sldId id="284" r:id="rId26"/>
    <p:sldId id="282" r:id="rId27"/>
    <p:sldId id="285" r:id="rId28"/>
    <p:sldId id="286" r:id="rId29"/>
    <p:sldId id="287"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7C79"/>
    <a:srgbClr val="40B9B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15"/>
    <p:restoredTop sz="76298"/>
  </p:normalViewPr>
  <p:slideViewPr>
    <p:cSldViewPr snapToGrid="0">
      <p:cViewPr varScale="1">
        <p:scale>
          <a:sx n="74" d="100"/>
          <a:sy n="74" d="100"/>
        </p:scale>
        <p:origin x="220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398BA6-C7F2-8447-86D8-D1D3D02F241A}" type="datetimeFigureOut">
              <a:rPr lang="en-GB" smtClean="0"/>
              <a:t>17/03/2024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43333B-8D63-BF4C-840D-932B0890F9E1}" type="slidenum">
              <a:rPr lang="en-GB" smtClean="0"/>
              <a:t>‹#›</a:t>
            </a:fld>
            <a:endParaRPr lang="en-GB"/>
          </a:p>
        </p:txBody>
      </p:sp>
    </p:spTree>
    <p:extLst>
      <p:ext uri="{BB962C8B-B14F-4D97-AF65-F5344CB8AC3E}">
        <p14:creationId xmlns:p14="http://schemas.microsoft.com/office/powerpoint/2010/main" val="1430763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43333B-8D63-BF4C-840D-932B0890F9E1}" type="slidenum">
              <a:rPr lang="en-GB" smtClean="0"/>
              <a:t>1</a:t>
            </a:fld>
            <a:endParaRPr lang="en-GB"/>
          </a:p>
        </p:txBody>
      </p:sp>
    </p:spTree>
    <p:extLst>
      <p:ext uri="{BB962C8B-B14F-4D97-AF65-F5344CB8AC3E}">
        <p14:creationId xmlns:p14="http://schemas.microsoft.com/office/powerpoint/2010/main" val="2246559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0" i="0" u="none" strike="noStrike" dirty="0">
                <a:solidFill>
                  <a:srgbClr val="2E2E2E"/>
                </a:solidFill>
                <a:effectLst/>
                <a:highlight>
                  <a:srgbClr val="FFFFFF"/>
                </a:highlight>
                <a:latin typeface="Open Sans" panose="020F0502020204030204" pitchFamily="34" charset="0"/>
              </a:rPr>
              <a:t>One of the problems with excessively aligning behaviour with cognitive content is that much of what is generated by our ‘minds’ is not particularly useful. If it were all useful, then we would not have to consider fusion as a problematic process. However, much of what ‘pops’ into our minds at any given moment is simply automatic because of our learning history, and the remainder is often arbitrary and not particularly meaningful. So, when we treat the content of our thoughts as true and sacrosanct, it makes it more likely that our behaviour will be similarly arbitrary and automatic. </a:t>
            </a:r>
            <a:r>
              <a:rPr lang="en-GB" sz="2400" b="0" i="0" u="none" strike="noStrike" dirty="0">
                <a:solidFill>
                  <a:srgbClr val="2E2E2E"/>
                </a:solidFill>
                <a:effectLst/>
                <a:highlight>
                  <a:srgbClr val="FFFFFF"/>
                </a:highlight>
                <a:latin typeface="Open Sans" panose="020B0606030504020204" pitchFamily="34" charset="0"/>
              </a:rPr>
              <a:t>The mind's ability to generate negative content has an adaptive function, because it allows people to predict and respond proactively to potentially dangerous scenarios. </a:t>
            </a:r>
            <a:endParaRPr lang="en-GB" sz="1600" dirty="0"/>
          </a:p>
        </p:txBody>
      </p:sp>
      <p:sp>
        <p:nvSpPr>
          <p:cNvPr id="4" name="Slide Number Placeholder 3"/>
          <p:cNvSpPr>
            <a:spLocks noGrp="1"/>
          </p:cNvSpPr>
          <p:nvPr>
            <p:ph type="sldNum" sz="quarter" idx="5"/>
          </p:nvPr>
        </p:nvSpPr>
        <p:spPr/>
        <p:txBody>
          <a:bodyPr/>
          <a:lstStyle/>
          <a:p>
            <a:fld id="{4243333B-8D63-BF4C-840D-932B0890F9E1}" type="slidenum">
              <a:rPr lang="en-GB" smtClean="0"/>
              <a:t>12</a:t>
            </a:fld>
            <a:endParaRPr lang="en-GB"/>
          </a:p>
        </p:txBody>
      </p:sp>
    </p:spTree>
    <p:extLst>
      <p:ext uri="{BB962C8B-B14F-4D97-AF65-F5344CB8AC3E}">
        <p14:creationId xmlns:p14="http://schemas.microsoft.com/office/powerpoint/2010/main" val="15377795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E2E2E"/>
                </a:solidFill>
                <a:effectLst/>
                <a:highlight>
                  <a:srgbClr val="FFFFFF"/>
                </a:highlight>
                <a:latin typeface="Open Sans" panose="020B0606030504020204" pitchFamily="34" charset="0"/>
              </a:rPr>
              <a:t> It is important to note that the conceptualized self is neither good nor bad in and of itself. It is problematic only when we become overly attached to this conceptualization and truly believe that we are defined by those labels in a firm or unchanging way. </a:t>
            </a:r>
            <a:endParaRPr lang="en-GB" dirty="0"/>
          </a:p>
        </p:txBody>
      </p:sp>
      <p:sp>
        <p:nvSpPr>
          <p:cNvPr id="4" name="Slide Number Placeholder 3"/>
          <p:cNvSpPr>
            <a:spLocks noGrp="1"/>
          </p:cNvSpPr>
          <p:nvPr>
            <p:ph type="sldNum" sz="quarter" idx="5"/>
          </p:nvPr>
        </p:nvSpPr>
        <p:spPr/>
        <p:txBody>
          <a:bodyPr/>
          <a:lstStyle/>
          <a:p>
            <a:fld id="{4243333B-8D63-BF4C-840D-932B0890F9E1}" type="slidenum">
              <a:rPr lang="en-GB" smtClean="0"/>
              <a:t>14</a:t>
            </a:fld>
            <a:endParaRPr lang="en-GB"/>
          </a:p>
        </p:txBody>
      </p:sp>
    </p:spTree>
    <p:extLst>
      <p:ext uri="{BB962C8B-B14F-4D97-AF65-F5344CB8AC3E}">
        <p14:creationId xmlns:p14="http://schemas.microsoft.com/office/powerpoint/2010/main" val="9208881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43333B-8D63-BF4C-840D-932B0890F9E1}" type="slidenum">
              <a:rPr lang="en-GB" smtClean="0"/>
              <a:t>15</a:t>
            </a:fld>
            <a:endParaRPr lang="en-GB"/>
          </a:p>
        </p:txBody>
      </p:sp>
    </p:spTree>
    <p:extLst>
      <p:ext uri="{BB962C8B-B14F-4D97-AF65-F5344CB8AC3E}">
        <p14:creationId xmlns:p14="http://schemas.microsoft.com/office/powerpoint/2010/main" val="9239569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43333B-8D63-BF4C-840D-932B0890F9E1}" type="slidenum">
              <a:rPr lang="en-GB" smtClean="0"/>
              <a:t>16</a:t>
            </a:fld>
            <a:endParaRPr lang="en-GB"/>
          </a:p>
        </p:txBody>
      </p:sp>
    </p:spTree>
    <p:extLst>
      <p:ext uri="{BB962C8B-B14F-4D97-AF65-F5344CB8AC3E}">
        <p14:creationId xmlns:p14="http://schemas.microsoft.com/office/powerpoint/2010/main" val="31539915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43333B-8D63-BF4C-840D-932B0890F9E1}" type="slidenum">
              <a:rPr lang="en-GB" smtClean="0"/>
              <a:t>17</a:t>
            </a:fld>
            <a:endParaRPr lang="en-GB"/>
          </a:p>
        </p:txBody>
      </p:sp>
    </p:spTree>
    <p:extLst>
      <p:ext uri="{BB962C8B-B14F-4D97-AF65-F5344CB8AC3E}">
        <p14:creationId xmlns:p14="http://schemas.microsoft.com/office/powerpoint/2010/main" val="4160911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20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2211190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49780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a:xfrm>
            <a:off x="877824" y="6356350"/>
            <a:ext cx="2743200" cy="365125"/>
          </a:xfrm>
          <a:prstGeom prst="rect">
            <a:avLst/>
          </a:prstGeom>
        </p:spPr>
        <p:txBody>
          <a:bodyPr/>
          <a:lstStyle/>
          <a:p>
            <a:fld id="{BC9F5005-EC25-4FB9-B19B-2437F0B120D2}" type="datetime1">
              <a:rPr lang="en-US" smtClean="0"/>
              <a:t>3/17/24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81055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a:xfrm>
            <a:off x="877824" y="6356350"/>
            <a:ext cx="2743200" cy="365125"/>
          </a:xfrm>
          <a:prstGeom prst="rect">
            <a:avLst/>
          </a:prstGeom>
        </p:spPr>
        <p:txBody>
          <a:bodyPr/>
          <a:lstStyle/>
          <a:p>
            <a:fld id="{0B283B5C-2325-42FF-AF91-C1451D9D66CC}" type="datetime1">
              <a:rPr lang="en-US" smtClean="0"/>
              <a:t>3/17/24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031620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a:xfrm>
            <a:off x="877824" y="6356350"/>
            <a:ext cx="2743200" cy="365125"/>
          </a:xfrm>
          <a:prstGeom prst="rect">
            <a:avLst/>
          </a:prstGeom>
        </p:spPr>
        <p:txBody>
          <a:bodyPr/>
          <a:lstStyle/>
          <a:p>
            <a:fld id="{0F88DB08-3B01-46DD-99F2-F6F6334EA669}" type="datetime1">
              <a:rPr lang="en-US" smtClean="0"/>
              <a:t>3/17/24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168123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a:xfrm>
            <a:off x="877824" y="6356350"/>
            <a:ext cx="2743200" cy="365125"/>
          </a:xfrm>
          <a:prstGeom prst="rect">
            <a:avLst/>
          </a:prstGeom>
        </p:spPr>
        <p:txBody>
          <a:bodyPr/>
          <a:lstStyle/>
          <a:p>
            <a:fld id="{5892AC11-ACC3-4129-BBD7-C580BF1A4EE7}" type="datetime1">
              <a:rPr lang="en-US" smtClean="0"/>
              <a:t>3/17/24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584715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a:xfrm>
            <a:off x="877824" y="6356350"/>
            <a:ext cx="2743200" cy="365125"/>
          </a:xfrm>
          <a:prstGeom prst="rect">
            <a:avLst/>
          </a:prstGeom>
        </p:spPr>
        <p:txBody>
          <a:bodyPr/>
          <a:lstStyle/>
          <a:p>
            <a:fld id="{6D80F7F3-E406-44E2-93AF-674B3F1A2E51}" type="datetime1">
              <a:rPr lang="en-US" smtClean="0"/>
              <a:t>3/17/24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784294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a:xfrm>
            <a:off x="877824" y="6356350"/>
            <a:ext cx="2743200" cy="365125"/>
          </a:xfrm>
          <a:prstGeom prst="rect">
            <a:avLst/>
          </a:prstGeom>
        </p:spPr>
        <p:txBody>
          <a:bodyPr/>
          <a:lstStyle/>
          <a:p>
            <a:fld id="{2FB1DD93-7C9D-4E53-81F0-DDE57FEA7EDB}" type="datetime1">
              <a:rPr lang="en-US" smtClean="0"/>
              <a:t>3/17/24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517234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a:xfrm>
            <a:off x="877824" y="6356350"/>
            <a:ext cx="2743200" cy="365125"/>
          </a:xfrm>
          <a:prstGeom prst="rect">
            <a:avLst/>
          </a:prstGeom>
        </p:spPr>
        <p:txBody>
          <a:bodyPr/>
          <a:lstStyle/>
          <a:p>
            <a:fld id="{3DF7BC28-59DE-4F83-B4A1-497203279FAD}" type="datetime1">
              <a:rPr lang="en-US" smtClean="0"/>
              <a:t>3/17/24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390224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a:xfrm>
            <a:off x="877824" y="6356350"/>
            <a:ext cx="2743200" cy="365125"/>
          </a:xfrm>
          <a:prstGeom prst="rect">
            <a:avLst/>
          </a:prstGeom>
        </p:spPr>
        <p:txBody>
          <a:bodyPr/>
          <a:lstStyle/>
          <a:p>
            <a:fld id="{61E8A6D4-154B-4E4D-9001-7A6C328D243E}" type="datetime1">
              <a:rPr lang="en-US" smtClean="0"/>
              <a:t>3/17/24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4096448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a:xfrm>
            <a:off x="877824" y="6356350"/>
            <a:ext cx="2743200" cy="365125"/>
          </a:xfrm>
          <a:prstGeom prst="rect">
            <a:avLst/>
          </a:prstGeom>
        </p:spPr>
        <p:txBody>
          <a:bodyPr/>
          <a:lstStyle/>
          <a:p>
            <a:fld id="{EF880999-9BD6-4929-BDEC-B84E21C16701}" type="datetime1">
              <a:rPr lang="en-US" smtClean="0"/>
              <a:t>3/17/24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a:xfrm>
            <a:off x="7132320" y="6356350"/>
            <a:ext cx="4297680" cy="365125"/>
          </a:xfrm>
          <a:prstGeom prst="rect">
            <a:avLst/>
          </a:prstGeom>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a:xfrm>
            <a:off x="11429999" y="6356350"/>
            <a:ext cx="521207" cy="365125"/>
          </a:xfrm>
          <a:prstGeom prst="rect">
            <a:avLst/>
          </a:prstGeom>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203355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97000">
              <a:schemeClr val="accent3">
                <a:lumMod val="40000"/>
                <a:lumOff val="60000"/>
              </a:schemeClr>
            </a:gs>
            <a:gs pos="92000">
              <a:schemeClr val="accent3">
                <a:lumMod val="40000"/>
                <a:lumOff val="60000"/>
              </a:schemeClr>
            </a:gs>
            <a:gs pos="79000">
              <a:schemeClr val="accent3">
                <a:lumMod val="45000"/>
                <a:lumOff val="55000"/>
              </a:schemeClr>
            </a:gs>
            <a:gs pos="31000">
              <a:schemeClr val="accent3">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02967291"/>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1" r:id="rId10"/>
    <p:sldLayoutId id="2147483710"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20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20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 colorful background with dots and lines&#10;&#10;Description automatically generated">
            <a:extLst>
              <a:ext uri="{FF2B5EF4-FFF2-40B4-BE49-F238E27FC236}">
                <a16:creationId xmlns:a16="http://schemas.microsoft.com/office/drawing/2014/main" id="{A5CEDEE1-B7FB-6180-FC3B-710832A772B2}"/>
              </a:ext>
            </a:extLst>
          </p:cNvPr>
          <p:cNvPicPr>
            <a:picLocks noChangeAspect="1"/>
          </p:cNvPicPr>
          <p:nvPr/>
        </p:nvPicPr>
        <p:blipFill rotWithShape="1">
          <a:blip r:embed="rId3"/>
          <a:srcRect l="1856" r="1281" b="1"/>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F6DD4703-FD80-4610-ACE9-01DCD86D8C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CEFCBC2-6F82-4011-8D8D-90F43DCB1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08571"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2E9DED9E-DE30-402A-B9D1-AC3C24025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5CCB7C65-BA06-49C5-8D3C-51F97B409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35602"/>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8090C865-1DE9-777A-D334-3C7C677DFBD9}"/>
              </a:ext>
            </a:extLst>
          </p:cNvPr>
          <p:cNvSpPr>
            <a:spLocks noGrp="1"/>
          </p:cNvSpPr>
          <p:nvPr>
            <p:ph type="ctrTitle"/>
          </p:nvPr>
        </p:nvSpPr>
        <p:spPr>
          <a:xfrm>
            <a:off x="2190750" y="732209"/>
            <a:ext cx="7810500" cy="2661189"/>
          </a:xfrm>
        </p:spPr>
        <p:txBody>
          <a:bodyPr anchor="b">
            <a:normAutofit/>
          </a:bodyPr>
          <a:lstStyle/>
          <a:p>
            <a:r>
              <a:rPr lang="en-GB" sz="4000" dirty="0"/>
              <a:t>ACT </a:t>
            </a:r>
          </a:p>
        </p:txBody>
      </p:sp>
      <p:sp>
        <p:nvSpPr>
          <p:cNvPr id="3" name="Subtitle 2">
            <a:extLst>
              <a:ext uri="{FF2B5EF4-FFF2-40B4-BE49-F238E27FC236}">
                <a16:creationId xmlns:a16="http://schemas.microsoft.com/office/drawing/2014/main" id="{2EA820A6-BA18-8104-7B70-F0958AEF5596}"/>
              </a:ext>
            </a:extLst>
          </p:cNvPr>
          <p:cNvSpPr>
            <a:spLocks noGrp="1"/>
          </p:cNvSpPr>
          <p:nvPr>
            <p:ph type="subTitle" idx="1"/>
          </p:nvPr>
        </p:nvSpPr>
        <p:spPr>
          <a:xfrm>
            <a:off x="2608490" y="3811003"/>
            <a:ext cx="6953250" cy="1360919"/>
          </a:xfrm>
        </p:spPr>
        <p:txBody>
          <a:bodyPr anchor="t">
            <a:normAutofit/>
          </a:bodyPr>
          <a:lstStyle/>
          <a:p>
            <a:r>
              <a:rPr lang="en-GB" sz="2000" dirty="0"/>
              <a:t>Acceptance and Commitment Therapy </a:t>
            </a:r>
          </a:p>
        </p:txBody>
      </p:sp>
    </p:spTree>
    <p:extLst>
      <p:ext uri="{BB962C8B-B14F-4D97-AF65-F5344CB8AC3E}">
        <p14:creationId xmlns:p14="http://schemas.microsoft.com/office/powerpoint/2010/main" val="3400670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D294C-6978-6A70-92FC-4972A661ABDF}"/>
              </a:ext>
            </a:extLst>
          </p:cNvPr>
          <p:cNvSpPr>
            <a:spLocks noGrp="1"/>
          </p:cNvSpPr>
          <p:nvPr>
            <p:ph type="title"/>
          </p:nvPr>
        </p:nvSpPr>
        <p:spPr/>
        <p:txBody>
          <a:bodyPr/>
          <a:lstStyle/>
          <a:p>
            <a:pPr algn="ctr"/>
            <a:r>
              <a:rPr lang="en-GB" dirty="0"/>
              <a:t>ACT </a:t>
            </a:r>
          </a:p>
        </p:txBody>
      </p:sp>
      <p:sp>
        <p:nvSpPr>
          <p:cNvPr id="3" name="Content Placeholder 2">
            <a:extLst>
              <a:ext uri="{FF2B5EF4-FFF2-40B4-BE49-F238E27FC236}">
                <a16:creationId xmlns:a16="http://schemas.microsoft.com/office/drawing/2014/main" id="{7C150FBF-04A2-47FD-D4F2-277F557BE582}"/>
              </a:ext>
            </a:extLst>
          </p:cNvPr>
          <p:cNvSpPr>
            <a:spLocks noGrp="1"/>
          </p:cNvSpPr>
          <p:nvPr>
            <p:ph idx="1"/>
          </p:nvPr>
        </p:nvSpPr>
        <p:spPr>
          <a:xfrm>
            <a:off x="796148" y="2365936"/>
            <a:ext cx="5019436" cy="3903819"/>
          </a:xfrm>
        </p:spPr>
        <p:txBody>
          <a:bodyPr/>
          <a:lstStyle/>
          <a:p>
            <a:pPr algn="ctr"/>
            <a:r>
              <a:rPr lang="en-GB" dirty="0"/>
              <a:t>Developed by Steven Hayes ACT is an approach that integrates acceptance and mindfulness strategies with behaviour change strategies with the goal to increase psychological flexibility. </a:t>
            </a:r>
          </a:p>
        </p:txBody>
      </p:sp>
      <p:pic>
        <p:nvPicPr>
          <p:cNvPr id="1026" name="Picture 2" descr="Steven C. Hayes, PhD – Sounds True">
            <a:extLst>
              <a:ext uri="{FF2B5EF4-FFF2-40B4-BE49-F238E27FC236}">
                <a16:creationId xmlns:a16="http://schemas.microsoft.com/office/drawing/2014/main" id="{353DF886-EE24-0CEF-4BDB-1CCE3AF0F9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9906" y="1232916"/>
            <a:ext cx="3294126" cy="4392168"/>
          </a:xfrm>
          <a:prstGeom prst="rect">
            <a:avLst/>
          </a:prstGeom>
          <a:noFill/>
          <a:effectLst>
            <a:softEdge rad="62517"/>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6036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Tree>
    <p:extLst>
      <p:ext uri="{BB962C8B-B14F-4D97-AF65-F5344CB8AC3E}">
        <p14:creationId xmlns:p14="http://schemas.microsoft.com/office/powerpoint/2010/main" val="39335011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0E324-2B2E-CD97-1986-00C3DE018145}"/>
              </a:ext>
            </a:extLst>
          </p:cNvPr>
          <p:cNvSpPr>
            <a:spLocks noGrp="1"/>
          </p:cNvSpPr>
          <p:nvPr>
            <p:ph type="title"/>
          </p:nvPr>
        </p:nvSpPr>
        <p:spPr/>
        <p:txBody>
          <a:bodyPr/>
          <a:lstStyle/>
          <a:p>
            <a:r>
              <a:rPr lang="en-GB" dirty="0"/>
              <a:t>The Foundations and Principles of ACT </a:t>
            </a:r>
          </a:p>
        </p:txBody>
      </p:sp>
      <p:sp>
        <p:nvSpPr>
          <p:cNvPr id="3" name="Content Placeholder 2">
            <a:extLst>
              <a:ext uri="{FF2B5EF4-FFF2-40B4-BE49-F238E27FC236}">
                <a16:creationId xmlns:a16="http://schemas.microsoft.com/office/drawing/2014/main" id="{7B0486D8-D6DA-4216-AC67-2AE43C694012}"/>
              </a:ext>
            </a:extLst>
          </p:cNvPr>
          <p:cNvSpPr>
            <a:spLocks noGrp="1"/>
          </p:cNvSpPr>
          <p:nvPr>
            <p:ph idx="1"/>
          </p:nvPr>
        </p:nvSpPr>
        <p:spPr/>
        <p:txBody>
          <a:bodyPr/>
          <a:lstStyle/>
          <a:p>
            <a:r>
              <a:rPr lang="en-GB" dirty="0"/>
              <a:t>ACT takes a pragmatic approach, in that behaviour can only be viewed as successful or effective relative to its intended consequences. </a:t>
            </a:r>
          </a:p>
          <a:p>
            <a:r>
              <a:rPr lang="en-GB" dirty="0"/>
              <a:t>ACT is informed by principles of Relational Frame Theory. </a:t>
            </a:r>
          </a:p>
          <a:p>
            <a:endParaRPr lang="en-GB" dirty="0"/>
          </a:p>
        </p:txBody>
      </p:sp>
    </p:spTree>
    <p:extLst>
      <p:ext uri="{BB962C8B-B14F-4D97-AF65-F5344CB8AC3E}">
        <p14:creationId xmlns:p14="http://schemas.microsoft.com/office/powerpoint/2010/main" val="12382446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5F3B-8ECD-6DA0-4520-3CFCC662F4DE}"/>
              </a:ext>
            </a:extLst>
          </p:cNvPr>
          <p:cNvSpPr>
            <a:spLocks noGrp="1"/>
          </p:cNvSpPr>
          <p:nvPr>
            <p:ph type="title"/>
          </p:nvPr>
        </p:nvSpPr>
        <p:spPr/>
        <p:txBody>
          <a:bodyPr/>
          <a:lstStyle/>
          <a:p>
            <a:r>
              <a:rPr lang="en-GB" dirty="0"/>
              <a:t>Relational Frame Theory </a:t>
            </a:r>
          </a:p>
        </p:txBody>
      </p:sp>
      <p:sp>
        <p:nvSpPr>
          <p:cNvPr id="3" name="Content Placeholder 2">
            <a:extLst>
              <a:ext uri="{FF2B5EF4-FFF2-40B4-BE49-F238E27FC236}">
                <a16:creationId xmlns:a16="http://schemas.microsoft.com/office/drawing/2014/main" id="{45EE6A49-D3FF-0069-16D2-E2F0045D2CE6}"/>
              </a:ext>
            </a:extLst>
          </p:cNvPr>
          <p:cNvSpPr>
            <a:spLocks noGrp="1"/>
          </p:cNvSpPr>
          <p:nvPr>
            <p:ph idx="1"/>
          </p:nvPr>
        </p:nvSpPr>
        <p:spPr/>
        <p:txBody>
          <a:bodyPr/>
          <a:lstStyle/>
          <a:p>
            <a:r>
              <a:rPr lang="en-GB" dirty="0"/>
              <a:t>Human language and thinking are characterized by our unique, contextually controlled ability to derive arbitrary relations among stimuli in a way that transforms their function. </a:t>
            </a:r>
          </a:p>
        </p:txBody>
      </p:sp>
      <p:pic>
        <p:nvPicPr>
          <p:cNvPr id="1026" name="Picture 2" descr="Full Guide To Royal Mint 2023 UK Definitive Coins">
            <a:extLst>
              <a:ext uri="{FF2B5EF4-FFF2-40B4-BE49-F238E27FC236}">
                <a16:creationId xmlns:a16="http://schemas.microsoft.com/office/drawing/2014/main" id="{37FD57BF-8844-7C11-BB52-EBB9D38208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159"/>
          <a:stretch/>
        </p:blipFill>
        <p:spPr bwMode="auto">
          <a:xfrm>
            <a:off x="4107711" y="3567223"/>
            <a:ext cx="3976577" cy="2360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65523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1FC87-AEA5-4577-EA97-5EE780304336}"/>
              </a:ext>
            </a:extLst>
          </p:cNvPr>
          <p:cNvSpPr>
            <a:spLocks noGrp="1"/>
          </p:cNvSpPr>
          <p:nvPr>
            <p:ph type="title"/>
          </p:nvPr>
        </p:nvSpPr>
        <p:spPr/>
        <p:txBody>
          <a:bodyPr/>
          <a:lstStyle/>
          <a:p>
            <a:pPr algn="ctr"/>
            <a:r>
              <a:rPr lang="en-GB" dirty="0"/>
              <a:t>ACT </a:t>
            </a:r>
          </a:p>
        </p:txBody>
      </p:sp>
      <p:sp>
        <p:nvSpPr>
          <p:cNvPr id="3" name="Content Placeholder 2">
            <a:extLst>
              <a:ext uri="{FF2B5EF4-FFF2-40B4-BE49-F238E27FC236}">
                <a16:creationId xmlns:a16="http://schemas.microsoft.com/office/drawing/2014/main" id="{CE820575-71CB-5F61-2C68-D1862081EC70}"/>
              </a:ext>
            </a:extLst>
          </p:cNvPr>
          <p:cNvSpPr>
            <a:spLocks noGrp="1"/>
          </p:cNvSpPr>
          <p:nvPr>
            <p:ph idx="1"/>
          </p:nvPr>
        </p:nvSpPr>
        <p:spPr>
          <a:xfrm>
            <a:off x="871108" y="2815710"/>
            <a:ext cx="10442448" cy="3903819"/>
          </a:xfrm>
        </p:spPr>
        <p:txBody>
          <a:bodyPr/>
          <a:lstStyle/>
          <a:p>
            <a:pPr marL="0" indent="0" algn="ctr">
              <a:buNone/>
            </a:pPr>
            <a:r>
              <a:rPr lang="en-GB" dirty="0"/>
              <a:t>Psychological suffering is a basic characteristic of human life. </a:t>
            </a:r>
          </a:p>
          <a:p>
            <a:pPr marL="0" indent="0" algn="ctr">
              <a:buNone/>
            </a:pPr>
            <a:r>
              <a:rPr lang="en-GB" dirty="0"/>
              <a:t>To live a full life, we need to</a:t>
            </a:r>
          </a:p>
          <a:p>
            <a:pPr marL="0" indent="0" algn="ctr">
              <a:buNone/>
            </a:pPr>
            <a:r>
              <a:rPr lang="en-GB" dirty="0"/>
              <a:t>Accept, Choose and Take Action. </a:t>
            </a:r>
          </a:p>
        </p:txBody>
      </p:sp>
    </p:spTree>
    <p:extLst>
      <p:ext uri="{BB962C8B-B14F-4D97-AF65-F5344CB8AC3E}">
        <p14:creationId xmlns:p14="http://schemas.microsoft.com/office/powerpoint/2010/main" val="39583360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Inflexibility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Connect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3449053" y="-5855367"/>
            <a:ext cx="19571369" cy="19491158"/>
          </a:xfrm>
          <a:prstGeom prst="donut">
            <a:avLst>
              <a:gd name="adj" fmla="val 2825"/>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7309074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7267262" y="-7639205"/>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F96A3281-E3FE-126D-4FA6-374BF92D2FA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Move to willingness. The process in which the individual chooses to open up and experience the full range of private experiences, without having to change or defend against them. </a:t>
            </a:r>
          </a:p>
          <a:p>
            <a:pPr algn="ctr"/>
            <a:endParaRPr lang="en-GB" dirty="0"/>
          </a:p>
          <a:p>
            <a:pPr algn="ctr"/>
            <a:r>
              <a:rPr lang="en-GB" dirty="0"/>
              <a:t>Feelings as feelings, thoughts as thoughts, memories as memories… </a:t>
            </a:r>
          </a:p>
        </p:txBody>
      </p:sp>
    </p:spTree>
    <p:extLst>
      <p:ext uri="{BB962C8B-B14F-4D97-AF65-F5344CB8AC3E}">
        <p14:creationId xmlns:p14="http://schemas.microsoft.com/office/powerpoint/2010/main" val="41597988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7267262" y="-7639205"/>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F96A3281-E3FE-126D-4FA6-374BF92D2FA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Accepting difficult thoughts and feelings is not the same as wanting them. </a:t>
            </a:r>
          </a:p>
        </p:txBody>
      </p:sp>
    </p:spTree>
    <p:extLst>
      <p:ext uri="{BB962C8B-B14F-4D97-AF65-F5344CB8AC3E}">
        <p14:creationId xmlns:p14="http://schemas.microsoft.com/office/powerpoint/2010/main" val="11613703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7267262" y="-7639205"/>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F96A3281-E3FE-126D-4FA6-374BF92D2FA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process of moving to willingness tackles </a:t>
            </a:r>
            <a:r>
              <a:rPr lang="en-GB" b="1" u="sng" dirty="0"/>
              <a:t>experiential avoidance</a:t>
            </a:r>
            <a:r>
              <a:rPr lang="en-GB" dirty="0"/>
              <a:t>. </a:t>
            </a:r>
          </a:p>
          <a:p>
            <a:pPr algn="ctr"/>
            <a:endParaRPr lang="en-GB" dirty="0"/>
          </a:p>
          <a:p>
            <a:pPr algn="ctr"/>
            <a:r>
              <a:rPr lang="en-GB" dirty="0"/>
              <a:t>Experiential avoidance is defined as the process by which individuals engage in strategies designed to alter the frequency or experience of private events. </a:t>
            </a:r>
          </a:p>
        </p:txBody>
      </p:sp>
    </p:spTree>
    <p:extLst>
      <p:ext uri="{BB962C8B-B14F-4D97-AF65-F5344CB8AC3E}">
        <p14:creationId xmlns:p14="http://schemas.microsoft.com/office/powerpoint/2010/main" val="15106947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7267262" y="-5008300"/>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799CB830-5DBC-1B05-0EAB-FB319881E71C}"/>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process tackles </a:t>
            </a:r>
            <a:r>
              <a:rPr lang="en-GB" b="1" u="sng" dirty="0"/>
              <a:t>Cognitive Fusion</a:t>
            </a:r>
            <a:r>
              <a:rPr lang="en-GB" dirty="0"/>
              <a:t>. </a:t>
            </a:r>
          </a:p>
          <a:p>
            <a:pPr algn="ctr"/>
            <a:br>
              <a:rPr lang="en-GB" dirty="0"/>
            </a:br>
            <a:r>
              <a:rPr lang="en-GB" dirty="0"/>
              <a:t>“Cognitive Fusion is the process by which verbal events exert strong stimulus control over responding, to the exclusion of other contextual variables” (Hayes et al., 2012) </a:t>
            </a:r>
          </a:p>
        </p:txBody>
      </p:sp>
    </p:spTree>
    <p:extLst>
      <p:ext uri="{BB962C8B-B14F-4D97-AF65-F5344CB8AC3E}">
        <p14:creationId xmlns:p14="http://schemas.microsoft.com/office/powerpoint/2010/main" val="331530717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7267262" y="-5008300"/>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799CB830-5DBC-1B05-0EAB-FB319881E71C}"/>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goal of defusion processes is to undermine the problematic dominance of verbal processes and teaches healthy distancing and non-judgemental awareness. </a:t>
            </a:r>
          </a:p>
        </p:txBody>
      </p:sp>
    </p:spTree>
    <p:extLst>
      <p:ext uri="{BB962C8B-B14F-4D97-AF65-F5344CB8AC3E}">
        <p14:creationId xmlns:p14="http://schemas.microsoft.com/office/powerpoint/2010/main" val="3485543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4299286" y="-9095872"/>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7C1F6F5D-2A00-1E1C-60F9-DD002787DB0D}"/>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processes teaches the skill of mindfulness. </a:t>
            </a:r>
          </a:p>
          <a:p>
            <a:pPr algn="ctr"/>
            <a:endParaRPr lang="en-GB" dirty="0"/>
          </a:p>
          <a:p>
            <a:pPr algn="ctr"/>
            <a:r>
              <a:rPr lang="en-GB" dirty="0"/>
              <a:t>Learning to be mindful of, rather than reactive to, even the most challenging thoughts, feelings, and bodily sensations. </a:t>
            </a:r>
          </a:p>
        </p:txBody>
      </p:sp>
    </p:spTree>
    <p:extLst>
      <p:ext uri="{BB962C8B-B14F-4D97-AF65-F5344CB8AC3E}">
        <p14:creationId xmlns:p14="http://schemas.microsoft.com/office/powerpoint/2010/main" val="9606783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4299286" y="-3741947"/>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0AFF61F4-9DE5-DCA9-71F7-CA132D6A6BE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process works on the over attachment of the ‘conceptualized self’, which are a set of labels and descriptions that we each have for ourselves. </a:t>
            </a:r>
          </a:p>
        </p:txBody>
      </p:sp>
    </p:spTree>
    <p:extLst>
      <p:ext uri="{BB962C8B-B14F-4D97-AF65-F5344CB8AC3E}">
        <p14:creationId xmlns:p14="http://schemas.microsoft.com/office/powerpoint/2010/main" val="13119440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1235244" y="-7608094"/>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CACB63BA-A21D-48BB-AC24-2F79B7D014A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term ‘values’ in ACT is used to describe the mindful choosing of the direction of one's life. </a:t>
            </a:r>
          </a:p>
        </p:txBody>
      </p:sp>
    </p:spTree>
    <p:extLst>
      <p:ext uri="{BB962C8B-B14F-4D97-AF65-F5344CB8AC3E}">
        <p14:creationId xmlns:p14="http://schemas.microsoft.com/office/powerpoint/2010/main" val="42857713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1235244" y="-7608094"/>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CACB63BA-A21D-48BB-AC24-2F79B7D014A7}"/>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Values are simply verbally construed descriptions of what is important to someone and where they want to go. </a:t>
            </a:r>
          </a:p>
        </p:txBody>
      </p:sp>
    </p:spTree>
    <p:extLst>
      <p:ext uri="{BB962C8B-B14F-4D97-AF65-F5344CB8AC3E}">
        <p14:creationId xmlns:p14="http://schemas.microsoft.com/office/powerpoint/2010/main" val="2273258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Contact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1363581" y="-4945105"/>
            <a:ext cx="20790571" cy="19491158"/>
          </a:xfrm>
          <a:prstGeom prst="donut">
            <a:avLst>
              <a:gd name="adj" fmla="val 47004"/>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 name="Rounded Rectangle 1">
            <a:extLst>
              <a:ext uri="{FF2B5EF4-FFF2-40B4-BE49-F238E27FC236}">
                <a16:creationId xmlns:a16="http://schemas.microsoft.com/office/drawing/2014/main" id="{CD4E462C-73DA-59E0-D1CF-A6305BC7F20F}"/>
              </a:ext>
            </a:extLst>
          </p:cNvPr>
          <p:cNvSpPr/>
          <p:nvPr/>
        </p:nvSpPr>
        <p:spPr>
          <a:xfrm>
            <a:off x="3827277" y="1665930"/>
            <a:ext cx="4537445" cy="3556867"/>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This process focuses on actively moving towards the individual’s values by making, breaking and ultimately keeping commitments. </a:t>
            </a:r>
          </a:p>
        </p:txBody>
      </p:sp>
    </p:spTree>
    <p:extLst>
      <p:ext uri="{BB962C8B-B14F-4D97-AF65-F5344CB8AC3E}">
        <p14:creationId xmlns:p14="http://schemas.microsoft.com/office/powerpoint/2010/main" val="19609988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Hexagon 6">
            <a:extLst>
              <a:ext uri="{FF2B5EF4-FFF2-40B4-BE49-F238E27FC236}">
                <a16:creationId xmlns:a16="http://schemas.microsoft.com/office/drawing/2014/main" id="{5A04D115-5325-9BD0-0CB6-4125AEC5E5D4}"/>
              </a:ext>
            </a:extLst>
          </p:cNvPr>
          <p:cNvSpPr/>
          <p:nvPr/>
        </p:nvSpPr>
        <p:spPr>
          <a:xfrm rot="5400000">
            <a:off x="3677092" y="1160277"/>
            <a:ext cx="4837815" cy="4537445"/>
          </a:xfrm>
          <a:prstGeom prst="hexagon">
            <a:avLst/>
          </a:prstGeom>
          <a:solidFill>
            <a:srgbClr val="D97C7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3E249537-EEF8-3D67-A950-E4B52D691655}"/>
              </a:ext>
            </a:extLst>
          </p:cNvPr>
          <p:cNvSpPr/>
          <p:nvPr/>
        </p:nvSpPr>
        <p:spPr>
          <a:xfrm>
            <a:off x="5021225" y="2429539"/>
            <a:ext cx="2149550" cy="1998922"/>
          </a:xfrm>
          <a:prstGeom prst="ellipse">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Psychological Inflexibility </a:t>
            </a:r>
          </a:p>
        </p:txBody>
      </p:sp>
      <p:sp>
        <p:nvSpPr>
          <p:cNvPr id="9" name="TextBox 8">
            <a:extLst>
              <a:ext uri="{FF2B5EF4-FFF2-40B4-BE49-F238E27FC236}">
                <a16:creationId xmlns:a16="http://schemas.microsoft.com/office/drawing/2014/main" id="{B4ED3F3B-CDA5-2ED3-C982-F2C4A67728F1}"/>
              </a:ext>
            </a:extLst>
          </p:cNvPr>
          <p:cNvSpPr txBox="1"/>
          <p:nvPr/>
        </p:nvSpPr>
        <p:spPr>
          <a:xfrm>
            <a:off x="4894519" y="285898"/>
            <a:ext cx="2402958" cy="646331"/>
          </a:xfrm>
          <a:prstGeom prst="rect">
            <a:avLst/>
          </a:prstGeom>
          <a:noFill/>
        </p:spPr>
        <p:txBody>
          <a:bodyPr wrap="square" rtlCol="0">
            <a:spAutoFit/>
          </a:bodyPr>
          <a:lstStyle/>
          <a:p>
            <a:pPr algn="ctr"/>
            <a:r>
              <a:rPr lang="en-GB" dirty="0"/>
              <a:t>Connect with the present moment </a:t>
            </a:r>
          </a:p>
        </p:txBody>
      </p:sp>
      <p:sp>
        <p:nvSpPr>
          <p:cNvPr id="10" name="TextBox 9">
            <a:extLst>
              <a:ext uri="{FF2B5EF4-FFF2-40B4-BE49-F238E27FC236}">
                <a16:creationId xmlns:a16="http://schemas.microsoft.com/office/drawing/2014/main" id="{AE23B5C5-3445-EC7A-78C6-A5DE5586894D}"/>
              </a:ext>
            </a:extLst>
          </p:cNvPr>
          <p:cNvSpPr txBox="1"/>
          <p:nvPr/>
        </p:nvSpPr>
        <p:spPr>
          <a:xfrm>
            <a:off x="8024480" y="1921708"/>
            <a:ext cx="2551814" cy="369332"/>
          </a:xfrm>
          <a:prstGeom prst="rect">
            <a:avLst/>
          </a:prstGeom>
          <a:noFill/>
        </p:spPr>
        <p:txBody>
          <a:bodyPr wrap="square" rtlCol="0">
            <a:spAutoFit/>
          </a:bodyPr>
          <a:lstStyle/>
          <a:p>
            <a:pPr algn="ctr"/>
            <a:r>
              <a:rPr lang="en-GB" dirty="0"/>
              <a:t>Values</a:t>
            </a:r>
          </a:p>
        </p:txBody>
      </p:sp>
      <p:sp>
        <p:nvSpPr>
          <p:cNvPr id="11" name="TextBox 10">
            <a:extLst>
              <a:ext uri="{FF2B5EF4-FFF2-40B4-BE49-F238E27FC236}">
                <a16:creationId xmlns:a16="http://schemas.microsoft.com/office/drawing/2014/main" id="{9417BEE2-61FF-C3C2-803B-33C82BD762E9}"/>
              </a:ext>
            </a:extLst>
          </p:cNvPr>
          <p:cNvSpPr txBox="1"/>
          <p:nvPr/>
        </p:nvSpPr>
        <p:spPr>
          <a:xfrm>
            <a:off x="8364722" y="4576466"/>
            <a:ext cx="1871330" cy="646331"/>
          </a:xfrm>
          <a:prstGeom prst="rect">
            <a:avLst/>
          </a:prstGeom>
          <a:noFill/>
        </p:spPr>
        <p:txBody>
          <a:bodyPr wrap="square" rtlCol="0">
            <a:spAutoFit/>
          </a:bodyPr>
          <a:lstStyle/>
          <a:p>
            <a:pPr algn="ctr"/>
            <a:r>
              <a:rPr lang="en-GB" dirty="0"/>
              <a:t>Committed Action </a:t>
            </a:r>
          </a:p>
        </p:txBody>
      </p:sp>
      <p:sp>
        <p:nvSpPr>
          <p:cNvPr id="12" name="TextBox 11">
            <a:extLst>
              <a:ext uri="{FF2B5EF4-FFF2-40B4-BE49-F238E27FC236}">
                <a16:creationId xmlns:a16="http://schemas.microsoft.com/office/drawing/2014/main" id="{EEF10F74-41ED-BFA5-4BCC-AAE9520AD7F6}"/>
              </a:ext>
            </a:extLst>
          </p:cNvPr>
          <p:cNvSpPr txBox="1"/>
          <p:nvPr/>
        </p:nvSpPr>
        <p:spPr>
          <a:xfrm>
            <a:off x="5082361" y="6003632"/>
            <a:ext cx="2027275" cy="369332"/>
          </a:xfrm>
          <a:prstGeom prst="rect">
            <a:avLst/>
          </a:prstGeom>
          <a:noFill/>
        </p:spPr>
        <p:txBody>
          <a:bodyPr wrap="square" rtlCol="0">
            <a:spAutoFit/>
          </a:bodyPr>
          <a:lstStyle/>
          <a:p>
            <a:pPr algn="ctr"/>
            <a:r>
              <a:rPr lang="en-GB" dirty="0"/>
              <a:t>Self as context </a:t>
            </a:r>
          </a:p>
        </p:txBody>
      </p:sp>
      <p:sp>
        <p:nvSpPr>
          <p:cNvPr id="13" name="TextBox 12">
            <a:extLst>
              <a:ext uri="{FF2B5EF4-FFF2-40B4-BE49-F238E27FC236}">
                <a16:creationId xmlns:a16="http://schemas.microsoft.com/office/drawing/2014/main" id="{F8974C0F-ADB6-029B-8FC4-0034268EFC73}"/>
              </a:ext>
            </a:extLst>
          </p:cNvPr>
          <p:cNvSpPr txBox="1"/>
          <p:nvPr/>
        </p:nvSpPr>
        <p:spPr>
          <a:xfrm>
            <a:off x="1952845" y="4576466"/>
            <a:ext cx="1701210" cy="369332"/>
          </a:xfrm>
          <a:prstGeom prst="rect">
            <a:avLst/>
          </a:prstGeom>
          <a:noFill/>
        </p:spPr>
        <p:txBody>
          <a:bodyPr wrap="square" rtlCol="0">
            <a:spAutoFit/>
          </a:bodyPr>
          <a:lstStyle/>
          <a:p>
            <a:pPr algn="ctr"/>
            <a:r>
              <a:rPr lang="en-GB" dirty="0"/>
              <a:t>Defusion </a:t>
            </a:r>
          </a:p>
        </p:txBody>
      </p:sp>
      <p:sp>
        <p:nvSpPr>
          <p:cNvPr id="14" name="TextBox 13">
            <a:extLst>
              <a:ext uri="{FF2B5EF4-FFF2-40B4-BE49-F238E27FC236}">
                <a16:creationId xmlns:a16="http://schemas.microsoft.com/office/drawing/2014/main" id="{C87F9C5B-C099-BC82-1DF4-5E4B06FAB3B7}"/>
              </a:ext>
            </a:extLst>
          </p:cNvPr>
          <p:cNvSpPr txBox="1"/>
          <p:nvPr/>
        </p:nvSpPr>
        <p:spPr>
          <a:xfrm>
            <a:off x="1839434" y="1921708"/>
            <a:ext cx="1871329" cy="369332"/>
          </a:xfrm>
          <a:prstGeom prst="rect">
            <a:avLst/>
          </a:prstGeom>
          <a:noFill/>
        </p:spPr>
        <p:txBody>
          <a:bodyPr wrap="square" rtlCol="0">
            <a:spAutoFit/>
          </a:bodyPr>
          <a:lstStyle/>
          <a:p>
            <a:pPr algn="ctr"/>
            <a:r>
              <a:rPr lang="en-GB" dirty="0"/>
              <a:t>Acceptance</a:t>
            </a:r>
          </a:p>
        </p:txBody>
      </p:sp>
      <p:sp>
        <p:nvSpPr>
          <p:cNvPr id="3" name="Doughnut 2">
            <a:extLst>
              <a:ext uri="{FF2B5EF4-FFF2-40B4-BE49-F238E27FC236}">
                <a16:creationId xmlns:a16="http://schemas.microsoft.com/office/drawing/2014/main" id="{B20313C7-9BDE-32D2-84CA-854D2A29A731}"/>
              </a:ext>
            </a:extLst>
          </p:cNvPr>
          <p:cNvSpPr/>
          <p:nvPr/>
        </p:nvSpPr>
        <p:spPr>
          <a:xfrm>
            <a:off x="-3449053" y="-5855367"/>
            <a:ext cx="19571369" cy="19491158"/>
          </a:xfrm>
          <a:prstGeom prst="donut">
            <a:avLst>
              <a:gd name="adj" fmla="val 2825"/>
            </a:avLst>
          </a:prstGeom>
          <a:solidFill>
            <a:schemeClr val="bg2">
              <a:lumMod val="75000"/>
              <a:alpha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061865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C15B3-3D60-1FD1-B641-56A9727D119E}"/>
              </a:ext>
            </a:extLst>
          </p:cNvPr>
          <p:cNvSpPr>
            <a:spLocks noGrp="1"/>
          </p:cNvSpPr>
          <p:nvPr>
            <p:ph type="title"/>
          </p:nvPr>
        </p:nvSpPr>
        <p:spPr>
          <a:xfrm>
            <a:off x="871108" y="2163072"/>
            <a:ext cx="10449784" cy="1265928"/>
          </a:xfrm>
        </p:spPr>
        <p:txBody>
          <a:bodyPr/>
          <a:lstStyle/>
          <a:p>
            <a:pPr algn="ctr"/>
            <a:r>
              <a:rPr lang="en-GB" dirty="0"/>
              <a:t>Case Conceptualization </a:t>
            </a:r>
          </a:p>
        </p:txBody>
      </p:sp>
    </p:spTree>
    <p:extLst>
      <p:ext uri="{BB962C8B-B14F-4D97-AF65-F5344CB8AC3E}">
        <p14:creationId xmlns:p14="http://schemas.microsoft.com/office/powerpoint/2010/main" val="3856853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0DE78-4ECB-2E58-71CC-A15352710819}"/>
              </a:ext>
            </a:extLst>
          </p:cNvPr>
          <p:cNvSpPr>
            <a:spLocks noGrp="1"/>
          </p:cNvSpPr>
          <p:nvPr>
            <p:ph type="title"/>
          </p:nvPr>
        </p:nvSpPr>
        <p:spPr>
          <a:xfrm>
            <a:off x="871108" y="2163072"/>
            <a:ext cx="10449784" cy="1265928"/>
          </a:xfrm>
        </p:spPr>
        <p:txBody>
          <a:bodyPr/>
          <a:lstStyle/>
          <a:p>
            <a:pPr algn="ctr"/>
            <a:r>
              <a:rPr lang="en-GB" dirty="0"/>
              <a:t>The ACT MATRIX </a:t>
            </a:r>
          </a:p>
        </p:txBody>
      </p:sp>
    </p:spTree>
    <p:extLst>
      <p:ext uri="{BB962C8B-B14F-4D97-AF65-F5344CB8AC3E}">
        <p14:creationId xmlns:p14="http://schemas.microsoft.com/office/powerpoint/2010/main" val="13306387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Tree>
    <p:extLst>
      <p:ext uri="{BB962C8B-B14F-4D97-AF65-F5344CB8AC3E}">
        <p14:creationId xmlns:p14="http://schemas.microsoft.com/office/powerpoint/2010/main" val="16442220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6604000" y="964025"/>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World of Observable Behaviour. </a:t>
            </a:r>
          </a:p>
        </p:txBody>
      </p:sp>
    </p:spTree>
    <p:extLst>
      <p:ext uri="{BB962C8B-B14F-4D97-AF65-F5344CB8AC3E}">
        <p14:creationId xmlns:p14="http://schemas.microsoft.com/office/powerpoint/2010/main" val="24000396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1397000" y="3799076"/>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The World of thoughts and feelings. Not observable to others. </a:t>
            </a:r>
          </a:p>
        </p:txBody>
      </p:sp>
    </p:spTree>
    <p:extLst>
      <p:ext uri="{BB962C8B-B14F-4D97-AF65-F5344CB8AC3E}">
        <p14:creationId xmlns:p14="http://schemas.microsoft.com/office/powerpoint/2010/main" val="30781169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6604000" y="3863717"/>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Who and What is important to me? </a:t>
            </a:r>
          </a:p>
        </p:txBody>
      </p:sp>
    </p:spTree>
    <p:extLst>
      <p:ext uri="{BB962C8B-B14F-4D97-AF65-F5344CB8AC3E}">
        <p14:creationId xmlns:p14="http://schemas.microsoft.com/office/powerpoint/2010/main" val="5115273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1568450" y="3716323"/>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inside stuff gets in the way? </a:t>
            </a:r>
          </a:p>
        </p:txBody>
      </p:sp>
    </p:spTree>
    <p:extLst>
      <p:ext uri="{BB962C8B-B14F-4D97-AF65-F5344CB8AC3E}">
        <p14:creationId xmlns:p14="http://schemas.microsoft.com/office/powerpoint/2010/main" val="29902746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1231900" y="897920"/>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would I be seen doing when I try to move away from uncomfortable feelings and thoughts? </a:t>
            </a:r>
          </a:p>
        </p:txBody>
      </p:sp>
    </p:spTree>
    <p:extLst>
      <p:ext uri="{BB962C8B-B14F-4D97-AF65-F5344CB8AC3E}">
        <p14:creationId xmlns:p14="http://schemas.microsoft.com/office/powerpoint/2010/main" val="12049446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6362700" y="876757"/>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would I be doing if I was moving towards my values? </a:t>
            </a:r>
          </a:p>
        </p:txBody>
      </p:sp>
    </p:spTree>
    <p:extLst>
      <p:ext uri="{BB962C8B-B14F-4D97-AF65-F5344CB8AC3E}">
        <p14:creationId xmlns:p14="http://schemas.microsoft.com/office/powerpoint/2010/main" val="30487384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Arrow Connector 4">
            <a:extLst>
              <a:ext uri="{FF2B5EF4-FFF2-40B4-BE49-F238E27FC236}">
                <a16:creationId xmlns:a16="http://schemas.microsoft.com/office/drawing/2014/main" id="{29D4EE32-A254-4088-F6DB-A8C578DC4B7D}"/>
              </a:ext>
            </a:extLst>
          </p:cNvPr>
          <p:cNvCxnSpPr/>
          <p:nvPr/>
        </p:nvCxnSpPr>
        <p:spPr>
          <a:xfrm>
            <a:off x="6096000" y="1092200"/>
            <a:ext cx="0" cy="495300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8" name="Straight Arrow Connector 7">
            <a:extLst>
              <a:ext uri="{FF2B5EF4-FFF2-40B4-BE49-F238E27FC236}">
                <a16:creationId xmlns:a16="http://schemas.microsoft.com/office/drawing/2014/main" id="{ABBB2C16-5D8B-34DF-890E-937FCA3D9941}"/>
              </a:ext>
            </a:extLst>
          </p:cNvPr>
          <p:cNvCxnSpPr>
            <a:cxnSpLocks/>
          </p:cNvCxnSpPr>
          <p:nvPr/>
        </p:nvCxnSpPr>
        <p:spPr>
          <a:xfrm flipH="1">
            <a:off x="3409950" y="3429000"/>
            <a:ext cx="5372100" cy="0"/>
          </a:xfrm>
          <a:prstGeom prst="straightConnector1">
            <a:avLst/>
          </a:prstGeom>
          <a:ln w="603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10" name="TextBox 9">
            <a:extLst>
              <a:ext uri="{FF2B5EF4-FFF2-40B4-BE49-F238E27FC236}">
                <a16:creationId xmlns:a16="http://schemas.microsoft.com/office/drawing/2014/main" id="{565EB39F-6004-3131-F73E-A94C89B4744E}"/>
              </a:ext>
            </a:extLst>
          </p:cNvPr>
          <p:cNvSpPr txBox="1"/>
          <p:nvPr/>
        </p:nvSpPr>
        <p:spPr>
          <a:xfrm>
            <a:off x="5175250" y="476647"/>
            <a:ext cx="1841500" cy="400110"/>
          </a:xfrm>
          <a:prstGeom prst="rect">
            <a:avLst/>
          </a:prstGeom>
          <a:noFill/>
        </p:spPr>
        <p:txBody>
          <a:bodyPr wrap="square" rtlCol="0">
            <a:spAutoFit/>
          </a:bodyPr>
          <a:lstStyle/>
          <a:p>
            <a:pPr algn="ctr"/>
            <a:r>
              <a:rPr lang="en-GB" sz="2000" dirty="0"/>
              <a:t>OUTSIDE  </a:t>
            </a:r>
          </a:p>
        </p:txBody>
      </p:sp>
      <p:sp>
        <p:nvSpPr>
          <p:cNvPr id="11" name="TextBox 10">
            <a:extLst>
              <a:ext uri="{FF2B5EF4-FFF2-40B4-BE49-F238E27FC236}">
                <a16:creationId xmlns:a16="http://schemas.microsoft.com/office/drawing/2014/main" id="{82981B79-C579-1986-91E7-516118C56BC1}"/>
              </a:ext>
            </a:extLst>
          </p:cNvPr>
          <p:cNvSpPr txBox="1"/>
          <p:nvPr/>
        </p:nvSpPr>
        <p:spPr>
          <a:xfrm>
            <a:off x="5175250" y="6181298"/>
            <a:ext cx="1841500" cy="400110"/>
          </a:xfrm>
          <a:prstGeom prst="rect">
            <a:avLst/>
          </a:prstGeom>
          <a:noFill/>
        </p:spPr>
        <p:txBody>
          <a:bodyPr wrap="square" rtlCol="0">
            <a:spAutoFit/>
          </a:bodyPr>
          <a:lstStyle/>
          <a:p>
            <a:pPr algn="ctr"/>
            <a:r>
              <a:rPr lang="en-GB" sz="2000" dirty="0"/>
              <a:t>INSIDE </a:t>
            </a:r>
          </a:p>
        </p:txBody>
      </p:sp>
      <p:sp>
        <p:nvSpPr>
          <p:cNvPr id="12" name="TextBox 11">
            <a:extLst>
              <a:ext uri="{FF2B5EF4-FFF2-40B4-BE49-F238E27FC236}">
                <a16:creationId xmlns:a16="http://schemas.microsoft.com/office/drawing/2014/main" id="{CB14B43F-431D-1C22-A079-ED3183414C05}"/>
              </a:ext>
            </a:extLst>
          </p:cNvPr>
          <p:cNvSpPr txBox="1"/>
          <p:nvPr/>
        </p:nvSpPr>
        <p:spPr>
          <a:xfrm>
            <a:off x="8782050" y="3244334"/>
            <a:ext cx="1841500" cy="400110"/>
          </a:xfrm>
          <a:prstGeom prst="rect">
            <a:avLst/>
          </a:prstGeom>
          <a:noFill/>
        </p:spPr>
        <p:txBody>
          <a:bodyPr wrap="square" rtlCol="0">
            <a:spAutoFit/>
          </a:bodyPr>
          <a:lstStyle/>
          <a:p>
            <a:pPr algn="ctr"/>
            <a:r>
              <a:rPr lang="en-GB" sz="2000" dirty="0"/>
              <a:t>TOWARDS  </a:t>
            </a:r>
          </a:p>
        </p:txBody>
      </p:sp>
      <p:sp>
        <p:nvSpPr>
          <p:cNvPr id="13" name="TextBox 12">
            <a:extLst>
              <a:ext uri="{FF2B5EF4-FFF2-40B4-BE49-F238E27FC236}">
                <a16:creationId xmlns:a16="http://schemas.microsoft.com/office/drawing/2014/main" id="{3D3E59A2-996A-F000-7F5F-6BD1417E58B9}"/>
              </a:ext>
            </a:extLst>
          </p:cNvPr>
          <p:cNvSpPr txBox="1"/>
          <p:nvPr/>
        </p:nvSpPr>
        <p:spPr>
          <a:xfrm>
            <a:off x="1568450" y="3262868"/>
            <a:ext cx="1841500" cy="400110"/>
          </a:xfrm>
          <a:prstGeom prst="rect">
            <a:avLst/>
          </a:prstGeom>
          <a:noFill/>
        </p:spPr>
        <p:txBody>
          <a:bodyPr wrap="square" rtlCol="0">
            <a:spAutoFit/>
          </a:bodyPr>
          <a:lstStyle/>
          <a:p>
            <a:pPr algn="ctr"/>
            <a:r>
              <a:rPr lang="en-GB" sz="2000" dirty="0"/>
              <a:t>AWAY  </a:t>
            </a:r>
          </a:p>
        </p:txBody>
      </p:sp>
      <p:sp>
        <p:nvSpPr>
          <p:cNvPr id="3" name="Rounded Rectangle 2">
            <a:extLst>
              <a:ext uri="{FF2B5EF4-FFF2-40B4-BE49-F238E27FC236}">
                <a16:creationId xmlns:a16="http://schemas.microsoft.com/office/drawing/2014/main" id="{353E077F-4F60-4D4A-D44F-CA547765CEC0}"/>
              </a:ext>
            </a:extLst>
          </p:cNvPr>
          <p:cNvSpPr/>
          <p:nvPr/>
        </p:nvSpPr>
        <p:spPr>
          <a:xfrm>
            <a:off x="6604000" y="998632"/>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would I be doing if I was moving towards my values? </a:t>
            </a:r>
          </a:p>
        </p:txBody>
      </p:sp>
      <p:sp>
        <p:nvSpPr>
          <p:cNvPr id="6" name="Rounded Rectangle 5">
            <a:extLst>
              <a:ext uri="{FF2B5EF4-FFF2-40B4-BE49-F238E27FC236}">
                <a16:creationId xmlns:a16="http://schemas.microsoft.com/office/drawing/2014/main" id="{4AED37DD-7C20-3943-6143-31EB0CF72AF5}"/>
              </a:ext>
            </a:extLst>
          </p:cNvPr>
          <p:cNvSpPr/>
          <p:nvPr/>
        </p:nvSpPr>
        <p:spPr>
          <a:xfrm>
            <a:off x="1231900" y="3644444"/>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inside stuff gets in the way? </a:t>
            </a:r>
          </a:p>
        </p:txBody>
      </p:sp>
      <p:sp>
        <p:nvSpPr>
          <p:cNvPr id="7" name="Rounded Rectangle 6">
            <a:extLst>
              <a:ext uri="{FF2B5EF4-FFF2-40B4-BE49-F238E27FC236}">
                <a16:creationId xmlns:a16="http://schemas.microsoft.com/office/drawing/2014/main" id="{7D0C729A-0608-94F8-8B5C-9E657B0BF666}"/>
              </a:ext>
            </a:extLst>
          </p:cNvPr>
          <p:cNvSpPr/>
          <p:nvPr/>
        </p:nvSpPr>
        <p:spPr>
          <a:xfrm>
            <a:off x="1231900" y="1012855"/>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What would I be seen doing when I try to move away from uncomfortable feelings and thoughts? </a:t>
            </a:r>
          </a:p>
        </p:txBody>
      </p:sp>
      <p:sp>
        <p:nvSpPr>
          <p:cNvPr id="9" name="Rounded Rectangle 8">
            <a:extLst>
              <a:ext uri="{FF2B5EF4-FFF2-40B4-BE49-F238E27FC236}">
                <a16:creationId xmlns:a16="http://schemas.microsoft.com/office/drawing/2014/main" id="{57AA1905-AE5C-952A-3E94-7D1ACC530D88}"/>
              </a:ext>
            </a:extLst>
          </p:cNvPr>
          <p:cNvSpPr/>
          <p:nvPr/>
        </p:nvSpPr>
        <p:spPr>
          <a:xfrm>
            <a:off x="6604000" y="3613667"/>
            <a:ext cx="4356100" cy="2177653"/>
          </a:xfrm>
          <a:prstGeom prst="roundRect">
            <a:avLst/>
          </a:prstGeom>
          <a:solidFill>
            <a:srgbClr val="D97C79">
              <a:alpha val="90000"/>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Who and What is important to me? </a:t>
            </a:r>
          </a:p>
        </p:txBody>
      </p:sp>
      <p:sp>
        <p:nvSpPr>
          <p:cNvPr id="14" name="Oval 13">
            <a:extLst>
              <a:ext uri="{FF2B5EF4-FFF2-40B4-BE49-F238E27FC236}">
                <a16:creationId xmlns:a16="http://schemas.microsoft.com/office/drawing/2014/main" id="{7ACA45D3-B8AC-9BF4-A3B1-2D97B0F7FADB}"/>
              </a:ext>
            </a:extLst>
          </p:cNvPr>
          <p:cNvSpPr/>
          <p:nvPr/>
        </p:nvSpPr>
        <p:spPr>
          <a:xfrm>
            <a:off x="5381624" y="2763655"/>
            <a:ext cx="1428750" cy="1371600"/>
          </a:xfrm>
          <a:prstGeom prst="ellipse">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r>
              <a:rPr lang="en-GB" dirty="0"/>
              <a:t>Noticing </a:t>
            </a:r>
          </a:p>
        </p:txBody>
      </p:sp>
    </p:spTree>
    <p:extLst>
      <p:ext uri="{BB962C8B-B14F-4D97-AF65-F5344CB8AC3E}">
        <p14:creationId xmlns:p14="http://schemas.microsoft.com/office/powerpoint/2010/main" val="2567794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0927B-C57E-3540-D98E-2144B7CE2AAA}"/>
              </a:ext>
            </a:extLst>
          </p:cNvPr>
          <p:cNvSpPr>
            <a:spLocks noGrp="1"/>
          </p:cNvSpPr>
          <p:nvPr>
            <p:ph type="title"/>
          </p:nvPr>
        </p:nvSpPr>
        <p:spPr/>
        <p:txBody>
          <a:bodyPr/>
          <a:lstStyle/>
          <a:p>
            <a:pPr algn="ctr"/>
            <a:r>
              <a:rPr lang="en-GB" dirty="0"/>
              <a:t>Empirical Evidence?</a:t>
            </a:r>
          </a:p>
        </p:txBody>
      </p:sp>
      <p:pic>
        <p:nvPicPr>
          <p:cNvPr id="9" name="Graphic 8" descr="Magnifying glass with solid fill">
            <a:extLst>
              <a:ext uri="{FF2B5EF4-FFF2-40B4-BE49-F238E27FC236}">
                <a16:creationId xmlns:a16="http://schemas.microsoft.com/office/drawing/2014/main" id="{E0BCDAC2-46C1-A99A-1D1F-38213648E75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210050" y="2032000"/>
            <a:ext cx="3771900" cy="3771900"/>
          </a:xfrm>
          <a:prstGeom prst="rect">
            <a:avLst/>
          </a:prstGeom>
        </p:spPr>
      </p:pic>
    </p:spTree>
    <p:extLst>
      <p:ext uri="{BB962C8B-B14F-4D97-AF65-F5344CB8AC3E}">
        <p14:creationId xmlns:p14="http://schemas.microsoft.com/office/powerpoint/2010/main" val="860929655"/>
      </p:ext>
    </p:extLst>
  </p:cSld>
  <p:clrMapOvr>
    <a:masterClrMapping/>
  </p:clrMapOvr>
</p:sld>
</file>

<file path=ppt/theme/theme1.xml><?xml version="1.0" encoding="utf-8"?>
<a:theme xmlns:a="http://schemas.openxmlformats.org/drawingml/2006/main" name="BohoVogueVTI">
  <a:themeElements>
    <a:clrScheme name="AnalogousFromRegularSeedRightStep">
      <a:dk1>
        <a:srgbClr val="000000"/>
      </a:dk1>
      <a:lt1>
        <a:srgbClr val="FFFFFF"/>
      </a:lt1>
      <a:dk2>
        <a:srgbClr val="412D24"/>
      </a:dk2>
      <a:lt2>
        <a:srgbClr val="E2E8E5"/>
      </a:lt2>
      <a:accent1>
        <a:srgbClr val="E72990"/>
      </a:accent1>
      <a:accent2>
        <a:srgbClr val="D5172F"/>
      </a:accent2>
      <a:accent3>
        <a:srgbClr val="E76029"/>
      </a:accent3>
      <a:accent4>
        <a:srgbClr val="CF9917"/>
      </a:accent4>
      <a:accent5>
        <a:srgbClr val="9AAB1E"/>
      </a:accent5>
      <a:accent6>
        <a:srgbClr val="5FB714"/>
      </a:accent6>
      <a:hlink>
        <a:srgbClr val="31935D"/>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523</TotalTime>
  <Words>939</Words>
  <Application>Microsoft Macintosh PowerPoint</Application>
  <PresentationFormat>Widescreen</PresentationFormat>
  <Paragraphs>175</Paragraphs>
  <Slides>29</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Meiryo</vt:lpstr>
      <vt:lpstr>Aptos</vt:lpstr>
      <vt:lpstr>Aptos Light</vt:lpstr>
      <vt:lpstr>Arial</vt:lpstr>
      <vt:lpstr>Open Sans</vt:lpstr>
      <vt:lpstr>Walbaum Display</vt:lpstr>
      <vt:lpstr>BohoVogueVTI</vt:lpstr>
      <vt:lpstr>ACT </vt:lpstr>
      <vt:lpstr>ACT </vt:lpstr>
      <vt:lpstr>PowerPoint Presentation</vt:lpstr>
      <vt:lpstr>The Foundations and Principles of ACT </vt:lpstr>
      <vt:lpstr>Relational Frame Theory </vt:lpstr>
      <vt:lpstr>ACT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Case Conceptualization </vt:lpstr>
      <vt:lpstr>The ACT MATRIX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Empirical Evidence?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ACT </dc:title>
  <dc:creator>Diana Allen (2210522)</dc:creator>
  <cp:lastModifiedBy>Diana Misajon</cp:lastModifiedBy>
  <cp:revision>10</cp:revision>
  <dcterms:created xsi:type="dcterms:W3CDTF">2024-03-15T14:29:58Z</dcterms:created>
  <dcterms:modified xsi:type="dcterms:W3CDTF">2024-03-17T22:49:44Z</dcterms:modified>
</cp:coreProperties>
</file>