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4" r:id="rId1"/>
  </p:sldMasterIdLst>
  <p:notesMasterIdLst>
    <p:notesMasterId r:id="rId9"/>
  </p:notesMasterIdLst>
  <p:sldIdLst>
    <p:sldId id="256" r:id="rId2"/>
    <p:sldId id="257" r:id="rId3"/>
    <p:sldId id="258" r:id="rId4"/>
    <p:sldId id="262" r:id="rId5"/>
    <p:sldId id="260" r:id="rId6"/>
    <p:sldId id="261"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CE682B-2D73-A543-B66D-CB48F62DC6C8}" v="1010" dt="2025-11-24T00:25:20.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86414"/>
  </p:normalViewPr>
  <p:slideViewPr>
    <p:cSldViewPr snapToGrid="0">
      <p:cViewPr varScale="1">
        <p:scale>
          <a:sx n="60" d="100"/>
          <a:sy n="60" d="100"/>
        </p:scale>
        <p:origin x="176" y="216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AB780E-6E2C-4F25-8A6E-4E0145AB641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03D3545-BF17-4017-BA86-E0E703E26F4A}">
      <dgm:prSet/>
      <dgm:spPr/>
      <dgm:t>
        <a:bodyPr/>
        <a:lstStyle/>
        <a:p>
          <a:pPr>
            <a:lnSpc>
              <a:spcPct val="100000"/>
            </a:lnSpc>
          </a:pPr>
          <a:r>
            <a:rPr lang="en-GB" noProof="0" dirty="0">
              <a:solidFill>
                <a:schemeClr val="accent1"/>
              </a:solidFill>
            </a:rPr>
            <a:t>Companies can precisely target audiences. Xu (2023)</a:t>
          </a:r>
        </a:p>
      </dgm:t>
    </dgm:pt>
    <dgm:pt modelId="{F3CBB5BA-6D6B-438F-B6F8-1288CD180DD2}" type="parTrans" cxnId="{B0876D42-69D0-40E6-93A8-FC6640C59E1F}">
      <dgm:prSet/>
      <dgm:spPr/>
      <dgm:t>
        <a:bodyPr/>
        <a:lstStyle/>
        <a:p>
          <a:endParaRPr lang="en-US"/>
        </a:p>
      </dgm:t>
    </dgm:pt>
    <dgm:pt modelId="{64A27F51-D03A-43E5-8C1A-42390966F453}" type="sibTrans" cxnId="{B0876D42-69D0-40E6-93A8-FC6640C59E1F}">
      <dgm:prSet/>
      <dgm:spPr/>
      <dgm:t>
        <a:bodyPr/>
        <a:lstStyle/>
        <a:p>
          <a:pPr>
            <a:lnSpc>
              <a:spcPct val="100000"/>
            </a:lnSpc>
          </a:pPr>
          <a:endParaRPr lang="en-US"/>
        </a:p>
      </dgm:t>
    </dgm:pt>
    <dgm:pt modelId="{DA568E1C-CD70-468C-ACA3-6F7451FB1053}">
      <dgm:prSet/>
      <dgm:spPr/>
      <dgm:t>
        <a:bodyPr/>
        <a:lstStyle/>
        <a:p>
          <a:pPr>
            <a:lnSpc>
              <a:spcPct val="100000"/>
            </a:lnSpc>
          </a:pPr>
          <a:r>
            <a:rPr lang="en-GB" noProof="0" dirty="0">
              <a:solidFill>
                <a:schemeClr val="accent1"/>
              </a:solidFill>
            </a:rPr>
            <a:t>Creates effective engagement . Pinkerton (2022)</a:t>
          </a:r>
        </a:p>
      </dgm:t>
    </dgm:pt>
    <dgm:pt modelId="{9C9DD55D-3855-4DC0-84E5-1BC9D0D7BC52}" type="parTrans" cxnId="{DE8F3B57-478D-4CFA-B6D0-F6B3992DEE5A}">
      <dgm:prSet/>
      <dgm:spPr/>
      <dgm:t>
        <a:bodyPr/>
        <a:lstStyle/>
        <a:p>
          <a:endParaRPr lang="en-US"/>
        </a:p>
      </dgm:t>
    </dgm:pt>
    <dgm:pt modelId="{90B92C4F-69D4-4B7C-A2DA-F96CFCE003E7}" type="sibTrans" cxnId="{DE8F3B57-478D-4CFA-B6D0-F6B3992DEE5A}">
      <dgm:prSet/>
      <dgm:spPr/>
      <dgm:t>
        <a:bodyPr/>
        <a:lstStyle/>
        <a:p>
          <a:pPr>
            <a:lnSpc>
              <a:spcPct val="100000"/>
            </a:lnSpc>
          </a:pPr>
          <a:endParaRPr lang="en-US"/>
        </a:p>
      </dgm:t>
    </dgm:pt>
    <dgm:pt modelId="{DFE2D5B7-CF41-4076-8820-CC8E56A452DA}">
      <dgm:prSet/>
      <dgm:spPr/>
      <dgm:t>
        <a:bodyPr/>
        <a:lstStyle/>
        <a:p>
          <a:pPr>
            <a:lnSpc>
              <a:spcPct val="100000"/>
            </a:lnSpc>
          </a:pPr>
          <a:r>
            <a:rPr lang="en-GB" noProof="0" dirty="0">
              <a:solidFill>
                <a:schemeClr val="accent1"/>
              </a:solidFill>
            </a:rPr>
            <a:t>Fosters brand trust. Xu (2023) </a:t>
          </a:r>
        </a:p>
      </dgm:t>
    </dgm:pt>
    <dgm:pt modelId="{31F440F2-FB81-45FA-9590-9022981DA190}" type="parTrans" cxnId="{CBFC39F5-F89F-4794-9C3F-C5E0415EBC00}">
      <dgm:prSet/>
      <dgm:spPr/>
      <dgm:t>
        <a:bodyPr/>
        <a:lstStyle/>
        <a:p>
          <a:endParaRPr lang="en-US"/>
        </a:p>
      </dgm:t>
    </dgm:pt>
    <dgm:pt modelId="{12993EDF-DDDB-45D2-8CE9-DEBB012ED8E4}" type="sibTrans" cxnId="{CBFC39F5-F89F-4794-9C3F-C5E0415EBC00}">
      <dgm:prSet/>
      <dgm:spPr/>
      <dgm:t>
        <a:bodyPr/>
        <a:lstStyle/>
        <a:p>
          <a:pPr>
            <a:lnSpc>
              <a:spcPct val="100000"/>
            </a:lnSpc>
          </a:pPr>
          <a:endParaRPr lang="en-US"/>
        </a:p>
      </dgm:t>
    </dgm:pt>
    <dgm:pt modelId="{CEBDE233-FB3A-4E49-A0C9-2E83731F56C1}">
      <dgm:prSet/>
      <dgm:spPr/>
      <dgm:t>
        <a:bodyPr/>
        <a:lstStyle/>
        <a:p>
          <a:pPr>
            <a:lnSpc>
              <a:spcPct val="100000"/>
            </a:lnSpc>
          </a:pPr>
          <a:r>
            <a:rPr lang="en-GB" noProof="0" dirty="0">
              <a:solidFill>
                <a:schemeClr val="accent1"/>
              </a:solidFill>
            </a:rPr>
            <a:t>Drives Brand Image. Pinkerton (2022)</a:t>
          </a:r>
        </a:p>
      </dgm:t>
    </dgm:pt>
    <dgm:pt modelId="{69A9C417-14EC-44F9-B174-7E272FF07744}" type="parTrans" cxnId="{D0F34A54-4EF6-41EC-8391-0116EBF01B0B}">
      <dgm:prSet/>
      <dgm:spPr/>
      <dgm:t>
        <a:bodyPr/>
        <a:lstStyle/>
        <a:p>
          <a:endParaRPr lang="en-US"/>
        </a:p>
      </dgm:t>
    </dgm:pt>
    <dgm:pt modelId="{54A77FCC-BBC5-4F40-9560-4B765263C40F}" type="sibTrans" cxnId="{D0F34A54-4EF6-41EC-8391-0116EBF01B0B}">
      <dgm:prSet/>
      <dgm:spPr/>
      <dgm:t>
        <a:bodyPr/>
        <a:lstStyle/>
        <a:p>
          <a:endParaRPr lang="en-US"/>
        </a:p>
      </dgm:t>
    </dgm:pt>
    <dgm:pt modelId="{1CA2BCFD-EBD8-42C5-B885-75D67F9D4933}" type="pres">
      <dgm:prSet presAssocID="{10AB780E-6E2C-4F25-8A6E-4E0145AB6410}" presName="root" presStyleCnt="0">
        <dgm:presLayoutVars>
          <dgm:dir/>
          <dgm:resizeHandles val="exact"/>
        </dgm:presLayoutVars>
      </dgm:prSet>
      <dgm:spPr/>
    </dgm:pt>
    <dgm:pt modelId="{913D20C5-CE4A-450C-9CE0-178B9B2997D1}" type="pres">
      <dgm:prSet presAssocID="{10AB780E-6E2C-4F25-8A6E-4E0145AB6410}" presName="container" presStyleCnt="0">
        <dgm:presLayoutVars>
          <dgm:dir/>
          <dgm:resizeHandles val="exact"/>
        </dgm:presLayoutVars>
      </dgm:prSet>
      <dgm:spPr/>
    </dgm:pt>
    <dgm:pt modelId="{CF5EA75E-2791-40E8-8086-C2E2B0559C0C}" type="pres">
      <dgm:prSet presAssocID="{603D3545-BF17-4017-BA86-E0E703E26F4A}" presName="compNode" presStyleCnt="0"/>
      <dgm:spPr/>
    </dgm:pt>
    <dgm:pt modelId="{FC73E3BF-52D8-4958-8684-1BBA115A788C}" type="pres">
      <dgm:prSet presAssocID="{603D3545-BF17-4017-BA86-E0E703E26F4A}" presName="iconBgRect" presStyleLbl="bgShp" presStyleIdx="0" presStyleCnt="4"/>
      <dgm:spPr/>
    </dgm:pt>
    <dgm:pt modelId="{A66DDDE5-E0AA-4A98-97FA-508F8023E1B0}" type="pres">
      <dgm:prSet presAssocID="{603D3545-BF17-4017-BA86-E0E703E26F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levision"/>
        </a:ext>
      </dgm:extLst>
    </dgm:pt>
    <dgm:pt modelId="{D36A84AD-6E96-4608-BA08-AC0D967D5BF1}" type="pres">
      <dgm:prSet presAssocID="{603D3545-BF17-4017-BA86-E0E703E26F4A}" presName="spaceRect" presStyleCnt="0"/>
      <dgm:spPr/>
    </dgm:pt>
    <dgm:pt modelId="{ADFEC100-697A-4D15-9D68-077F1FE7820B}" type="pres">
      <dgm:prSet presAssocID="{603D3545-BF17-4017-BA86-E0E703E26F4A}" presName="textRect" presStyleLbl="revTx" presStyleIdx="0" presStyleCnt="4">
        <dgm:presLayoutVars>
          <dgm:chMax val="1"/>
          <dgm:chPref val="1"/>
        </dgm:presLayoutVars>
      </dgm:prSet>
      <dgm:spPr/>
    </dgm:pt>
    <dgm:pt modelId="{4F82F8E1-BD56-480B-8104-D7DD1E22B670}" type="pres">
      <dgm:prSet presAssocID="{64A27F51-D03A-43E5-8C1A-42390966F453}" presName="sibTrans" presStyleLbl="sibTrans2D1" presStyleIdx="0" presStyleCnt="0"/>
      <dgm:spPr/>
    </dgm:pt>
    <dgm:pt modelId="{9805ED1D-CA55-4FCF-A141-1F851D3730A8}" type="pres">
      <dgm:prSet presAssocID="{DA568E1C-CD70-468C-ACA3-6F7451FB1053}" presName="compNode" presStyleCnt="0"/>
      <dgm:spPr/>
    </dgm:pt>
    <dgm:pt modelId="{E41C74BC-DA67-4FAC-AACB-CF261D7D3B2D}" type="pres">
      <dgm:prSet presAssocID="{DA568E1C-CD70-468C-ACA3-6F7451FB1053}" presName="iconBgRect" presStyleLbl="bgShp" presStyleIdx="1" presStyleCnt="4"/>
      <dgm:spPr/>
    </dgm:pt>
    <dgm:pt modelId="{291723F3-7CDF-43D5-ADDC-6546437BEAA9}" type="pres">
      <dgm:prSet presAssocID="{DA568E1C-CD70-468C-ACA3-6F7451FB10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nt"/>
        </a:ext>
      </dgm:extLst>
    </dgm:pt>
    <dgm:pt modelId="{736823F4-A701-4328-8451-25188BED0C24}" type="pres">
      <dgm:prSet presAssocID="{DA568E1C-CD70-468C-ACA3-6F7451FB1053}" presName="spaceRect" presStyleCnt="0"/>
      <dgm:spPr/>
    </dgm:pt>
    <dgm:pt modelId="{403358D7-5CDC-4CB9-ACA5-D9E06C35A03A}" type="pres">
      <dgm:prSet presAssocID="{DA568E1C-CD70-468C-ACA3-6F7451FB1053}" presName="textRect" presStyleLbl="revTx" presStyleIdx="1" presStyleCnt="4">
        <dgm:presLayoutVars>
          <dgm:chMax val="1"/>
          <dgm:chPref val="1"/>
        </dgm:presLayoutVars>
      </dgm:prSet>
      <dgm:spPr/>
    </dgm:pt>
    <dgm:pt modelId="{1F3D074A-2EF3-42F7-A583-5B064BC24A8C}" type="pres">
      <dgm:prSet presAssocID="{90B92C4F-69D4-4B7C-A2DA-F96CFCE003E7}" presName="sibTrans" presStyleLbl="sibTrans2D1" presStyleIdx="0" presStyleCnt="0"/>
      <dgm:spPr/>
    </dgm:pt>
    <dgm:pt modelId="{FB7FD342-3585-4C84-9B7D-3D48D9EBB2FF}" type="pres">
      <dgm:prSet presAssocID="{DFE2D5B7-CF41-4076-8820-CC8E56A452DA}" presName="compNode" presStyleCnt="0"/>
      <dgm:spPr/>
    </dgm:pt>
    <dgm:pt modelId="{BA3D9D57-6174-4780-9CD0-48722BA3DFBA}" type="pres">
      <dgm:prSet presAssocID="{DFE2D5B7-CF41-4076-8820-CC8E56A452DA}" presName="iconBgRect" presStyleLbl="bgShp" presStyleIdx="2" presStyleCnt="4"/>
      <dgm:spPr/>
    </dgm:pt>
    <dgm:pt modelId="{72A74FC7-C091-41B1-BEAB-6EF27986F60F}" type="pres">
      <dgm:prSet presAssocID="{DFE2D5B7-CF41-4076-8820-CC8E56A452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8B375365-E4E1-4DD8-A6FE-B5C9DDCFD87F}" type="pres">
      <dgm:prSet presAssocID="{DFE2D5B7-CF41-4076-8820-CC8E56A452DA}" presName="spaceRect" presStyleCnt="0"/>
      <dgm:spPr/>
    </dgm:pt>
    <dgm:pt modelId="{4035D04F-B54B-41CF-9BA6-6D350A72F6FA}" type="pres">
      <dgm:prSet presAssocID="{DFE2D5B7-CF41-4076-8820-CC8E56A452DA}" presName="textRect" presStyleLbl="revTx" presStyleIdx="2" presStyleCnt="4">
        <dgm:presLayoutVars>
          <dgm:chMax val="1"/>
          <dgm:chPref val="1"/>
        </dgm:presLayoutVars>
      </dgm:prSet>
      <dgm:spPr/>
    </dgm:pt>
    <dgm:pt modelId="{3A79DED1-990B-4059-B026-9471A3D4AAAC}" type="pres">
      <dgm:prSet presAssocID="{12993EDF-DDDB-45D2-8CE9-DEBB012ED8E4}" presName="sibTrans" presStyleLbl="sibTrans2D1" presStyleIdx="0" presStyleCnt="0"/>
      <dgm:spPr/>
    </dgm:pt>
    <dgm:pt modelId="{1E68A7FC-263A-424A-9BD1-F64F1FDD75F4}" type="pres">
      <dgm:prSet presAssocID="{CEBDE233-FB3A-4E49-A0C9-2E83731F56C1}" presName="compNode" presStyleCnt="0"/>
      <dgm:spPr/>
    </dgm:pt>
    <dgm:pt modelId="{03ACF6E4-4868-4189-A8F0-806F42C05EEE}" type="pres">
      <dgm:prSet presAssocID="{CEBDE233-FB3A-4E49-A0C9-2E83731F56C1}" presName="iconBgRect" presStyleLbl="bgShp" presStyleIdx="3" presStyleCnt="4"/>
      <dgm:spPr/>
    </dgm:pt>
    <dgm:pt modelId="{188F756B-748B-4D1C-B3B4-92D28CEC9206}" type="pres">
      <dgm:prSet presAssocID="{CEBDE233-FB3A-4E49-A0C9-2E83731F56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3BEA74BA-A0BD-4250-BEFB-C440AC4D132F}" type="pres">
      <dgm:prSet presAssocID="{CEBDE233-FB3A-4E49-A0C9-2E83731F56C1}" presName="spaceRect" presStyleCnt="0"/>
      <dgm:spPr/>
    </dgm:pt>
    <dgm:pt modelId="{83578E44-0862-4EDB-8166-BEFB10D90FEB}" type="pres">
      <dgm:prSet presAssocID="{CEBDE233-FB3A-4E49-A0C9-2E83731F56C1}" presName="textRect" presStyleLbl="revTx" presStyleIdx="3" presStyleCnt="4">
        <dgm:presLayoutVars>
          <dgm:chMax val="1"/>
          <dgm:chPref val="1"/>
        </dgm:presLayoutVars>
      </dgm:prSet>
      <dgm:spPr/>
    </dgm:pt>
  </dgm:ptLst>
  <dgm:cxnLst>
    <dgm:cxn modelId="{807AC022-01A4-E342-B70D-29B5A06AA0C3}" type="presOf" srcId="{90B92C4F-69D4-4B7C-A2DA-F96CFCE003E7}" destId="{1F3D074A-2EF3-42F7-A583-5B064BC24A8C}" srcOrd="0" destOrd="0" presId="urn:microsoft.com/office/officeart/2018/2/layout/IconCircleList"/>
    <dgm:cxn modelId="{B0876D42-69D0-40E6-93A8-FC6640C59E1F}" srcId="{10AB780E-6E2C-4F25-8A6E-4E0145AB6410}" destId="{603D3545-BF17-4017-BA86-E0E703E26F4A}" srcOrd="0" destOrd="0" parTransId="{F3CBB5BA-6D6B-438F-B6F8-1288CD180DD2}" sibTransId="{64A27F51-D03A-43E5-8C1A-42390966F453}"/>
    <dgm:cxn modelId="{D0F34A54-4EF6-41EC-8391-0116EBF01B0B}" srcId="{10AB780E-6E2C-4F25-8A6E-4E0145AB6410}" destId="{CEBDE233-FB3A-4E49-A0C9-2E83731F56C1}" srcOrd="3" destOrd="0" parTransId="{69A9C417-14EC-44F9-B174-7E272FF07744}" sibTransId="{54A77FCC-BBC5-4F40-9560-4B765263C40F}"/>
    <dgm:cxn modelId="{DE8F3B57-478D-4CFA-B6D0-F6B3992DEE5A}" srcId="{10AB780E-6E2C-4F25-8A6E-4E0145AB6410}" destId="{DA568E1C-CD70-468C-ACA3-6F7451FB1053}" srcOrd="1" destOrd="0" parTransId="{9C9DD55D-3855-4DC0-84E5-1BC9D0D7BC52}" sibTransId="{90B92C4F-69D4-4B7C-A2DA-F96CFCE003E7}"/>
    <dgm:cxn modelId="{61E77858-83E4-804E-9239-307C06E948D3}" type="presOf" srcId="{64A27F51-D03A-43E5-8C1A-42390966F453}" destId="{4F82F8E1-BD56-480B-8104-D7DD1E22B670}" srcOrd="0" destOrd="0" presId="urn:microsoft.com/office/officeart/2018/2/layout/IconCircleList"/>
    <dgm:cxn modelId="{003A5B61-52C4-4049-92FD-67EAD32301FC}" type="presOf" srcId="{CEBDE233-FB3A-4E49-A0C9-2E83731F56C1}" destId="{83578E44-0862-4EDB-8166-BEFB10D90FEB}" srcOrd="0" destOrd="0" presId="urn:microsoft.com/office/officeart/2018/2/layout/IconCircleList"/>
    <dgm:cxn modelId="{7D7B3B6E-446B-734B-8DD5-5D906DA3F7A8}" type="presOf" srcId="{12993EDF-DDDB-45D2-8CE9-DEBB012ED8E4}" destId="{3A79DED1-990B-4059-B026-9471A3D4AAAC}" srcOrd="0" destOrd="0" presId="urn:microsoft.com/office/officeart/2018/2/layout/IconCircleList"/>
    <dgm:cxn modelId="{10457E6F-C3E2-694F-B51E-273F6C94BD41}" type="presOf" srcId="{DA568E1C-CD70-468C-ACA3-6F7451FB1053}" destId="{403358D7-5CDC-4CB9-ACA5-D9E06C35A03A}" srcOrd="0" destOrd="0" presId="urn:microsoft.com/office/officeart/2018/2/layout/IconCircleList"/>
    <dgm:cxn modelId="{95597C82-CBC9-C747-A7DD-F08DDFF612F2}" type="presOf" srcId="{603D3545-BF17-4017-BA86-E0E703E26F4A}" destId="{ADFEC100-697A-4D15-9D68-077F1FE7820B}" srcOrd="0" destOrd="0" presId="urn:microsoft.com/office/officeart/2018/2/layout/IconCircleList"/>
    <dgm:cxn modelId="{D2120EE2-DCB6-D84A-8ECC-0C7A702376B0}" type="presOf" srcId="{10AB780E-6E2C-4F25-8A6E-4E0145AB6410}" destId="{1CA2BCFD-EBD8-42C5-B885-75D67F9D4933}" srcOrd="0" destOrd="0" presId="urn:microsoft.com/office/officeart/2018/2/layout/IconCircleList"/>
    <dgm:cxn modelId="{F3A2DEE2-7470-634F-AE5D-345361D0C4F5}" type="presOf" srcId="{DFE2D5B7-CF41-4076-8820-CC8E56A452DA}" destId="{4035D04F-B54B-41CF-9BA6-6D350A72F6FA}" srcOrd="0" destOrd="0" presId="urn:microsoft.com/office/officeart/2018/2/layout/IconCircleList"/>
    <dgm:cxn modelId="{CBFC39F5-F89F-4794-9C3F-C5E0415EBC00}" srcId="{10AB780E-6E2C-4F25-8A6E-4E0145AB6410}" destId="{DFE2D5B7-CF41-4076-8820-CC8E56A452DA}" srcOrd="2" destOrd="0" parTransId="{31F440F2-FB81-45FA-9590-9022981DA190}" sibTransId="{12993EDF-DDDB-45D2-8CE9-DEBB012ED8E4}"/>
    <dgm:cxn modelId="{47D1BFB6-AF58-C24D-9E9B-DEE327E0A26E}" type="presParOf" srcId="{1CA2BCFD-EBD8-42C5-B885-75D67F9D4933}" destId="{913D20C5-CE4A-450C-9CE0-178B9B2997D1}" srcOrd="0" destOrd="0" presId="urn:microsoft.com/office/officeart/2018/2/layout/IconCircleList"/>
    <dgm:cxn modelId="{8E255BD9-626A-8049-8B1E-BDFFA433B964}" type="presParOf" srcId="{913D20C5-CE4A-450C-9CE0-178B9B2997D1}" destId="{CF5EA75E-2791-40E8-8086-C2E2B0559C0C}" srcOrd="0" destOrd="0" presId="urn:microsoft.com/office/officeart/2018/2/layout/IconCircleList"/>
    <dgm:cxn modelId="{B5AE70FA-0902-894C-AB9B-940879E15D12}" type="presParOf" srcId="{CF5EA75E-2791-40E8-8086-C2E2B0559C0C}" destId="{FC73E3BF-52D8-4958-8684-1BBA115A788C}" srcOrd="0" destOrd="0" presId="urn:microsoft.com/office/officeart/2018/2/layout/IconCircleList"/>
    <dgm:cxn modelId="{B1D5D15F-EA96-644E-9DE7-24939484F3FB}" type="presParOf" srcId="{CF5EA75E-2791-40E8-8086-C2E2B0559C0C}" destId="{A66DDDE5-E0AA-4A98-97FA-508F8023E1B0}" srcOrd="1" destOrd="0" presId="urn:microsoft.com/office/officeart/2018/2/layout/IconCircleList"/>
    <dgm:cxn modelId="{402D28B0-1348-BD4B-9924-FC0228F326F7}" type="presParOf" srcId="{CF5EA75E-2791-40E8-8086-C2E2B0559C0C}" destId="{D36A84AD-6E96-4608-BA08-AC0D967D5BF1}" srcOrd="2" destOrd="0" presId="urn:microsoft.com/office/officeart/2018/2/layout/IconCircleList"/>
    <dgm:cxn modelId="{D7612FF3-48C8-D54C-A1C5-733D8938926D}" type="presParOf" srcId="{CF5EA75E-2791-40E8-8086-C2E2B0559C0C}" destId="{ADFEC100-697A-4D15-9D68-077F1FE7820B}" srcOrd="3" destOrd="0" presId="urn:microsoft.com/office/officeart/2018/2/layout/IconCircleList"/>
    <dgm:cxn modelId="{7B144903-95C9-A84F-A226-03508A55B00F}" type="presParOf" srcId="{913D20C5-CE4A-450C-9CE0-178B9B2997D1}" destId="{4F82F8E1-BD56-480B-8104-D7DD1E22B670}" srcOrd="1" destOrd="0" presId="urn:microsoft.com/office/officeart/2018/2/layout/IconCircleList"/>
    <dgm:cxn modelId="{2D60F94E-C4B9-9B44-87E9-9617C63C014F}" type="presParOf" srcId="{913D20C5-CE4A-450C-9CE0-178B9B2997D1}" destId="{9805ED1D-CA55-4FCF-A141-1F851D3730A8}" srcOrd="2" destOrd="0" presId="urn:microsoft.com/office/officeart/2018/2/layout/IconCircleList"/>
    <dgm:cxn modelId="{24497F8D-1936-284A-8B65-FD198CA2BE16}" type="presParOf" srcId="{9805ED1D-CA55-4FCF-A141-1F851D3730A8}" destId="{E41C74BC-DA67-4FAC-AACB-CF261D7D3B2D}" srcOrd="0" destOrd="0" presId="urn:microsoft.com/office/officeart/2018/2/layout/IconCircleList"/>
    <dgm:cxn modelId="{890424E5-5F2E-6349-B2BD-B886946C22D0}" type="presParOf" srcId="{9805ED1D-CA55-4FCF-A141-1F851D3730A8}" destId="{291723F3-7CDF-43D5-ADDC-6546437BEAA9}" srcOrd="1" destOrd="0" presId="urn:microsoft.com/office/officeart/2018/2/layout/IconCircleList"/>
    <dgm:cxn modelId="{619F5428-AD16-B84E-A9C2-050FDA220981}" type="presParOf" srcId="{9805ED1D-CA55-4FCF-A141-1F851D3730A8}" destId="{736823F4-A701-4328-8451-25188BED0C24}" srcOrd="2" destOrd="0" presId="urn:microsoft.com/office/officeart/2018/2/layout/IconCircleList"/>
    <dgm:cxn modelId="{4603C510-12B9-4D40-B91E-7FBC9CE43120}" type="presParOf" srcId="{9805ED1D-CA55-4FCF-A141-1F851D3730A8}" destId="{403358D7-5CDC-4CB9-ACA5-D9E06C35A03A}" srcOrd="3" destOrd="0" presId="urn:microsoft.com/office/officeart/2018/2/layout/IconCircleList"/>
    <dgm:cxn modelId="{EF3EDEE1-7A32-5B46-8FB0-C0E3471A89DE}" type="presParOf" srcId="{913D20C5-CE4A-450C-9CE0-178B9B2997D1}" destId="{1F3D074A-2EF3-42F7-A583-5B064BC24A8C}" srcOrd="3" destOrd="0" presId="urn:microsoft.com/office/officeart/2018/2/layout/IconCircleList"/>
    <dgm:cxn modelId="{119F8A45-7007-CD47-9C56-1B3102346384}" type="presParOf" srcId="{913D20C5-CE4A-450C-9CE0-178B9B2997D1}" destId="{FB7FD342-3585-4C84-9B7D-3D48D9EBB2FF}" srcOrd="4" destOrd="0" presId="urn:microsoft.com/office/officeart/2018/2/layout/IconCircleList"/>
    <dgm:cxn modelId="{E1A970F6-9782-3A41-BB9B-A75E3A308162}" type="presParOf" srcId="{FB7FD342-3585-4C84-9B7D-3D48D9EBB2FF}" destId="{BA3D9D57-6174-4780-9CD0-48722BA3DFBA}" srcOrd="0" destOrd="0" presId="urn:microsoft.com/office/officeart/2018/2/layout/IconCircleList"/>
    <dgm:cxn modelId="{5F5CF000-BEF0-B941-84B4-D9DED814BF42}" type="presParOf" srcId="{FB7FD342-3585-4C84-9B7D-3D48D9EBB2FF}" destId="{72A74FC7-C091-41B1-BEAB-6EF27986F60F}" srcOrd="1" destOrd="0" presId="urn:microsoft.com/office/officeart/2018/2/layout/IconCircleList"/>
    <dgm:cxn modelId="{DE2D2916-C839-684C-B7ED-12EC740CDC14}" type="presParOf" srcId="{FB7FD342-3585-4C84-9B7D-3D48D9EBB2FF}" destId="{8B375365-E4E1-4DD8-A6FE-B5C9DDCFD87F}" srcOrd="2" destOrd="0" presId="urn:microsoft.com/office/officeart/2018/2/layout/IconCircleList"/>
    <dgm:cxn modelId="{E08DC3E4-A978-BE4B-B2A7-1C2B86E5CE3A}" type="presParOf" srcId="{FB7FD342-3585-4C84-9B7D-3D48D9EBB2FF}" destId="{4035D04F-B54B-41CF-9BA6-6D350A72F6FA}" srcOrd="3" destOrd="0" presId="urn:microsoft.com/office/officeart/2018/2/layout/IconCircleList"/>
    <dgm:cxn modelId="{15495F21-CB91-8946-97B1-0C00C5B94480}" type="presParOf" srcId="{913D20C5-CE4A-450C-9CE0-178B9B2997D1}" destId="{3A79DED1-990B-4059-B026-9471A3D4AAAC}" srcOrd="5" destOrd="0" presId="urn:microsoft.com/office/officeart/2018/2/layout/IconCircleList"/>
    <dgm:cxn modelId="{66AACCC4-A4E8-1E49-824D-2D9976ADAAA8}" type="presParOf" srcId="{913D20C5-CE4A-450C-9CE0-178B9B2997D1}" destId="{1E68A7FC-263A-424A-9BD1-F64F1FDD75F4}" srcOrd="6" destOrd="0" presId="urn:microsoft.com/office/officeart/2018/2/layout/IconCircleList"/>
    <dgm:cxn modelId="{CD756F90-4B8B-DA40-B835-3490CB481F1E}" type="presParOf" srcId="{1E68A7FC-263A-424A-9BD1-F64F1FDD75F4}" destId="{03ACF6E4-4868-4189-A8F0-806F42C05EEE}" srcOrd="0" destOrd="0" presId="urn:microsoft.com/office/officeart/2018/2/layout/IconCircleList"/>
    <dgm:cxn modelId="{1C1DAF4D-1A26-474E-AC97-74D091EDA50E}" type="presParOf" srcId="{1E68A7FC-263A-424A-9BD1-F64F1FDD75F4}" destId="{188F756B-748B-4D1C-B3B4-92D28CEC9206}" srcOrd="1" destOrd="0" presId="urn:microsoft.com/office/officeart/2018/2/layout/IconCircleList"/>
    <dgm:cxn modelId="{3485C86B-EFB4-C644-A5A9-6F9E642E1FA0}" type="presParOf" srcId="{1E68A7FC-263A-424A-9BD1-F64F1FDD75F4}" destId="{3BEA74BA-A0BD-4250-BEFB-C440AC4D132F}" srcOrd="2" destOrd="0" presId="urn:microsoft.com/office/officeart/2018/2/layout/IconCircleList"/>
    <dgm:cxn modelId="{9E507EA7-A600-4047-8E63-7EBEBD799E54}" type="presParOf" srcId="{1E68A7FC-263A-424A-9BD1-F64F1FDD75F4}" destId="{83578E44-0862-4EDB-8166-BEFB10D90FE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0A31C4-3A0C-43C8-9A39-95E8D99E076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9C276F9-523E-46EF-B72C-C5C31BD36392}">
      <dgm:prSet/>
      <dgm:spPr/>
      <dgm:t>
        <a:bodyPr/>
        <a:lstStyle/>
        <a:p>
          <a:r>
            <a:rPr lang="en-GB" noProof="0" dirty="0"/>
            <a:t>Social media influencers have little regulations. Ekinci and Buckle (2025)</a:t>
          </a:r>
        </a:p>
      </dgm:t>
    </dgm:pt>
    <dgm:pt modelId="{1E79AD57-9440-456C-92F9-7B19248D4330}" type="parTrans" cxnId="{EEB4FDD6-CFC2-4FC9-9456-0640F866E552}">
      <dgm:prSet/>
      <dgm:spPr/>
      <dgm:t>
        <a:bodyPr/>
        <a:lstStyle/>
        <a:p>
          <a:endParaRPr lang="en-US"/>
        </a:p>
      </dgm:t>
    </dgm:pt>
    <dgm:pt modelId="{CB7165E2-6360-4867-B458-567D60B06C5C}" type="sibTrans" cxnId="{EEB4FDD6-CFC2-4FC9-9456-0640F866E552}">
      <dgm:prSet/>
      <dgm:spPr/>
      <dgm:t>
        <a:bodyPr/>
        <a:lstStyle/>
        <a:p>
          <a:endParaRPr lang="en-US"/>
        </a:p>
      </dgm:t>
    </dgm:pt>
    <dgm:pt modelId="{97D8DD6E-A63E-43D6-A791-2D007604DA39}">
      <dgm:prSet/>
      <dgm:spPr>
        <a:solidFill>
          <a:schemeClr val="accent5">
            <a:lumMod val="75000"/>
          </a:schemeClr>
        </a:solidFill>
      </dgm:spPr>
      <dgm:t>
        <a:bodyPr/>
        <a:lstStyle/>
        <a:p>
          <a:r>
            <a:rPr lang="en-GB" noProof="0"/>
            <a:t>Choosing an influencer takes time and effort. Jacks (2025)</a:t>
          </a:r>
        </a:p>
      </dgm:t>
    </dgm:pt>
    <dgm:pt modelId="{D5B6FF61-B094-40C7-807B-C95996410684}" type="parTrans" cxnId="{48E72B2E-E10D-4018-B18A-E289D298C59C}">
      <dgm:prSet/>
      <dgm:spPr/>
      <dgm:t>
        <a:bodyPr/>
        <a:lstStyle/>
        <a:p>
          <a:endParaRPr lang="en-US"/>
        </a:p>
      </dgm:t>
    </dgm:pt>
    <dgm:pt modelId="{01C3D4DF-CD81-456E-B3E2-E79C329E6AFF}" type="sibTrans" cxnId="{48E72B2E-E10D-4018-B18A-E289D298C59C}">
      <dgm:prSet/>
      <dgm:spPr/>
      <dgm:t>
        <a:bodyPr/>
        <a:lstStyle/>
        <a:p>
          <a:endParaRPr lang="en-US"/>
        </a:p>
      </dgm:t>
    </dgm:pt>
    <dgm:pt modelId="{B37B7C44-9275-4D00-84F0-F0FE9A28EBAC}">
      <dgm:prSet/>
      <dgm:spPr/>
      <dgm:t>
        <a:bodyPr/>
        <a:lstStyle/>
        <a:p>
          <a:r>
            <a:rPr lang="en-GB" noProof="0" dirty="0"/>
            <a:t>The impact of effectiveness are not known.  Koneti, Seetharaman and Maddulety (2025)</a:t>
          </a:r>
        </a:p>
      </dgm:t>
    </dgm:pt>
    <dgm:pt modelId="{DA80EC23-7E16-4EEC-8717-61504D04E305}" type="parTrans" cxnId="{A79B5ED4-09C7-4006-8D9A-EF0A1624C836}">
      <dgm:prSet/>
      <dgm:spPr/>
      <dgm:t>
        <a:bodyPr/>
        <a:lstStyle/>
        <a:p>
          <a:endParaRPr lang="en-US"/>
        </a:p>
      </dgm:t>
    </dgm:pt>
    <dgm:pt modelId="{16E71450-1778-4A0A-8757-0292E255672F}" type="sibTrans" cxnId="{A79B5ED4-09C7-4006-8D9A-EF0A1624C836}">
      <dgm:prSet/>
      <dgm:spPr/>
      <dgm:t>
        <a:bodyPr/>
        <a:lstStyle/>
        <a:p>
          <a:endParaRPr lang="en-US"/>
        </a:p>
      </dgm:t>
    </dgm:pt>
    <dgm:pt modelId="{54052926-CD37-3E48-AE6D-9DD70B3FEB16}" type="pres">
      <dgm:prSet presAssocID="{500A31C4-3A0C-43C8-9A39-95E8D99E076D}" presName="linear" presStyleCnt="0">
        <dgm:presLayoutVars>
          <dgm:animLvl val="lvl"/>
          <dgm:resizeHandles val="exact"/>
        </dgm:presLayoutVars>
      </dgm:prSet>
      <dgm:spPr/>
    </dgm:pt>
    <dgm:pt modelId="{EE91FBD8-493B-F84F-82D2-7B7558D37C00}" type="pres">
      <dgm:prSet presAssocID="{99C276F9-523E-46EF-B72C-C5C31BD36392}" presName="parentText" presStyleLbl="node1" presStyleIdx="0" presStyleCnt="3">
        <dgm:presLayoutVars>
          <dgm:chMax val="0"/>
          <dgm:bulletEnabled val="1"/>
        </dgm:presLayoutVars>
      </dgm:prSet>
      <dgm:spPr/>
    </dgm:pt>
    <dgm:pt modelId="{34623AA5-15B8-CB4C-9DBA-A6E8EB338778}" type="pres">
      <dgm:prSet presAssocID="{CB7165E2-6360-4867-B458-567D60B06C5C}" presName="spacer" presStyleCnt="0"/>
      <dgm:spPr/>
    </dgm:pt>
    <dgm:pt modelId="{439091ED-4948-FD47-90F7-803CD8C3FB88}" type="pres">
      <dgm:prSet presAssocID="{97D8DD6E-A63E-43D6-A791-2D007604DA39}" presName="parentText" presStyleLbl="node1" presStyleIdx="1" presStyleCnt="3">
        <dgm:presLayoutVars>
          <dgm:chMax val="0"/>
          <dgm:bulletEnabled val="1"/>
        </dgm:presLayoutVars>
      </dgm:prSet>
      <dgm:spPr/>
    </dgm:pt>
    <dgm:pt modelId="{3B68C469-225B-9744-852F-F71EE67761BD}" type="pres">
      <dgm:prSet presAssocID="{01C3D4DF-CD81-456E-B3E2-E79C329E6AFF}" presName="spacer" presStyleCnt="0"/>
      <dgm:spPr/>
    </dgm:pt>
    <dgm:pt modelId="{6DD62E5F-8D25-BF43-945B-15E69A2B6323}" type="pres">
      <dgm:prSet presAssocID="{B37B7C44-9275-4D00-84F0-F0FE9A28EBAC}" presName="parentText" presStyleLbl="node1" presStyleIdx="2" presStyleCnt="3">
        <dgm:presLayoutVars>
          <dgm:chMax val="0"/>
          <dgm:bulletEnabled val="1"/>
        </dgm:presLayoutVars>
      </dgm:prSet>
      <dgm:spPr/>
    </dgm:pt>
  </dgm:ptLst>
  <dgm:cxnLst>
    <dgm:cxn modelId="{2D575E03-51CD-4E43-A7EF-E90B92852D5B}" type="presOf" srcId="{97D8DD6E-A63E-43D6-A791-2D007604DA39}" destId="{439091ED-4948-FD47-90F7-803CD8C3FB88}" srcOrd="0" destOrd="0" presId="urn:microsoft.com/office/officeart/2005/8/layout/vList2"/>
    <dgm:cxn modelId="{C05B1C29-30B5-2B49-8560-BF28B852D504}" type="presOf" srcId="{B37B7C44-9275-4D00-84F0-F0FE9A28EBAC}" destId="{6DD62E5F-8D25-BF43-945B-15E69A2B6323}" srcOrd="0" destOrd="0" presId="urn:microsoft.com/office/officeart/2005/8/layout/vList2"/>
    <dgm:cxn modelId="{4D08492A-92B0-8C40-AFEA-9E65416E2126}" type="presOf" srcId="{500A31C4-3A0C-43C8-9A39-95E8D99E076D}" destId="{54052926-CD37-3E48-AE6D-9DD70B3FEB16}" srcOrd="0" destOrd="0" presId="urn:microsoft.com/office/officeart/2005/8/layout/vList2"/>
    <dgm:cxn modelId="{48E72B2E-E10D-4018-B18A-E289D298C59C}" srcId="{500A31C4-3A0C-43C8-9A39-95E8D99E076D}" destId="{97D8DD6E-A63E-43D6-A791-2D007604DA39}" srcOrd="1" destOrd="0" parTransId="{D5B6FF61-B094-40C7-807B-C95996410684}" sibTransId="{01C3D4DF-CD81-456E-B3E2-E79C329E6AFF}"/>
    <dgm:cxn modelId="{CCB7C596-94F5-DF4A-B956-53F326B2524B}" type="presOf" srcId="{99C276F9-523E-46EF-B72C-C5C31BD36392}" destId="{EE91FBD8-493B-F84F-82D2-7B7558D37C00}" srcOrd="0" destOrd="0" presId="urn:microsoft.com/office/officeart/2005/8/layout/vList2"/>
    <dgm:cxn modelId="{A79B5ED4-09C7-4006-8D9A-EF0A1624C836}" srcId="{500A31C4-3A0C-43C8-9A39-95E8D99E076D}" destId="{B37B7C44-9275-4D00-84F0-F0FE9A28EBAC}" srcOrd="2" destOrd="0" parTransId="{DA80EC23-7E16-4EEC-8717-61504D04E305}" sibTransId="{16E71450-1778-4A0A-8757-0292E255672F}"/>
    <dgm:cxn modelId="{EEB4FDD6-CFC2-4FC9-9456-0640F866E552}" srcId="{500A31C4-3A0C-43C8-9A39-95E8D99E076D}" destId="{99C276F9-523E-46EF-B72C-C5C31BD36392}" srcOrd="0" destOrd="0" parTransId="{1E79AD57-9440-456C-92F9-7B19248D4330}" sibTransId="{CB7165E2-6360-4867-B458-567D60B06C5C}"/>
    <dgm:cxn modelId="{5822516D-17C9-1F4C-ACD2-98D6D2D4AD79}" type="presParOf" srcId="{54052926-CD37-3E48-AE6D-9DD70B3FEB16}" destId="{EE91FBD8-493B-F84F-82D2-7B7558D37C00}" srcOrd="0" destOrd="0" presId="urn:microsoft.com/office/officeart/2005/8/layout/vList2"/>
    <dgm:cxn modelId="{74A691C5-8F1A-C549-BDA8-45B78B6DE0D6}" type="presParOf" srcId="{54052926-CD37-3E48-AE6D-9DD70B3FEB16}" destId="{34623AA5-15B8-CB4C-9DBA-A6E8EB338778}" srcOrd="1" destOrd="0" presId="urn:microsoft.com/office/officeart/2005/8/layout/vList2"/>
    <dgm:cxn modelId="{BF6699E0-0B45-394E-AAA3-09381723A97B}" type="presParOf" srcId="{54052926-CD37-3E48-AE6D-9DD70B3FEB16}" destId="{439091ED-4948-FD47-90F7-803CD8C3FB88}" srcOrd="2" destOrd="0" presId="urn:microsoft.com/office/officeart/2005/8/layout/vList2"/>
    <dgm:cxn modelId="{832900E5-EAE9-CD45-A694-6F6E00AA7D79}" type="presParOf" srcId="{54052926-CD37-3E48-AE6D-9DD70B3FEB16}" destId="{3B68C469-225B-9744-852F-F71EE67761BD}" srcOrd="3" destOrd="0" presId="urn:microsoft.com/office/officeart/2005/8/layout/vList2"/>
    <dgm:cxn modelId="{9095BF9F-372E-CF4E-BA41-7A317E8F2227}" type="presParOf" srcId="{54052926-CD37-3E48-AE6D-9DD70B3FEB16}" destId="{6DD62E5F-8D25-BF43-945B-15E69A2B632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ED6B50-A751-4822-9716-3FEBEE7F3626}"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9A0B4250-A2FE-4D08-A10F-1C3462C28909}">
      <dgm:prSet custT="1"/>
      <dgm:spPr/>
      <dgm:t>
        <a:bodyPr/>
        <a:lstStyle/>
        <a:p>
          <a:r>
            <a:rPr lang="en-GB" sz="2000" noProof="0" dirty="0"/>
            <a:t>Joe Wicks </a:t>
          </a:r>
        </a:p>
        <a:p>
          <a:r>
            <a:rPr lang="en-GB" sz="2000" noProof="0" dirty="0"/>
            <a:t>@Thebodycoach</a:t>
          </a:r>
        </a:p>
        <a:p>
          <a:r>
            <a:rPr lang="en-GB" sz="2000" noProof="0" dirty="0"/>
            <a:t> (4.7m Instagram followers)</a:t>
          </a:r>
        </a:p>
        <a:p>
          <a:r>
            <a:rPr lang="en-GB" sz="2000" noProof="0" dirty="0"/>
            <a:t>Known for fitness and healthy living </a:t>
          </a:r>
        </a:p>
      </dgm:t>
    </dgm:pt>
    <dgm:pt modelId="{B7CF4E0D-5B1F-4EBB-A901-DB6DF0C4AB4D}" type="parTrans" cxnId="{D99C0FD5-4F46-424C-AA9B-27CAABF9F2AE}">
      <dgm:prSet/>
      <dgm:spPr/>
      <dgm:t>
        <a:bodyPr/>
        <a:lstStyle/>
        <a:p>
          <a:endParaRPr lang="en-US"/>
        </a:p>
      </dgm:t>
    </dgm:pt>
    <dgm:pt modelId="{190B124C-5291-4C92-A117-5D70F761A624}" type="sibTrans" cxnId="{D99C0FD5-4F46-424C-AA9B-27CAABF9F2AE}">
      <dgm:prSet phldrT="1" phldr="0"/>
      <dgm:spPr/>
      <dgm:t>
        <a:bodyPr/>
        <a:lstStyle/>
        <a:p>
          <a:r>
            <a:rPr lang="en-GB" noProof="0" dirty="0"/>
            <a:t>1</a:t>
          </a:r>
        </a:p>
      </dgm:t>
    </dgm:pt>
    <dgm:pt modelId="{2F80022A-C223-4832-8D65-BB65C40D1AC8}">
      <dgm:prSet custT="1"/>
      <dgm:spPr/>
      <dgm:t>
        <a:bodyPr/>
        <a:lstStyle/>
        <a:p>
          <a:r>
            <a:rPr lang="en-GB" sz="2000" noProof="0" dirty="0"/>
            <a:t>Sophie Hinchliffe @mrshinchhome</a:t>
          </a:r>
        </a:p>
        <a:p>
          <a:r>
            <a:rPr lang="en-GB" sz="2000" noProof="0" dirty="0"/>
            <a:t> (4.8m Instagram followers)</a:t>
          </a:r>
        </a:p>
        <a:p>
          <a:r>
            <a:rPr lang="en-GB" sz="2000" noProof="0" dirty="0"/>
            <a:t>Known for household cleaning</a:t>
          </a:r>
        </a:p>
      </dgm:t>
    </dgm:pt>
    <dgm:pt modelId="{23EA2213-BA81-413F-B771-68103AB42A33}" type="parTrans" cxnId="{4565BE4B-8BEC-42B1-A5D7-6266A75D891C}">
      <dgm:prSet/>
      <dgm:spPr/>
      <dgm:t>
        <a:bodyPr/>
        <a:lstStyle/>
        <a:p>
          <a:endParaRPr lang="en-US"/>
        </a:p>
      </dgm:t>
    </dgm:pt>
    <dgm:pt modelId="{F40457DB-EFC9-4AA0-ABF2-F94EA6DBF16A}" type="sibTrans" cxnId="{4565BE4B-8BEC-42B1-A5D7-6266A75D891C}">
      <dgm:prSet phldrT="2" phldr="0"/>
      <dgm:spPr/>
      <dgm:t>
        <a:bodyPr/>
        <a:lstStyle/>
        <a:p>
          <a:r>
            <a:rPr lang="en-GB" noProof="0" dirty="0"/>
            <a:t>2</a:t>
          </a:r>
        </a:p>
      </dgm:t>
    </dgm:pt>
    <dgm:pt modelId="{6E41D220-8A60-4D62-8CE7-E290E88FAA7A}">
      <dgm:prSet custT="1"/>
      <dgm:spPr/>
      <dgm:t>
        <a:bodyPr/>
        <a:lstStyle/>
        <a:p>
          <a:r>
            <a:rPr lang="en-GB" sz="2000" noProof="0" dirty="0"/>
            <a:t>Charlotte Greedy @missgreedyhome</a:t>
          </a:r>
        </a:p>
        <a:p>
          <a:r>
            <a:rPr lang="en-GB" sz="2000" noProof="0" dirty="0"/>
            <a:t> (517k Instagram followers)</a:t>
          </a:r>
        </a:p>
        <a:p>
          <a:r>
            <a:rPr lang="en-GB" sz="2000" noProof="0" dirty="0"/>
            <a:t>Known for home décor and discount shopping</a:t>
          </a:r>
        </a:p>
      </dgm:t>
    </dgm:pt>
    <dgm:pt modelId="{67BD9F95-D47D-4F7D-8CD3-63E4A1290F60}" type="parTrans" cxnId="{292D648A-6A5A-42E7-8884-77234A858F7C}">
      <dgm:prSet/>
      <dgm:spPr/>
      <dgm:t>
        <a:bodyPr/>
        <a:lstStyle/>
        <a:p>
          <a:endParaRPr lang="en-US"/>
        </a:p>
      </dgm:t>
    </dgm:pt>
    <dgm:pt modelId="{76848D69-72E6-4051-A83A-072A3C987228}" type="sibTrans" cxnId="{292D648A-6A5A-42E7-8884-77234A858F7C}">
      <dgm:prSet phldrT="3" phldr="0"/>
      <dgm:spPr/>
      <dgm:t>
        <a:bodyPr/>
        <a:lstStyle/>
        <a:p>
          <a:r>
            <a:rPr lang="en-GB" noProof="0" dirty="0"/>
            <a:t>3</a:t>
          </a:r>
        </a:p>
      </dgm:t>
    </dgm:pt>
    <dgm:pt modelId="{C3F284D7-C129-2643-AFB6-8E6F5DF5E8E1}" type="pres">
      <dgm:prSet presAssocID="{F0ED6B50-A751-4822-9716-3FEBEE7F3626}" presName="Name0" presStyleCnt="0">
        <dgm:presLayoutVars>
          <dgm:animLvl val="lvl"/>
          <dgm:resizeHandles val="exact"/>
        </dgm:presLayoutVars>
      </dgm:prSet>
      <dgm:spPr/>
    </dgm:pt>
    <dgm:pt modelId="{97B62385-BB77-6340-97A5-7587E8FAAA97}" type="pres">
      <dgm:prSet presAssocID="{9A0B4250-A2FE-4D08-A10F-1C3462C28909}" presName="compositeNode" presStyleCnt="0">
        <dgm:presLayoutVars>
          <dgm:bulletEnabled val="1"/>
        </dgm:presLayoutVars>
      </dgm:prSet>
      <dgm:spPr/>
    </dgm:pt>
    <dgm:pt modelId="{379B88DF-6900-794E-8BE8-1C70FF321C3C}" type="pres">
      <dgm:prSet presAssocID="{9A0B4250-A2FE-4D08-A10F-1C3462C28909}" presName="bgRect" presStyleLbl="bgAccFollowNode1" presStyleIdx="0" presStyleCnt="3"/>
      <dgm:spPr/>
    </dgm:pt>
    <dgm:pt modelId="{0A1784F6-C6F3-3942-A5E8-37AB4BC0DA25}" type="pres">
      <dgm:prSet presAssocID="{190B124C-5291-4C92-A117-5D70F761A624}" presName="sibTransNodeCircle" presStyleLbl="alignNode1" presStyleIdx="0" presStyleCnt="6">
        <dgm:presLayoutVars>
          <dgm:chMax val="0"/>
          <dgm:bulletEnabled/>
        </dgm:presLayoutVars>
      </dgm:prSet>
      <dgm:spPr/>
    </dgm:pt>
    <dgm:pt modelId="{0637BBF2-CFC5-0B4F-B03F-01C843B5BD60}" type="pres">
      <dgm:prSet presAssocID="{9A0B4250-A2FE-4D08-A10F-1C3462C28909}" presName="bottomLine" presStyleLbl="alignNode1" presStyleIdx="1" presStyleCnt="6">
        <dgm:presLayoutVars/>
      </dgm:prSet>
      <dgm:spPr/>
    </dgm:pt>
    <dgm:pt modelId="{B525374D-1C88-2B43-94C9-53889DEA7D4B}" type="pres">
      <dgm:prSet presAssocID="{9A0B4250-A2FE-4D08-A10F-1C3462C28909}" presName="nodeText" presStyleLbl="bgAccFollowNode1" presStyleIdx="0" presStyleCnt="3">
        <dgm:presLayoutVars>
          <dgm:bulletEnabled val="1"/>
        </dgm:presLayoutVars>
      </dgm:prSet>
      <dgm:spPr/>
    </dgm:pt>
    <dgm:pt modelId="{D37C96C2-59B6-4740-A8D1-35601FCA2A97}" type="pres">
      <dgm:prSet presAssocID="{190B124C-5291-4C92-A117-5D70F761A624}" presName="sibTrans" presStyleCnt="0"/>
      <dgm:spPr/>
    </dgm:pt>
    <dgm:pt modelId="{8837A45B-4CCB-424B-9E4D-B1C9E6F529D6}" type="pres">
      <dgm:prSet presAssocID="{2F80022A-C223-4832-8D65-BB65C40D1AC8}" presName="compositeNode" presStyleCnt="0">
        <dgm:presLayoutVars>
          <dgm:bulletEnabled val="1"/>
        </dgm:presLayoutVars>
      </dgm:prSet>
      <dgm:spPr/>
    </dgm:pt>
    <dgm:pt modelId="{874BC78F-3CCC-6245-B6FE-B56B06E6ABD6}" type="pres">
      <dgm:prSet presAssocID="{2F80022A-C223-4832-8D65-BB65C40D1AC8}" presName="bgRect" presStyleLbl="bgAccFollowNode1" presStyleIdx="1" presStyleCnt="3"/>
      <dgm:spPr/>
    </dgm:pt>
    <dgm:pt modelId="{32FA513F-3E95-BA4C-8A7B-F2FA352049CF}" type="pres">
      <dgm:prSet presAssocID="{F40457DB-EFC9-4AA0-ABF2-F94EA6DBF16A}" presName="sibTransNodeCircle" presStyleLbl="alignNode1" presStyleIdx="2" presStyleCnt="6">
        <dgm:presLayoutVars>
          <dgm:chMax val="0"/>
          <dgm:bulletEnabled/>
        </dgm:presLayoutVars>
      </dgm:prSet>
      <dgm:spPr/>
    </dgm:pt>
    <dgm:pt modelId="{0624D8D5-208E-1C47-8F28-991F20403D7F}" type="pres">
      <dgm:prSet presAssocID="{2F80022A-C223-4832-8D65-BB65C40D1AC8}" presName="bottomLine" presStyleLbl="alignNode1" presStyleIdx="3" presStyleCnt="6">
        <dgm:presLayoutVars/>
      </dgm:prSet>
      <dgm:spPr/>
    </dgm:pt>
    <dgm:pt modelId="{7D66D1CC-1F55-7F4F-8A77-2C88AC206200}" type="pres">
      <dgm:prSet presAssocID="{2F80022A-C223-4832-8D65-BB65C40D1AC8}" presName="nodeText" presStyleLbl="bgAccFollowNode1" presStyleIdx="1" presStyleCnt="3">
        <dgm:presLayoutVars>
          <dgm:bulletEnabled val="1"/>
        </dgm:presLayoutVars>
      </dgm:prSet>
      <dgm:spPr/>
    </dgm:pt>
    <dgm:pt modelId="{7F5A115D-F52D-7946-B84A-3618A41B7E2F}" type="pres">
      <dgm:prSet presAssocID="{F40457DB-EFC9-4AA0-ABF2-F94EA6DBF16A}" presName="sibTrans" presStyleCnt="0"/>
      <dgm:spPr/>
    </dgm:pt>
    <dgm:pt modelId="{277A30D4-4A4F-6244-903F-F99614CCCB7C}" type="pres">
      <dgm:prSet presAssocID="{6E41D220-8A60-4D62-8CE7-E290E88FAA7A}" presName="compositeNode" presStyleCnt="0">
        <dgm:presLayoutVars>
          <dgm:bulletEnabled val="1"/>
        </dgm:presLayoutVars>
      </dgm:prSet>
      <dgm:spPr/>
    </dgm:pt>
    <dgm:pt modelId="{E3B143CD-FD52-4143-ACFC-407A9AD565D4}" type="pres">
      <dgm:prSet presAssocID="{6E41D220-8A60-4D62-8CE7-E290E88FAA7A}" presName="bgRect" presStyleLbl="bgAccFollowNode1" presStyleIdx="2" presStyleCnt="3"/>
      <dgm:spPr/>
    </dgm:pt>
    <dgm:pt modelId="{135C4603-FA09-4A47-B5AA-CA3849085E2D}" type="pres">
      <dgm:prSet presAssocID="{76848D69-72E6-4051-A83A-072A3C987228}" presName="sibTransNodeCircle" presStyleLbl="alignNode1" presStyleIdx="4" presStyleCnt="6">
        <dgm:presLayoutVars>
          <dgm:chMax val="0"/>
          <dgm:bulletEnabled/>
        </dgm:presLayoutVars>
      </dgm:prSet>
      <dgm:spPr/>
    </dgm:pt>
    <dgm:pt modelId="{F58004AD-5092-AE42-A45E-3653EEF6C386}" type="pres">
      <dgm:prSet presAssocID="{6E41D220-8A60-4D62-8CE7-E290E88FAA7A}" presName="bottomLine" presStyleLbl="alignNode1" presStyleIdx="5" presStyleCnt="6">
        <dgm:presLayoutVars/>
      </dgm:prSet>
      <dgm:spPr/>
    </dgm:pt>
    <dgm:pt modelId="{6173F913-BF19-5447-A00E-675A8FC5E3E6}" type="pres">
      <dgm:prSet presAssocID="{6E41D220-8A60-4D62-8CE7-E290E88FAA7A}" presName="nodeText" presStyleLbl="bgAccFollowNode1" presStyleIdx="2" presStyleCnt="3">
        <dgm:presLayoutVars>
          <dgm:bulletEnabled val="1"/>
        </dgm:presLayoutVars>
      </dgm:prSet>
      <dgm:spPr/>
    </dgm:pt>
  </dgm:ptLst>
  <dgm:cxnLst>
    <dgm:cxn modelId="{A9B5D90F-62E6-684B-B381-D1F3718CB70B}" type="presOf" srcId="{76848D69-72E6-4051-A83A-072A3C987228}" destId="{135C4603-FA09-4A47-B5AA-CA3849085E2D}" srcOrd="0" destOrd="0" presId="urn:microsoft.com/office/officeart/2016/7/layout/BasicLinearProcessNumbered"/>
    <dgm:cxn modelId="{F7F2A423-72BC-534E-8B04-8E848008151C}" type="presOf" srcId="{6E41D220-8A60-4D62-8CE7-E290E88FAA7A}" destId="{E3B143CD-FD52-4143-ACFC-407A9AD565D4}" srcOrd="0" destOrd="0" presId="urn:microsoft.com/office/officeart/2016/7/layout/BasicLinearProcessNumbered"/>
    <dgm:cxn modelId="{FE7FC126-6F04-F247-B7E0-8F891E86F4AB}" type="presOf" srcId="{9A0B4250-A2FE-4D08-A10F-1C3462C28909}" destId="{379B88DF-6900-794E-8BE8-1C70FF321C3C}" srcOrd="0" destOrd="0" presId="urn:microsoft.com/office/officeart/2016/7/layout/BasicLinearProcessNumbered"/>
    <dgm:cxn modelId="{4565BE4B-8BEC-42B1-A5D7-6266A75D891C}" srcId="{F0ED6B50-A751-4822-9716-3FEBEE7F3626}" destId="{2F80022A-C223-4832-8D65-BB65C40D1AC8}" srcOrd="1" destOrd="0" parTransId="{23EA2213-BA81-413F-B771-68103AB42A33}" sibTransId="{F40457DB-EFC9-4AA0-ABF2-F94EA6DBF16A}"/>
    <dgm:cxn modelId="{7A8AB54C-5FB6-9E41-9BDC-FFCF8F09A976}" type="presOf" srcId="{F40457DB-EFC9-4AA0-ABF2-F94EA6DBF16A}" destId="{32FA513F-3E95-BA4C-8A7B-F2FA352049CF}" srcOrd="0" destOrd="0" presId="urn:microsoft.com/office/officeart/2016/7/layout/BasicLinearProcessNumbered"/>
    <dgm:cxn modelId="{76005269-DFC7-D042-8CFF-AB62F25351D2}" type="presOf" srcId="{6E41D220-8A60-4D62-8CE7-E290E88FAA7A}" destId="{6173F913-BF19-5447-A00E-675A8FC5E3E6}" srcOrd="1" destOrd="0" presId="urn:microsoft.com/office/officeart/2016/7/layout/BasicLinearProcessNumbered"/>
    <dgm:cxn modelId="{979AF569-E91C-AB4A-8DBA-2678BDBBF4ED}" type="presOf" srcId="{9A0B4250-A2FE-4D08-A10F-1C3462C28909}" destId="{B525374D-1C88-2B43-94C9-53889DEA7D4B}" srcOrd="1" destOrd="0" presId="urn:microsoft.com/office/officeart/2016/7/layout/BasicLinearProcessNumbered"/>
    <dgm:cxn modelId="{D9E52D7B-C73A-C64A-845F-965C6420E6E9}" type="presOf" srcId="{2F80022A-C223-4832-8D65-BB65C40D1AC8}" destId="{874BC78F-3CCC-6245-B6FE-B56B06E6ABD6}" srcOrd="0" destOrd="0" presId="urn:microsoft.com/office/officeart/2016/7/layout/BasicLinearProcessNumbered"/>
    <dgm:cxn modelId="{292D648A-6A5A-42E7-8884-77234A858F7C}" srcId="{F0ED6B50-A751-4822-9716-3FEBEE7F3626}" destId="{6E41D220-8A60-4D62-8CE7-E290E88FAA7A}" srcOrd="2" destOrd="0" parTransId="{67BD9F95-D47D-4F7D-8CD3-63E4A1290F60}" sibTransId="{76848D69-72E6-4051-A83A-072A3C987228}"/>
    <dgm:cxn modelId="{2B2C869A-5246-DD4B-AE7B-B6300685236E}" type="presOf" srcId="{190B124C-5291-4C92-A117-5D70F761A624}" destId="{0A1784F6-C6F3-3942-A5E8-37AB4BC0DA25}" srcOrd="0" destOrd="0" presId="urn:microsoft.com/office/officeart/2016/7/layout/BasicLinearProcessNumbered"/>
    <dgm:cxn modelId="{4DE63EB0-F243-F745-A880-50D844EA9FE2}" type="presOf" srcId="{F0ED6B50-A751-4822-9716-3FEBEE7F3626}" destId="{C3F284D7-C129-2643-AFB6-8E6F5DF5E8E1}" srcOrd="0" destOrd="0" presId="urn:microsoft.com/office/officeart/2016/7/layout/BasicLinearProcessNumbered"/>
    <dgm:cxn modelId="{54149BB3-374C-1141-8175-93652E25CAE7}" type="presOf" srcId="{2F80022A-C223-4832-8D65-BB65C40D1AC8}" destId="{7D66D1CC-1F55-7F4F-8A77-2C88AC206200}" srcOrd="1" destOrd="0" presId="urn:microsoft.com/office/officeart/2016/7/layout/BasicLinearProcessNumbered"/>
    <dgm:cxn modelId="{D99C0FD5-4F46-424C-AA9B-27CAABF9F2AE}" srcId="{F0ED6B50-A751-4822-9716-3FEBEE7F3626}" destId="{9A0B4250-A2FE-4D08-A10F-1C3462C28909}" srcOrd="0" destOrd="0" parTransId="{B7CF4E0D-5B1F-4EBB-A901-DB6DF0C4AB4D}" sibTransId="{190B124C-5291-4C92-A117-5D70F761A624}"/>
    <dgm:cxn modelId="{3DC4A5CE-5BDD-8F4F-8B4D-ACCEE3DD8D1C}" type="presParOf" srcId="{C3F284D7-C129-2643-AFB6-8E6F5DF5E8E1}" destId="{97B62385-BB77-6340-97A5-7587E8FAAA97}" srcOrd="0" destOrd="0" presId="urn:microsoft.com/office/officeart/2016/7/layout/BasicLinearProcessNumbered"/>
    <dgm:cxn modelId="{013051AA-4DD7-944B-A678-10B97A366F03}" type="presParOf" srcId="{97B62385-BB77-6340-97A5-7587E8FAAA97}" destId="{379B88DF-6900-794E-8BE8-1C70FF321C3C}" srcOrd="0" destOrd="0" presId="urn:microsoft.com/office/officeart/2016/7/layout/BasicLinearProcessNumbered"/>
    <dgm:cxn modelId="{A75A19A2-812D-7649-91E4-3E10A7F2EB32}" type="presParOf" srcId="{97B62385-BB77-6340-97A5-7587E8FAAA97}" destId="{0A1784F6-C6F3-3942-A5E8-37AB4BC0DA25}" srcOrd="1" destOrd="0" presId="urn:microsoft.com/office/officeart/2016/7/layout/BasicLinearProcessNumbered"/>
    <dgm:cxn modelId="{DC440A08-5671-554E-958B-49D5318B267F}" type="presParOf" srcId="{97B62385-BB77-6340-97A5-7587E8FAAA97}" destId="{0637BBF2-CFC5-0B4F-B03F-01C843B5BD60}" srcOrd="2" destOrd="0" presId="urn:microsoft.com/office/officeart/2016/7/layout/BasicLinearProcessNumbered"/>
    <dgm:cxn modelId="{63BE56D5-7E3C-7741-9534-DC2B30A2C0DE}" type="presParOf" srcId="{97B62385-BB77-6340-97A5-7587E8FAAA97}" destId="{B525374D-1C88-2B43-94C9-53889DEA7D4B}" srcOrd="3" destOrd="0" presId="urn:microsoft.com/office/officeart/2016/7/layout/BasicLinearProcessNumbered"/>
    <dgm:cxn modelId="{562A7341-FC61-EF45-8E11-9A195596B172}" type="presParOf" srcId="{C3F284D7-C129-2643-AFB6-8E6F5DF5E8E1}" destId="{D37C96C2-59B6-4740-A8D1-35601FCA2A97}" srcOrd="1" destOrd="0" presId="urn:microsoft.com/office/officeart/2016/7/layout/BasicLinearProcessNumbered"/>
    <dgm:cxn modelId="{D7E9D573-6F15-3741-96F2-82676FBB99EE}" type="presParOf" srcId="{C3F284D7-C129-2643-AFB6-8E6F5DF5E8E1}" destId="{8837A45B-4CCB-424B-9E4D-B1C9E6F529D6}" srcOrd="2" destOrd="0" presId="urn:microsoft.com/office/officeart/2016/7/layout/BasicLinearProcessNumbered"/>
    <dgm:cxn modelId="{B6D793F1-76D7-3F41-8652-659346964B0A}" type="presParOf" srcId="{8837A45B-4CCB-424B-9E4D-B1C9E6F529D6}" destId="{874BC78F-3CCC-6245-B6FE-B56B06E6ABD6}" srcOrd="0" destOrd="0" presId="urn:microsoft.com/office/officeart/2016/7/layout/BasicLinearProcessNumbered"/>
    <dgm:cxn modelId="{6D9BFA52-F0F6-8A44-8FA6-171ABB3347FC}" type="presParOf" srcId="{8837A45B-4CCB-424B-9E4D-B1C9E6F529D6}" destId="{32FA513F-3E95-BA4C-8A7B-F2FA352049CF}" srcOrd="1" destOrd="0" presId="urn:microsoft.com/office/officeart/2016/7/layout/BasicLinearProcessNumbered"/>
    <dgm:cxn modelId="{07213DCA-2B91-0C45-BCF7-733A71B5F618}" type="presParOf" srcId="{8837A45B-4CCB-424B-9E4D-B1C9E6F529D6}" destId="{0624D8D5-208E-1C47-8F28-991F20403D7F}" srcOrd="2" destOrd="0" presId="urn:microsoft.com/office/officeart/2016/7/layout/BasicLinearProcessNumbered"/>
    <dgm:cxn modelId="{DCDE0910-1325-ED45-8731-2422E1A9B845}" type="presParOf" srcId="{8837A45B-4CCB-424B-9E4D-B1C9E6F529D6}" destId="{7D66D1CC-1F55-7F4F-8A77-2C88AC206200}" srcOrd="3" destOrd="0" presId="urn:microsoft.com/office/officeart/2016/7/layout/BasicLinearProcessNumbered"/>
    <dgm:cxn modelId="{875ED26B-3831-9842-AFEE-8C9698C6D9EE}" type="presParOf" srcId="{C3F284D7-C129-2643-AFB6-8E6F5DF5E8E1}" destId="{7F5A115D-F52D-7946-B84A-3618A41B7E2F}" srcOrd="3" destOrd="0" presId="urn:microsoft.com/office/officeart/2016/7/layout/BasicLinearProcessNumbered"/>
    <dgm:cxn modelId="{D4C25454-5DE1-F24F-AB39-5FD3D731B4E6}" type="presParOf" srcId="{C3F284D7-C129-2643-AFB6-8E6F5DF5E8E1}" destId="{277A30D4-4A4F-6244-903F-F99614CCCB7C}" srcOrd="4" destOrd="0" presId="urn:microsoft.com/office/officeart/2016/7/layout/BasicLinearProcessNumbered"/>
    <dgm:cxn modelId="{FDD0BBF6-A76F-D942-9EAE-25A9838E092B}" type="presParOf" srcId="{277A30D4-4A4F-6244-903F-F99614CCCB7C}" destId="{E3B143CD-FD52-4143-ACFC-407A9AD565D4}" srcOrd="0" destOrd="0" presId="urn:microsoft.com/office/officeart/2016/7/layout/BasicLinearProcessNumbered"/>
    <dgm:cxn modelId="{6058B0E3-A62A-3E45-96F9-66D37E0EBCBF}" type="presParOf" srcId="{277A30D4-4A4F-6244-903F-F99614CCCB7C}" destId="{135C4603-FA09-4A47-B5AA-CA3849085E2D}" srcOrd="1" destOrd="0" presId="urn:microsoft.com/office/officeart/2016/7/layout/BasicLinearProcessNumbered"/>
    <dgm:cxn modelId="{67C2308A-C317-1445-BD2C-4ADBDE25A6BE}" type="presParOf" srcId="{277A30D4-4A4F-6244-903F-F99614CCCB7C}" destId="{F58004AD-5092-AE42-A45E-3653EEF6C386}" srcOrd="2" destOrd="0" presId="urn:microsoft.com/office/officeart/2016/7/layout/BasicLinearProcessNumbered"/>
    <dgm:cxn modelId="{D928EE8B-CA73-254E-84CF-3F805A051540}" type="presParOf" srcId="{277A30D4-4A4F-6244-903F-F99614CCCB7C}" destId="{6173F913-BF19-5447-A00E-675A8FC5E3E6}"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276E62-BCF3-4AD3-8299-3E36D330065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4C26D79-C15C-4675-B7A0-815FEBCFB927}">
      <dgm:prSet/>
      <dgm:spPr/>
      <dgm:t>
        <a:bodyPr/>
        <a:lstStyle/>
        <a:p>
          <a:pPr>
            <a:lnSpc>
              <a:spcPct val="100000"/>
            </a:lnSpc>
          </a:pPr>
          <a:r>
            <a:rPr lang="en-US"/>
            <a:t>Research influencers before use.</a:t>
          </a:r>
        </a:p>
      </dgm:t>
    </dgm:pt>
    <dgm:pt modelId="{BF5276D2-33BB-43FD-8150-C18E42B03385}" type="parTrans" cxnId="{E626212D-9A8C-4610-97FD-FD891CF01A3C}">
      <dgm:prSet/>
      <dgm:spPr/>
      <dgm:t>
        <a:bodyPr/>
        <a:lstStyle/>
        <a:p>
          <a:endParaRPr lang="en-US"/>
        </a:p>
      </dgm:t>
    </dgm:pt>
    <dgm:pt modelId="{E5E05C3B-5F2D-40F5-8CA0-55C325714994}" type="sibTrans" cxnId="{E626212D-9A8C-4610-97FD-FD891CF01A3C}">
      <dgm:prSet/>
      <dgm:spPr/>
      <dgm:t>
        <a:bodyPr/>
        <a:lstStyle/>
        <a:p>
          <a:endParaRPr lang="en-US"/>
        </a:p>
      </dgm:t>
    </dgm:pt>
    <dgm:pt modelId="{168AD73B-261B-4320-BBF6-EA33DE9E63E7}">
      <dgm:prSet/>
      <dgm:spPr/>
      <dgm:t>
        <a:bodyPr/>
        <a:lstStyle/>
        <a:p>
          <a:pPr>
            <a:lnSpc>
              <a:spcPct val="100000"/>
            </a:lnSpc>
          </a:pPr>
          <a:r>
            <a:rPr lang="en-US"/>
            <a:t>SMI marketing can boost brand image.</a:t>
          </a:r>
        </a:p>
      </dgm:t>
    </dgm:pt>
    <dgm:pt modelId="{6FDE4531-CE44-48B3-9831-6E2E344BE046}" type="parTrans" cxnId="{1EC2C758-EEDC-4808-BB5E-0AC5EFBB98A5}">
      <dgm:prSet/>
      <dgm:spPr/>
      <dgm:t>
        <a:bodyPr/>
        <a:lstStyle/>
        <a:p>
          <a:endParaRPr lang="en-US"/>
        </a:p>
      </dgm:t>
    </dgm:pt>
    <dgm:pt modelId="{A90EB60C-6E82-4377-A21C-7D1C7F1DBB75}" type="sibTrans" cxnId="{1EC2C758-EEDC-4808-BB5E-0AC5EFBB98A5}">
      <dgm:prSet/>
      <dgm:spPr/>
      <dgm:t>
        <a:bodyPr/>
        <a:lstStyle/>
        <a:p>
          <a:endParaRPr lang="en-US"/>
        </a:p>
      </dgm:t>
    </dgm:pt>
    <dgm:pt modelId="{2B520A6C-A343-4A87-B032-96AD4CD8BF15}">
      <dgm:prSet/>
      <dgm:spPr/>
      <dgm:t>
        <a:bodyPr/>
        <a:lstStyle/>
        <a:p>
          <a:pPr>
            <a:lnSpc>
              <a:spcPct val="100000"/>
            </a:lnSpc>
          </a:pPr>
          <a:r>
            <a:rPr lang="en-US"/>
            <a:t>Invest time to research to get the most effective outcome.</a:t>
          </a:r>
        </a:p>
      </dgm:t>
    </dgm:pt>
    <dgm:pt modelId="{FABB4A7C-10BC-4DAB-8431-328E051E41CC}" type="parTrans" cxnId="{655BE0B0-7DFD-4B61-B87B-94F8592789DE}">
      <dgm:prSet/>
      <dgm:spPr/>
      <dgm:t>
        <a:bodyPr/>
        <a:lstStyle/>
        <a:p>
          <a:endParaRPr lang="en-US"/>
        </a:p>
      </dgm:t>
    </dgm:pt>
    <dgm:pt modelId="{D8BF814E-74B1-43EE-B9D5-02BC9345A2E0}" type="sibTrans" cxnId="{655BE0B0-7DFD-4B61-B87B-94F8592789DE}">
      <dgm:prSet/>
      <dgm:spPr/>
      <dgm:t>
        <a:bodyPr/>
        <a:lstStyle/>
        <a:p>
          <a:endParaRPr lang="en-US"/>
        </a:p>
      </dgm:t>
    </dgm:pt>
    <dgm:pt modelId="{7634B6F2-95C1-4D32-9388-791D57E0B7CE}">
      <dgm:prSet/>
      <dgm:spPr/>
      <dgm:t>
        <a:bodyPr/>
        <a:lstStyle/>
        <a:p>
          <a:pPr>
            <a:lnSpc>
              <a:spcPct val="100000"/>
            </a:lnSpc>
          </a:pPr>
          <a:r>
            <a:rPr lang="en-US"/>
            <a:t>SMI marketing can pinpoint target audiences.  </a:t>
          </a:r>
        </a:p>
      </dgm:t>
    </dgm:pt>
    <dgm:pt modelId="{4EC51848-ADE3-4072-B464-754F8AB40A38}" type="parTrans" cxnId="{C26A7B13-53D5-4739-9B8D-328774B50DD7}">
      <dgm:prSet/>
      <dgm:spPr/>
      <dgm:t>
        <a:bodyPr/>
        <a:lstStyle/>
        <a:p>
          <a:endParaRPr lang="en-US"/>
        </a:p>
      </dgm:t>
    </dgm:pt>
    <dgm:pt modelId="{FDEA7211-F875-4143-A0BD-C2A99706AF97}" type="sibTrans" cxnId="{C26A7B13-53D5-4739-9B8D-328774B50DD7}">
      <dgm:prSet/>
      <dgm:spPr/>
      <dgm:t>
        <a:bodyPr/>
        <a:lstStyle/>
        <a:p>
          <a:endParaRPr lang="en-US"/>
        </a:p>
      </dgm:t>
    </dgm:pt>
    <dgm:pt modelId="{BFA30F1D-76DA-470B-A54B-5137EF34A391}" type="pres">
      <dgm:prSet presAssocID="{C4276E62-BCF3-4AD3-8299-3E36D330065F}" presName="root" presStyleCnt="0">
        <dgm:presLayoutVars>
          <dgm:dir/>
          <dgm:resizeHandles val="exact"/>
        </dgm:presLayoutVars>
      </dgm:prSet>
      <dgm:spPr/>
    </dgm:pt>
    <dgm:pt modelId="{558CCC70-05C9-4771-9975-CC5AA46BE1B4}" type="pres">
      <dgm:prSet presAssocID="{F4C26D79-C15C-4675-B7A0-815FEBCFB927}" presName="compNode" presStyleCnt="0"/>
      <dgm:spPr/>
    </dgm:pt>
    <dgm:pt modelId="{77056994-AD11-44FB-BADD-B46D8E654E74}" type="pres">
      <dgm:prSet presAssocID="{F4C26D79-C15C-4675-B7A0-815FEBCFB927}" presName="bgRect" presStyleLbl="bgShp" presStyleIdx="0" presStyleCnt="4"/>
      <dgm:spPr/>
    </dgm:pt>
    <dgm:pt modelId="{676E2943-3306-4FED-BB39-F3DB0C5771F0}" type="pres">
      <dgm:prSet presAssocID="{F4C26D79-C15C-4675-B7A0-815FEBCFB9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25061A7F-8E93-48D8-B68C-79E8BC8C290B}" type="pres">
      <dgm:prSet presAssocID="{F4C26D79-C15C-4675-B7A0-815FEBCFB927}" presName="spaceRect" presStyleCnt="0"/>
      <dgm:spPr/>
    </dgm:pt>
    <dgm:pt modelId="{5611FF6E-D0BB-47D7-9EEA-9B53ECA149ED}" type="pres">
      <dgm:prSet presAssocID="{F4C26D79-C15C-4675-B7A0-815FEBCFB927}" presName="parTx" presStyleLbl="revTx" presStyleIdx="0" presStyleCnt="4">
        <dgm:presLayoutVars>
          <dgm:chMax val="0"/>
          <dgm:chPref val="0"/>
        </dgm:presLayoutVars>
      </dgm:prSet>
      <dgm:spPr/>
    </dgm:pt>
    <dgm:pt modelId="{C597BA8F-6756-48F8-8907-B01A5897CA49}" type="pres">
      <dgm:prSet presAssocID="{E5E05C3B-5F2D-40F5-8CA0-55C325714994}" presName="sibTrans" presStyleCnt="0"/>
      <dgm:spPr/>
    </dgm:pt>
    <dgm:pt modelId="{01234842-CCFD-4EEF-BE06-28EBCE62C3A2}" type="pres">
      <dgm:prSet presAssocID="{168AD73B-261B-4320-BBF6-EA33DE9E63E7}" presName="compNode" presStyleCnt="0"/>
      <dgm:spPr/>
    </dgm:pt>
    <dgm:pt modelId="{BFF6FDA2-196A-43C2-AB2D-5A3B4C74CBA0}" type="pres">
      <dgm:prSet presAssocID="{168AD73B-261B-4320-BBF6-EA33DE9E63E7}" presName="bgRect" presStyleLbl="bgShp" presStyleIdx="1" presStyleCnt="4"/>
      <dgm:spPr/>
    </dgm:pt>
    <dgm:pt modelId="{E77BA92B-0A13-438D-894A-EF2F9F2F6BC3}" type="pres">
      <dgm:prSet presAssocID="{168AD73B-261B-4320-BBF6-EA33DE9E63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gaphone"/>
        </a:ext>
      </dgm:extLst>
    </dgm:pt>
    <dgm:pt modelId="{3E1C4681-263C-404F-879E-4A541D989473}" type="pres">
      <dgm:prSet presAssocID="{168AD73B-261B-4320-BBF6-EA33DE9E63E7}" presName="spaceRect" presStyleCnt="0"/>
      <dgm:spPr/>
    </dgm:pt>
    <dgm:pt modelId="{97D96217-8086-4B50-8690-A548B76D29D5}" type="pres">
      <dgm:prSet presAssocID="{168AD73B-261B-4320-BBF6-EA33DE9E63E7}" presName="parTx" presStyleLbl="revTx" presStyleIdx="1" presStyleCnt="4">
        <dgm:presLayoutVars>
          <dgm:chMax val="0"/>
          <dgm:chPref val="0"/>
        </dgm:presLayoutVars>
      </dgm:prSet>
      <dgm:spPr/>
    </dgm:pt>
    <dgm:pt modelId="{F42F8166-EE83-4C79-91AB-2D675F23B02A}" type="pres">
      <dgm:prSet presAssocID="{A90EB60C-6E82-4377-A21C-7D1C7F1DBB75}" presName="sibTrans" presStyleCnt="0"/>
      <dgm:spPr/>
    </dgm:pt>
    <dgm:pt modelId="{0F877135-D69A-4FB5-8301-F9D6C3F13538}" type="pres">
      <dgm:prSet presAssocID="{2B520A6C-A343-4A87-B032-96AD4CD8BF15}" presName="compNode" presStyleCnt="0"/>
      <dgm:spPr/>
    </dgm:pt>
    <dgm:pt modelId="{75976302-D6CF-42CD-BFE7-CC4B926FEA1B}" type="pres">
      <dgm:prSet presAssocID="{2B520A6C-A343-4A87-B032-96AD4CD8BF15}" presName="bgRect" presStyleLbl="bgShp" presStyleIdx="2" presStyleCnt="4"/>
      <dgm:spPr/>
    </dgm:pt>
    <dgm:pt modelId="{2F5BE4A9-701D-44AA-B197-71BC18045E01}" type="pres">
      <dgm:prSet presAssocID="{2B520A6C-A343-4A87-B032-96AD4CD8BF1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ey"/>
        </a:ext>
      </dgm:extLst>
    </dgm:pt>
    <dgm:pt modelId="{83F67672-06BF-4768-8DDD-AB57249B696A}" type="pres">
      <dgm:prSet presAssocID="{2B520A6C-A343-4A87-B032-96AD4CD8BF15}" presName="spaceRect" presStyleCnt="0"/>
      <dgm:spPr/>
    </dgm:pt>
    <dgm:pt modelId="{6616DE8B-7ADF-49E2-B8DE-1234101A2301}" type="pres">
      <dgm:prSet presAssocID="{2B520A6C-A343-4A87-B032-96AD4CD8BF15}" presName="parTx" presStyleLbl="revTx" presStyleIdx="2" presStyleCnt="4">
        <dgm:presLayoutVars>
          <dgm:chMax val="0"/>
          <dgm:chPref val="0"/>
        </dgm:presLayoutVars>
      </dgm:prSet>
      <dgm:spPr/>
    </dgm:pt>
    <dgm:pt modelId="{7F8FE2C0-0380-4155-ADBD-3B395B78BCCF}" type="pres">
      <dgm:prSet presAssocID="{D8BF814E-74B1-43EE-B9D5-02BC9345A2E0}" presName="sibTrans" presStyleCnt="0"/>
      <dgm:spPr/>
    </dgm:pt>
    <dgm:pt modelId="{9C4B1988-DF91-4E0C-A7CE-D4015CB5C057}" type="pres">
      <dgm:prSet presAssocID="{7634B6F2-95C1-4D32-9388-791D57E0B7CE}" presName="compNode" presStyleCnt="0"/>
      <dgm:spPr/>
    </dgm:pt>
    <dgm:pt modelId="{5EFFFC09-D01D-4502-88F6-5B9282F6F79D}" type="pres">
      <dgm:prSet presAssocID="{7634B6F2-95C1-4D32-9388-791D57E0B7CE}" presName="bgRect" presStyleLbl="bgShp" presStyleIdx="3" presStyleCnt="4"/>
      <dgm:spPr/>
    </dgm:pt>
    <dgm:pt modelId="{D481B25D-5C56-43A9-93EC-15BBBC64483E}" type="pres">
      <dgm:prSet presAssocID="{7634B6F2-95C1-4D32-9388-791D57E0B7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seye"/>
        </a:ext>
      </dgm:extLst>
    </dgm:pt>
    <dgm:pt modelId="{689916D8-71BF-43F4-B12D-61ACF472F6C1}" type="pres">
      <dgm:prSet presAssocID="{7634B6F2-95C1-4D32-9388-791D57E0B7CE}" presName="spaceRect" presStyleCnt="0"/>
      <dgm:spPr/>
    </dgm:pt>
    <dgm:pt modelId="{02139197-FA94-4A5B-BE99-8EA7B5F53492}" type="pres">
      <dgm:prSet presAssocID="{7634B6F2-95C1-4D32-9388-791D57E0B7CE}" presName="parTx" presStyleLbl="revTx" presStyleIdx="3" presStyleCnt="4">
        <dgm:presLayoutVars>
          <dgm:chMax val="0"/>
          <dgm:chPref val="0"/>
        </dgm:presLayoutVars>
      </dgm:prSet>
      <dgm:spPr/>
    </dgm:pt>
  </dgm:ptLst>
  <dgm:cxnLst>
    <dgm:cxn modelId="{3D99A007-51ED-FC49-81E9-12FE9FB1D592}" type="presOf" srcId="{F4C26D79-C15C-4675-B7A0-815FEBCFB927}" destId="{5611FF6E-D0BB-47D7-9EEA-9B53ECA149ED}" srcOrd="0" destOrd="0" presId="urn:microsoft.com/office/officeart/2018/2/layout/IconVerticalSolidList"/>
    <dgm:cxn modelId="{C26A7B13-53D5-4739-9B8D-328774B50DD7}" srcId="{C4276E62-BCF3-4AD3-8299-3E36D330065F}" destId="{7634B6F2-95C1-4D32-9388-791D57E0B7CE}" srcOrd="3" destOrd="0" parTransId="{4EC51848-ADE3-4072-B464-754F8AB40A38}" sibTransId="{FDEA7211-F875-4143-A0BD-C2A99706AF97}"/>
    <dgm:cxn modelId="{E626212D-9A8C-4610-97FD-FD891CF01A3C}" srcId="{C4276E62-BCF3-4AD3-8299-3E36D330065F}" destId="{F4C26D79-C15C-4675-B7A0-815FEBCFB927}" srcOrd="0" destOrd="0" parTransId="{BF5276D2-33BB-43FD-8150-C18E42B03385}" sibTransId="{E5E05C3B-5F2D-40F5-8CA0-55C325714994}"/>
    <dgm:cxn modelId="{F26E453C-2528-C241-9F69-4F642FFE4C69}" type="presOf" srcId="{C4276E62-BCF3-4AD3-8299-3E36D330065F}" destId="{BFA30F1D-76DA-470B-A54B-5137EF34A391}" srcOrd="0" destOrd="0" presId="urn:microsoft.com/office/officeart/2018/2/layout/IconVerticalSolidList"/>
    <dgm:cxn modelId="{1EC2C758-EEDC-4808-BB5E-0AC5EFBB98A5}" srcId="{C4276E62-BCF3-4AD3-8299-3E36D330065F}" destId="{168AD73B-261B-4320-BBF6-EA33DE9E63E7}" srcOrd="1" destOrd="0" parTransId="{6FDE4531-CE44-48B3-9831-6E2E344BE046}" sibTransId="{A90EB60C-6E82-4377-A21C-7D1C7F1DBB75}"/>
    <dgm:cxn modelId="{27BA6077-A6D8-DA40-8628-6926FC9A21CC}" type="presOf" srcId="{168AD73B-261B-4320-BBF6-EA33DE9E63E7}" destId="{97D96217-8086-4B50-8690-A548B76D29D5}" srcOrd="0" destOrd="0" presId="urn:microsoft.com/office/officeart/2018/2/layout/IconVerticalSolidList"/>
    <dgm:cxn modelId="{6C449978-25E2-1049-BFB9-9C81E06C412A}" type="presOf" srcId="{2B520A6C-A343-4A87-B032-96AD4CD8BF15}" destId="{6616DE8B-7ADF-49E2-B8DE-1234101A2301}" srcOrd="0" destOrd="0" presId="urn:microsoft.com/office/officeart/2018/2/layout/IconVerticalSolidList"/>
    <dgm:cxn modelId="{F4A2649E-E1C3-2B48-9B37-FBBED532E0B9}" type="presOf" srcId="{7634B6F2-95C1-4D32-9388-791D57E0B7CE}" destId="{02139197-FA94-4A5B-BE99-8EA7B5F53492}" srcOrd="0" destOrd="0" presId="urn:microsoft.com/office/officeart/2018/2/layout/IconVerticalSolidList"/>
    <dgm:cxn modelId="{655BE0B0-7DFD-4B61-B87B-94F8592789DE}" srcId="{C4276E62-BCF3-4AD3-8299-3E36D330065F}" destId="{2B520A6C-A343-4A87-B032-96AD4CD8BF15}" srcOrd="2" destOrd="0" parTransId="{FABB4A7C-10BC-4DAB-8431-328E051E41CC}" sibTransId="{D8BF814E-74B1-43EE-B9D5-02BC9345A2E0}"/>
    <dgm:cxn modelId="{B6351F15-B528-B84D-920D-93E7DE9226DC}" type="presParOf" srcId="{BFA30F1D-76DA-470B-A54B-5137EF34A391}" destId="{558CCC70-05C9-4771-9975-CC5AA46BE1B4}" srcOrd="0" destOrd="0" presId="urn:microsoft.com/office/officeart/2018/2/layout/IconVerticalSolidList"/>
    <dgm:cxn modelId="{698A5802-41AD-C944-B42A-D46269F7A4EF}" type="presParOf" srcId="{558CCC70-05C9-4771-9975-CC5AA46BE1B4}" destId="{77056994-AD11-44FB-BADD-B46D8E654E74}" srcOrd="0" destOrd="0" presId="urn:microsoft.com/office/officeart/2018/2/layout/IconVerticalSolidList"/>
    <dgm:cxn modelId="{D94905A4-E2FC-E344-935E-3F6CFC54A996}" type="presParOf" srcId="{558CCC70-05C9-4771-9975-CC5AA46BE1B4}" destId="{676E2943-3306-4FED-BB39-F3DB0C5771F0}" srcOrd="1" destOrd="0" presId="urn:microsoft.com/office/officeart/2018/2/layout/IconVerticalSolidList"/>
    <dgm:cxn modelId="{C19C121B-3B9E-8744-8C13-C19CB347ABAA}" type="presParOf" srcId="{558CCC70-05C9-4771-9975-CC5AA46BE1B4}" destId="{25061A7F-8E93-48D8-B68C-79E8BC8C290B}" srcOrd="2" destOrd="0" presId="urn:microsoft.com/office/officeart/2018/2/layout/IconVerticalSolidList"/>
    <dgm:cxn modelId="{302FF8AA-D998-FC4B-A117-4E8DEE13B9A1}" type="presParOf" srcId="{558CCC70-05C9-4771-9975-CC5AA46BE1B4}" destId="{5611FF6E-D0BB-47D7-9EEA-9B53ECA149ED}" srcOrd="3" destOrd="0" presId="urn:microsoft.com/office/officeart/2018/2/layout/IconVerticalSolidList"/>
    <dgm:cxn modelId="{C82E6B0F-0F41-C640-AEFA-4920F96AA9EA}" type="presParOf" srcId="{BFA30F1D-76DA-470B-A54B-5137EF34A391}" destId="{C597BA8F-6756-48F8-8907-B01A5897CA49}" srcOrd="1" destOrd="0" presId="urn:microsoft.com/office/officeart/2018/2/layout/IconVerticalSolidList"/>
    <dgm:cxn modelId="{03133BB9-148F-FB48-9B42-F2ED6F019529}" type="presParOf" srcId="{BFA30F1D-76DA-470B-A54B-5137EF34A391}" destId="{01234842-CCFD-4EEF-BE06-28EBCE62C3A2}" srcOrd="2" destOrd="0" presId="urn:microsoft.com/office/officeart/2018/2/layout/IconVerticalSolidList"/>
    <dgm:cxn modelId="{CDE49B53-AB21-0449-9B98-D26BFB6CE1B3}" type="presParOf" srcId="{01234842-CCFD-4EEF-BE06-28EBCE62C3A2}" destId="{BFF6FDA2-196A-43C2-AB2D-5A3B4C74CBA0}" srcOrd="0" destOrd="0" presId="urn:microsoft.com/office/officeart/2018/2/layout/IconVerticalSolidList"/>
    <dgm:cxn modelId="{DE87BAB4-A36D-524F-AEDC-DD6346FC6506}" type="presParOf" srcId="{01234842-CCFD-4EEF-BE06-28EBCE62C3A2}" destId="{E77BA92B-0A13-438D-894A-EF2F9F2F6BC3}" srcOrd="1" destOrd="0" presId="urn:microsoft.com/office/officeart/2018/2/layout/IconVerticalSolidList"/>
    <dgm:cxn modelId="{F3176AF9-3F4E-0D4F-A4AE-23B54B26D58E}" type="presParOf" srcId="{01234842-CCFD-4EEF-BE06-28EBCE62C3A2}" destId="{3E1C4681-263C-404F-879E-4A541D989473}" srcOrd="2" destOrd="0" presId="urn:microsoft.com/office/officeart/2018/2/layout/IconVerticalSolidList"/>
    <dgm:cxn modelId="{8E624329-B54B-B148-B057-E87691222ABC}" type="presParOf" srcId="{01234842-CCFD-4EEF-BE06-28EBCE62C3A2}" destId="{97D96217-8086-4B50-8690-A548B76D29D5}" srcOrd="3" destOrd="0" presId="urn:microsoft.com/office/officeart/2018/2/layout/IconVerticalSolidList"/>
    <dgm:cxn modelId="{A066550F-B542-F34D-AB2E-9CC8D9A8D897}" type="presParOf" srcId="{BFA30F1D-76DA-470B-A54B-5137EF34A391}" destId="{F42F8166-EE83-4C79-91AB-2D675F23B02A}" srcOrd="3" destOrd="0" presId="urn:microsoft.com/office/officeart/2018/2/layout/IconVerticalSolidList"/>
    <dgm:cxn modelId="{9C139B83-B3D5-E748-879E-EC3F058A42D0}" type="presParOf" srcId="{BFA30F1D-76DA-470B-A54B-5137EF34A391}" destId="{0F877135-D69A-4FB5-8301-F9D6C3F13538}" srcOrd="4" destOrd="0" presId="urn:microsoft.com/office/officeart/2018/2/layout/IconVerticalSolidList"/>
    <dgm:cxn modelId="{69EA2A64-B35F-024C-9543-CC2524CE5BF0}" type="presParOf" srcId="{0F877135-D69A-4FB5-8301-F9D6C3F13538}" destId="{75976302-D6CF-42CD-BFE7-CC4B926FEA1B}" srcOrd="0" destOrd="0" presId="urn:microsoft.com/office/officeart/2018/2/layout/IconVerticalSolidList"/>
    <dgm:cxn modelId="{28CA6C6C-3160-0144-BD5A-973D2322BF2D}" type="presParOf" srcId="{0F877135-D69A-4FB5-8301-F9D6C3F13538}" destId="{2F5BE4A9-701D-44AA-B197-71BC18045E01}" srcOrd="1" destOrd="0" presId="urn:microsoft.com/office/officeart/2018/2/layout/IconVerticalSolidList"/>
    <dgm:cxn modelId="{7CC48A01-A63B-CC4D-9622-F948EC094859}" type="presParOf" srcId="{0F877135-D69A-4FB5-8301-F9D6C3F13538}" destId="{83F67672-06BF-4768-8DDD-AB57249B696A}" srcOrd="2" destOrd="0" presId="urn:microsoft.com/office/officeart/2018/2/layout/IconVerticalSolidList"/>
    <dgm:cxn modelId="{B08BE26B-84A8-1946-833B-76C60666A179}" type="presParOf" srcId="{0F877135-D69A-4FB5-8301-F9D6C3F13538}" destId="{6616DE8B-7ADF-49E2-B8DE-1234101A2301}" srcOrd="3" destOrd="0" presId="urn:microsoft.com/office/officeart/2018/2/layout/IconVerticalSolidList"/>
    <dgm:cxn modelId="{6A4E01BB-0420-324F-8A15-CE2EA28A22F1}" type="presParOf" srcId="{BFA30F1D-76DA-470B-A54B-5137EF34A391}" destId="{7F8FE2C0-0380-4155-ADBD-3B395B78BCCF}" srcOrd="5" destOrd="0" presId="urn:microsoft.com/office/officeart/2018/2/layout/IconVerticalSolidList"/>
    <dgm:cxn modelId="{5AA7BEDA-C629-3540-99AF-A742AD6777E7}" type="presParOf" srcId="{BFA30F1D-76DA-470B-A54B-5137EF34A391}" destId="{9C4B1988-DF91-4E0C-A7CE-D4015CB5C057}" srcOrd="6" destOrd="0" presId="urn:microsoft.com/office/officeart/2018/2/layout/IconVerticalSolidList"/>
    <dgm:cxn modelId="{80B33597-B786-4347-8CCA-5D0D3906E7BB}" type="presParOf" srcId="{9C4B1988-DF91-4E0C-A7CE-D4015CB5C057}" destId="{5EFFFC09-D01D-4502-88F6-5B9282F6F79D}" srcOrd="0" destOrd="0" presId="urn:microsoft.com/office/officeart/2018/2/layout/IconVerticalSolidList"/>
    <dgm:cxn modelId="{1FF1AEC6-4959-4545-BAE3-BAC177995A41}" type="presParOf" srcId="{9C4B1988-DF91-4E0C-A7CE-D4015CB5C057}" destId="{D481B25D-5C56-43A9-93EC-15BBBC64483E}" srcOrd="1" destOrd="0" presId="urn:microsoft.com/office/officeart/2018/2/layout/IconVerticalSolidList"/>
    <dgm:cxn modelId="{103B899F-034E-F441-8322-DA37053ACF18}" type="presParOf" srcId="{9C4B1988-DF91-4E0C-A7CE-D4015CB5C057}" destId="{689916D8-71BF-43F4-B12D-61ACF472F6C1}" srcOrd="2" destOrd="0" presId="urn:microsoft.com/office/officeart/2018/2/layout/IconVerticalSolidList"/>
    <dgm:cxn modelId="{FBCCC1A9-ED92-0F41-B104-C3C6108914D1}" type="presParOf" srcId="{9C4B1988-DF91-4E0C-A7CE-D4015CB5C057}" destId="{02139197-FA94-4A5B-BE99-8EA7B5F5349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73E3BF-52D8-4958-8684-1BBA115A788C}">
      <dsp:nvSpPr>
        <dsp:cNvPr id="0" name=""/>
        <dsp:cNvSpPr/>
      </dsp:nvSpPr>
      <dsp:spPr>
        <a:xfrm>
          <a:off x="212335" y="10584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DDDE5-E0AA-4A98-97FA-508F8023E1B0}">
      <dsp:nvSpPr>
        <dsp:cNvPr id="0" name=""/>
        <dsp:cNvSpPr/>
      </dsp:nvSpPr>
      <dsp:spPr>
        <a:xfrm>
          <a:off x="492877" y="386383"/>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FEC100-697A-4D15-9D68-077F1FE7820B}">
      <dsp:nvSpPr>
        <dsp:cNvPr id="0" name=""/>
        <dsp:cNvSpPr/>
      </dsp:nvSpPr>
      <dsp:spPr>
        <a:xfrm>
          <a:off x="1834517" y="10584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noProof="0" dirty="0">
              <a:solidFill>
                <a:schemeClr val="accent1"/>
              </a:solidFill>
            </a:rPr>
            <a:t>Companies can precisely target audiences. Xu (2023)</a:t>
          </a:r>
        </a:p>
      </dsp:txBody>
      <dsp:txXfrm>
        <a:off x="1834517" y="105841"/>
        <a:ext cx="3148942" cy="1335915"/>
      </dsp:txXfrm>
    </dsp:sp>
    <dsp:sp modelId="{E41C74BC-DA67-4FAC-AACB-CF261D7D3B2D}">
      <dsp:nvSpPr>
        <dsp:cNvPr id="0" name=""/>
        <dsp:cNvSpPr/>
      </dsp:nvSpPr>
      <dsp:spPr>
        <a:xfrm>
          <a:off x="5532139" y="10584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723F3-7CDF-43D5-ADDC-6546437BEAA9}">
      <dsp:nvSpPr>
        <dsp:cNvPr id="0" name=""/>
        <dsp:cNvSpPr/>
      </dsp:nvSpPr>
      <dsp:spPr>
        <a:xfrm>
          <a:off x="5812681" y="386383"/>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358D7-5CDC-4CB9-ACA5-D9E06C35A03A}">
      <dsp:nvSpPr>
        <dsp:cNvPr id="0" name=""/>
        <dsp:cNvSpPr/>
      </dsp:nvSpPr>
      <dsp:spPr>
        <a:xfrm>
          <a:off x="7154322" y="10584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noProof="0" dirty="0">
              <a:solidFill>
                <a:schemeClr val="accent1"/>
              </a:solidFill>
            </a:rPr>
            <a:t>Creates effective engagement . Pinkerton (2022)</a:t>
          </a:r>
        </a:p>
      </dsp:txBody>
      <dsp:txXfrm>
        <a:off x="7154322" y="105841"/>
        <a:ext cx="3148942" cy="1335915"/>
      </dsp:txXfrm>
    </dsp:sp>
    <dsp:sp modelId="{BA3D9D57-6174-4780-9CD0-48722BA3DFBA}">
      <dsp:nvSpPr>
        <dsp:cNvPr id="0" name=""/>
        <dsp:cNvSpPr/>
      </dsp:nvSpPr>
      <dsp:spPr>
        <a:xfrm>
          <a:off x="212335" y="2032354"/>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74FC7-C091-41B1-BEAB-6EF27986F60F}">
      <dsp:nvSpPr>
        <dsp:cNvPr id="0" name=""/>
        <dsp:cNvSpPr/>
      </dsp:nvSpPr>
      <dsp:spPr>
        <a:xfrm>
          <a:off x="492877" y="2312897"/>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5D04F-B54B-41CF-9BA6-6D350A72F6FA}">
      <dsp:nvSpPr>
        <dsp:cNvPr id="0" name=""/>
        <dsp:cNvSpPr/>
      </dsp:nvSpPr>
      <dsp:spPr>
        <a:xfrm>
          <a:off x="1834517" y="2032354"/>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noProof="0" dirty="0">
              <a:solidFill>
                <a:schemeClr val="accent1"/>
              </a:solidFill>
            </a:rPr>
            <a:t>Fosters brand trust. Xu (2023) </a:t>
          </a:r>
        </a:p>
      </dsp:txBody>
      <dsp:txXfrm>
        <a:off x="1834517" y="2032354"/>
        <a:ext cx="3148942" cy="1335915"/>
      </dsp:txXfrm>
    </dsp:sp>
    <dsp:sp modelId="{03ACF6E4-4868-4189-A8F0-806F42C05EEE}">
      <dsp:nvSpPr>
        <dsp:cNvPr id="0" name=""/>
        <dsp:cNvSpPr/>
      </dsp:nvSpPr>
      <dsp:spPr>
        <a:xfrm>
          <a:off x="5532139" y="2032354"/>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F756B-748B-4D1C-B3B4-92D28CEC9206}">
      <dsp:nvSpPr>
        <dsp:cNvPr id="0" name=""/>
        <dsp:cNvSpPr/>
      </dsp:nvSpPr>
      <dsp:spPr>
        <a:xfrm>
          <a:off x="5812681" y="2312897"/>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78E44-0862-4EDB-8166-BEFB10D90FEB}">
      <dsp:nvSpPr>
        <dsp:cNvPr id="0" name=""/>
        <dsp:cNvSpPr/>
      </dsp:nvSpPr>
      <dsp:spPr>
        <a:xfrm>
          <a:off x="7154322" y="2032354"/>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noProof="0" dirty="0">
              <a:solidFill>
                <a:schemeClr val="accent1"/>
              </a:solidFill>
            </a:rPr>
            <a:t>Drives Brand Image. Pinkerton (2022)</a:t>
          </a:r>
        </a:p>
      </dsp:txBody>
      <dsp:txXfrm>
        <a:off x="7154322" y="2032354"/>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91FBD8-493B-F84F-82D2-7B7558D37C00}">
      <dsp:nvSpPr>
        <dsp:cNvPr id="0" name=""/>
        <dsp:cNvSpPr/>
      </dsp:nvSpPr>
      <dsp:spPr>
        <a:xfrm>
          <a:off x="0" y="708615"/>
          <a:ext cx="6289466" cy="11875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noProof="0" dirty="0"/>
            <a:t>Social media influencers have little regulations. Ekinci and Buckle (2025)</a:t>
          </a:r>
        </a:p>
      </dsp:txBody>
      <dsp:txXfrm>
        <a:off x="57971" y="766586"/>
        <a:ext cx="6173524" cy="1071608"/>
      </dsp:txXfrm>
    </dsp:sp>
    <dsp:sp modelId="{439091ED-4948-FD47-90F7-803CD8C3FB88}">
      <dsp:nvSpPr>
        <dsp:cNvPr id="0" name=""/>
        <dsp:cNvSpPr/>
      </dsp:nvSpPr>
      <dsp:spPr>
        <a:xfrm>
          <a:off x="0" y="1979685"/>
          <a:ext cx="6289466" cy="1187550"/>
        </a:xfrm>
        <a:prstGeom prst="round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noProof="0"/>
            <a:t>Choosing an influencer takes time and effort. Jacks (2025)</a:t>
          </a:r>
        </a:p>
      </dsp:txBody>
      <dsp:txXfrm>
        <a:off x="57971" y="2037656"/>
        <a:ext cx="6173524" cy="1071608"/>
      </dsp:txXfrm>
    </dsp:sp>
    <dsp:sp modelId="{6DD62E5F-8D25-BF43-945B-15E69A2B6323}">
      <dsp:nvSpPr>
        <dsp:cNvPr id="0" name=""/>
        <dsp:cNvSpPr/>
      </dsp:nvSpPr>
      <dsp:spPr>
        <a:xfrm>
          <a:off x="0" y="3250755"/>
          <a:ext cx="6289466" cy="1187550"/>
        </a:xfrm>
        <a:prstGeom prst="roundRect">
          <a:avLst/>
        </a:prstGeom>
        <a:solidFill>
          <a:schemeClr val="accent2">
            <a:hueOff val="-18885518"/>
            <a:satOff val="36351"/>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noProof="0" dirty="0"/>
            <a:t>The impact of effectiveness are not known.  Koneti, Seetharaman and Maddulety (2025)</a:t>
          </a:r>
        </a:p>
      </dsp:txBody>
      <dsp:txXfrm>
        <a:off x="57971" y="3308726"/>
        <a:ext cx="6173524" cy="10716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B88DF-6900-794E-8BE8-1C70FF321C3C}">
      <dsp:nvSpPr>
        <dsp:cNvPr id="0" name=""/>
        <dsp:cNvSpPr/>
      </dsp:nvSpPr>
      <dsp:spPr>
        <a:xfrm>
          <a:off x="0" y="0"/>
          <a:ext cx="3298957" cy="352246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7200" tIns="330200" rIns="257200" bIns="330200" numCol="1" spcCol="1270" anchor="t" anchorCtr="0">
          <a:noAutofit/>
        </a:bodyPr>
        <a:lstStyle/>
        <a:p>
          <a:pPr marL="0" lvl="0" indent="0" algn="l" defTabSz="889000">
            <a:lnSpc>
              <a:spcPct val="90000"/>
            </a:lnSpc>
            <a:spcBef>
              <a:spcPct val="0"/>
            </a:spcBef>
            <a:spcAft>
              <a:spcPct val="35000"/>
            </a:spcAft>
            <a:buNone/>
          </a:pPr>
          <a:r>
            <a:rPr lang="en-GB" sz="2000" kern="1200" noProof="0" dirty="0"/>
            <a:t>Joe Wicks </a:t>
          </a:r>
        </a:p>
        <a:p>
          <a:pPr marL="0" lvl="0" indent="0" algn="l" defTabSz="889000">
            <a:lnSpc>
              <a:spcPct val="90000"/>
            </a:lnSpc>
            <a:spcBef>
              <a:spcPct val="0"/>
            </a:spcBef>
            <a:spcAft>
              <a:spcPct val="35000"/>
            </a:spcAft>
            <a:buNone/>
          </a:pPr>
          <a:r>
            <a:rPr lang="en-GB" sz="2000" kern="1200" noProof="0" dirty="0"/>
            <a:t>@Thebodycoach</a:t>
          </a:r>
        </a:p>
        <a:p>
          <a:pPr marL="0" lvl="0" indent="0" algn="l" defTabSz="889000">
            <a:lnSpc>
              <a:spcPct val="90000"/>
            </a:lnSpc>
            <a:spcBef>
              <a:spcPct val="0"/>
            </a:spcBef>
            <a:spcAft>
              <a:spcPct val="35000"/>
            </a:spcAft>
            <a:buNone/>
          </a:pPr>
          <a:r>
            <a:rPr lang="en-GB" sz="2000" kern="1200" noProof="0" dirty="0"/>
            <a:t> (4.7m Instagram followers)</a:t>
          </a:r>
        </a:p>
        <a:p>
          <a:pPr marL="0" lvl="0" indent="0" algn="l" defTabSz="889000">
            <a:lnSpc>
              <a:spcPct val="90000"/>
            </a:lnSpc>
            <a:spcBef>
              <a:spcPct val="0"/>
            </a:spcBef>
            <a:spcAft>
              <a:spcPct val="35000"/>
            </a:spcAft>
            <a:buNone/>
          </a:pPr>
          <a:r>
            <a:rPr lang="en-GB" sz="2000" kern="1200" noProof="0" dirty="0"/>
            <a:t>Known for fitness and healthy living </a:t>
          </a:r>
        </a:p>
      </dsp:txBody>
      <dsp:txXfrm>
        <a:off x="0" y="1338535"/>
        <a:ext cx="3298957" cy="2113477"/>
      </dsp:txXfrm>
    </dsp:sp>
    <dsp:sp modelId="{0A1784F6-C6F3-3942-A5E8-37AB4BC0DA25}">
      <dsp:nvSpPr>
        <dsp:cNvPr id="0" name=""/>
        <dsp:cNvSpPr/>
      </dsp:nvSpPr>
      <dsp:spPr>
        <a:xfrm>
          <a:off x="1121109" y="352246"/>
          <a:ext cx="1056738" cy="1056738"/>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87" tIns="12700" rIns="82387" bIns="12700" numCol="1" spcCol="1270" anchor="ctr" anchorCtr="0">
          <a:noAutofit/>
        </a:bodyPr>
        <a:lstStyle/>
        <a:p>
          <a:pPr marL="0" lvl="0" indent="0" algn="ctr" defTabSz="2133600">
            <a:lnSpc>
              <a:spcPct val="90000"/>
            </a:lnSpc>
            <a:spcBef>
              <a:spcPct val="0"/>
            </a:spcBef>
            <a:spcAft>
              <a:spcPct val="35000"/>
            </a:spcAft>
            <a:buNone/>
          </a:pPr>
          <a:r>
            <a:rPr lang="en-GB" sz="4800" kern="1200" noProof="0" dirty="0"/>
            <a:t>1</a:t>
          </a:r>
        </a:p>
      </dsp:txBody>
      <dsp:txXfrm>
        <a:off x="1275865" y="507002"/>
        <a:ext cx="747226" cy="747226"/>
      </dsp:txXfrm>
    </dsp:sp>
    <dsp:sp modelId="{0637BBF2-CFC5-0B4F-B03F-01C843B5BD60}">
      <dsp:nvSpPr>
        <dsp:cNvPr id="0" name=""/>
        <dsp:cNvSpPr/>
      </dsp:nvSpPr>
      <dsp:spPr>
        <a:xfrm>
          <a:off x="0" y="3522390"/>
          <a:ext cx="329895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BC78F-3CCC-6245-B6FE-B56B06E6ABD6}">
      <dsp:nvSpPr>
        <dsp:cNvPr id="0" name=""/>
        <dsp:cNvSpPr/>
      </dsp:nvSpPr>
      <dsp:spPr>
        <a:xfrm>
          <a:off x="3628853" y="0"/>
          <a:ext cx="3298957" cy="352246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7200" tIns="330200" rIns="257200" bIns="330200" numCol="1" spcCol="1270" anchor="t" anchorCtr="0">
          <a:noAutofit/>
        </a:bodyPr>
        <a:lstStyle/>
        <a:p>
          <a:pPr marL="0" lvl="0" indent="0" algn="l" defTabSz="889000">
            <a:lnSpc>
              <a:spcPct val="90000"/>
            </a:lnSpc>
            <a:spcBef>
              <a:spcPct val="0"/>
            </a:spcBef>
            <a:spcAft>
              <a:spcPct val="35000"/>
            </a:spcAft>
            <a:buNone/>
          </a:pPr>
          <a:r>
            <a:rPr lang="en-GB" sz="2000" kern="1200" noProof="0" dirty="0"/>
            <a:t>Sophie Hinchliffe @mrshinchhome</a:t>
          </a:r>
        </a:p>
        <a:p>
          <a:pPr marL="0" lvl="0" indent="0" algn="l" defTabSz="889000">
            <a:lnSpc>
              <a:spcPct val="90000"/>
            </a:lnSpc>
            <a:spcBef>
              <a:spcPct val="0"/>
            </a:spcBef>
            <a:spcAft>
              <a:spcPct val="35000"/>
            </a:spcAft>
            <a:buNone/>
          </a:pPr>
          <a:r>
            <a:rPr lang="en-GB" sz="2000" kern="1200" noProof="0" dirty="0"/>
            <a:t> (4.8m Instagram followers)</a:t>
          </a:r>
        </a:p>
        <a:p>
          <a:pPr marL="0" lvl="0" indent="0" algn="l" defTabSz="889000">
            <a:lnSpc>
              <a:spcPct val="90000"/>
            </a:lnSpc>
            <a:spcBef>
              <a:spcPct val="0"/>
            </a:spcBef>
            <a:spcAft>
              <a:spcPct val="35000"/>
            </a:spcAft>
            <a:buNone/>
          </a:pPr>
          <a:r>
            <a:rPr lang="en-GB" sz="2000" kern="1200" noProof="0" dirty="0"/>
            <a:t>Known for household cleaning</a:t>
          </a:r>
        </a:p>
      </dsp:txBody>
      <dsp:txXfrm>
        <a:off x="3628853" y="1338535"/>
        <a:ext cx="3298957" cy="2113477"/>
      </dsp:txXfrm>
    </dsp:sp>
    <dsp:sp modelId="{32FA513F-3E95-BA4C-8A7B-F2FA352049CF}">
      <dsp:nvSpPr>
        <dsp:cNvPr id="0" name=""/>
        <dsp:cNvSpPr/>
      </dsp:nvSpPr>
      <dsp:spPr>
        <a:xfrm>
          <a:off x="4749963" y="352246"/>
          <a:ext cx="1056738" cy="1056738"/>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87" tIns="12700" rIns="82387" bIns="12700" numCol="1" spcCol="1270" anchor="ctr" anchorCtr="0">
          <a:noAutofit/>
        </a:bodyPr>
        <a:lstStyle/>
        <a:p>
          <a:pPr marL="0" lvl="0" indent="0" algn="ctr" defTabSz="2133600">
            <a:lnSpc>
              <a:spcPct val="90000"/>
            </a:lnSpc>
            <a:spcBef>
              <a:spcPct val="0"/>
            </a:spcBef>
            <a:spcAft>
              <a:spcPct val="35000"/>
            </a:spcAft>
            <a:buNone/>
          </a:pPr>
          <a:r>
            <a:rPr lang="en-GB" sz="4800" kern="1200" noProof="0" dirty="0"/>
            <a:t>2</a:t>
          </a:r>
        </a:p>
      </dsp:txBody>
      <dsp:txXfrm>
        <a:off x="4904719" y="507002"/>
        <a:ext cx="747226" cy="747226"/>
      </dsp:txXfrm>
    </dsp:sp>
    <dsp:sp modelId="{0624D8D5-208E-1C47-8F28-991F20403D7F}">
      <dsp:nvSpPr>
        <dsp:cNvPr id="0" name=""/>
        <dsp:cNvSpPr/>
      </dsp:nvSpPr>
      <dsp:spPr>
        <a:xfrm>
          <a:off x="3628853" y="3522390"/>
          <a:ext cx="3298957"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B143CD-FD52-4143-ACFC-407A9AD565D4}">
      <dsp:nvSpPr>
        <dsp:cNvPr id="0" name=""/>
        <dsp:cNvSpPr/>
      </dsp:nvSpPr>
      <dsp:spPr>
        <a:xfrm>
          <a:off x="7257707" y="0"/>
          <a:ext cx="3298957" cy="352246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7200" tIns="330200" rIns="257200" bIns="330200" numCol="1" spcCol="1270" anchor="t" anchorCtr="0">
          <a:noAutofit/>
        </a:bodyPr>
        <a:lstStyle/>
        <a:p>
          <a:pPr marL="0" lvl="0" indent="0" algn="l" defTabSz="889000">
            <a:lnSpc>
              <a:spcPct val="90000"/>
            </a:lnSpc>
            <a:spcBef>
              <a:spcPct val="0"/>
            </a:spcBef>
            <a:spcAft>
              <a:spcPct val="35000"/>
            </a:spcAft>
            <a:buNone/>
          </a:pPr>
          <a:r>
            <a:rPr lang="en-GB" sz="2000" kern="1200" noProof="0" dirty="0"/>
            <a:t>Charlotte Greedy @missgreedyhome</a:t>
          </a:r>
        </a:p>
        <a:p>
          <a:pPr marL="0" lvl="0" indent="0" algn="l" defTabSz="889000">
            <a:lnSpc>
              <a:spcPct val="90000"/>
            </a:lnSpc>
            <a:spcBef>
              <a:spcPct val="0"/>
            </a:spcBef>
            <a:spcAft>
              <a:spcPct val="35000"/>
            </a:spcAft>
            <a:buNone/>
          </a:pPr>
          <a:r>
            <a:rPr lang="en-GB" sz="2000" kern="1200" noProof="0" dirty="0"/>
            <a:t> (517k Instagram followers)</a:t>
          </a:r>
        </a:p>
        <a:p>
          <a:pPr marL="0" lvl="0" indent="0" algn="l" defTabSz="889000">
            <a:lnSpc>
              <a:spcPct val="90000"/>
            </a:lnSpc>
            <a:spcBef>
              <a:spcPct val="0"/>
            </a:spcBef>
            <a:spcAft>
              <a:spcPct val="35000"/>
            </a:spcAft>
            <a:buNone/>
          </a:pPr>
          <a:r>
            <a:rPr lang="en-GB" sz="2000" kern="1200" noProof="0" dirty="0"/>
            <a:t>Known for home décor and discount shopping</a:t>
          </a:r>
        </a:p>
      </dsp:txBody>
      <dsp:txXfrm>
        <a:off x="7257707" y="1338535"/>
        <a:ext cx="3298957" cy="2113477"/>
      </dsp:txXfrm>
    </dsp:sp>
    <dsp:sp modelId="{135C4603-FA09-4A47-B5AA-CA3849085E2D}">
      <dsp:nvSpPr>
        <dsp:cNvPr id="0" name=""/>
        <dsp:cNvSpPr/>
      </dsp:nvSpPr>
      <dsp:spPr>
        <a:xfrm>
          <a:off x="8378816" y="352246"/>
          <a:ext cx="1056738" cy="1056738"/>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87" tIns="12700" rIns="82387" bIns="12700" numCol="1" spcCol="1270" anchor="ctr" anchorCtr="0">
          <a:noAutofit/>
        </a:bodyPr>
        <a:lstStyle/>
        <a:p>
          <a:pPr marL="0" lvl="0" indent="0" algn="ctr" defTabSz="2133600">
            <a:lnSpc>
              <a:spcPct val="90000"/>
            </a:lnSpc>
            <a:spcBef>
              <a:spcPct val="0"/>
            </a:spcBef>
            <a:spcAft>
              <a:spcPct val="35000"/>
            </a:spcAft>
            <a:buNone/>
          </a:pPr>
          <a:r>
            <a:rPr lang="en-GB" sz="4800" kern="1200" noProof="0" dirty="0"/>
            <a:t>3</a:t>
          </a:r>
        </a:p>
      </dsp:txBody>
      <dsp:txXfrm>
        <a:off x="8533572" y="507002"/>
        <a:ext cx="747226" cy="747226"/>
      </dsp:txXfrm>
    </dsp:sp>
    <dsp:sp modelId="{F58004AD-5092-AE42-A45E-3653EEF6C386}">
      <dsp:nvSpPr>
        <dsp:cNvPr id="0" name=""/>
        <dsp:cNvSpPr/>
      </dsp:nvSpPr>
      <dsp:spPr>
        <a:xfrm>
          <a:off x="7257707" y="3522390"/>
          <a:ext cx="3298957"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56994-AD11-44FB-BADD-B46D8E654E74}">
      <dsp:nvSpPr>
        <dsp:cNvPr id="0" name=""/>
        <dsp:cNvSpPr/>
      </dsp:nvSpPr>
      <dsp:spPr>
        <a:xfrm>
          <a:off x="0" y="1683"/>
          <a:ext cx="4572428" cy="8534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6E2943-3306-4FED-BB39-F3DB0C5771F0}">
      <dsp:nvSpPr>
        <dsp:cNvPr id="0" name=""/>
        <dsp:cNvSpPr/>
      </dsp:nvSpPr>
      <dsp:spPr>
        <a:xfrm>
          <a:off x="258177" y="193717"/>
          <a:ext cx="469414" cy="4694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11FF6E-D0BB-47D7-9EEA-9B53ECA149ED}">
      <dsp:nvSpPr>
        <dsp:cNvPr id="0" name=""/>
        <dsp:cNvSpPr/>
      </dsp:nvSpPr>
      <dsp:spPr>
        <a:xfrm>
          <a:off x="985770" y="1683"/>
          <a:ext cx="3586657" cy="8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27" tIns="90327" rIns="90327" bIns="90327" numCol="1" spcCol="1270" anchor="ctr" anchorCtr="0">
          <a:noAutofit/>
        </a:bodyPr>
        <a:lstStyle/>
        <a:p>
          <a:pPr marL="0" lvl="0" indent="0" algn="l" defTabSz="933450">
            <a:lnSpc>
              <a:spcPct val="100000"/>
            </a:lnSpc>
            <a:spcBef>
              <a:spcPct val="0"/>
            </a:spcBef>
            <a:spcAft>
              <a:spcPct val="35000"/>
            </a:spcAft>
            <a:buNone/>
          </a:pPr>
          <a:r>
            <a:rPr lang="en-US" sz="2100" kern="1200"/>
            <a:t>Research influencers before use.</a:t>
          </a:r>
        </a:p>
      </dsp:txBody>
      <dsp:txXfrm>
        <a:off x="985770" y="1683"/>
        <a:ext cx="3586657" cy="853480"/>
      </dsp:txXfrm>
    </dsp:sp>
    <dsp:sp modelId="{BFF6FDA2-196A-43C2-AB2D-5A3B4C74CBA0}">
      <dsp:nvSpPr>
        <dsp:cNvPr id="0" name=""/>
        <dsp:cNvSpPr/>
      </dsp:nvSpPr>
      <dsp:spPr>
        <a:xfrm>
          <a:off x="0" y="1068535"/>
          <a:ext cx="4572428" cy="8534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7BA92B-0A13-438D-894A-EF2F9F2F6BC3}">
      <dsp:nvSpPr>
        <dsp:cNvPr id="0" name=""/>
        <dsp:cNvSpPr/>
      </dsp:nvSpPr>
      <dsp:spPr>
        <a:xfrm>
          <a:off x="258177" y="1260568"/>
          <a:ext cx="469414" cy="4694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96217-8086-4B50-8690-A548B76D29D5}">
      <dsp:nvSpPr>
        <dsp:cNvPr id="0" name=""/>
        <dsp:cNvSpPr/>
      </dsp:nvSpPr>
      <dsp:spPr>
        <a:xfrm>
          <a:off x="985770" y="1068535"/>
          <a:ext cx="3586657" cy="8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27" tIns="90327" rIns="90327" bIns="90327" numCol="1" spcCol="1270" anchor="ctr" anchorCtr="0">
          <a:noAutofit/>
        </a:bodyPr>
        <a:lstStyle/>
        <a:p>
          <a:pPr marL="0" lvl="0" indent="0" algn="l" defTabSz="933450">
            <a:lnSpc>
              <a:spcPct val="100000"/>
            </a:lnSpc>
            <a:spcBef>
              <a:spcPct val="0"/>
            </a:spcBef>
            <a:spcAft>
              <a:spcPct val="35000"/>
            </a:spcAft>
            <a:buNone/>
          </a:pPr>
          <a:r>
            <a:rPr lang="en-US" sz="2100" kern="1200"/>
            <a:t>SMI marketing can boost brand image.</a:t>
          </a:r>
        </a:p>
      </dsp:txBody>
      <dsp:txXfrm>
        <a:off x="985770" y="1068535"/>
        <a:ext cx="3586657" cy="853480"/>
      </dsp:txXfrm>
    </dsp:sp>
    <dsp:sp modelId="{75976302-D6CF-42CD-BFE7-CC4B926FEA1B}">
      <dsp:nvSpPr>
        <dsp:cNvPr id="0" name=""/>
        <dsp:cNvSpPr/>
      </dsp:nvSpPr>
      <dsp:spPr>
        <a:xfrm>
          <a:off x="0" y="2135386"/>
          <a:ext cx="4572428" cy="8534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BE4A9-701D-44AA-B197-71BC18045E01}">
      <dsp:nvSpPr>
        <dsp:cNvPr id="0" name=""/>
        <dsp:cNvSpPr/>
      </dsp:nvSpPr>
      <dsp:spPr>
        <a:xfrm>
          <a:off x="258177" y="2327419"/>
          <a:ext cx="469414" cy="4694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16DE8B-7ADF-49E2-B8DE-1234101A2301}">
      <dsp:nvSpPr>
        <dsp:cNvPr id="0" name=""/>
        <dsp:cNvSpPr/>
      </dsp:nvSpPr>
      <dsp:spPr>
        <a:xfrm>
          <a:off x="985770" y="2135386"/>
          <a:ext cx="3586657" cy="8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27" tIns="90327" rIns="90327" bIns="90327" numCol="1" spcCol="1270" anchor="ctr" anchorCtr="0">
          <a:noAutofit/>
        </a:bodyPr>
        <a:lstStyle/>
        <a:p>
          <a:pPr marL="0" lvl="0" indent="0" algn="l" defTabSz="933450">
            <a:lnSpc>
              <a:spcPct val="100000"/>
            </a:lnSpc>
            <a:spcBef>
              <a:spcPct val="0"/>
            </a:spcBef>
            <a:spcAft>
              <a:spcPct val="35000"/>
            </a:spcAft>
            <a:buNone/>
          </a:pPr>
          <a:r>
            <a:rPr lang="en-US" sz="2100" kern="1200"/>
            <a:t>Invest time to research to get the most effective outcome.</a:t>
          </a:r>
        </a:p>
      </dsp:txBody>
      <dsp:txXfrm>
        <a:off x="985770" y="2135386"/>
        <a:ext cx="3586657" cy="853480"/>
      </dsp:txXfrm>
    </dsp:sp>
    <dsp:sp modelId="{5EFFFC09-D01D-4502-88F6-5B9282F6F79D}">
      <dsp:nvSpPr>
        <dsp:cNvPr id="0" name=""/>
        <dsp:cNvSpPr/>
      </dsp:nvSpPr>
      <dsp:spPr>
        <a:xfrm>
          <a:off x="0" y="3202237"/>
          <a:ext cx="4572428" cy="8534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81B25D-5C56-43A9-93EC-15BBBC64483E}">
      <dsp:nvSpPr>
        <dsp:cNvPr id="0" name=""/>
        <dsp:cNvSpPr/>
      </dsp:nvSpPr>
      <dsp:spPr>
        <a:xfrm>
          <a:off x="258177" y="3394270"/>
          <a:ext cx="469414" cy="4694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139197-FA94-4A5B-BE99-8EA7B5F53492}">
      <dsp:nvSpPr>
        <dsp:cNvPr id="0" name=""/>
        <dsp:cNvSpPr/>
      </dsp:nvSpPr>
      <dsp:spPr>
        <a:xfrm>
          <a:off x="985770" y="3202237"/>
          <a:ext cx="3586657" cy="8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27" tIns="90327" rIns="90327" bIns="90327" numCol="1" spcCol="1270" anchor="ctr" anchorCtr="0">
          <a:noAutofit/>
        </a:bodyPr>
        <a:lstStyle/>
        <a:p>
          <a:pPr marL="0" lvl="0" indent="0" algn="l" defTabSz="933450">
            <a:lnSpc>
              <a:spcPct val="100000"/>
            </a:lnSpc>
            <a:spcBef>
              <a:spcPct val="0"/>
            </a:spcBef>
            <a:spcAft>
              <a:spcPct val="35000"/>
            </a:spcAft>
            <a:buNone/>
          </a:pPr>
          <a:r>
            <a:rPr lang="en-US" sz="2100" kern="1200"/>
            <a:t>SMI marketing can pinpoint target audiences.  </a:t>
          </a:r>
        </a:p>
      </dsp:txBody>
      <dsp:txXfrm>
        <a:off x="985770" y="3202237"/>
        <a:ext cx="3586657" cy="85348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4E6B60-6189-494C-A2A3-9BF8EBBD3D86}" type="datetimeFigureOut">
              <a:rPr lang="en-US" smtClean="0"/>
              <a:t>11/24/25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0DE72-3D8B-C74E-BA82-FF92E833581D}" type="slidenum">
              <a:rPr lang="en-US" smtClean="0"/>
              <a:t>‹#›</a:t>
            </a:fld>
            <a:endParaRPr lang="en-US" dirty="0"/>
          </a:p>
        </p:txBody>
      </p:sp>
    </p:spTree>
    <p:extLst>
      <p:ext uri="{BB962C8B-B14F-4D97-AF65-F5344CB8AC3E}">
        <p14:creationId xmlns:p14="http://schemas.microsoft.com/office/powerpoint/2010/main" val="1860048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dirty="0"/>
          </a:p>
        </p:txBody>
      </p:sp>
      <p:sp>
        <p:nvSpPr>
          <p:cNvPr id="3" name="Notes Placeholder 2"/>
          <p:cNvSpPr>
            <a:spLocks noGrp="1"/>
          </p:cNvSpPr>
          <p:nvPr>
            <p:ph type="body" idx="1"/>
          </p:nvPr>
        </p:nvSpPr>
        <p:spPr/>
        <p:txBody>
          <a:bodyPr/>
          <a:lstStyle/>
          <a:p>
            <a:r>
              <a:rPr lang="en-US" dirty="0"/>
              <a:t>Slide 1: </a:t>
            </a:r>
          </a:p>
          <a:p>
            <a:r>
              <a:rPr lang="en-US" dirty="0"/>
              <a:t>introduction to yourself, what this presentation is about and why you are doing it.</a:t>
            </a:r>
          </a:p>
          <a:p>
            <a:r>
              <a:rPr lang="en-US" dirty="0"/>
              <a:t>Who you are? </a:t>
            </a:r>
          </a:p>
          <a:p>
            <a:r>
              <a:rPr lang="en-US" dirty="0"/>
              <a:t>Jack Parsons </a:t>
            </a:r>
          </a:p>
          <a:p>
            <a:r>
              <a:rPr lang="en-US" dirty="0"/>
              <a:t>What is it about? </a:t>
            </a:r>
          </a:p>
          <a:p>
            <a:r>
              <a:rPr lang="en-US" dirty="0"/>
              <a:t>Presentation is about How influencers effect the modern world of marketing</a:t>
            </a:r>
          </a:p>
          <a:p>
            <a:r>
              <a:rPr lang="en-US" dirty="0"/>
              <a:t>Why? </a:t>
            </a:r>
          </a:p>
          <a:p>
            <a:r>
              <a:rPr lang="en-US" dirty="0"/>
              <a:t>This is part of the module Learning in the digital era as part of a BA in Business.  </a:t>
            </a:r>
          </a:p>
          <a:p>
            <a:endParaRPr lang="en-US" dirty="0"/>
          </a:p>
        </p:txBody>
      </p:sp>
      <p:sp>
        <p:nvSpPr>
          <p:cNvPr id="4" name="Slide Number Placeholder 3"/>
          <p:cNvSpPr>
            <a:spLocks noGrp="1"/>
          </p:cNvSpPr>
          <p:nvPr>
            <p:ph type="sldNum" sz="quarter" idx="5"/>
          </p:nvPr>
        </p:nvSpPr>
        <p:spPr/>
        <p:txBody>
          <a:bodyPr/>
          <a:lstStyle/>
          <a:p>
            <a:fld id="{7940DE72-3D8B-C74E-BA82-FF92E833581D}" type="slidenum">
              <a:rPr lang="en-US" smtClean="0"/>
              <a:t>1</a:t>
            </a:fld>
            <a:endParaRPr lang="en-US" dirty="0"/>
          </a:p>
        </p:txBody>
      </p:sp>
    </p:spTree>
    <p:extLst>
      <p:ext uri="{BB962C8B-B14F-4D97-AF65-F5344CB8AC3E}">
        <p14:creationId xmlns:p14="http://schemas.microsoft.com/office/powerpoint/2010/main" val="774886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What is an influencer?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described by the Cambridge dictionary this is </a:t>
            </a:r>
            <a:r>
              <a:rPr lang="en-US" i="0" dirty="0">
                <a:latin typeface="Arial" panose="020B0604020202020204" pitchFamily="34" charset="0"/>
                <a:cs typeface="Arial" panose="020B0604020202020204" pitchFamily="34" charset="0"/>
              </a:rPr>
              <a:t>a Person who is paid by a company to show and describe its products and services on social media encouraging other people to buy them.</a:t>
            </a:r>
          </a:p>
          <a:p>
            <a:r>
              <a:rPr lang="en-US" dirty="0"/>
              <a:t>Payment can be either in the form of monetary value, physical items or commissions based.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7940DE72-3D8B-C74E-BA82-FF92E833581D}" type="slidenum">
              <a:rPr lang="en-US" smtClean="0"/>
              <a:t>2</a:t>
            </a:fld>
            <a:endParaRPr lang="en-US" dirty="0"/>
          </a:p>
        </p:txBody>
      </p:sp>
    </p:spTree>
    <p:extLst>
      <p:ext uri="{BB962C8B-B14F-4D97-AF65-F5344CB8AC3E}">
        <p14:creationId xmlns:p14="http://schemas.microsoft.com/office/powerpoint/2010/main" val="1339243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Why do companies use influencers in there marketing strategies? </a:t>
            </a:r>
          </a:p>
          <a:p>
            <a:r>
              <a:rPr lang="en-US" dirty="0"/>
              <a:t>Companies can precisely target audiences:</a:t>
            </a:r>
          </a:p>
          <a:p>
            <a:r>
              <a:rPr lang="en-US" dirty="0"/>
              <a:t>By hand picking influencers they can cherry pick qualities of the influencer that match or align with product image, style or ethos of the company. Precisely targeting the demographic in which they seek return from. Jacks (2025) suggests that there should be extensive research put in place when choosing an influencer. </a:t>
            </a:r>
          </a:p>
          <a:p>
            <a:r>
              <a:rPr lang="en-US" dirty="0"/>
              <a:t>Grow company exposure:</a:t>
            </a:r>
          </a:p>
          <a:p>
            <a:r>
              <a:rPr lang="en-US" dirty="0"/>
              <a:t>They can grow their business by piggy backing off the influencers following, mitigating the need for heavy </a:t>
            </a:r>
            <a:r>
              <a:rPr lang="en-US" dirty="0" err="1"/>
              <a:t>organisational</a:t>
            </a:r>
            <a:r>
              <a:rPr lang="en-US" dirty="0"/>
              <a:t> marketing.</a:t>
            </a:r>
          </a:p>
          <a:p>
            <a:r>
              <a:rPr lang="en-US" dirty="0"/>
              <a:t>Boosting brand image and foster trust: Xu (2023) creates a concept that through influencer marketing trust and emotional ties can be created. </a:t>
            </a:r>
          </a:p>
        </p:txBody>
      </p:sp>
      <p:sp>
        <p:nvSpPr>
          <p:cNvPr id="4" name="Slide Number Placeholder 3"/>
          <p:cNvSpPr>
            <a:spLocks noGrp="1"/>
          </p:cNvSpPr>
          <p:nvPr>
            <p:ph type="sldNum" sz="quarter" idx="5"/>
          </p:nvPr>
        </p:nvSpPr>
        <p:spPr/>
        <p:txBody>
          <a:bodyPr/>
          <a:lstStyle/>
          <a:p>
            <a:fld id="{7940DE72-3D8B-C74E-BA82-FF92E833581D}" type="slidenum">
              <a:rPr lang="en-US" smtClean="0"/>
              <a:t>3</a:t>
            </a:fld>
            <a:endParaRPr lang="en-US"/>
          </a:p>
        </p:txBody>
      </p:sp>
    </p:spTree>
    <p:extLst>
      <p:ext uri="{BB962C8B-B14F-4D97-AF65-F5344CB8AC3E}">
        <p14:creationId xmlns:p14="http://schemas.microsoft.com/office/powerpoint/2010/main" val="30088943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76FEE-B0EA-99A6-7D40-56370B7EB8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96C5AB-FCAE-CF60-5836-D438A597978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D1D0FA9-0395-2B98-71DB-F3E67B640508}"/>
              </a:ext>
            </a:extLst>
          </p:cNvPr>
          <p:cNvSpPr>
            <a:spLocks noGrp="1"/>
          </p:cNvSpPr>
          <p:nvPr>
            <p:ph type="body" idx="1"/>
          </p:nvPr>
        </p:nvSpPr>
        <p:spPr/>
        <p:txBody>
          <a:bodyPr/>
          <a:lstStyle/>
          <a:p>
            <a:r>
              <a:rPr lang="en-US" dirty="0"/>
              <a:t>The disadvantages of influencer marketing: </a:t>
            </a:r>
          </a:p>
          <a:p>
            <a:r>
              <a:rPr lang="en-US" dirty="0"/>
              <a:t>Ekinci and Buckle (2025) as part of The University of Portsmouth performed a study  on the psychological and security risks linked to influencer marketing and deemed it to have stricter legislation. </a:t>
            </a:r>
          </a:p>
          <a:p>
            <a:r>
              <a:rPr lang="en-US" dirty="0"/>
              <a:t>Jacks (2025) suggests that when choosing influencers takes time and effort and is often overlooked by businesses. </a:t>
            </a:r>
          </a:p>
          <a:p>
            <a:r>
              <a:rPr lang="en-US" dirty="0"/>
              <a:t>Koneti, Seetharaman and Maddulety (2025) affirms that as influencer marketing uses a broad spectrum approach to marketing so the effectiveness of this type of marketing is difficult to assess the outcome. </a:t>
            </a:r>
          </a:p>
        </p:txBody>
      </p:sp>
      <p:sp>
        <p:nvSpPr>
          <p:cNvPr id="4" name="Slide Number Placeholder 3">
            <a:extLst>
              <a:ext uri="{FF2B5EF4-FFF2-40B4-BE49-F238E27FC236}">
                <a16:creationId xmlns:a16="http://schemas.microsoft.com/office/drawing/2014/main" id="{0CF09EDF-E14A-4A94-D867-01D03BC8BC7D}"/>
              </a:ext>
            </a:extLst>
          </p:cNvPr>
          <p:cNvSpPr>
            <a:spLocks noGrp="1"/>
          </p:cNvSpPr>
          <p:nvPr>
            <p:ph type="sldNum" sz="quarter" idx="5"/>
          </p:nvPr>
        </p:nvSpPr>
        <p:spPr/>
        <p:txBody>
          <a:bodyPr/>
          <a:lstStyle/>
          <a:p>
            <a:fld id="{7940DE72-3D8B-C74E-BA82-FF92E833581D}" type="slidenum">
              <a:rPr lang="en-US" smtClean="0"/>
              <a:t>4</a:t>
            </a:fld>
            <a:endParaRPr lang="en-US" dirty="0"/>
          </a:p>
        </p:txBody>
      </p:sp>
    </p:spTree>
    <p:extLst>
      <p:ext uri="{BB962C8B-B14F-4D97-AF65-F5344CB8AC3E}">
        <p14:creationId xmlns:p14="http://schemas.microsoft.com/office/powerpoint/2010/main" val="3077975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Joe wicks started his career promoting healthy eating plans in small 15 second clips now has brand deals with Tesco </a:t>
            </a:r>
          </a:p>
          <a:p>
            <a:r>
              <a:rPr lang="en-GB" dirty="0"/>
              <a:t>Sophie Hinchliffe started in march 2018 when decorating her new home and now has risen into a brand name of herself promoting cleaning products and brand associated with Dettol and other major home cleaning products </a:t>
            </a:r>
          </a:p>
          <a:p>
            <a:r>
              <a:rPr lang="en-GB" dirty="0"/>
              <a:t>Charlotte Greedy started when buying a small cottage in the Rhondda Valleys and now promotes business such as Llanerch Vineyard and Lanely Hall </a:t>
            </a:r>
          </a:p>
          <a:p>
            <a:endParaRPr lang="en-GB" dirty="0"/>
          </a:p>
        </p:txBody>
      </p:sp>
      <p:sp>
        <p:nvSpPr>
          <p:cNvPr id="4" name="Slide Number Placeholder 3"/>
          <p:cNvSpPr>
            <a:spLocks noGrp="1"/>
          </p:cNvSpPr>
          <p:nvPr>
            <p:ph type="sldNum" sz="quarter" idx="5"/>
          </p:nvPr>
        </p:nvSpPr>
        <p:spPr/>
        <p:txBody>
          <a:bodyPr/>
          <a:lstStyle/>
          <a:p>
            <a:fld id="{7940DE72-3D8B-C74E-BA82-FF92E833581D}" type="slidenum">
              <a:rPr lang="en-US" smtClean="0"/>
              <a:t>5</a:t>
            </a:fld>
            <a:endParaRPr lang="en-US" dirty="0"/>
          </a:p>
        </p:txBody>
      </p:sp>
    </p:spTree>
    <p:extLst>
      <p:ext uri="{BB962C8B-B14F-4D97-AF65-F5344CB8AC3E}">
        <p14:creationId xmlns:p14="http://schemas.microsoft.com/office/powerpoint/2010/main" val="2150030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40DE72-3D8B-C74E-BA82-FF92E833581D}" type="slidenum">
              <a:rPr lang="en-US" smtClean="0"/>
              <a:t>6</a:t>
            </a:fld>
            <a:endParaRPr lang="en-US" dirty="0"/>
          </a:p>
        </p:txBody>
      </p:sp>
    </p:spTree>
    <p:extLst>
      <p:ext uri="{BB962C8B-B14F-4D97-AF65-F5344CB8AC3E}">
        <p14:creationId xmlns:p14="http://schemas.microsoft.com/office/powerpoint/2010/main" val="1271753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40DE72-3D8B-C74E-BA82-FF92E833581D}" type="slidenum">
              <a:rPr lang="en-US" smtClean="0"/>
              <a:t>7</a:t>
            </a:fld>
            <a:endParaRPr lang="en-US" dirty="0"/>
          </a:p>
        </p:txBody>
      </p:sp>
    </p:spTree>
    <p:extLst>
      <p:ext uri="{BB962C8B-B14F-4D97-AF65-F5344CB8AC3E}">
        <p14:creationId xmlns:p14="http://schemas.microsoft.com/office/powerpoint/2010/main" val="1407671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33"/>
            <a:ext cx="9144000" cy="1135529"/>
          </a:xfrm>
        </p:spPr>
        <p:txBody>
          <a:bodyPr>
            <a:normAutofit/>
          </a:bodyPr>
          <a:lstStyle>
            <a:lvl1pPr marL="0" indent="0" algn="ctr">
              <a:lnSpc>
                <a:spcPct val="120000"/>
              </a:lnSpc>
              <a:buNone/>
              <a:defRPr sz="1800" b="1" cap="all" spc="300" baseline="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652501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08590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49"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49" y="4589467"/>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054104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204853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9" y="1734325"/>
            <a:ext cx="5157787" cy="823912"/>
          </a:xfrm>
        </p:spPr>
        <p:txBody>
          <a:bodyPr anchor="b">
            <a:normAutofit/>
          </a:bodyPr>
          <a:lstStyle>
            <a:lvl1pPr marL="0" indent="0">
              <a:buNone/>
              <a:defRPr sz="2000" b="1" cap="all" spc="300" baseline="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9"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2" y="1734325"/>
            <a:ext cx="5183188" cy="823912"/>
          </a:xfrm>
        </p:spPr>
        <p:txBody>
          <a:bodyPr anchor="b">
            <a:normAutofit/>
          </a:bodyPr>
          <a:lstStyle>
            <a:lvl1pPr marL="0" indent="0">
              <a:buNone/>
              <a:defRPr sz="2000" b="1" cap="all" spc="300" baseline="0"/>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2"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95205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98943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121275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60402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051197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812214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2"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2"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11/24/25</a:t>
            </a:fld>
            <a:endParaRPr lang="en-US" dirty="0"/>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770815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9"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2"/>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1" y="5791204"/>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6"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7" y="1647828"/>
            <a:ext cx="648843"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5" y="0"/>
            <a:ext cx="1410447"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90" y="-4762"/>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3" y="6398882"/>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11/24/25</a:t>
            </a:fld>
            <a:endParaRPr lang="en-US" dirty="0"/>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82"/>
            <a:ext cx="4497315" cy="365125"/>
          </a:xfrm>
          <a:prstGeom prst="rect">
            <a:avLst/>
          </a:prstGeom>
        </p:spPr>
        <p:txBody>
          <a:bodyPr vert="horz" lIns="91440" tIns="45720" rIns="91440" bIns="45720" rtlCol="0" anchor="ctr">
            <a:normAutofit/>
          </a:bodyPr>
          <a:lstStyle>
            <a:lvl1pPr algn="l">
              <a:defRPr sz="1200" b="1" spc="31"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9" y="6398882"/>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dirty="0"/>
          </a:p>
        </p:txBody>
      </p:sp>
    </p:spTree>
    <p:extLst>
      <p:ext uri="{BB962C8B-B14F-4D97-AF65-F5344CB8AC3E}">
        <p14:creationId xmlns:p14="http://schemas.microsoft.com/office/powerpoint/2010/main" val="180931070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914377"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594" indent="-228594" algn="l" defTabSz="914377"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783" indent="-228594" algn="l" defTabSz="914377"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2971" indent="-228594" algn="l" defTabSz="914377"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160" indent="-228594" algn="l" defTabSz="914377"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349" indent="-228594" algn="l" defTabSz="914377"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0.png"/><Relationship Id="rId7" Type="http://schemas.openxmlformats.org/officeDocument/2006/relationships/diagramQuickStyle" Target="../diagrams/quickStyle4.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1.svg"/><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32802AE-8C6B-3894-853A-7ADC305F5213}"/>
              </a:ext>
            </a:extLst>
          </p:cNvPr>
          <p:cNvSpPr>
            <a:spLocks noGrp="1"/>
          </p:cNvSpPr>
          <p:nvPr>
            <p:ph type="title"/>
          </p:nvPr>
        </p:nvSpPr>
        <p:spPr>
          <a:xfrm>
            <a:off x="1104899" y="2355112"/>
            <a:ext cx="6933112" cy="3237615"/>
          </a:xfrm>
        </p:spPr>
        <p:txBody>
          <a:bodyPr vert="horz" lIns="91440" tIns="45720" rIns="91440" bIns="45720" rtlCol="0" anchor="b">
            <a:normAutofit/>
          </a:bodyPr>
          <a:lstStyle/>
          <a:p>
            <a:pPr defTabSz="914400"/>
            <a:r>
              <a:rPr lang="en-GB" sz="5600" i="1" kern="1200" cap="all" baseline="0" noProof="0" dirty="0">
                <a:solidFill>
                  <a:schemeClr val="accent1"/>
                </a:solidFill>
                <a:latin typeface="Arial" panose="020B0604020202020204" pitchFamily="34" charset="0"/>
                <a:cs typeface="Arial" panose="020B0604020202020204" pitchFamily="34" charset="0"/>
              </a:rPr>
              <a:t>The role of influencers in modern marketing</a:t>
            </a:r>
          </a:p>
        </p:txBody>
      </p:sp>
      <p:sp>
        <p:nvSpPr>
          <p:cNvPr id="3" name="Subtitle 2">
            <a:extLst>
              <a:ext uri="{FF2B5EF4-FFF2-40B4-BE49-F238E27FC236}">
                <a16:creationId xmlns:a16="http://schemas.microsoft.com/office/drawing/2014/main" id="{B9C7142F-960F-D084-5E8C-3FB8F070D460}"/>
              </a:ext>
            </a:extLst>
          </p:cNvPr>
          <p:cNvSpPr>
            <a:spLocks noGrp="1"/>
          </p:cNvSpPr>
          <p:nvPr>
            <p:ph type="body" idx="1"/>
          </p:nvPr>
        </p:nvSpPr>
        <p:spPr>
          <a:xfrm>
            <a:off x="1104899" y="1265273"/>
            <a:ext cx="5916873" cy="1066522"/>
          </a:xfrm>
        </p:spPr>
        <p:txBody>
          <a:bodyPr vert="horz" lIns="91440" tIns="45720" rIns="91440" bIns="45720" rtlCol="0">
            <a:normAutofit/>
          </a:bodyPr>
          <a:lstStyle/>
          <a:p>
            <a:pPr defTabSz="914400">
              <a:lnSpc>
                <a:spcPct val="120000"/>
              </a:lnSpc>
            </a:pPr>
            <a:r>
              <a:rPr lang="en-GB" sz="1800" b="1" cap="all" spc="300" noProof="0" dirty="0">
                <a:solidFill>
                  <a:schemeClr val="accent1"/>
                </a:solidFill>
                <a:latin typeface="Arial" panose="020B0604020202020204" pitchFamily="34" charset="0"/>
                <a:cs typeface="Arial" panose="020B0604020202020204" pitchFamily="34" charset="0"/>
              </a:rPr>
              <a:t>Jack Parsons </a:t>
            </a:r>
          </a:p>
          <a:p>
            <a:pPr defTabSz="914400">
              <a:lnSpc>
                <a:spcPct val="120000"/>
              </a:lnSpc>
            </a:pPr>
            <a:r>
              <a:rPr lang="en-GB" sz="1800" b="1" cap="all" spc="300" noProof="0" dirty="0">
                <a:solidFill>
                  <a:schemeClr val="accent1"/>
                </a:solidFill>
                <a:latin typeface="Arial" panose="020B0604020202020204" pitchFamily="34" charset="0"/>
                <a:cs typeface="Arial" panose="020B0604020202020204" pitchFamily="34" charset="0"/>
              </a:rPr>
              <a:t>2502545</a:t>
            </a:r>
          </a:p>
        </p:txBody>
      </p:sp>
      <p:pic>
        <p:nvPicPr>
          <p:cNvPr id="4" name="Picture 3" descr="White structure">
            <a:extLst>
              <a:ext uri="{FF2B5EF4-FFF2-40B4-BE49-F238E27FC236}">
                <a16:creationId xmlns:a16="http://schemas.microsoft.com/office/drawing/2014/main" id="{965E25F3-4A01-C4B5-74B7-EEB425C80C42}"/>
              </a:ext>
            </a:extLst>
          </p:cNvPr>
          <p:cNvPicPr>
            <a:picLocks noChangeAspect="1"/>
          </p:cNvPicPr>
          <p:nvPr/>
        </p:nvPicPr>
        <p:blipFill>
          <a:blip r:embed="rId3"/>
          <a:srcRect l="18014" r="43794" b="-2"/>
          <a:stretch>
            <a:fillRect/>
          </a:stretch>
        </p:blipFill>
        <p:spPr>
          <a:xfrm>
            <a:off x="8658230" y="-4758"/>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36" name="Straight Connector 35">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7857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11AF-AEE9-ADD1-7EFF-8C21C075145A}"/>
              </a:ext>
            </a:extLst>
          </p:cNvPr>
          <p:cNvSpPr>
            <a:spLocks noGrp="1"/>
          </p:cNvSpPr>
          <p:nvPr>
            <p:ph type="title"/>
          </p:nvPr>
        </p:nvSpPr>
        <p:spPr>
          <a:xfrm>
            <a:off x="839788" y="1764970"/>
            <a:ext cx="10512424" cy="584860"/>
          </a:xfrm>
        </p:spPr>
        <p:txBody>
          <a:bodyPr/>
          <a:lstStyle/>
          <a:p>
            <a:r>
              <a:rPr lang="en-GB" i="0" cap="none" noProof="0" dirty="0">
                <a:solidFill>
                  <a:schemeClr val="accent1"/>
                </a:solidFill>
                <a:latin typeface="Arial" panose="020B0604020202020204" pitchFamily="34" charset="0"/>
                <a:cs typeface="Arial" panose="020B0604020202020204" pitchFamily="34" charset="0"/>
              </a:rPr>
              <a:t>What is an influencer? </a:t>
            </a:r>
          </a:p>
        </p:txBody>
      </p:sp>
      <p:sp>
        <p:nvSpPr>
          <p:cNvPr id="5" name="Title 1">
            <a:extLst>
              <a:ext uri="{FF2B5EF4-FFF2-40B4-BE49-F238E27FC236}">
                <a16:creationId xmlns:a16="http://schemas.microsoft.com/office/drawing/2014/main" id="{7E1DCB4F-A2E1-DFFA-00AE-BB16D4D2E5ED}"/>
              </a:ext>
            </a:extLst>
          </p:cNvPr>
          <p:cNvSpPr txBox="1">
            <a:spLocks/>
          </p:cNvSpPr>
          <p:nvPr/>
        </p:nvSpPr>
        <p:spPr>
          <a:xfrm>
            <a:off x="839788" y="1257300"/>
            <a:ext cx="10512424" cy="1600200"/>
          </a:xfrm>
          <a:prstGeom prst="rect">
            <a:avLst/>
          </a:prstGeom>
        </p:spPr>
        <p:txBody>
          <a:bodyPr vert="horz" lIns="91440" tIns="45720" rIns="91440" bIns="45720" rtlCol="0" anchor="b">
            <a:normAutofit/>
          </a:bodyPr>
          <a:lstStyle>
            <a:lvl1pPr algn="l" defTabSz="914377" rtl="0" eaLnBrk="1" latinLnBrk="0" hangingPunct="1">
              <a:lnSpc>
                <a:spcPct val="90000"/>
              </a:lnSpc>
              <a:spcBef>
                <a:spcPct val="0"/>
              </a:spcBef>
              <a:buNone/>
              <a:defRPr sz="3200" i="1" kern="1200" cap="all" baseline="0">
                <a:solidFill>
                  <a:schemeClr val="tx2"/>
                </a:solidFill>
                <a:latin typeface="+mj-lt"/>
                <a:ea typeface="+mj-ea"/>
                <a:cs typeface="+mj-cs"/>
              </a:defRPr>
            </a:lvl1pPr>
          </a:lstStyle>
          <a:p>
            <a:endParaRPr lang="en-GB" noProof="0" dirty="0"/>
          </a:p>
        </p:txBody>
      </p:sp>
      <p:sp>
        <p:nvSpPr>
          <p:cNvPr id="7" name="Title 1">
            <a:extLst>
              <a:ext uri="{FF2B5EF4-FFF2-40B4-BE49-F238E27FC236}">
                <a16:creationId xmlns:a16="http://schemas.microsoft.com/office/drawing/2014/main" id="{B1EA880C-AE1C-C589-C0C4-9AB1308019D9}"/>
              </a:ext>
            </a:extLst>
          </p:cNvPr>
          <p:cNvSpPr txBox="1">
            <a:spLocks/>
          </p:cNvSpPr>
          <p:nvPr/>
        </p:nvSpPr>
        <p:spPr>
          <a:xfrm>
            <a:off x="994167" y="2303812"/>
            <a:ext cx="10512424" cy="1983179"/>
          </a:xfrm>
          <a:prstGeom prst="rect">
            <a:avLst/>
          </a:prstGeom>
        </p:spPr>
        <p:txBody>
          <a:bodyPr vert="horz" lIns="91440" tIns="45720" rIns="91440" bIns="45720" rtlCol="0" anchor="b">
            <a:normAutofit/>
          </a:bodyPr>
          <a:lstStyle>
            <a:lvl1pPr algn="l" defTabSz="914377" rtl="0" eaLnBrk="1" latinLnBrk="0" hangingPunct="1">
              <a:lnSpc>
                <a:spcPct val="90000"/>
              </a:lnSpc>
              <a:spcBef>
                <a:spcPct val="0"/>
              </a:spcBef>
              <a:buNone/>
              <a:defRPr sz="3200" i="1" kern="1200" cap="all" baseline="0">
                <a:solidFill>
                  <a:schemeClr val="tx2"/>
                </a:solidFill>
                <a:latin typeface="+mj-lt"/>
                <a:ea typeface="+mj-ea"/>
                <a:cs typeface="+mj-cs"/>
              </a:defRPr>
            </a:lvl1pPr>
          </a:lstStyle>
          <a:p>
            <a:r>
              <a:rPr lang="en-GB" i="0" cap="none" noProof="0" dirty="0">
                <a:solidFill>
                  <a:schemeClr val="accent1"/>
                </a:solidFill>
                <a:latin typeface="Arial" panose="020B0604020202020204" pitchFamily="34" charset="0"/>
                <a:cs typeface="Arial" panose="020B0604020202020204" pitchFamily="34" charset="0"/>
              </a:rPr>
              <a:t>A person who is paid by a company to show and describe its products and services on social media encouraging other people to buy them.</a:t>
            </a:r>
          </a:p>
        </p:txBody>
      </p:sp>
      <p:sp>
        <p:nvSpPr>
          <p:cNvPr id="8" name="TextBox 7">
            <a:extLst>
              <a:ext uri="{FF2B5EF4-FFF2-40B4-BE49-F238E27FC236}">
                <a16:creationId xmlns:a16="http://schemas.microsoft.com/office/drawing/2014/main" id="{27D23687-10B6-FFA8-3D30-45E60E120B8B}"/>
              </a:ext>
            </a:extLst>
          </p:cNvPr>
          <p:cNvSpPr txBox="1"/>
          <p:nvPr/>
        </p:nvSpPr>
        <p:spPr>
          <a:xfrm>
            <a:off x="7821386" y="5035138"/>
            <a:ext cx="3317669" cy="369332"/>
          </a:xfrm>
          <a:prstGeom prst="rect">
            <a:avLst/>
          </a:prstGeom>
          <a:noFill/>
        </p:spPr>
        <p:txBody>
          <a:bodyPr wrap="square" rtlCol="0">
            <a:spAutoFit/>
          </a:bodyPr>
          <a:lstStyle/>
          <a:p>
            <a:r>
              <a:rPr lang="en-GB" i="1" noProof="0" dirty="0">
                <a:solidFill>
                  <a:schemeClr val="accent1"/>
                </a:solidFill>
                <a:latin typeface="Arial" panose="020B0604020202020204" pitchFamily="34" charset="0"/>
                <a:cs typeface="Arial" panose="020B0604020202020204" pitchFamily="34" charset="0"/>
              </a:rPr>
              <a:t>(Cambridge Dictionary) </a:t>
            </a:r>
          </a:p>
        </p:txBody>
      </p:sp>
    </p:spTree>
    <p:extLst>
      <p:ext uri="{BB962C8B-B14F-4D97-AF65-F5344CB8AC3E}">
        <p14:creationId xmlns:p14="http://schemas.microsoft.com/office/powerpoint/2010/main" val="420145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D432D-E2F4-D091-0028-F9CC12C6CDFF}"/>
              </a:ext>
            </a:extLst>
          </p:cNvPr>
          <p:cNvSpPr>
            <a:spLocks noGrp="1"/>
          </p:cNvSpPr>
          <p:nvPr>
            <p:ph type="title"/>
          </p:nvPr>
        </p:nvSpPr>
        <p:spPr>
          <a:xfrm>
            <a:off x="1113910" y="455383"/>
            <a:ext cx="10239890" cy="1060451"/>
          </a:xfrm>
        </p:spPr>
        <p:txBody>
          <a:bodyPr>
            <a:normAutofit/>
          </a:bodyPr>
          <a:lstStyle/>
          <a:p>
            <a:r>
              <a:rPr lang="en-GB" i="0" cap="none" noProof="0" dirty="0">
                <a:solidFill>
                  <a:schemeClr val="accent1"/>
                </a:solidFill>
                <a:latin typeface="Arial" panose="020B0604020202020204" pitchFamily="34" charset="0"/>
                <a:cs typeface="Arial" panose="020B0604020202020204" pitchFamily="34" charset="0"/>
              </a:rPr>
              <a:t>The advantages of influencers in marketing.</a:t>
            </a:r>
            <a:endParaRPr lang="en-GB" i="0" noProof="0" dirty="0">
              <a:solidFill>
                <a:schemeClr val="accent1"/>
              </a:solidFill>
              <a:latin typeface="Arial" panose="020B0604020202020204" pitchFamily="34" charset="0"/>
              <a:cs typeface="Arial" panose="020B0604020202020204" pitchFamily="34" charset="0"/>
            </a:endParaRPr>
          </a:p>
        </p:txBody>
      </p:sp>
      <p:graphicFrame>
        <p:nvGraphicFramePr>
          <p:cNvPr id="62" name="Content Placeholder 2">
            <a:extLst>
              <a:ext uri="{FF2B5EF4-FFF2-40B4-BE49-F238E27FC236}">
                <a16:creationId xmlns:a16="http://schemas.microsoft.com/office/drawing/2014/main" id="{92850C0D-9DE1-EC77-50CB-B1F0476FFDE8}"/>
              </a:ext>
            </a:extLst>
          </p:cNvPr>
          <p:cNvGraphicFramePr>
            <a:graphicFrameLocks noGrp="1"/>
          </p:cNvGraphicFramePr>
          <p:nvPr>
            <p:ph idx="1"/>
            <p:extLst>
              <p:ext uri="{D42A27DB-BD31-4B8C-83A1-F6EECF244321}">
                <p14:modId xmlns:p14="http://schemas.microsoft.com/office/powerpoint/2010/main" val="1908607"/>
              </p:ext>
            </p:extLst>
          </p:nvPr>
        </p:nvGraphicFramePr>
        <p:xfrm>
          <a:off x="838200" y="1868055"/>
          <a:ext cx="10515600" cy="3474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6151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79F21B-ECFD-206A-7D13-F22F4DDA6580}"/>
            </a:ext>
          </a:extLst>
        </p:cNvPr>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5" name="Rectangle 23">
            <a:extLst>
              <a:ext uri="{FF2B5EF4-FFF2-40B4-BE49-F238E27FC236}">
                <a16:creationId xmlns:a16="http://schemas.microsoft.com/office/drawing/2014/main" id="{FF4BD241-F172-410B-B0DE-9D7344B35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4850735" cy="685799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320626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320626 w 6125882"/>
              <a:gd name="connsiteY4" fmla="*/ 0 h 6857998"/>
              <a:gd name="connsiteX0" fmla="*/ 2034528 w 5839784"/>
              <a:gd name="connsiteY0" fmla="*/ 0 h 6857998"/>
              <a:gd name="connsiteX1" fmla="*/ 5839784 w 5839784"/>
              <a:gd name="connsiteY1" fmla="*/ 0 h 6857998"/>
              <a:gd name="connsiteX2" fmla="*/ 5839784 w 5839784"/>
              <a:gd name="connsiteY2" fmla="*/ 6857998 h 6857998"/>
              <a:gd name="connsiteX3" fmla="*/ 0 w 5839784"/>
              <a:gd name="connsiteY3" fmla="*/ 6856093 h 6857998"/>
              <a:gd name="connsiteX4" fmla="*/ 2034528 w 5839784"/>
              <a:gd name="connsiteY4" fmla="*/ 0 h 6857998"/>
              <a:gd name="connsiteX0" fmla="*/ 2482758 w 5839784"/>
              <a:gd name="connsiteY0" fmla="*/ 10951 h 6857998"/>
              <a:gd name="connsiteX1" fmla="*/ 5839784 w 5839784"/>
              <a:gd name="connsiteY1" fmla="*/ 0 h 6857998"/>
              <a:gd name="connsiteX2" fmla="*/ 5839784 w 5839784"/>
              <a:gd name="connsiteY2" fmla="*/ 6857998 h 6857998"/>
              <a:gd name="connsiteX3" fmla="*/ 0 w 5839784"/>
              <a:gd name="connsiteY3" fmla="*/ 6856093 h 6857998"/>
              <a:gd name="connsiteX4" fmla="*/ 2482758 w 5839784"/>
              <a:gd name="connsiteY4" fmla="*/ 10951 h 6857998"/>
              <a:gd name="connsiteX0" fmla="*/ 2495565 w 5839784"/>
              <a:gd name="connsiteY0" fmla="*/ 0 h 6857998"/>
              <a:gd name="connsiteX1" fmla="*/ 5839784 w 5839784"/>
              <a:gd name="connsiteY1" fmla="*/ 0 h 6857998"/>
              <a:gd name="connsiteX2" fmla="*/ 5839784 w 5839784"/>
              <a:gd name="connsiteY2" fmla="*/ 6857998 h 6857998"/>
              <a:gd name="connsiteX3" fmla="*/ 0 w 5839784"/>
              <a:gd name="connsiteY3" fmla="*/ 6856093 h 6857998"/>
              <a:gd name="connsiteX4" fmla="*/ 2495565 w 5839784"/>
              <a:gd name="connsiteY4" fmla="*/ 0 h 6857998"/>
              <a:gd name="connsiteX0" fmla="*/ 2328480 w 5672699"/>
              <a:gd name="connsiteY0" fmla="*/ 0 h 6857998"/>
              <a:gd name="connsiteX1" fmla="*/ 5672699 w 5672699"/>
              <a:gd name="connsiteY1" fmla="*/ 0 h 6857998"/>
              <a:gd name="connsiteX2" fmla="*/ 5672699 w 5672699"/>
              <a:gd name="connsiteY2" fmla="*/ 6857998 h 6857998"/>
              <a:gd name="connsiteX3" fmla="*/ 0 w 5672699"/>
              <a:gd name="connsiteY3" fmla="*/ 6856093 h 6857998"/>
              <a:gd name="connsiteX4" fmla="*/ 2328480 w 5672699"/>
              <a:gd name="connsiteY4" fmla="*/ 0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2699" h="6857998">
                <a:moveTo>
                  <a:pt x="2328480" y="0"/>
                </a:moveTo>
                <a:lnTo>
                  <a:pt x="5672699" y="0"/>
                </a:lnTo>
                <a:lnTo>
                  <a:pt x="5672699" y="6857998"/>
                </a:lnTo>
                <a:lnTo>
                  <a:pt x="0" y="6856093"/>
                </a:lnTo>
                <a:lnTo>
                  <a:pt x="232848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6F1A2225-36AD-3C52-044C-D9B079F192DE}"/>
              </a:ext>
            </a:extLst>
          </p:cNvPr>
          <p:cNvSpPr>
            <a:spLocks noGrp="1"/>
          </p:cNvSpPr>
          <p:nvPr>
            <p:ph type="title"/>
          </p:nvPr>
        </p:nvSpPr>
        <p:spPr>
          <a:xfrm>
            <a:off x="668005" y="657225"/>
            <a:ext cx="3230515" cy="3569822"/>
          </a:xfrm>
        </p:spPr>
        <p:txBody>
          <a:bodyPr vert="horz" lIns="91440" tIns="45720" rIns="91440" bIns="45720" rtlCol="0" anchor="t">
            <a:normAutofit/>
          </a:bodyPr>
          <a:lstStyle/>
          <a:p>
            <a:pPr defTabSz="914400"/>
            <a:r>
              <a:rPr lang="en-GB" sz="2800" noProof="0" dirty="0">
                <a:solidFill>
                  <a:schemeClr val="accent1"/>
                </a:solidFill>
              </a:rPr>
              <a:t>The disadvantages of influencers in marketing.</a:t>
            </a:r>
          </a:p>
        </p:txBody>
      </p:sp>
      <p:cxnSp>
        <p:nvCxnSpPr>
          <p:cNvPr id="27" name="Straight Connector 26">
            <a:extLst>
              <a:ext uri="{FF2B5EF4-FFF2-40B4-BE49-F238E27FC236}">
                <a16:creationId xmlns:a16="http://schemas.microsoft.com/office/drawing/2014/main" id="{F1CEFB97-33B1-4F90-A6B8-EAA26EEA1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93" y="4305300"/>
            <a:ext cx="4515220" cy="25527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AEE819E-1E6D-311B-F1CD-0C5A214051E3}"/>
              </a:ext>
            </a:extLst>
          </p:cNvPr>
          <p:cNvGraphicFramePr>
            <a:graphicFrameLocks noGrp="1"/>
          </p:cNvGraphicFramePr>
          <p:nvPr>
            <p:ph idx="1"/>
            <p:extLst>
              <p:ext uri="{D42A27DB-BD31-4B8C-83A1-F6EECF244321}">
                <p14:modId xmlns:p14="http://schemas.microsoft.com/office/powerpoint/2010/main" val="3965684761"/>
              </p:ext>
            </p:extLst>
          </p:nvPr>
        </p:nvGraphicFramePr>
        <p:xfrm>
          <a:off x="5146923" y="832268"/>
          <a:ext cx="6289466" cy="51469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094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03F1FC93-1440-4B98-BEA3-8750A1949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5D2241D-16EF-E9D9-C23E-99334DA7677C}"/>
              </a:ext>
            </a:extLst>
          </p:cNvPr>
          <p:cNvSpPr>
            <a:spLocks noGrp="1"/>
          </p:cNvSpPr>
          <p:nvPr>
            <p:ph type="title"/>
          </p:nvPr>
        </p:nvSpPr>
        <p:spPr>
          <a:xfrm>
            <a:off x="821318" y="418913"/>
            <a:ext cx="8256978" cy="1004704"/>
          </a:xfrm>
        </p:spPr>
        <p:txBody>
          <a:bodyPr vert="horz" lIns="91440" tIns="45720" rIns="91440" bIns="45720" rtlCol="0" anchor="ctr">
            <a:normAutofit/>
          </a:bodyPr>
          <a:lstStyle/>
          <a:p>
            <a:pPr defTabSz="914400"/>
            <a:r>
              <a:rPr lang="en-GB" sz="4000" noProof="0" dirty="0">
                <a:solidFill>
                  <a:schemeClr val="accent1"/>
                </a:solidFill>
              </a:rPr>
              <a:t>Real Life Influencers </a:t>
            </a:r>
          </a:p>
        </p:txBody>
      </p:sp>
      <p:cxnSp>
        <p:nvCxnSpPr>
          <p:cNvPr id="25" name="Straight Connector 24">
            <a:extLst>
              <a:ext uri="{FF2B5EF4-FFF2-40B4-BE49-F238E27FC236}">
                <a16:creationId xmlns:a16="http://schemas.microsoft.com/office/drawing/2014/main" id="{EE8097BD-3640-487B-BBD8-EE139DA0A6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40570" y="0"/>
            <a:ext cx="5851430" cy="185798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8B72F05-10A2-4D83-96F2-5DDFC587FD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7296" y="1006592"/>
            <a:ext cx="12246591" cy="9280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D10A3B5-07FD-7064-E111-0D3BF9B9FD82}"/>
              </a:ext>
            </a:extLst>
          </p:cNvPr>
          <p:cNvGraphicFramePr>
            <a:graphicFrameLocks noGrp="1"/>
          </p:cNvGraphicFramePr>
          <p:nvPr>
            <p:ph idx="1"/>
            <p:extLst>
              <p:ext uri="{D42A27DB-BD31-4B8C-83A1-F6EECF244321}">
                <p14:modId xmlns:p14="http://schemas.microsoft.com/office/powerpoint/2010/main" val="2506429806"/>
              </p:ext>
            </p:extLst>
          </p:nvPr>
        </p:nvGraphicFramePr>
        <p:xfrm>
          <a:off x="821317" y="2442050"/>
          <a:ext cx="10556665" cy="3522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7646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1" name="Straight Connector 9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98" name="Rectangle 97">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111636-E2A2-1E26-ADE5-4CF52580165F}"/>
              </a:ext>
            </a:extLst>
          </p:cNvPr>
          <p:cNvSpPr>
            <a:spLocks noGrp="1"/>
          </p:cNvSpPr>
          <p:nvPr>
            <p:ph type="title"/>
          </p:nvPr>
        </p:nvSpPr>
        <p:spPr>
          <a:xfrm>
            <a:off x="6757989" y="262880"/>
            <a:ext cx="4496228" cy="1690687"/>
          </a:xfrm>
        </p:spPr>
        <p:txBody>
          <a:bodyPr vert="horz" lIns="91440" tIns="45720" rIns="91440" bIns="45720" rtlCol="0" anchor="ctr">
            <a:normAutofit/>
          </a:bodyPr>
          <a:lstStyle/>
          <a:p>
            <a:pPr defTabSz="914400"/>
            <a:r>
              <a:rPr lang="en-US" sz="4400" noProof="0" dirty="0"/>
              <a:t>Conclusion </a:t>
            </a:r>
          </a:p>
        </p:txBody>
      </p:sp>
      <p:cxnSp>
        <p:nvCxnSpPr>
          <p:cNvPr id="99" name="Straight Connector 98">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1" name="Graphic 40" descr="Target Audience">
            <a:extLst>
              <a:ext uri="{FF2B5EF4-FFF2-40B4-BE49-F238E27FC236}">
                <a16:creationId xmlns:a16="http://schemas.microsoft.com/office/drawing/2014/main" id="{FCC3D029-939C-8E35-F3DD-4A1E6BD6B9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3400" y="647699"/>
            <a:ext cx="5562600" cy="5562600"/>
          </a:xfrm>
          <a:prstGeom prst="rect">
            <a:avLst/>
          </a:prstGeom>
        </p:spPr>
      </p:pic>
      <p:cxnSp>
        <p:nvCxnSpPr>
          <p:cNvPr id="102" name="Straight Connector 101">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03" name="TextBox 2">
            <a:extLst>
              <a:ext uri="{FF2B5EF4-FFF2-40B4-BE49-F238E27FC236}">
                <a16:creationId xmlns:a16="http://schemas.microsoft.com/office/drawing/2014/main" id="{80FB9C68-BCA3-5A51-27B1-DB79F50F98A4}"/>
              </a:ext>
            </a:extLst>
          </p:cNvPr>
          <p:cNvGraphicFramePr/>
          <p:nvPr>
            <p:extLst>
              <p:ext uri="{D42A27DB-BD31-4B8C-83A1-F6EECF244321}">
                <p14:modId xmlns:p14="http://schemas.microsoft.com/office/powerpoint/2010/main" val="2423008758"/>
              </p:ext>
            </p:extLst>
          </p:nvPr>
        </p:nvGraphicFramePr>
        <p:xfrm>
          <a:off x="6681789" y="1733798"/>
          <a:ext cx="4572428" cy="40574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24450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C65C57-A2F4-980C-3AB7-F7433868E9B5}"/>
              </a:ext>
            </a:extLst>
          </p:cNvPr>
          <p:cNvSpPr txBox="1"/>
          <p:nvPr/>
        </p:nvSpPr>
        <p:spPr>
          <a:xfrm>
            <a:off x="0" y="335845"/>
            <a:ext cx="12192000" cy="5770811"/>
          </a:xfrm>
          <a:prstGeom prst="rect">
            <a:avLst/>
          </a:prstGeom>
          <a:noFill/>
        </p:spPr>
        <p:txBody>
          <a:bodyPr wrap="square" rtlCol="0">
            <a:spAutoFit/>
          </a:bodyPr>
          <a:lstStyle/>
          <a:p>
            <a:pPr algn="just">
              <a:lnSpc>
                <a:spcPct val="150000"/>
              </a:lnSpc>
            </a:pPr>
            <a:r>
              <a:rPr lang="en-GB" noProof="0" dirty="0"/>
              <a:t>Ekinci, Y. and Buckle, D.G. (2025) </a:t>
            </a:r>
            <a:r>
              <a:rPr lang="en-GB" i="1" noProof="0" dirty="0"/>
              <a:t>New Research unveils the ‘Dark Side’ of social media influencers and their impact on marketing and consumer behaviour</a:t>
            </a:r>
            <a:r>
              <a:rPr lang="en-GB" noProof="0" dirty="0"/>
              <a:t>, </a:t>
            </a:r>
            <a:r>
              <a:rPr lang="en-GB" i="1" noProof="0" dirty="0"/>
              <a:t>University of Portsmouth</a:t>
            </a:r>
            <a:r>
              <a:rPr lang="en-GB" noProof="0" dirty="0"/>
              <a:t>. Available at: https://www.port.ac.uk/news-events-and-blogs/news/new-research-unveils-the-dark-side-of-social-media-influencers-and-their-impact-on-marketing-and-consumer-behaviour#:~:text=Fostering%20of%20comparison%20culture%20%E2%80%93%20influencer,self%2Dcomparison%20and%20diminished%20wellbeing. (Accessed: 18 November 2025). </a:t>
            </a:r>
          </a:p>
          <a:p>
            <a:pPr algn="just">
              <a:lnSpc>
                <a:spcPct val="150000"/>
              </a:lnSpc>
            </a:pPr>
            <a:r>
              <a:rPr lang="en-GB" noProof="0" dirty="0"/>
              <a:t>Jacks, C. (2025) </a:t>
            </a:r>
            <a:r>
              <a:rPr lang="en-GB" i="1" noProof="0" dirty="0"/>
              <a:t>How to vet influencers</a:t>
            </a:r>
            <a:r>
              <a:rPr lang="en-GB" noProof="0" dirty="0"/>
              <a:t>, </a:t>
            </a:r>
            <a:r>
              <a:rPr lang="en-GB" i="1" noProof="0" dirty="0"/>
              <a:t>HireInfluence, Inc</a:t>
            </a:r>
            <a:r>
              <a:rPr lang="en-GB" noProof="0" dirty="0"/>
              <a:t>. Available at: https://hireinfluence.com/blog/how-to-vet-influencers/ (Accessed: 18 November 2025). </a:t>
            </a:r>
          </a:p>
          <a:p>
            <a:pPr algn="just">
              <a:lnSpc>
                <a:spcPct val="150000"/>
              </a:lnSpc>
            </a:pPr>
            <a:r>
              <a:rPr lang="en-GB" dirty="0"/>
              <a:t>Koneti, C., Seetharaman, D. A. and None, K. M. (2025) 'Evaluating the Effectiveness of Influencer Marketing in Niche Markets' </a:t>
            </a:r>
            <a:r>
              <a:rPr lang="en-GB" i="1" dirty="0"/>
              <a:t>Journal of Marketing &amp; Social Research, </a:t>
            </a:r>
            <a:r>
              <a:rPr lang="en-GB" dirty="0"/>
              <a:t>2(5), pp. 65-79.</a:t>
            </a:r>
          </a:p>
          <a:p>
            <a:pPr algn="just">
              <a:lnSpc>
                <a:spcPct val="150000"/>
              </a:lnSpc>
            </a:pPr>
            <a:r>
              <a:rPr lang="en-GB" dirty="0"/>
              <a:t>Pinkerton, L.A. (2022) </a:t>
            </a:r>
            <a:r>
              <a:rPr lang="en-GB" i="1" dirty="0"/>
              <a:t>the power of influencer marketing, PRSA. </a:t>
            </a:r>
            <a:r>
              <a:rPr lang="en-GB" dirty="0"/>
              <a:t>Available at: https://</a:t>
            </a:r>
            <a:r>
              <a:rPr lang="en-GB" dirty="0" err="1"/>
              <a:t>www.prsa.org</a:t>
            </a:r>
            <a:r>
              <a:rPr lang="en-GB" dirty="0"/>
              <a:t>/article/the-power-of-influencer-marketing (Accessed: 21 November 2025).</a:t>
            </a:r>
            <a:endParaRPr lang="en-GB" noProof="0" dirty="0"/>
          </a:p>
          <a:p>
            <a:pPr algn="just">
              <a:lnSpc>
                <a:spcPct val="150000"/>
              </a:lnSpc>
            </a:pPr>
            <a:r>
              <a:rPr lang="en-GB" noProof="0" dirty="0"/>
              <a:t>Xu, X. (2023) ‘Influencer marketing with social platforms: Increasing brand awareness and User Engagement’, </a:t>
            </a:r>
            <a:r>
              <a:rPr lang="en-GB" i="1" noProof="0" dirty="0"/>
              <a:t>Journal of Education, Humanities and Social Sciences</a:t>
            </a:r>
            <a:r>
              <a:rPr lang="en-GB" noProof="0" dirty="0"/>
              <a:t>, 19, pp. 228–234. doi:10.54097/ehss.v19i.11039. </a:t>
            </a:r>
          </a:p>
          <a:p>
            <a:endParaRPr lang="en-GB" noProof="0" dirty="0"/>
          </a:p>
        </p:txBody>
      </p:sp>
    </p:spTree>
    <p:extLst>
      <p:ext uri="{BB962C8B-B14F-4D97-AF65-F5344CB8AC3E}">
        <p14:creationId xmlns:p14="http://schemas.microsoft.com/office/powerpoint/2010/main" val="379364655"/>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4430</TotalTime>
  <Words>892</Words>
  <Application>Microsoft Macintosh PowerPoint</Application>
  <PresentationFormat>Widescreen</PresentationFormat>
  <Paragraphs>72</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Univers Condensed Light</vt:lpstr>
      <vt:lpstr>Walbaum Display Light</vt:lpstr>
      <vt:lpstr>AngleLinesVTI</vt:lpstr>
      <vt:lpstr>The role of influencers in modern marketing</vt:lpstr>
      <vt:lpstr>What is an influencer? </vt:lpstr>
      <vt:lpstr>The advantages of influencers in marketing.</vt:lpstr>
      <vt:lpstr>The disadvantages of influencers in marketing.</vt:lpstr>
      <vt:lpstr>Real Life Influencers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Jack Parsons (2502545)</dc:creator>
  <cp:lastModifiedBy>Jack Parsons (2502545)</cp:lastModifiedBy>
  <cp:revision>2</cp:revision>
  <dcterms:created xsi:type="dcterms:W3CDTF">2025-11-13T16:16:21Z</dcterms:created>
  <dcterms:modified xsi:type="dcterms:W3CDTF">2025-11-24T21:48:05Z</dcterms:modified>
</cp:coreProperties>
</file>