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39"/>
  </p:notesMasterIdLst>
  <p:handoutMasterIdLst>
    <p:handoutMasterId r:id="rId40"/>
  </p:handoutMasterIdLst>
  <p:sldIdLst>
    <p:sldId id="257" r:id="rId4"/>
    <p:sldId id="256" r:id="rId5"/>
    <p:sldId id="282" r:id="rId6"/>
    <p:sldId id="258" r:id="rId7"/>
    <p:sldId id="262" r:id="rId8"/>
    <p:sldId id="263" r:id="rId9"/>
    <p:sldId id="264" r:id="rId10"/>
    <p:sldId id="265" r:id="rId11"/>
    <p:sldId id="259" r:id="rId12"/>
    <p:sldId id="260" r:id="rId13"/>
    <p:sldId id="261" r:id="rId14"/>
    <p:sldId id="284" r:id="rId15"/>
    <p:sldId id="270" r:id="rId16"/>
    <p:sldId id="291" r:id="rId17"/>
    <p:sldId id="271" r:id="rId18"/>
    <p:sldId id="272" r:id="rId19"/>
    <p:sldId id="273" r:id="rId20"/>
    <p:sldId id="285" r:id="rId21"/>
    <p:sldId id="266" r:id="rId22"/>
    <p:sldId id="287" r:id="rId23"/>
    <p:sldId id="288" r:id="rId24"/>
    <p:sldId id="274" r:id="rId25"/>
    <p:sldId id="275" r:id="rId26"/>
    <p:sldId id="276" r:id="rId27"/>
    <p:sldId id="277" r:id="rId28"/>
    <p:sldId id="267" r:id="rId29"/>
    <p:sldId id="268" r:id="rId30"/>
    <p:sldId id="286" r:id="rId31"/>
    <p:sldId id="283" r:id="rId32"/>
    <p:sldId id="290" r:id="rId33"/>
    <p:sldId id="278" r:id="rId34"/>
    <p:sldId id="269" r:id="rId35"/>
    <p:sldId id="279" r:id="rId36"/>
    <p:sldId id="281" r:id="rId37"/>
    <p:sldId id="280" r:id="rId3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17" autoAdjust="0"/>
    <p:restoredTop sz="94636" autoAdjust="0"/>
  </p:normalViewPr>
  <p:slideViewPr>
    <p:cSldViewPr snapToGrid="0">
      <p:cViewPr varScale="1">
        <p:scale>
          <a:sx n="87" d="100"/>
          <a:sy n="87" d="100"/>
        </p:scale>
        <p:origin x="45" y="42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7A1DAC9-A470-489A-84BB-661B9D50E4E1}" type="datetimeFigureOut">
              <a:rPr lang="en-GB" smtClean="0"/>
              <a:t>29/08/2019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58A64175-5B78-4FEB-B0E1-C0A353258EE9}" type="slidenum">
              <a:rPr lang="en-GB" smtClean="0"/>
              <a:t>‹#›</a:t>
            </a:fld>
            <a:endParaRPr lang="en-GB"/>
          </a:p>
        </p:txBody>
      </p:sp>
    </p:spTree>
    <p:extLst>
      <p:ext uri="{BB962C8B-B14F-4D97-AF65-F5344CB8AC3E}">
        <p14:creationId xmlns:p14="http://schemas.microsoft.com/office/powerpoint/2010/main" val="30241099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52C84CA-85E5-4179-BF6D-D0EA3EDBA4B7}" type="datetimeFigureOut">
              <a:rPr lang="en-GB" smtClean="0"/>
              <a:t>29/08/2019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7822C0E-A081-4C63-8944-EE7BAD54BF33}" type="slidenum">
              <a:rPr lang="en-GB" smtClean="0"/>
              <a:t>‹#›</a:t>
            </a:fld>
            <a:endParaRPr lang="en-GB"/>
          </a:p>
        </p:txBody>
      </p:sp>
    </p:spTree>
    <p:extLst>
      <p:ext uri="{BB962C8B-B14F-4D97-AF65-F5344CB8AC3E}">
        <p14:creationId xmlns:p14="http://schemas.microsoft.com/office/powerpoint/2010/main" val="383163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Plastic?</a:t>
            </a:r>
          </a:p>
          <a:p>
            <a:r>
              <a:rPr lang="en-GB" dirty="0" smtClean="0"/>
              <a:t>Affordance</a:t>
            </a:r>
          </a:p>
          <a:p>
            <a:r>
              <a:rPr lang="en-GB" dirty="0" smtClean="0"/>
              <a:t>Exploration</a:t>
            </a:r>
          </a:p>
          <a:p>
            <a:r>
              <a:rPr lang="en-GB" dirty="0" smtClean="0"/>
              <a:t>Role of adult?</a:t>
            </a:r>
            <a:endParaRPr lang="en-GB" dirty="0"/>
          </a:p>
        </p:txBody>
      </p:sp>
      <p:sp>
        <p:nvSpPr>
          <p:cNvPr id="4" name="Slide Number Placeholder 3"/>
          <p:cNvSpPr>
            <a:spLocks noGrp="1"/>
          </p:cNvSpPr>
          <p:nvPr>
            <p:ph type="sldNum" sz="quarter" idx="10"/>
          </p:nvPr>
        </p:nvSpPr>
        <p:spPr/>
        <p:txBody>
          <a:bodyPr/>
          <a:lstStyle/>
          <a:p>
            <a:fld id="{F7822C0E-A081-4C63-8944-EE7BAD54BF33}" type="slidenum">
              <a:rPr lang="en-GB" smtClean="0"/>
              <a:t>22</a:t>
            </a:fld>
            <a:endParaRPr lang="en-GB"/>
          </a:p>
        </p:txBody>
      </p:sp>
    </p:spTree>
    <p:extLst>
      <p:ext uri="{BB962C8B-B14F-4D97-AF65-F5344CB8AC3E}">
        <p14:creationId xmlns:p14="http://schemas.microsoft.com/office/powerpoint/2010/main" val="76919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Thoughts,</a:t>
            </a:r>
          </a:p>
          <a:p>
            <a:r>
              <a:rPr lang="en-GB" dirty="0" smtClean="0"/>
              <a:t>Mud kitchen- or mud play</a:t>
            </a:r>
          </a:p>
          <a:p>
            <a:r>
              <a:rPr lang="en-GB" dirty="0" smtClean="0"/>
              <a:t>Cost</a:t>
            </a:r>
          </a:p>
          <a:p>
            <a:r>
              <a:rPr lang="en-GB" dirty="0" smtClean="0"/>
              <a:t>Time</a:t>
            </a:r>
          </a:p>
          <a:p>
            <a:endParaRPr lang="en-GB" dirty="0" smtClean="0"/>
          </a:p>
          <a:p>
            <a:r>
              <a:rPr lang="en-GB" dirty="0" smtClean="0"/>
              <a:t>Imagination?</a:t>
            </a:r>
          </a:p>
          <a:p>
            <a:endParaRPr lang="en-GB" dirty="0" smtClean="0"/>
          </a:p>
          <a:p>
            <a:r>
              <a:rPr lang="en-GB" dirty="0" smtClean="0"/>
              <a:t>Clothing- correct clothing</a:t>
            </a:r>
          </a:p>
          <a:p>
            <a:endParaRPr lang="en-GB" dirty="0"/>
          </a:p>
        </p:txBody>
      </p:sp>
      <p:sp>
        <p:nvSpPr>
          <p:cNvPr id="4" name="Slide Number Placeholder 3"/>
          <p:cNvSpPr>
            <a:spLocks noGrp="1"/>
          </p:cNvSpPr>
          <p:nvPr>
            <p:ph type="sldNum" sz="quarter" idx="10"/>
          </p:nvPr>
        </p:nvSpPr>
        <p:spPr/>
        <p:txBody>
          <a:bodyPr/>
          <a:lstStyle/>
          <a:p>
            <a:fld id="{F7822C0E-A081-4C63-8944-EE7BAD54BF33}" type="slidenum">
              <a:rPr lang="en-GB" smtClean="0"/>
              <a:t>23</a:t>
            </a:fld>
            <a:endParaRPr lang="en-GB"/>
          </a:p>
        </p:txBody>
      </p:sp>
    </p:spTree>
    <p:extLst>
      <p:ext uri="{BB962C8B-B14F-4D97-AF65-F5344CB8AC3E}">
        <p14:creationId xmlns:p14="http://schemas.microsoft.com/office/powerpoint/2010/main" val="27127833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going outside only forest school. Do we need certification to go outside. Why</a:t>
            </a:r>
            <a:r>
              <a:rPr lang="en-GB" baseline="0" dirty="0" smtClean="0"/>
              <a:t> outdoors perceived as more risky than indoors . School yard?</a:t>
            </a:r>
          </a:p>
          <a:p>
            <a:endParaRPr lang="en-GB" baseline="0" dirty="0" smtClean="0"/>
          </a:p>
          <a:p>
            <a:r>
              <a:rPr lang="en-GB" baseline="0" dirty="0" smtClean="0"/>
              <a:t>Empathy for nature</a:t>
            </a:r>
          </a:p>
          <a:p>
            <a:r>
              <a:rPr lang="en-GB" baseline="0" dirty="0" smtClean="0"/>
              <a:t>Wellbeing of Future Generation Act</a:t>
            </a:r>
          </a:p>
          <a:p>
            <a:r>
              <a:rPr lang="en-GB" baseline="0" dirty="0" err="1" smtClean="0"/>
              <a:t>Biophilia</a:t>
            </a:r>
            <a:r>
              <a:rPr lang="en-GB" baseline="0" dirty="0" smtClean="0"/>
              <a:t>?</a:t>
            </a:r>
          </a:p>
        </p:txBody>
      </p:sp>
      <p:sp>
        <p:nvSpPr>
          <p:cNvPr id="4" name="Slide Number Placeholder 3"/>
          <p:cNvSpPr>
            <a:spLocks noGrp="1"/>
          </p:cNvSpPr>
          <p:nvPr>
            <p:ph type="sldNum" sz="quarter" idx="10"/>
          </p:nvPr>
        </p:nvSpPr>
        <p:spPr/>
        <p:txBody>
          <a:bodyPr/>
          <a:lstStyle/>
          <a:p>
            <a:fld id="{F7822C0E-A081-4C63-8944-EE7BAD54BF33}" type="slidenum">
              <a:rPr lang="en-GB" smtClean="0"/>
              <a:t>24</a:t>
            </a:fld>
            <a:endParaRPr lang="en-GB"/>
          </a:p>
        </p:txBody>
      </p:sp>
    </p:spTree>
    <p:extLst>
      <p:ext uri="{BB962C8B-B14F-4D97-AF65-F5344CB8AC3E}">
        <p14:creationId xmlns:p14="http://schemas.microsoft.com/office/powerpoint/2010/main" val="3651340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Control, </a:t>
            </a:r>
          </a:p>
          <a:p>
            <a:r>
              <a:rPr lang="en-GB" dirty="0" smtClean="0"/>
              <a:t>Risk aversion by adult influences child</a:t>
            </a:r>
          </a:p>
          <a:p>
            <a:r>
              <a:rPr lang="en-GB" dirty="0" smtClean="0"/>
              <a:t>Affordance – can it only be a </a:t>
            </a:r>
            <a:r>
              <a:rPr lang="en-GB" dirty="0" err="1" smtClean="0"/>
              <a:t>slire</a:t>
            </a:r>
            <a:endParaRPr lang="en-GB" dirty="0" smtClean="0"/>
          </a:p>
          <a:p>
            <a:r>
              <a:rPr lang="en-GB" dirty="0" smtClean="0"/>
              <a:t>Can it only be a seat, Can it only be tyre</a:t>
            </a:r>
          </a:p>
          <a:p>
            <a:r>
              <a:rPr lang="en-GB" dirty="0" smtClean="0"/>
              <a:t>M stick etc.</a:t>
            </a:r>
          </a:p>
          <a:p>
            <a:r>
              <a:rPr lang="en-GB" dirty="0" smtClean="0"/>
              <a:t>Bruner representation </a:t>
            </a:r>
          </a:p>
          <a:p>
            <a:endParaRPr lang="en-GB" dirty="0"/>
          </a:p>
        </p:txBody>
      </p:sp>
      <p:sp>
        <p:nvSpPr>
          <p:cNvPr id="4" name="Slide Number Placeholder 3"/>
          <p:cNvSpPr>
            <a:spLocks noGrp="1"/>
          </p:cNvSpPr>
          <p:nvPr>
            <p:ph type="sldNum" sz="quarter" idx="10"/>
          </p:nvPr>
        </p:nvSpPr>
        <p:spPr/>
        <p:txBody>
          <a:bodyPr/>
          <a:lstStyle/>
          <a:p>
            <a:fld id="{F7822C0E-A081-4C63-8944-EE7BAD54BF33}" type="slidenum">
              <a:rPr lang="en-GB" smtClean="0"/>
              <a:t>27</a:t>
            </a:fld>
            <a:endParaRPr lang="en-GB"/>
          </a:p>
        </p:txBody>
      </p:sp>
    </p:spTree>
    <p:extLst>
      <p:ext uri="{BB962C8B-B14F-4D97-AF65-F5344CB8AC3E}">
        <p14:creationId xmlns:p14="http://schemas.microsoft.com/office/powerpoint/2010/main" val="822143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822C0E-A081-4C63-8944-EE7BAD54BF33}" type="slidenum">
              <a:rPr lang="en-GB" smtClean="0"/>
              <a:t>28</a:t>
            </a:fld>
            <a:endParaRPr lang="en-GB"/>
          </a:p>
        </p:txBody>
      </p:sp>
    </p:spTree>
    <p:extLst>
      <p:ext uri="{BB962C8B-B14F-4D97-AF65-F5344CB8AC3E}">
        <p14:creationId xmlns:p14="http://schemas.microsoft.com/office/powerpoint/2010/main" val="2452844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Bruner</a:t>
            </a:r>
          </a:p>
          <a:p>
            <a:r>
              <a:rPr lang="en-GB" dirty="0" smtClean="0"/>
              <a:t>Vygotsky</a:t>
            </a:r>
          </a:p>
          <a:p>
            <a:r>
              <a:rPr lang="en-GB" dirty="0" smtClean="0"/>
              <a:t>Dewey</a:t>
            </a:r>
          </a:p>
          <a:p>
            <a:r>
              <a:rPr lang="en-GB" dirty="0" smtClean="0"/>
              <a:t>Piaget</a:t>
            </a:r>
          </a:p>
          <a:p>
            <a:r>
              <a:rPr lang="en-GB" dirty="0" smtClean="0"/>
              <a:t>Froebel</a:t>
            </a:r>
          </a:p>
          <a:p>
            <a:endParaRPr lang="en-GB" dirty="0"/>
          </a:p>
        </p:txBody>
      </p:sp>
      <p:sp>
        <p:nvSpPr>
          <p:cNvPr id="4" name="Slide Number Placeholder 3"/>
          <p:cNvSpPr>
            <a:spLocks noGrp="1"/>
          </p:cNvSpPr>
          <p:nvPr>
            <p:ph type="sldNum" sz="quarter" idx="10"/>
          </p:nvPr>
        </p:nvSpPr>
        <p:spPr/>
        <p:txBody>
          <a:bodyPr/>
          <a:lstStyle/>
          <a:p>
            <a:fld id="{F7822C0E-A081-4C63-8944-EE7BAD54BF33}" type="slidenum">
              <a:rPr lang="en-GB" smtClean="0"/>
              <a:t>31</a:t>
            </a:fld>
            <a:endParaRPr lang="en-GB"/>
          </a:p>
        </p:txBody>
      </p:sp>
    </p:spTree>
    <p:extLst>
      <p:ext uri="{BB962C8B-B14F-4D97-AF65-F5344CB8AC3E}">
        <p14:creationId xmlns:p14="http://schemas.microsoft.com/office/powerpoint/2010/main" val="11386085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29/08/2019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363483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29/08/2019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398916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6026C4-0BFE-4A2F-8572-6B77C12F4057}" type="datetimeFigureOut">
              <a:rPr lang="en-GB" smtClean="0"/>
              <a:t>29/08/2019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1930219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06026C4-0BFE-4A2F-8572-6B77C12F4057}" type="datetimeFigureOut">
              <a:rPr lang="en-GB" smtClean="0"/>
              <a:t>29/08/2019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227099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06026C4-0BFE-4A2F-8572-6B77C12F4057}" type="datetimeFigureOut">
              <a:rPr lang="en-GB" smtClean="0"/>
              <a:t>29/08/2019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906174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06026C4-0BFE-4A2F-8572-6B77C12F4057}" type="datetimeFigureOut">
              <a:rPr lang="en-GB" smtClean="0"/>
              <a:t>29/08/2019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870528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026C4-0BFE-4A2F-8572-6B77C12F4057}" type="datetimeFigureOut">
              <a:rPr lang="en-GB" smtClean="0"/>
              <a:t>29/08/2019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676355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t>29/08/2019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101261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t>29/08/2019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3253426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29/08/2019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517146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t>29/08/2019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1016D5-D927-4F6F-955E-015A08B0F453}" type="slidenum">
              <a:rPr lang="en-GB" smtClean="0"/>
              <a:t>‹#›</a:t>
            </a:fld>
            <a:endParaRPr lang="en-GB"/>
          </a:p>
        </p:txBody>
      </p:sp>
    </p:spTree>
    <p:extLst>
      <p:ext uri="{BB962C8B-B14F-4D97-AF65-F5344CB8AC3E}">
        <p14:creationId xmlns:p14="http://schemas.microsoft.com/office/powerpoint/2010/main" val="2541439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9315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1953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037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75390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6729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43538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37675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1974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26737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26329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29/08/2019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39048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29/08/2019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840713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29/08/2019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03601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85878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191744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29/08/2019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23641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29/08/2019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88417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29/08/2019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53608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463401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29/08/2019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60503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187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29/08/2019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96879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026C4-0BFE-4A2F-8572-6B77C12F4057}" type="datetimeFigureOut">
              <a:rPr lang="en-GB" smtClean="0"/>
              <a:t>29/08/2019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1016D5-D927-4F6F-955E-015A08B0F453}" type="slidenum">
              <a:rPr lang="en-GB" smtClean="0"/>
              <a:t>‹#›</a:t>
            </a:fld>
            <a:endParaRPr lang="en-GB"/>
          </a:p>
        </p:txBody>
      </p:sp>
    </p:spTree>
    <p:extLst>
      <p:ext uri="{BB962C8B-B14F-4D97-AF65-F5344CB8AC3E}">
        <p14:creationId xmlns:p14="http://schemas.microsoft.com/office/powerpoint/2010/main" val="1482339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29/08/2019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572927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29/08/2019</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9354445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oAzH79niws"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5lGrYqaI26U"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4wE3I9jePa0" TargetMode="External"/><Relationship Id="rId2" Type="http://schemas.openxmlformats.org/officeDocument/2006/relationships/hyperlink" Target="https://www.youtube.com/watch?v=HQKD5evdcrg"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www.sbs.com.au/news/dateline/story/kids-gone-wild"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www.communityplaythings.com/resources/articles/2014/the-power-of-purposeful-environments" TargetMode="External"/><Relationship Id="rId2" Type="http://schemas.openxmlformats.org/officeDocument/2006/relationships/hyperlink" Target="https://www.virtuallabschool.org/preschool/learning-environments" TargetMode="External"/><Relationship Id="rId1" Type="http://schemas.openxmlformats.org/officeDocument/2006/relationships/slideLayout" Target="../slideLayouts/slideLayout4.xml"/><Relationship Id="rId5" Type="http://schemas.openxmlformats.org/officeDocument/2006/relationships/hyperlink" Target="http://www.communityplaythings.com/resources?topic=Classroom-Design" TargetMode="External"/><Relationship Id="rId4" Type="http://schemas.openxmlformats.org/officeDocument/2006/relationships/hyperlink" Target="http://www.communityplaythings.com/resources/articles/2016/outdoor-learning"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pinterest.co.uk/aliciadover15/forest-schools/" TargetMode="External"/><Relationship Id="rId2" Type="http://schemas.openxmlformats.org/officeDocument/2006/relationships/hyperlink" Target="http://www.newbeginningsatgrace.com/space.html" TargetMode="External"/><Relationship Id="rId1" Type="http://schemas.openxmlformats.org/officeDocument/2006/relationships/slideLayout" Target="../slideLayouts/slideLayout2.xml"/><Relationship Id="rId5" Type="http://schemas.openxmlformats.org/officeDocument/2006/relationships/hyperlink" Target="http://theimaginationtree.com/2016/05/inspiring-outdoor-play-spaces-kids.html" TargetMode="External"/><Relationship Id="rId4" Type="http://schemas.openxmlformats.org/officeDocument/2006/relationships/hyperlink" Target="http://play-based-learning.weebly.com/respecting-the-natural-environ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EAEE5005 </a:t>
            </a:r>
            <a:br>
              <a:rPr lang="en-GB" dirty="0" smtClean="0"/>
            </a:br>
            <a:r>
              <a:rPr lang="en-GB" dirty="0" smtClean="0"/>
              <a:t>EAEE5010</a:t>
            </a:r>
            <a:endParaRPr lang="en-GB" dirty="0"/>
          </a:p>
        </p:txBody>
      </p:sp>
      <p:sp>
        <p:nvSpPr>
          <p:cNvPr id="3" name="Subtitle 2"/>
          <p:cNvSpPr>
            <a:spLocks noGrp="1"/>
          </p:cNvSpPr>
          <p:nvPr>
            <p:ph type="subTitle" idx="1"/>
          </p:nvPr>
        </p:nvSpPr>
        <p:spPr/>
        <p:txBody>
          <a:bodyPr/>
          <a:lstStyle/>
          <a:p>
            <a:r>
              <a:rPr lang="en-GB" dirty="0" err="1">
                <a:solidFill>
                  <a:schemeClr val="bg2"/>
                </a:solidFill>
              </a:rPr>
              <a:t>Darlith</a:t>
            </a:r>
            <a:r>
              <a:rPr lang="en-GB" dirty="0">
                <a:solidFill>
                  <a:schemeClr val="bg2"/>
                </a:solidFill>
              </a:rPr>
              <a:t> </a:t>
            </a:r>
            <a:r>
              <a:rPr lang="en-GB" dirty="0" smtClean="0">
                <a:solidFill>
                  <a:schemeClr val="bg2"/>
                </a:solidFill>
              </a:rPr>
              <a:t>1</a:t>
            </a:r>
          </a:p>
          <a:p>
            <a:r>
              <a:rPr lang="en-GB" dirty="0" smtClean="0">
                <a:solidFill>
                  <a:schemeClr val="bg2"/>
                </a:solidFill>
              </a:rPr>
              <a:t>Lecture </a:t>
            </a:r>
            <a:r>
              <a:rPr lang="en-GB" dirty="0">
                <a:solidFill>
                  <a:schemeClr val="bg2"/>
                </a:solidFill>
              </a:rPr>
              <a:t>1</a:t>
            </a:r>
          </a:p>
          <a:p>
            <a:endParaRPr lang="en-GB" dirty="0"/>
          </a:p>
        </p:txBody>
      </p:sp>
    </p:spTree>
    <p:extLst>
      <p:ext uri="{BB962C8B-B14F-4D97-AF65-F5344CB8AC3E}">
        <p14:creationId xmlns:p14="http://schemas.microsoft.com/office/powerpoint/2010/main" val="3708504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err="1" smtClean="0"/>
              <a:t>Amcanion</a:t>
            </a:r>
            <a:r>
              <a:rPr lang="en-GB" dirty="0" smtClean="0"/>
              <a:t> </a:t>
            </a:r>
            <a:r>
              <a:rPr lang="en-GB" dirty="0" err="1" smtClean="0"/>
              <a:t>Dysgu</a:t>
            </a:r>
            <a:r>
              <a:rPr lang="en-GB" dirty="0" smtClean="0"/>
              <a:t/>
            </a:r>
            <a:br>
              <a:rPr lang="en-GB" dirty="0" smtClean="0"/>
            </a:br>
            <a:r>
              <a:rPr lang="en-GB" i="1" dirty="0" smtClean="0">
                <a:solidFill>
                  <a:schemeClr val="accent1">
                    <a:lumMod val="75000"/>
                  </a:schemeClr>
                </a:solidFill>
              </a:rPr>
              <a:t>Learning Outcomes</a:t>
            </a:r>
            <a:endParaRPr lang="en-GB" i="1" dirty="0">
              <a:solidFill>
                <a:schemeClr val="accent1">
                  <a:lumMod val="75000"/>
                </a:schemeClr>
              </a:solidFill>
            </a:endParaRPr>
          </a:p>
        </p:txBody>
      </p:sp>
      <p:sp>
        <p:nvSpPr>
          <p:cNvPr id="7" name="Content Placeholder 6"/>
          <p:cNvSpPr>
            <a:spLocks noGrp="1"/>
          </p:cNvSpPr>
          <p:nvPr>
            <p:ph sz="half" idx="1"/>
          </p:nvPr>
        </p:nvSpPr>
        <p:spPr/>
        <p:txBody>
          <a:bodyPr>
            <a:normAutofit fontScale="62500" lnSpcReduction="20000"/>
          </a:bodyPr>
          <a:lstStyle/>
          <a:p>
            <a:pPr marL="0" indent="0" algn="just" fontAlgn="base" hangingPunct="0">
              <a:spcAft>
                <a:spcPts val="0"/>
              </a:spcAft>
              <a:buNone/>
            </a:pPr>
            <a:r>
              <a:rPr lang="en-GB" dirty="0" err="1" smtClean="0">
                <a:effectLst/>
                <a:latin typeface="Arial" panose="020B0604020202020204" pitchFamily="34" charset="0"/>
                <a:ea typeface="Times New Roman" panose="02020603050405020304" pitchFamily="18" charset="0"/>
              </a:rPr>
              <a:t>Ar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ôl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cwblhau’r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modwl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hwn</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yn</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llwyddiannus</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dylai’r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myfyriwr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allu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dangos</a:t>
            </a:r>
            <a:r>
              <a:rPr lang="en-GB" dirty="0" smtClean="0">
                <a:effectLst/>
                <a:latin typeface="Arial" panose="020B0604020202020204" pitchFamily="34" charset="0"/>
                <a:ea typeface="Times New Roman" panose="02020603050405020304" pitchFamily="18" charset="0"/>
              </a:rPr>
              <a:t> y </a:t>
            </a:r>
            <a:r>
              <a:rPr lang="en-GB" dirty="0" err="1" smtClean="0">
                <a:effectLst/>
                <a:latin typeface="Arial" panose="020B0604020202020204" pitchFamily="34" charset="0"/>
                <a:ea typeface="Times New Roman" panose="02020603050405020304" pitchFamily="18" charset="0"/>
              </a:rPr>
              <a:t>gallu</a:t>
            </a:r>
            <a:r>
              <a:rPr lang="en-GB" dirty="0" smtClean="0">
                <a:effectLst/>
                <a:latin typeface="Arial" panose="020B0604020202020204" pitchFamily="34" charset="0"/>
                <a:ea typeface="Times New Roman" panose="02020603050405020304" pitchFamily="18" charset="0"/>
              </a:rPr>
              <a:t> i:</a:t>
            </a:r>
            <a:endParaRPr lang="en-GB" dirty="0" smtClean="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smtClean="0">
                <a:effectLst/>
                <a:latin typeface="Arial" panose="020B0604020202020204" pitchFamily="34" charset="0"/>
                <a:ea typeface="Times New Roman" panose="02020603050405020304" pitchFamily="18" charset="0"/>
              </a:rPr>
              <a:t>ddadansoddi’r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berthynas</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rhwng</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rhai</a:t>
            </a:r>
            <a:r>
              <a:rPr lang="en-GB" dirty="0" smtClean="0">
                <a:effectLst/>
                <a:latin typeface="Arial" panose="020B0604020202020204" pitchFamily="34" charset="0"/>
                <a:ea typeface="Times New Roman" panose="02020603050405020304" pitchFamily="18" charset="0"/>
              </a:rPr>
              <a:t> o </a:t>
            </a:r>
            <a:r>
              <a:rPr lang="en-GB" dirty="0" err="1" smtClean="0">
                <a:effectLst/>
                <a:latin typeface="Arial" panose="020B0604020202020204" pitchFamily="34" charset="0"/>
                <a:ea typeface="Times New Roman" panose="02020603050405020304" pitchFamily="18" charset="0"/>
              </a:rPr>
              <a:t>egwyddorion</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datblygiad</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cyfannol</a:t>
            </a:r>
            <a:r>
              <a:rPr lang="en-GB" dirty="0" smtClean="0">
                <a:effectLst/>
                <a:latin typeface="Arial" panose="020B0604020202020204" pitchFamily="34" charset="0"/>
                <a:ea typeface="Times New Roman" panose="02020603050405020304" pitchFamily="18" charset="0"/>
              </a:rPr>
              <a:t> plant </a:t>
            </a:r>
            <a:r>
              <a:rPr lang="en-GB" dirty="0" err="1" smtClean="0">
                <a:effectLst/>
                <a:latin typeface="Arial" panose="020B0604020202020204" pitchFamily="34" charset="0"/>
                <a:ea typeface="Times New Roman" panose="02020603050405020304" pitchFamily="18" charset="0"/>
              </a:rPr>
              <a:t>ifanc</a:t>
            </a:r>
            <a:r>
              <a:rPr lang="en-GB" dirty="0" smtClean="0">
                <a:effectLst/>
                <a:latin typeface="Arial" panose="020B0604020202020204" pitchFamily="34" charset="0"/>
                <a:ea typeface="Times New Roman" panose="02020603050405020304" pitchFamily="18" charset="0"/>
              </a:rPr>
              <a:t> a </a:t>
            </a:r>
            <a:r>
              <a:rPr lang="en-GB" dirty="0" err="1" smtClean="0">
                <a:effectLst/>
                <a:latin typeface="Arial" panose="020B0604020202020204" pitchFamily="34" charset="0"/>
                <a:ea typeface="Times New Roman" panose="02020603050405020304" pitchFamily="18" charset="0"/>
              </a:rPr>
              <a:t>darparu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amgylcheddau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blynyddoedd</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cynnar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priodol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yn</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cynnwys</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mannau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naturiol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yn</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yr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awyr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agored</a:t>
            </a:r>
            <a:r>
              <a:rPr lang="en-GB" dirty="0" smtClean="0">
                <a:effectLst/>
                <a:latin typeface="Arial" panose="020B0604020202020204" pitchFamily="34" charset="0"/>
                <a:ea typeface="Times New Roman" panose="02020603050405020304" pitchFamily="18" charset="0"/>
              </a:rPr>
              <a:t>;</a:t>
            </a:r>
            <a:endParaRPr lang="en-GB" dirty="0" smtClean="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smtClean="0">
                <a:effectLst/>
                <a:latin typeface="Arial" panose="020B0604020202020204" pitchFamily="34" charset="0"/>
                <a:ea typeface="Times New Roman" panose="02020603050405020304" pitchFamily="18" charset="0"/>
              </a:rPr>
              <a:t>gwerthuso</a:t>
            </a:r>
            <a:r>
              <a:rPr lang="en-GB" dirty="0" smtClean="0">
                <a:effectLst/>
                <a:latin typeface="Arial" panose="020B0604020202020204" pitchFamily="34" charset="0"/>
                <a:ea typeface="Times New Roman" panose="02020603050405020304" pitchFamily="18" charset="0"/>
              </a:rPr>
              <a:t> ac </a:t>
            </a:r>
            <a:r>
              <a:rPr lang="en-GB" dirty="0" err="1" smtClean="0">
                <a:effectLst/>
                <a:latin typeface="Arial" panose="020B0604020202020204" pitchFamily="34" charset="0"/>
                <a:ea typeface="Times New Roman" panose="02020603050405020304" pitchFamily="18" charset="0"/>
              </a:rPr>
              <a:t>adfyfyrio</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rôl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oedolion</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wrth</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ddarparu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amgylcheddau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addasadwy</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sy’n</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cefnogi</a:t>
            </a:r>
            <a:r>
              <a:rPr lang="en-GB" dirty="0" smtClean="0">
                <a:effectLst/>
                <a:latin typeface="Arial" panose="020B0604020202020204" pitchFamily="34" charset="0"/>
                <a:ea typeface="Times New Roman" panose="02020603050405020304" pitchFamily="18" charset="0"/>
              </a:rPr>
              <a:t> plant </a:t>
            </a:r>
            <a:r>
              <a:rPr lang="en-GB" dirty="0" err="1" smtClean="0">
                <a:effectLst/>
                <a:latin typeface="Arial" panose="020B0604020202020204" pitchFamily="34" charset="0"/>
                <a:ea typeface="Times New Roman" panose="02020603050405020304" pitchFamily="18" charset="0"/>
              </a:rPr>
              <a:t>ifanc</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fel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meddylwyr</a:t>
            </a:r>
            <a:r>
              <a:rPr lang="en-GB" dirty="0" smtClean="0">
                <a:effectLst/>
                <a:latin typeface="Arial" panose="020B0604020202020204" pitchFamily="34" charset="0"/>
                <a:ea typeface="Times New Roman" panose="02020603050405020304" pitchFamily="18" charset="0"/>
              </a:rPr>
              <a:t> a </a:t>
            </a:r>
            <a:r>
              <a:rPr lang="en-GB" dirty="0" err="1" smtClean="0">
                <a:effectLst/>
                <a:latin typeface="Arial" panose="020B0604020202020204" pitchFamily="34" charset="0"/>
                <a:ea typeface="Times New Roman" panose="02020603050405020304" pitchFamily="18" charset="0"/>
              </a:rPr>
              <a:t>dysgwyr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cymwys</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annibynnol</a:t>
            </a:r>
            <a:r>
              <a:rPr lang="en-GB" dirty="0" smtClean="0">
                <a:effectLst/>
                <a:latin typeface="Arial" panose="020B0604020202020204" pitchFamily="34" charset="0"/>
                <a:ea typeface="Times New Roman" panose="02020603050405020304" pitchFamily="18" charset="0"/>
              </a:rPr>
              <a:t>;</a:t>
            </a:r>
            <a:endParaRPr lang="en-GB" dirty="0" smtClean="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smtClean="0">
                <a:effectLst/>
                <a:latin typeface="Arial" panose="020B0604020202020204" pitchFamily="34" charset="0"/>
                <a:ea typeface="Times New Roman" panose="02020603050405020304" pitchFamily="18" charset="0"/>
              </a:rPr>
              <a:t>dadansoddi</a:t>
            </a:r>
            <a:r>
              <a:rPr lang="en-GB" dirty="0" smtClean="0">
                <a:effectLst/>
                <a:latin typeface="Arial" panose="020B0604020202020204" pitchFamily="34" charset="0"/>
                <a:ea typeface="Times New Roman" panose="02020603050405020304" pitchFamily="18" charset="0"/>
              </a:rPr>
              <a:t> a </a:t>
            </a:r>
            <a:r>
              <a:rPr lang="en-GB" dirty="0" err="1" smtClean="0">
                <a:effectLst/>
                <a:latin typeface="Arial" panose="020B0604020202020204" pitchFamily="34" charset="0"/>
                <a:ea typeface="Times New Roman" panose="02020603050405020304" pitchFamily="18" charset="0"/>
              </a:rPr>
              <a:t>gwerthuso</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rhai</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o’r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risgiau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manteision</a:t>
            </a:r>
            <a:r>
              <a:rPr lang="en-GB" dirty="0" smtClean="0">
                <a:effectLst/>
                <a:latin typeface="Arial" panose="020B0604020202020204" pitchFamily="34" charset="0"/>
                <a:ea typeface="Times New Roman" panose="02020603050405020304" pitchFamily="18" charset="0"/>
              </a:rPr>
              <a:t> o </a:t>
            </a:r>
            <a:r>
              <a:rPr lang="en-GB" dirty="0" err="1" smtClean="0">
                <a:effectLst/>
                <a:latin typeface="Arial" panose="020B0604020202020204" pitchFamily="34" charset="0"/>
                <a:ea typeface="Times New Roman" panose="02020603050405020304" pitchFamily="18" charset="0"/>
              </a:rPr>
              <a:t>ddarparu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amgylcheddau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chwarae</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heriol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i</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blant</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ifanc</a:t>
            </a:r>
            <a:r>
              <a:rPr lang="en-GB" dirty="0" smtClean="0">
                <a:effectLst/>
                <a:latin typeface="Arial" panose="020B0604020202020204" pitchFamily="34" charset="0"/>
                <a:ea typeface="Times New Roman" panose="02020603050405020304" pitchFamily="18" charset="0"/>
              </a:rPr>
              <a:t>; </a:t>
            </a:r>
            <a:endParaRPr lang="en-GB" dirty="0" smtClean="0">
              <a:effectLst/>
              <a:latin typeface="Times New Roman" panose="02020603050405020304" pitchFamily="18" charset="0"/>
              <a:ea typeface="Times New Roman" panose="02020603050405020304" pitchFamily="18" charset="0"/>
            </a:endParaRPr>
          </a:p>
          <a:p>
            <a:pPr marL="342900" lvl="0" indent="-342900" algn="just" fontAlgn="base" hangingPunct="0">
              <a:spcBef>
                <a:spcPts val="600"/>
              </a:spcBef>
              <a:spcAft>
                <a:spcPts val="0"/>
              </a:spcAft>
              <a:buFont typeface="Symbol" panose="05050102010706020507" pitchFamily="18" charset="2"/>
              <a:buChar char=""/>
              <a:tabLst>
                <a:tab pos="683895" algn="l"/>
              </a:tabLst>
            </a:pPr>
            <a:r>
              <a:rPr lang="en-GB" dirty="0" err="1" smtClean="0">
                <a:effectLst/>
                <a:latin typeface="Arial" panose="020B0604020202020204" pitchFamily="34" charset="0"/>
                <a:ea typeface="Times New Roman" panose="02020603050405020304" pitchFamily="18" charset="0"/>
              </a:rPr>
              <a:t>trefnu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eu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gwybodaeth</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a’r</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hyn</a:t>
            </a:r>
            <a:r>
              <a:rPr lang="en-GB" dirty="0" smtClean="0">
                <a:effectLst/>
                <a:latin typeface="Arial" panose="020B0604020202020204" pitchFamily="34" charset="0"/>
                <a:ea typeface="Times New Roman" panose="02020603050405020304" pitchFamily="18" charset="0"/>
              </a:rPr>
              <a:t> y </a:t>
            </a:r>
            <a:r>
              <a:rPr lang="en-GB" dirty="0" err="1" smtClean="0">
                <a:effectLst/>
                <a:latin typeface="Arial" panose="020B0604020202020204" pitchFamily="34" charset="0"/>
                <a:ea typeface="Times New Roman" panose="02020603050405020304" pitchFamily="18" charset="0"/>
              </a:rPr>
              <a:t>maent</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wedi’i</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ddysgu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drwy</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ddefnyddio</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amrywiaeth</a:t>
            </a:r>
            <a:r>
              <a:rPr lang="en-GB" dirty="0" smtClean="0">
                <a:effectLst/>
                <a:latin typeface="Arial" panose="020B0604020202020204" pitchFamily="34" charset="0"/>
                <a:ea typeface="Times New Roman" panose="02020603050405020304" pitchFamily="18" charset="0"/>
              </a:rPr>
              <a:t> o </a:t>
            </a:r>
            <a:r>
              <a:rPr lang="en-GB" dirty="0" err="1" smtClean="0">
                <a:effectLst/>
                <a:latin typeface="Arial" panose="020B0604020202020204" pitchFamily="34" charset="0"/>
                <a:ea typeface="Times New Roman" panose="02020603050405020304" pitchFamily="18" charset="0"/>
              </a:rPr>
              <a:t>adnoddau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gwybodaeth</a:t>
            </a:r>
            <a:r>
              <a:rPr lang="en-GB" dirty="0" smtClean="0">
                <a:effectLst/>
                <a:latin typeface="Arial" panose="020B0604020202020204" pitchFamily="34" charset="0"/>
                <a:ea typeface="Times New Roman" panose="02020603050405020304" pitchFamily="18" charset="0"/>
              </a:rPr>
              <a:t>, a </a:t>
            </a:r>
            <a:r>
              <a:rPr lang="en-GB" dirty="0" err="1" smtClean="0">
                <a:effectLst/>
                <a:latin typeface="Arial" panose="020B0604020202020204" pitchFamily="34" charset="0"/>
                <a:ea typeface="Times New Roman" panose="02020603050405020304" pitchFamily="18" charset="0"/>
              </a:rPr>
              <a:t>chyflwyno’u</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gwaith</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ar</a:t>
            </a:r>
            <a:r>
              <a:rPr lang="en-GB" dirty="0" smtClean="0">
                <a:effectLst/>
                <a:latin typeface="Arial" panose="020B0604020202020204" pitchFamily="34" charset="0"/>
                <a:ea typeface="Times New Roman" panose="02020603050405020304" pitchFamily="18" charset="0"/>
              </a:rPr>
              <a:t> y </a:t>
            </a:r>
            <a:r>
              <a:rPr lang="en-GB" dirty="0" err="1" smtClean="0">
                <a:effectLst/>
                <a:latin typeface="Arial" panose="020B0604020202020204" pitchFamily="34" charset="0"/>
                <a:ea typeface="Times New Roman" panose="02020603050405020304" pitchFamily="18" charset="0"/>
              </a:rPr>
              <a:t>lefel</a:t>
            </a:r>
            <a:r>
              <a:rPr lang="en-GB" dirty="0" smtClean="0">
                <a:effectLst/>
                <a:latin typeface="Arial" panose="020B0604020202020204" pitchFamily="34" charset="0"/>
                <a:ea typeface="Times New Roman" panose="02020603050405020304" pitchFamily="18" charset="0"/>
              </a:rPr>
              <a:t> </a:t>
            </a:r>
            <a:r>
              <a:rPr lang="en-GB" dirty="0" err="1" smtClean="0">
                <a:effectLst/>
                <a:latin typeface="Arial" panose="020B0604020202020204" pitchFamily="34" charset="0"/>
                <a:ea typeface="Times New Roman" panose="02020603050405020304" pitchFamily="18" charset="0"/>
              </a:rPr>
              <a:t>briodol</a:t>
            </a:r>
            <a:r>
              <a:rPr lang="en-GB" dirty="0" smtClean="0">
                <a:effectLst/>
                <a:latin typeface="Arial" panose="020B0604020202020204" pitchFamily="34" charset="0"/>
                <a:ea typeface="Times New Roman" panose="02020603050405020304" pitchFamily="18" charset="0"/>
              </a:rPr>
              <a:t>. </a:t>
            </a:r>
            <a:endParaRPr lang="en-GB" dirty="0" smtClean="0">
              <a:effectLst/>
              <a:latin typeface="Times New Roman" panose="02020603050405020304" pitchFamily="18" charset="0"/>
              <a:ea typeface="Times New Roman" panose="02020603050405020304" pitchFamily="18" charset="0"/>
            </a:endParaRPr>
          </a:p>
          <a:p>
            <a:pPr marL="0" indent="0" algn="just" fontAlgn="base" hangingPunct="0">
              <a:spcAft>
                <a:spcPts val="0"/>
              </a:spcAft>
              <a:buNone/>
              <a:tabLst>
                <a:tab pos="4686300" algn="l"/>
              </a:tabLst>
            </a:pPr>
            <a:endParaRPr lang="en-GB" dirty="0" smtClean="0">
              <a:effectLst/>
              <a:latin typeface="Times New Roman" panose="02020603050405020304" pitchFamily="18" charset="0"/>
              <a:ea typeface="Times New Roman" panose="02020603050405020304" pitchFamily="18" charset="0"/>
            </a:endParaRPr>
          </a:p>
          <a:p>
            <a:endParaRPr lang="en-GB" dirty="0"/>
          </a:p>
        </p:txBody>
      </p:sp>
      <p:sp>
        <p:nvSpPr>
          <p:cNvPr id="8" name="Content Placeholder 7"/>
          <p:cNvSpPr>
            <a:spLocks noGrp="1"/>
          </p:cNvSpPr>
          <p:nvPr>
            <p:ph sz="half" idx="2"/>
          </p:nvPr>
        </p:nvSpPr>
        <p:spPr/>
        <p:txBody>
          <a:bodyPr>
            <a:normAutofit fontScale="62500" lnSpcReduction="20000"/>
          </a:bodyPr>
          <a:lstStyle/>
          <a:p>
            <a:pPr marL="0" indent="0">
              <a:spcAft>
                <a:spcPts val="0"/>
              </a:spcAft>
              <a:buNone/>
            </a:pPr>
            <a:r>
              <a:rPr lang="en-GB" i="1" dirty="0" smtClean="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 demonstrate the ability to:</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smtClean="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analyse the relationship between some of the principles of young children’s holistic development and provision of appropriate early years environments, including outdoor natural spaces;</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smtClean="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evaluate and reflect on the role of adults in providing adaptable environments which support young children as competent, independent thinkers and learners;</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smtClean="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analyse and evaluate some of the risks and benefits of providing young children with challenging play environments; </a:t>
            </a:r>
          </a:p>
          <a:p>
            <a:pPr marL="342900" lvl="0" indent="-342900" algn="just" hangingPunct="0">
              <a:spcBef>
                <a:spcPts val="600"/>
              </a:spcBef>
              <a:spcAft>
                <a:spcPts val="0"/>
              </a:spcAft>
              <a:buFont typeface="Symbol" panose="05050102010706020507" pitchFamily="18" charset="2"/>
              <a:buChar char=""/>
              <a:tabLst>
                <a:tab pos="683895" algn="l"/>
              </a:tabLst>
            </a:pPr>
            <a:r>
              <a:rPr lang="en-GB" i="1" dirty="0" smtClean="0">
                <a:solidFill>
                  <a:schemeClr val="accent1">
                    <a:lumMod val="75000"/>
                  </a:schemeClr>
                </a:solidFill>
                <a:effectLst/>
                <a:latin typeface="Arial" panose="020B0604020202020204" pitchFamily="34" charset="0"/>
                <a:ea typeface="Times New Roman" panose="02020603050405020304" pitchFamily="18" charset="0"/>
                <a:cs typeface="Arial" panose="020B0604020202020204" pitchFamily="34" charset="0"/>
              </a:rPr>
              <a:t>organise their knowledge and learning through use of a range of information resources, and present their work at the appropriate level. </a:t>
            </a:r>
          </a:p>
          <a:p>
            <a:pPr marL="0" indent="0">
              <a:buNone/>
            </a:pPr>
            <a:endParaRPr lang="en-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3086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a:t>
            </a:r>
            <a:endParaRPr lang="en-GB" dirty="0"/>
          </a:p>
        </p:txBody>
      </p:sp>
      <p:sp>
        <p:nvSpPr>
          <p:cNvPr id="3" name="Content Placeholder 2"/>
          <p:cNvSpPr>
            <a:spLocks noGrp="1"/>
          </p:cNvSpPr>
          <p:nvPr>
            <p:ph idx="1"/>
          </p:nvPr>
        </p:nvSpPr>
        <p:spPr>
          <a:xfrm>
            <a:off x="783446" y="1321884"/>
            <a:ext cx="10515600" cy="4351338"/>
          </a:xfrm>
        </p:spPr>
        <p:txBody>
          <a:bodyPr>
            <a:normAutofit fontScale="70000" lnSpcReduction="20000"/>
          </a:bodyPr>
          <a:lstStyle/>
          <a:p>
            <a:r>
              <a:rPr lang="en-GB" dirty="0" err="1" smtClean="0"/>
              <a:t>Wythnos</a:t>
            </a:r>
            <a:r>
              <a:rPr lang="en-GB" dirty="0" smtClean="0"/>
              <a:t> 1 / Week 1-</a:t>
            </a:r>
          </a:p>
          <a:p>
            <a:r>
              <a:rPr lang="en-GB" dirty="0" smtClean="0"/>
              <a:t>0401-K56, P11; 0403-K59; 0408-K70, K73, P8; 0409-K70, K72; 0411-K64, K65, K66; 0412-P7, P8, P10; SPW9- K24; Core-K8, K53, K55</a:t>
            </a:r>
          </a:p>
          <a:p>
            <a:endParaRPr lang="en-GB" dirty="0" smtClean="0"/>
          </a:p>
          <a:p>
            <a:r>
              <a:rPr lang="en-GB" dirty="0" err="1" smtClean="0"/>
              <a:t>Wythnos</a:t>
            </a:r>
            <a:r>
              <a:rPr lang="en-GB" dirty="0" smtClean="0"/>
              <a:t> 2 / Week 2-</a:t>
            </a:r>
          </a:p>
          <a:p>
            <a:pPr marL="0" indent="0">
              <a:buNone/>
            </a:pPr>
            <a:r>
              <a:rPr lang="en-GB" dirty="0" smtClean="0"/>
              <a:t>0403- K59;</a:t>
            </a:r>
            <a:r>
              <a:rPr lang="en-GB" dirty="0"/>
              <a:t> </a:t>
            </a:r>
            <a:r>
              <a:rPr lang="en-GB" dirty="0" smtClean="0"/>
              <a:t>0408-K59, K63, K67, K68, K69,K70, K71, K73, K75, P8;  0409-K70, K72; 0411- K64, K65, K66; 0412- P7, P8, P10; 0042- K41-K50; SPW9-K16, K24; Core</a:t>
            </a:r>
            <a:r>
              <a:rPr lang="en-GB" dirty="0"/>
              <a:t> </a:t>
            </a:r>
            <a:r>
              <a:rPr lang="en-GB" dirty="0" smtClean="0"/>
              <a:t>K31-K32,K53-K55.</a:t>
            </a:r>
          </a:p>
          <a:p>
            <a:endParaRPr lang="en-GB" dirty="0" smtClean="0"/>
          </a:p>
          <a:p>
            <a:r>
              <a:rPr lang="en-GB" dirty="0" err="1" smtClean="0"/>
              <a:t>Wythnos</a:t>
            </a:r>
            <a:r>
              <a:rPr lang="en-GB" dirty="0" smtClean="0"/>
              <a:t> 3 / Week 3-</a:t>
            </a:r>
          </a:p>
          <a:p>
            <a:pPr marL="0" indent="0">
              <a:buNone/>
            </a:pPr>
            <a:r>
              <a:rPr lang="en-GB" dirty="0" smtClean="0"/>
              <a:t>0403-K59 ; 0408- K59, K69, K70, K71, K73, K75, P8, 0409-</a:t>
            </a:r>
            <a:r>
              <a:rPr lang="en-GB" dirty="0"/>
              <a:t> </a:t>
            </a:r>
            <a:r>
              <a:rPr lang="en-GB" dirty="0" smtClean="0"/>
              <a:t>K70, K72;</a:t>
            </a:r>
            <a:r>
              <a:rPr lang="en-GB" dirty="0"/>
              <a:t> </a:t>
            </a:r>
            <a:r>
              <a:rPr lang="en-GB" dirty="0" smtClean="0"/>
              <a:t>0411-</a:t>
            </a:r>
            <a:r>
              <a:rPr lang="en-GB" dirty="0"/>
              <a:t> </a:t>
            </a:r>
            <a:r>
              <a:rPr lang="en-GB" dirty="0" smtClean="0"/>
              <a:t>K64, K65, K66; 0412-P7, P8, P10; 0042-K41-K50; SPW9-K16, K24; Core-K8, K31, K32, K53, K54, K55</a:t>
            </a:r>
          </a:p>
          <a:p>
            <a:endParaRPr lang="en-GB" dirty="0" smtClean="0"/>
          </a:p>
          <a:p>
            <a:r>
              <a:rPr lang="en-GB" dirty="0" err="1" smtClean="0"/>
              <a:t>Wythnos</a:t>
            </a:r>
            <a:r>
              <a:rPr lang="en-GB" dirty="0" smtClean="0"/>
              <a:t> 4 / Week 4-     0408-K59, K69, K70, K73, K75, P8; 0409-K70, K72; 0411-K64, K65, K66; 0412-P7,P8, P10; 0042-K41-K50; SPW9- K16, K24; Core</a:t>
            </a:r>
            <a:r>
              <a:rPr lang="en-GB" dirty="0"/>
              <a:t>-</a:t>
            </a:r>
            <a:r>
              <a:rPr lang="en-GB" dirty="0" smtClean="0"/>
              <a:t>K31, K32,K53, K54, K55</a:t>
            </a:r>
          </a:p>
          <a:p>
            <a:endParaRPr lang="en-GB" dirty="0" smtClean="0"/>
          </a:p>
          <a:p>
            <a:endParaRPr lang="en-GB" dirty="0" smtClean="0"/>
          </a:p>
        </p:txBody>
      </p:sp>
    </p:spTree>
    <p:extLst>
      <p:ext uri="{BB962C8B-B14F-4D97-AF65-F5344CB8AC3E}">
        <p14:creationId xmlns:p14="http://schemas.microsoft.com/office/powerpoint/2010/main" val="4016967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Aseiniad</a:t>
            </a:r>
            <a:r>
              <a:rPr lang="en-GB" dirty="0" smtClean="0"/>
              <a:t> </a:t>
            </a:r>
            <a:br>
              <a:rPr lang="en-GB" dirty="0" smtClean="0"/>
            </a:br>
            <a:r>
              <a:rPr lang="en-GB" i="1" dirty="0" smtClean="0">
                <a:solidFill>
                  <a:schemeClr val="accent1">
                    <a:lumMod val="75000"/>
                  </a:schemeClr>
                </a:solidFill>
              </a:rPr>
              <a:t>Assignment</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r>
              <a:rPr lang="en-GB" dirty="0" err="1" smtClean="0"/>
              <a:t>Portffolio</a:t>
            </a:r>
            <a:endParaRPr lang="en-GB" dirty="0" smtClean="0"/>
          </a:p>
          <a:p>
            <a:r>
              <a:rPr lang="en-GB" dirty="0" smtClean="0"/>
              <a:t>4000 </a:t>
            </a:r>
            <a:r>
              <a:rPr lang="en-GB" dirty="0" err="1" smtClean="0"/>
              <a:t>gair</a:t>
            </a:r>
            <a:endParaRPr lang="en-GB" dirty="0" smtClean="0"/>
          </a:p>
          <a:p>
            <a:r>
              <a:rPr lang="en-GB" dirty="0" err="1" smtClean="0"/>
              <a:t>Dyddiad</a:t>
            </a:r>
            <a:r>
              <a:rPr lang="en-GB" dirty="0" smtClean="0"/>
              <a:t> cau-27.09.19, 23.59</a:t>
            </a:r>
          </a:p>
          <a:p>
            <a:r>
              <a:rPr lang="en-GB" dirty="0" err="1" smtClean="0"/>
              <a:t>Gweler</a:t>
            </a:r>
            <a:r>
              <a:rPr lang="en-GB" dirty="0" smtClean="0"/>
              <a:t> </a:t>
            </a:r>
            <a:r>
              <a:rPr lang="en-GB" dirty="0" err="1" smtClean="0"/>
              <a:t>Panapto</a:t>
            </a:r>
            <a:r>
              <a:rPr lang="en-GB" dirty="0" smtClean="0"/>
              <a:t> </a:t>
            </a:r>
            <a:r>
              <a:rPr lang="en-GB" dirty="0" err="1" smtClean="0"/>
              <a:t>Cefnogaeth</a:t>
            </a:r>
            <a:r>
              <a:rPr lang="en-GB" dirty="0" smtClean="0"/>
              <a:t> </a:t>
            </a:r>
            <a:r>
              <a:rPr lang="en-GB" dirty="0" err="1" smtClean="0"/>
              <a:t>Aseiniad</a:t>
            </a:r>
            <a:endParaRPr lang="en-GB" dirty="0"/>
          </a:p>
        </p:txBody>
      </p:sp>
      <p:sp>
        <p:nvSpPr>
          <p:cNvPr id="4" name="Content Placeholder 3"/>
          <p:cNvSpPr>
            <a:spLocks noGrp="1"/>
          </p:cNvSpPr>
          <p:nvPr>
            <p:ph sz="half" idx="2"/>
          </p:nvPr>
        </p:nvSpPr>
        <p:spPr/>
        <p:txBody>
          <a:bodyPr/>
          <a:lstStyle/>
          <a:p>
            <a:r>
              <a:rPr lang="en-GB" i="1" dirty="0" smtClean="0">
                <a:solidFill>
                  <a:schemeClr val="accent1">
                    <a:lumMod val="75000"/>
                  </a:schemeClr>
                </a:solidFill>
              </a:rPr>
              <a:t>Portfolio</a:t>
            </a:r>
          </a:p>
          <a:p>
            <a:r>
              <a:rPr lang="en-GB" i="1" dirty="0" smtClean="0">
                <a:solidFill>
                  <a:schemeClr val="accent1">
                    <a:lumMod val="75000"/>
                  </a:schemeClr>
                </a:solidFill>
              </a:rPr>
              <a:t>4000 words</a:t>
            </a:r>
            <a:endParaRPr lang="en-GB" i="1" dirty="0">
              <a:solidFill>
                <a:schemeClr val="accent1">
                  <a:lumMod val="75000"/>
                </a:schemeClr>
              </a:solidFill>
            </a:endParaRPr>
          </a:p>
          <a:p>
            <a:r>
              <a:rPr lang="en-GB" i="1" dirty="0" smtClean="0">
                <a:solidFill>
                  <a:schemeClr val="accent1">
                    <a:lumMod val="75000"/>
                  </a:schemeClr>
                </a:solidFill>
              </a:rPr>
              <a:t>Hand in date  27.09.19, 23.59</a:t>
            </a:r>
          </a:p>
          <a:p>
            <a:r>
              <a:rPr lang="en-GB" i="1" dirty="0" smtClean="0">
                <a:solidFill>
                  <a:schemeClr val="accent1">
                    <a:lumMod val="75000"/>
                  </a:schemeClr>
                </a:solidFill>
              </a:rPr>
              <a:t>See </a:t>
            </a:r>
            <a:r>
              <a:rPr lang="en-GB" i="1" dirty="0" err="1" smtClean="0">
                <a:solidFill>
                  <a:schemeClr val="accent1">
                    <a:lumMod val="75000"/>
                  </a:schemeClr>
                </a:solidFill>
              </a:rPr>
              <a:t>Panapto</a:t>
            </a:r>
            <a:r>
              <a:rPr lang="en-GB" i="1" dirty="0" smtClean="0">
                <a:solidFill>
                  <a:schemeClr val="accent1">
                    <a:lumMod val="75000"/>
                  </a:schemeClr>
                </a:solidFill>
              </a:rPr>
              <a:t> Assignment Guidance</a:t>
            </a:r>
            <a:endParaRPr lang="en-GB" i="1" dirty="0">
              <a:solidFill>
                <a:schemeClr val="accent1">
                  <a:lumMod val="75000"/>
                </a:schemeClr>
              </a:solidFill>
            </a:endParaRPr>
          </a:p>
        </p:txBody>
      </p:sp>
    </p:spTree>
    <p:extLst>
      <p:ext uri="{BB962C8B-B14F-4D97-AF65-F5344CB8AC3E}">
        <p14:creationId xmlns:p14="http://schemas.microsoft.com/office/powerpoint/2010/main" val="293567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65"/>
            <a:ext cx="10515600" cy="911860"/>
          </a:xfrm>
        </p:spPr>
        <p:txBody>
          <a:bodyPr>
            <a:normAutofit fontScale="90000"/>
          </a:bodyPr>
          <a:lstStyle/>
          <a:p>
            <a:pPr algn="ctr"/>
            <a:r>
              <a:rPr lang="en-GB" sz="3200" b="1" dirty="0" err="1" smtClean="0"/>
              <a:t>Portffolio</a:t>
            </a:r>
            <a:r>
              <a:rPr lang="en-GB" sz="3200" b="1" dirty="0" smtClean="0"/>
              <a:t/>
            </a:r>
            <a:br>
              <a:rPr lang="en-GB" sz="3200" b="1" dirty="0" smtClean="0"/>
            </a:br>
            <a:r>
              <a:rPr lang="en-GB" sz="3200" b="1" i="1" dirty="0" smtClean="0">
                <a:solidFill>
                  <a:schemeClr val="accent1">
                    <a:lumMod val="75000"/>
                  </a:schemeClr>
                </a:solidFill>
              </a:rPr>
              <a:t>Portfolio</a:t>
            </a:r>
            <a:endParaRPr lang="en-GB" sz="3200" b="1" i="1" dirty="0">
              <a:solidFill>
                <a:schemeClr val="accent1">
                  <a:lumMod val="75000"/>
                </a:schemeClr>
              </a:solidFill>
            </a:endParaRPr>
          </a:p>
        </p:txBody>
      </p:sp>
      <p:sp>
        <p:nvSpPr>
          <p:cNvPr id="3" name="Content Placeholder 2"/>
          <p:cNvSpPr>
            <a:spLocks noGrp="1"/>
          </p:cNvSpPr>
          <p:nvPr>
            <p:ph sz="half" idx="1"/>
          </p:nvPr>
        </p:nvSpPr>
        <p:spPr>
          <a:xfrm>
            <a:off x="223520" y="853440"/>
            <a:ext cx="5558554" cy="4774883"/>
          </a:xfrm>
        </p:spPr>
        <p:txBody>
          <a:bodyPr>
            <a:noAutofit/>
          </a:bodyPr>
          <a:lstStyle/>
          <a:p>
            <a:pPr marL="0" indent="0">
              <a:buNone/>
            </a:pPr>
            <a:r>
              <a:rPr lang="cy-GB" sz="2400" b="1" dirty="0" smtClean="0"/>
              <a:t>Elfen 1</a:t>
            </a:r>
          </a:p>
          <a:p>
            <a:r>
              <a:rPr lang="cy-GB" sz="2200" dirty="0" smtClean="0"/>
              <a:t>Dyluniwch </a:t>
            </a:r>
            <a:r>
              <a:rPr lang="cy-GB" sz="2200" dirty="0"/>
              <a:t>ac ysgrifennwch gynllun ar gyfer un profiad y mae plant ifanc dan saith mlwydd oed yn medru penderfynu ymgymryd gyda fel rhan o'u darpariaeth gofal blynyddoedd </a:t>
            </a:r>
            <a:r>
              <a:rPr lang="cy-GB" sz="2200" dirty="0" smtClean="0"/>
              <a:t>cynnar.</a:t>
            </a:r>
          </a:p>
          <a:p>
            <a:r>
              <a:rPr lang="cy-GB" sz="2200" dirty="0" smtClean="0"/>
              <a:t>Dylech </a:t>
            </a:r>
            <a:r>
              <a:rPr lang="cy-GB" sz="2200" dirty="0"/>
              <a:t>nodi oedran y grŵp dewisol , nifer y plant, y math o ddarpariaeth ac unrhyw wybodaeth berthnasol arall yn y cynllun. </a:t>
            </a:r>
            <a:endParaRPr lang="cy-GB" sz="2200" dirty="0" smtClean="0"/>
          </a:p>
          <a:p>
            <a:r>
              <a:rPr lang="cy-GB" sz="2200" dirty="0" smtClean="0"/>
              <a:t>Rhaid </a:t>
            </a:r>
            <a:r>
              <a:rPr lang="cy-GB" sz="2200" dirty="0"/>
              <a:t>i’r profiad ddigwydd mewn gofod awyr agored neu ofod naturiol. Dylech gynnwys cynllun, rhestr o'r adnoddau sydd eu hangen, gwybodaeth am y meysydd dysgu a datblygiad cyfannol y gall y profiad cefnogi, yn ogystal ag unrhyw gysylltiadau cwricwlaidd neu ddatblygiad sgiliau eraill sy'n briodol. </a:t>
            </a:r>
            <a:r>
              <a:rPr lang="cy-GB" sz="2200" b="1" dirty="0"/>
              <a:t>(tua 700-1000 o eiriau</a:t>
            </a:r>
            <a:r>
              <a:rPr lang="cy-GB" sz="2200" b="1" dirty="0" smtClean="0"/>
              <a:t>)</a:t>
            </a:r>
            <a:endParaRPr lang="en-GB" sz="2200" dirty="0"/>
          </a:p>
        </p:txBody>
      </p:sp>
      <p:sp>
        <p:nvSpPr>
          <p:cNvPr id="4" name="Content Placeholder 3"/>
          <p:cNvSpPr>
            <a:spLocks noGrp="1"/>
          </p:cNvSpPr>
          <p:nvPr>
            <p:ph sz="half" idx="2"/>
          </p:nvPr>
        </p:nvSpPr>
        <p:spPr>
          <a:xfrm>
            <a:off x="6099650" y="1023909"/>
            <a:ext cx="5655470" cy="5262592"/>
          </a:xfrm>
        </p:spPr>
        <p:txBody>
          <a:bodyPr>
            <a:noAutofit/>
          </a:bodyPr>
          <a:lstStyle/>
          <a:p>
            <a:pPr marL="0" lvl="0" indent="0">
              <a:buNone/>
            </a:pPr>
            <a:r>
              <a:rPr lang="en-GB" sz="2400" b="1" dirty="0">
                <a:solidFill>
                  <a:schemeClr val="accent1"/>
                </a:solidFill>
              </a:rPr>
              <a:t>Component 1</a:t>
            </a:r>
            <a:endParaRPr lang="en-US" sz="2400" b="1" dirty="0">
              <a:solidFill>
                <a:schemeClr val="accent1"/>
              </a:solidFill>
            </a:endParaRPr>
          </a:p>
          <a:p>
            <a:r>
              <a:rPr lang="en-GB" sz="2200" dirty="0" smtClean="0">
                <a:solidFill>
                  <a:schemeClr val="accent1"/>
                </a:solidFill>
              </a:rPr>
              <a:t>Design </a:t>
            </a:r>
            <a:r>
              <a:rPr lang="en-GB" sz="2200" dirty="0">
                <a:solidFill>
                  <a:schemeClr val="accent1"/>
                </a:solidFill>
              </a:rPr>
              <a:t>and write a plan for an experience that young children under the age of seven years may decide to undertake as part of their early years care provision. </a:t>
            </a:r>
            <a:endParaRPr lang="en-GB" sz="2200" dirty="0" smtClean="0">
              <a:solidFill>
                <a:schemeClr val="accent1"/>
              </a:solidFill>
            </a:endParaRPr>
          </a:p>
          <a:p>
            <a:r>
              <a:rPr lang="en-GB" sz="2200" dirty="0" smtClean="0">
                <a:solidFill>
                  <a:schemeClr val="accent1"/>
                </a:solidFill>
              </a:rPr>
              <a:t>You </a:t>
            </a:r>
            <a:r>
              <a:rPr lang="en-GB" sz="2200" dirty="0">
                <a:solidFill>
                  <a:schemeClr val="accent1"/>
                </a:solidFill>
              </a:rPr>
              <a:t>should note the age group chosen, number of children, the type of provision and any other relevant information in the plan. </a:t>
            </a:r>
            <a:endParaRPr lang="en-GB" sz="2200" dirty="0" smtClean="0">
              <a:solidFill>
                <a:schemeClr val="accent1"/>
              </a:solidFill>
            </a:endParaRPr>
          </a:p>
          <a:p>
            <a:r>
              <a:rPr lang="en-GB" sz="2200" dirty="0" smtClean="0">
                <a:solidFill>
                  <a:schemeClr val="accent1"/>
                </a:solidFill>
              </a:rPr>
              <a:t>The </a:t>
            </a:r>
            <a:r>
              <a:rPr lang="en-GB" sz="2200" dirty="0">
                <a:solidFill>
                  <a:schemeClr val="accent1"/>
                </a:solidFill>
              </a:rPr>
              <a:t>experience must take place in an outdoor or natural space. Include a plan for the experience, a list of the resources required, information on the areas of learning and holistic development the experience may support, as well as any other curriculum or skill development links that are appropriate. </a:t>
            </a:r>
            <a:r>
              <a:rPr lang="en-GB" sz="2200" b="1" dirty="0">
                <a:solidFill>
                  <a:schemeClr val="accent1"/>
                </a:solidFill>
              </a:rPr>
              <a:t>(approx. 700-1000 words)</a:t>
            </a:r>
            <a:endParaRPr lang="en-GB" sz="2200" dirty="0">
              <a:solidFill>
                <a:schemeClr val="accent1"/>
              </a:solidFill>
            </a:endParaRPr>
          </a:p>
          <a:p>
            <a:endParaRPr lang="en-GB" sz="2400" i="1" dirty="0">
              <a:solidFill>
                <a:schemeClr val="accent1"/>
              </a:solidFill>
            </a:endParaRPr>
          </a:p>
        </p:txBody>
      </p:sp>
    </p:spTree>
    <p:extLst>
      <p:ext uri="{BB962C8B-B14F-4D97-AF65-F5344CB8AC3E}">
        <p14:creationId xmlns:p14="http://schemas.microsoft.com/office/powerpoint/2010/main" val="869228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Portffolio</a:t>
            </a:r>
            <a:r>
              <a:rPr lang="en-GB" dirty="0" smtClean="0"/>
              <a:t/>
            </a:r>
            <a:br>
              <a:rPr lang="en-GB" dirty="0" smtClean="0"/>
            </a:br>
            <a:r>
              <a:rPr lang="en-GB" i="1" dirty="0" smtClean="0">
                <a:solidFill>
                  <a:schemeClr val="accent1">
                    <a:lumMod val="75000"/>
                  </a:schemeClr>
                </a:solidFill>
              </a:rPr>
              <a:t>Portfolio</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pPr marL="0" indent="0">
              <a:buNone/>
            </a:pPr>
            <a:r>
              <a:rPr lang="en-GB" b="1" dirty="0" err="1" smtClean="0"/>
              <a:t>Elfen</a:t>
            </a:r>
            <a:r>
              <a:rPr lang="en-GB" b="1" dirty="0" smtClean="0"/>
              <a:t> 2</a:t>
            </a:r>
          </a:p>
          <a:p>
            <a:pPr marL="0" indent="0">
              <a:buNone/>
            </a:pPr>
            <a:r>
              <a:rPr lang="cy-GB" dirty="0" smtClean="0"/>
              <a:t>Dyfeisiwch </a:t>
            </a:r>
            <a:r>
              <a:rPr lang="cy-GB" b="1" dirty="0"/>
              <a:t>asesiad risg</a:t>
            </a:r>
            <a:r>
              <a:rPr lang="cy-GB" dirty="0"/>
              <a:t> defnyddiol a manwl ar gyfer y </a:t>
            </a:r>
            <a:r>
              <a:rPr lang="cy-GB" dirty="0" smtClean="0"/>
              <a:t>profiad </a:t>
            </a:r>
            <a:r>
              <a:rPr lang="cy-GB" b="1" dirty="0"/>
              <a:t>(tua 700 o eiriau)</a:t>
            </a:r>
            <a:endParaRPr lang="en-US" dirty="0"/>
          </a:p>
        </p:txBody>
      </p:sp>
      <p:sp>
        <p:nvSpPr>
          <p:cNvPr id="4" name="Content Placeholder 3"/>
          <p:cNvSpPr>
            <a:spLocks noGrp="1"/>
          </p:cNvSpPr>
          <p:nvPr>
            <p:ph sz="half" idx="2"/>
          </p:nvPr>
        </p:nvSpPr>
        <p:spPr/>
        <p:txBody>
          <a:bodyPr/>
          <a:lstStyle/>
          <a:p>
            <a:pPr marL="0" indent="0">
              <a:buNone/>
            </a:pPr>
            <a:r>
              <a:rPr lang="en-GB" b="1" dirty="0" smtClean="0">
                <a:solidFill>
                  <a:schemeClr val="accent1"/>
                </a:solidFill>
              </a:rPr>
              <a:t>Component 2</a:t>
            </a:r>
          </a:p>
          <a:p>
            <a:r>
              <a:rPr lang="en-GB" dirty="0">
                <a:solidFill>
                  <a:schemeClr val="accent1"/>
                </a:solidFill>
              </a:rPr>
              <a:t>Devise a detailed and usable risk assessment for the experience. </a:t>
            </a:r>
            <a:r>
              <a:rPr lang="en-GB" b="1" dirty="0" smtClean="0">
                <a:solidFill>
                  <a:schemeClr val="accent1"/>
                </a:solidFill>
              </a:rPr>
              <a:t>(</a:t>
            </a:r>
            <a:r>
              <a:rPr lang="en-GB" b="1" dirty="0">
                <a:solidFill>
                  <a:schemeClr val="accent1"/>
                </a:solidFill>
              </a:rPr>
              <a:t>approx. </a:t>
            </a:r>
            <a:r>
              <a:rPr lang="en-GB" b="1" dirty="0" smtClean="0">
                <a:solidFill>
                  <a:schemeClr val="accent1"/>
                </a:solidFill>
              </a:rPr>
              <a:t>700 </a:t>
            </a:r>
            <a:r>
              <a:rPr lang="en-GB" b="1" dirty="0">
                <a:solidFill>
                  <a:schemeClr val="accent1"/>
                </a:solidFill>
              </a:rPr>
              <a:t>words)</a:t>
            </a:r>
            <a:endParaRPr lang="en-US" dirty="0">
              <a:solidFill>
                <a:schemeClr val="accent1"/>
              </a:solidFill>
            </a:endParaRPr>
          </a:p>
          <a:p>
            <a:endParaRPr lang="en-GB" i="1" dirty="0">
              <a:solidFill>
                <a:schemeClr val="accent1">
                  <a:lumMod val="75000"/>
                </a:schemeClr>
              </a:solidFill>
            </a:endParaRPr>
          </a:p>
        </p:txBody>
      </p:sp>
    </p:spTree>
    <p:extLst>
      <p:ext uri="{BB962C8B-B14F-4D97-AF65-F5344CB8AC3E}">
        <p14:creationId xmlns:p14="http://schemas.microsoft.com/office/powerpoint/2010/main" val="2484937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Portfolio</a:t>
            </a:r>
            <a:br>
              <a:rPr lang="en-GB" dirty="0" smtClean="0"/>
            </a:br>
            <a:r>
              <a:rPr lang="en-GB" i="1" dirty="0" err="1" smtClean="0">
                <a:solidFill>
                  <a:schemeClr val="accent1">
                    <a:lumMod val="75000"/>
                  </a:schemeClr>
                </a:solidFill>
              </a:rPr>
              <a:t>Portffolio</a:t>
            </a:r>
            <a:endParaRPr lang="en-GB" i="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pPr marL="0" indent="0">
              <a:buNone/>
            </a:pPr>
            <a:r>
              <a:rPr lang="en-GB" dirty="0" err="1" smtClean="0"/>
              <a:t>Elfen</a:t>
            </a:r>
            <a:r>
              <a:rPr lang="en-GB" dirty="0" smtClean="0"/>
              <a:t> 3</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400" dirty="0" smtClean="0">
                <a:solidFill>
                  <a:srgbClr val="212121"/>
                </a:solidFill>
                <a:latin typeface="Arial" panose="020B0604020202020204" pitchFamily="34" charset="0"/>
                <a:ea typeface="Times New Roman" panose="02020603050405020304" pitchFamily="18" charset="0"/>
              </a:rPr>
              <a:t>Dyfeisiwch </a:t>
            </a:r>
            <a:r>
              <a:rPr lang="cy-GB" sz="2400" b="1" dirty="0" smtClean="0">
                <a:solidFill>
                  <a:srgbClr val="212121"/>
                </a:solidFill>
                <a:latin typeface="Arial" panose="020B0604020202020204" pitchFamily="34" charset="0"/>
                <a:ea typeface="Times New Roman" panose="02020603050405020304" pitchFamily="18" charset="0"/>
              </a:rPr>
              <a:t>archwiliad </a:t>
            </a:r>
            <a:r>
              <a:rPr lang="cy-GB" sz="2400" b="1" dirty="0">
                <a:solidFill>
                  <a:srgbClr val="212121"/>
                </a:solidFill>
                <a:latin typeface="Arial" panose="020B0604020202020204" pitchFamily="34" charset="0"/>
                <a:ea typeface="Times New Roman" panose="02020603050405020304" pitchFamily="18" charset="0"/>
              </a:rPr>
              <a:t>amgylcheddol</a:t>
            </a:r>
            <a:r>
              <a:rPr lang="cy-GB" sz="2400" dirty="0">
                <a:solidFill>
                  <a:srgbClr val="212121"/>
                </a:solidFill>
                <a:latin typeface="Arial" panose="020B0604020202020204" pitchFamily="34" charset="0"/>
                <a:ea typeface="Times New Roman" panose="02020603050405020304" pitchFamily="18" charset="0"/>
              </a:rPr>
              <a:t> defnyddiol a manwl ar gyfer y </a:t>
            </a:r>
            <a:r>
              <a:rPr lang="cy-GB" sz="2400" dirty="0" smtClean="0">
                <a:solidFill>
                  <a:srgbClr val="212121"/>
                </a:solidFill>
                <a:latin typeface="Arial" panose="020B0604020202020204" pitchFamily="34" charset="0"/>
                <a:ea typeface="Times New Roman" panose="02020603050405020304" pitchFamily="18" charset="0"/>
              </a:rPr>
              <a:t>profiad. </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400" b="1" dirty="0" smtClean="0">
                <a:solidFill>
                  <a:srgbClr val="212121"/>
                </a:solidFill>
                <a:latin typeface="Arial" panose="020B0604020202020204" pitchFamily="34" charset="0"/>
                <a:ea typeface="Times New Roman" panose="02020603050405020304" pitchFamily="18" charset="0"/>
              </a:rPr>
              <a:t>(</a:t>
            </a:r>
            <a:r>
              <a:rPr lang="cy-GB" sz="2400" b="1" dirty="0">
                <a:solidFill>
                  <a:srgbClr val="212121"/>
                </a:solidFill>
                <a:latin typeface="Arial" panose="020B0604020202020204" pitchFamily="34" charset="0"/>
                <a:ea typeface="Times New Roman" panose="02020603050405020304" pitchFamily="18" charset="0"/>
              </a:rPr>
              <a:t>tua 300 o eiriau</a:t>
            </a:r>
            <a:r>
              <a:rPr lang="cy-GB" sz="2400" b="1" dirty="0" smtClean="0">
                <a:solidFill>
                  <a:srgbClr val="212121"/>
                </a:solidFill>
                <a:latin typeface="Arial" panose="020B0604020202020204" pitchFamily="34" charset="0"/>
                <a:ea typeface="Times New Roman" panose="02020603050405020304" pitchFamily="18" charset="0"/>
              </a:rPr>
              <a:t>)</a:t>
            </a: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US" sz="2400" dirty="0">
              <a:effectLst/>
              <a:latin typeface="Times New Roman" panose="02020603050405020304" pitchFamily="18" charset="0"/>
              <a:ea typeface="Calibri" panose="020F0502020204030204" pitchFamily="34" charset="0"/>
            </a:endParaRPr>
          </a:p>
        </p:txBody>
      </p:sp>
      <p:sp>
        <p:nvSpPr>
          <p:cNvPr id="4" name="Content Placeholder 3"/>
          <p:cNvSpPr>
            <a:spLocks noGrp="1"/>
          </p:cNvSpPr>
          <p:nvPr>
            <p:ph sz="half" idx="2"/>
          </p:nvPr>
        </p:nvSpPr>
        <p:spPr>
          <a:xfrm>
            <a:off x="6016606" y="1825625"/>
            <a:ext cx="5181600" cy="4351338"/>
          </a:xfrm>
        </p:spPr>
        <p:txBody>
          <a:bodyPr>
            <a:normAutofit/>
          </a:bodyPr>
          <a:lstStyle/>
          <a:p>
            <a:pPr marL="0" indent="0">
              <a:buNone/>
            </a:pPr>
            <a:r>
              <a:rPr lang="en-GB" i="1" dirty="0" smtClean="0">
                <a:solidFill>
                  <a:schemeClr val="accent1">
                    <a:lumMod val="75000"/>
                  </a:schemeClr>
                </a:solidFill>
              </a:rPr>
              <a:t>Component 3</a:t>
            </a:r>
          </a:p>
          <a:p>
            <a:pPr marL="0" indent="0">
              <a:buNone/>
            </a:pPr>
            <a:r>
              <a:rPr lang="en-GB" i="1" dirty="0" smtClean="0">
                <a:solidFill>
                  <a:schemeClr val="accent1"/>
                </a:solidFill>
              </a:rPr>
              <a:t>Devise </a:t>
            </a:r>
            <a:r>
              <a:rPr lang="en-GB" i="1" dirty="0">
                <a:solidFill>
                  <a:schemeClr val="accent1"/>
                </a:solidFill>
              </a:rPr>
              <a:t>a detailed environmental audit for the </a:t>
            </a:r>
            <a:r>
              <a:rPr lang="en-GB" i="1" dirty="0" smtClean="0">
                <a:solidFill>
                  <a:schemeClr val="accent1"/>
                </a:solidFill>
              </a:rPr>
              <a:t>experience. </a:t>
            </a:r>
          </a:p>
          <a:p>
            <a:pPr marL="0" indent="0">
              <a:buNone/>
            </a:pPr>
            <a:r>
              <a:rPr lang="en-GB" b="1" i="1" dirty="0" smtClean="0">
                <a:solidFill>
                  <a:schemeClr val="accent1"/>
                </a:solidFill>
              </a:rPr>
              <a:t>(approx. </a:t>
            </a:r>
            <a:r>
              <a:rPr lang="en-GB" b="1" i="1" dirty="0">
                <a:solidFill>
                  <a:schemeClr val="accent1"/>
                </a:solidFill>
              </a:rPr>
              <a:t>300 words)</a:t>
            </a:r>
            <a:endParaRPr lang="en-US" i="1" dirty="0">
              <a:solidFill>
                <a:schemeClr val="accent1"/>
              </a:solidFill>
            </a:endParaRPr>
          </a:p>
        </p:txBody>
      </p:sp>
    </p:spTree>
    <p:extLst>
      <p:ext uri="{BB962C8B-B14F-4D97-AF65-F5344CB8AC3E}">
        <p14:creationId xmlns:p14="http://schemas.microsoft.com/office/powerpoint/2010/main" val="606333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0555"/>
          </a:xfrm>
        </p:spPr>
        <p:txBody>
          <a:bodyPr>
            <a:noAutofit/>
          </a:bodyPr>
          <a:lstStyle/>
          <a:p>
            <a:pPr algn="ctr"/>
            <a:r>
              <a:rPr lang="en-GB" sz="3200" b="1" dirty="0" smtClean="0"/>
              <a:t>Portfolio</a:t>
            </a:r>
            <a:br>
              <a:rPr lang="en-GB" sz="3200" b="1" dirty="0" smtClean="0"/>
            </a:br>
            <a:r>
              <a:rPr lang="en-GB" sz="3200" b="1" i="1" dirty="0" err="1" smtClean="0">
                <a:solidFill>
                  <a:schemeClr val="accent1">
                    <a:lumMod val="75000"/>
                  </a:schemeClr>
                </a:solidFill>
              </a:rPr>
              <a:t>Portffolio</a:t>
            </a:r>
            <a:endParaRPr lang="en-GB" sz="3200" b="1" i="1" dirty="0">
              <a:solidFill>
                <a:schemeClr val="accent1">
                  <a:lumMod val="75000"/>
                </a:schemeClr>
              </a:solidFill>
            </a:endParaRPr>
          </a:p>
        </p:txBody>
      </p:sp>
      <p:sp>
        <p:nvSpPr>
          <p:cNvPr id="3" name="Content Placeholder 2"/>
          <p:cNvSpPr>
            <a:spLocks noGrp="1"/>
          </p:cNvSpPr>
          <p:nvPr>
            <p:ph sz="half" idx="1"/>
          </p:nvPr>
        </p:nvSpPr>
        <p:spPr>
          <a:xfrm>
            <a:off x="503741" y="1135487"/>
            <a:ext cx="5516059" cy="5659120"/>
          </a:xfrm>
        </p:spPr>
        <p:txBody>
          <a:bodyPr>
            <a:normAutofit/>
          </a:bodyPr>
          <a:lstStyle/>
          <a:p>
            <a:pPr marL="0" indent="0">
              <a:buNone/>
            </a:pPr>
            <a:r>
              <a:rPr lang="en-GB" sz="2200" b="1" dirty="0" err="1" smtClean="0"/>
              <a:t>Elfen</a:t>
            </a:r>
            <a:r>
              <a:rPr lang="en-GB" sz="2200" b="1" dirty="0" smtClean="0"/>
              <a:t> 4</a:t>
            </a:r>
          </a:p>
          <a:p>
            <a:r>
              <a:rPr lang="cy-GB" sz="2200" dirty="0" smtClean="0"/>
              <a:t>Sefydlwch </a:t>
            </a:r>
            <a:r>
              <a:rPr lang="cy-GB" sz="2200" dirty="0"/>
              <a:t>yr adnoddau a chymerwch ffotograffau. </a:t>
            </a:r>
            <a:endParaRPr lang="cy-GB" sz="2200" dirty="0" smtClean="0"/>
          </a:p>
          <a:p>
            <a:r>
              <a:rPr lang="cy-GB" sz="2200" dirty="0" smtClean="0"/>
              <a:t>Rhowch </a:t>
            </a:r>
            <a:r>
              <a:rPr lang="cy-GB" sz="2200" dirty="0"/>
              <a:t>gynnig ar y </a:t>
            </a:r>
            <a:r>
              <a:rPr lang="cy-GB" sz="2200" dirty="0" smtClean="0"/>
              <a:t>profiad.</a:t>
            </a:r>
          </a:p>
          <a:p>
            <a:r>
              <a:rPr lang="cy-GB" sz="2200" dirty="0" smtClean="0"/>
              <a:t>Ysgrifennwch </a:t>
            </a:r>
            <a:r>
              <a:rPr lang="cy-GB" sz="2200" dirty="0"/>
              <a:t>ddarn o waith academaidd gan ddefnyddio llenyddiaeth ddamcaniaethol ac ymchwil i esbonio a gwerthuso’r profiad. </a:t>
            </a:r>
            <a:endParaRPr lang="cy-GB" sz="2200" dirty="0" smtClean="0"/>
          </a:p>
          <a:p>
            <a:r>
              <a:rPr lang="cy-GB" sz="2200" dirty="0" smtClean="0"/>
              <a:t>Canolbwyntiwch </a:t>
            </a:r>
            <a:r>
              <a:rPr lang="cy-GB" sz="2200" dirty="0"/>
              <a:t>ar rôl yr oedolyn, yr amgylchedd a deddfwriaeth a pholisi sy'n gysylltiedig â materion megis lles, iechyd a diogelwch ac Addysg ar gyfer Datblygu Cynaliadwy a Dinasyddiaeth Fyd-eang. </a:t>
            </a:r>
            <a:endParaRPr lang="cy-GB" sz="2200" dirty="0" smtClean="0"/>
          </a:p>
          <a:p>
            <a:r>
              <a:rPr lang="cy-GB" sz="2200" dirty="0" smtClean="0"/>
              <a:t>Ystyriwch </a:t>
            </a:r>
            <a:r>
              <a:rPr lang="cy-GB" sz="2200" dirty="0"/>
              <a:t>gwelliannau posibl i'r profiad yn y dyfodol. Bydd angen cynnwys cyfeirnodi er mwyn cefnogi eich trafodaeth yn yr adran hon. </a:t>
            </a:r>
            <a:r>
              <a:rPr lang="cy-GB" sz="2200" b="1" dirty="0"/>
              <a:t> (2000 o </a:t>
            </a:r>
            <a:r>
              <a:rPr lang="cy-GB" sz="2200" b="1" dirty="0" smtClean="0"/>
              <a:t>eiriau +/-10%)</a:t>
            </a:r>
            <a:endParaRPr lang="en-GB" sz="2200" dirty="0"/>
          </a:p>
        </p:txBody>
      </p:sp>
      <p:sp>
        <p:nvSpPr>
          <p:cNvPr id="4" name="Content Placeholder 3"/>
          <p:cNvSpPr>
            <a:spLocks noGrp="1"/>
          </p:cNvSpPr>
          <p:nvPr>
            <p:ph sz="half" idx="2"/>
          </p:nvPr>
        </p:nvSpPr>
        <p:spPr>
          <a:xfrm>
            <a:off x="6176307" y="1135487"/>
            <a:ext cx="5617810" cy="5188657"/>
          </a:xfrm>
        </p:spPr>
        <p:txBody>
          <a:bodyPr>
            <a:noAutofit/>
          </a:bodyPr>
          <a:lstStyle/>
          <a:p>
            <a:pPr marL="0" indent="0">
              <a:buNone/>
            </a:pPr>
            <a:r>
              <a:rPr lang="en-GB" sz="2200" b="1" i="1" dirty="0">
                <a:solidFill>
                  <a:schemeClr val="accent1"/>
                </a:solidFill>
              </a:rPr>
              <a:t>Component 4</a:t>
            </a:r>
            <a:endParaRPr lang="en-US" sz="2200" b="1" i="1" dirty="0">
              <a:solidFill>
                <a:schemeClr val="accent1"/>
              </a:solidFill>
            </a:endParaRPr>
          </a:p>
          <a:p>
            <a:r>
              <a:rPr lang="en-GB" sz="2200" i="1" dirty="0">
                <a:solidFill>
                  <a:schemeClr val="accent1"/>
                </a:solidFill>
              </a:rPr>
              <a:t>Set up the resources for the experience and take photographs. </a:t>
            </a:r>
            <a:endParaRPr lang="en-GB" sz="2200" i="1" dirty="0" smtClean="0">
              <a:solidFill>
                <a:schemeClr val="accent1"/>
              </a:solidFill>
            </a:endParaRPr>
          </a:p>
          <a:p>
            <a:r>
              <a:rPr lang="en-GB" sz="2200" i="1" dirty="0" smtClean="0">
                <a:solidFill>
                  <a:schemeClr val="accent1"/>
                </a:solidFill>
              </a:rPr>
              <a:t>Try </a:t>
            </a:r>
            <a:r>
              <a:rPr lang="en-GB" sz="2200" i="1" dirty="0">
                <a:solidFill>
                  <a:schemeClr val="accent1"/>
                </a:solidFill>
              </a:rPr>
              <a:t>out the experience yourself. </a:t>
            </a:r>
            <a:endParaRPr lang="en-GB" sz="2200" i="1" dirty="0" smtClean="0">
              <a:solidFill>
                <a:schemeClr val="accent1"/>
              </a:solidFill>
            </a:endParaRPr>
          </a:p>
          <a:p>
            <a:r>
              <a:rPr lang="en-GB" sz="2200" i="1" dirty="0" smtClean="0">
                <a:solidFill>
                  <a:schemeClr val="accent1"/>
                </a:solidFill>
              </a:rPr>
              <a:t>Write </a:t>
            </a:r>
            <a:r>
              <a:rPr lang="en-GB" sz="2200" i="1" dirty="0">
                <a:solidFill>
                  <a:schemeClr val="accent1"/>
                </a:solidFill>
              </a:rPr>
              <a:t>an academic account using theoretical and research literature to explain and evaluate why you designed the experience in the way you did. </a:t>
            </a:r>
            <a:endParaRPr lang="en-GB" sz="2200" i="1" dirty="0" smtClean="0">
              <a:solidFill>
                <a:schemeClr val="accent1"/>
              </a:solidFill>
            </a:endParaRPr>
          </a:p>
          <a:p>
            <a:r>
              <a:rPr lang="en-GB" sz="2200" i="1" dirty="0" smtClean="0">
                <a:solidFill>
                  <a:schemeClr val="accent1"/>
                </a:solidFill>
              </a:rPr>
              <a:t>Focus </a:t>
            </a:r>
            <a:r>
              <a:rPr lang="en-GB" sz="2200" i="1" dirty="0">
                <a:solidFill>
                  <a:schemeClr val="accent1"/>
                </a:solidFill>
              </a:rPr>
              <a:t>on the role of the adult, the environment and legislation and policy linked to issues such as wellbeing, health and safety and Education for Sustainable Development and Global Citizenship. </a:t>
            </a:r>
            <a:endParaRPr lang="en-GB" sz="2200" i="1" dirty="0" smtClean="0">
              <a:solidFill>
                <a:schemeClr val="accent1"/>
              </a:solidFill>
            </a:endParaRPr>
          </a:p>
          <a:p>
            <a:r>
              <a:rPr lang="en-GB" sz="2200" i="1" dirty="0" smtClean="0">
                <a:solidFill>
                  <a:schemeClr val="accent1"/>
                </a:solidFill>
              </a:rPr>
              <a:t>Consider </a:t>
            </a:r>
            <a:r>
              <a:rPr lang="en-GB" sz="2200" i="1" dirty="0">
                <a:solidFill>
                  <a:schemeClr val="accent1"/>
                </a:solidFill>
              </a:rPr>
              <a:t>possible future improvements to the experience. This section will need referencing to support your discussion. </a:t>
            </a:r>
            <a:r>
              <a:rPr lang="en-GB" sz="2200" b="1" i="1" dirty="0">
                <a:solidFill>
                  <a:schemeClr val="accent1"/>
                </a:solidFill>
              </a:rPr>
              <a:t>(2000 </a:t>
            </a:r>
            <a:r>
              <a:rPr lang="en-GB" sz="2200" b="1" i="1" dirty="0" smtClean="0">
                <a:solidFill>
                  <a:schemeClr val="accent1"/>
                </a:solidFill>
              </a:rPr>
              <a:t>words +/-</a:t>
            </a:r>
            <a:r>
              <a:rPr lang="en-GB" sz="2200" b="1" i="1" dirty="0">
                <a:solidFill>
                  <a:schemeClr val="accent1"/>
                </a:solidFill>
              </a:rPr>
              <a:t>10%).</a:t>
            </a:r>
            <a:endParaRPr lang="en-GB" sz="2200" i="1" dirty="0">
              <a:solidFill>
                <a:schemeClr val="accent1"/>
              </a:solidFill>
            </a:endParaRPr>
          </a:p>
          <a:p>
            <a:pPr marL="0" indent="0">
              <a:buNone/>
            </a:pPr>
            <a:endParaRPr lang="en-GB" sz="2200" dirty="0"/>
          </a:p>
        </p:txBody>
      </p:sp>
    </p:spTree>
    <p:extLst>
      <p:ext uri="{BB962C8B-B14F-4D97-AF65-F5344CB8AC3E}">
        <p14:creationId xmlns:p14="http://schemas.microsoft.com/office/powerpoint/2010/main" val="1333640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smtClean="0"/>
              <a:t/>
            </a:r>
            <a:br>
              <a:rPr lang="en-GB" sz="3200" dirty="0" smtClean="0"/>
            </a:br>
            <a:r>
              <a:rPr lang="en-GB" sz="3200" dirty="0" err="1" smtClean="0"/>
              <a:t>Ymarfer</a:t>
            </a:r>
            <a:r>
              <a:rPr lang="en-GB" sz="3200" i="1" dirty="0" smtClean="0">
                <a:solidFill>
                  <a:schemeClr val="accent1">
                    <a:lumMod val="75000"/>
                  </a:schemeClr>
                </a:solidFill>
              </a:rPr>
              <a:t> </a:t>
            </a:r>
            <a:br>
              <a:rPr lang="en-GB" sz="3200" i="1" dirty="0" smtClean="0">
                <a:solidFill>
                  <a:schemeClr val="accent1">
                    <a:lumMod val="75000"/>
                  </a:schemeClr>
                </a:solidFill>
              </a:rPr>
            </a:br>
            <a:r>
              <a:rPr lang="en-GB" sz="3200" i="1" dirty="0" smtClean="0">
                <a:solidFill>
                  <a:schemeClr val="accent1">
                    <a:lumMod val="75000"/>
                  </a:schemeClr>
                </a:solidFill>
              </a:rPr>
              <a:t>Exercise</a:t>
            </a:r>
            <a:endParaRPr lang="en-GB" sz="3200" i="1" dirty="0">
              <a:solidFill>
                <a:schemeClr val="accent1">
                  <a:lumMod val="75000"/>
                </a:schemeClr>
              </a:solidFill>
            </a:endParaRPr>
          </a:p>
        </p:txBody>
      </p:sp>
      <p:sp>
        <p:nvSpPr>
          <p:cNvPr id="3" name="Content Placeholder 2"/>
          <p:cNvSpPr>
            <a:spLocks noGrp="1"/>
          </p:cNvSpPr>
          <p:nvPr>
            <p:ph sz="half" idx="1"/>
          </p:nvPr>
        </p:nvSpPr>
        <p:spPr/>
        <p:txBody>
          <a:bodyPr/>
          <a:lstStyle/>
          <a:p>
            <a:r>
              <a:rPr lang="cy-GB" dirty="0" smtClean="0"/>
              <a:t>Meddyliwch am eich plentyndod. Ble a beth wnaethoch chwarae?</a:t>
            </a:r>
            <a:endParaRPr lang="cy-GB" dirty="0"/>
          </a:p>
        </p:txBody>
      </p:sp>
      <p:sp>
        <p:nvSpPr>
          <p:cNvPr id="4" name="Content Placeholder 3"/>
          <p:cNvSpPr>
            <a:spLocks noGrp="1"/>
          </p:cNvSpPr>
          <p:nvPr>
            <p:ph sz="half" idx="2"/>
          </p:nvPr>
        </p:nvSpPr>
        <p:spPr/>
        <p:txBody>
          <a:bodyPr/>
          <a:lstStyle/>
          <a:p>
            <a:r>
              <a:rPr lang="en-GB" i="1" dirty="0" smtClean="0">
                <a:solidFill>
                  <a:schemeClr val="accent1">
                    <a:lumMod val="75000"/>
                  </a:schemeClr>
                </a:solidFill>
              </a:rPr>
              <a:t>Think about your own childhood. Where and what did you play?</a:t>
            </a:r>
            <a:endParaRPr lang="en-GB" dirty="0"/>
          </a:p>
        </p:txBody>
      </p:sp>
    </p:spTree>
    <p:extLst>
      <p:ext uri="{BB962C8B-B14F-4D97-AF65-F5344CB8AC3E}">
        <p14:creationId xmlns:p14="http://schemas.microsoft.com/office/powerpoint/2010/main" val="2102040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015" y="135155"/>
            <a:ext cx="10515600" cy="1255609"/>
          </a:xfrm>
        </p:spPr>
        <p:txBody>
          <a:bodyPr>
            <a:noAutofit/>
          </a:bodyPr>
          <a:lstStyle/>
          <a:p>
            <a:pPr algn="ctr"/>
            <a:r>
              <a:rPr lang="en-GB" sz="3200" dirty="0" err="1">
                <a:solidFill>
                  <a:prstClr val="black"/>
                </a:solidFill>
              </a:rPr>
              <a:t>Ymarfer</a:t>
            </a:r>
            <a:r>
              <a:rPr lang="en-GB" sz="3200" i="1" dirty="0">
                <a:solidFill>
                  <a:srgbClr val="5B9BD5">
                    <a:lumMod val="75000"/>
                  </a:srgbClr>
                </a:solidFill>
              </a:rPr>
              <a:t> </a:t>
            </a:r>
            <a:br>
              <a:rPr lang="en-GB" sz="3200" i="1" dirty="0">
                <a:solidFill>
                  <a:srgbClr val="5B9BD5">
                    <a:lumMod val="75000"/>
                  </a:srgbClr>
                </a:solidFill>
              </a:rPr>
            </a:br>
            <a:r>
              <a:rPr lang="en-GB" sz="3200" i="1" dirty="0">
                <a:solidFill>
                  <a:srgbClr val="5B9BD5">
                    <a:lumMod val="75000"/>
                  </a:srgbClr>
                </a:solidFill>
              </a:rPr>
              <a:t>Exercise</a:t>
            </a:r>
            <a:endParaRPr lang="en-GB" sz="3200"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r>
              <a:rPr lang="cy-GB" sz="4000" dirty="0" smtClean="0"/>
              <a:t>Beth oedd yn bwysig am yr amgylchedd?</a:t>
            </a:r>
          </a:p>
          <a:p>
            <a:r>
              <a:rPr lang="cy-GB" sz="4000" dirty="0" smtClean="0"/>
              <a:t>Beth oedd rôl yr oedolyn?</a:t>
            </a:r>
            <a:br>
              <a:rPr lang="cy-GB" sz="4000" dirty="0" smtClean="0"/>
            </a:br>
            <a:endParaRPr lang="cy-GB" sz="4000" dirty="0" smtClean="0"/>
          </a:p>
          <a:p>
            <a:endParaRPr lang="en-GB" sz="4000" dirty="0"/>
          </a:p>
        </p:txBody>
      </p:sp>
      <p:sp>
        <p:nvSpPr>
          <p:cNvPr id="4" name="Content Placeholder 3"/>
          <p:cNvSpPr>
            <a:spLocks noGrp="1"/>
          </p:cNvSpPr>
          <p:nvPr>
            <p:ph sz="half" idx="2"/>
          </p:nvPr>
        </p:nvSpPr>
        <p:spPr/>
        <p:txBody>
          <a:bodyPr/>
          <a:lstStyle/>
          <a:p>
            <a:r>
              <a:rPr lang="en-GB" sz="4000" i="1" dirty="0" smtClean="0">
                <a:solidFill>
                  <a:schemeClr val="accent1">
                    <a:lumMod val="75000"/>
                  </a:schemeClr>
                </a:solidFill>
              </a:rPr>
              <a:t>What was special about the environment?</a:t>
            </a:r>
          </a:p>
          <a:p>
            <a:r>
              <a:rPr lang="en-GB" sz="4000" i="1" dirty="0" smtClean="0">
                <a:solidFill>
                  <a:schemeClr val="accent1">
                    <a:lumMod val="75000"/>
                  </a:schemeClr>
                </a:solidFill>
              </a:rPr>
              <a:t>What was the role of the adult?</a:t>
            </a:r>
            <a:br>
              <a:rPr lang="en-GB" sz="4000" i="1" dirty="0" smtClean="0">
                <a:solidFill>
                  <a:schemeClr val="accent1">
                    <a:lumMod val="75000"/>
                  </a:schemeClr>
                </a:solidFill>
              </a:rPr>
            </a:br>
            <a:endParaRPr lang="en-GB" sz="4000" i="1" dirty="0" smtClean="0">
              <a:solidFill>
                <a:schemeClr val="accent1">
                  <a:lumMod val="75000"/>
                </a:schemeClr>
              </a:solidFill>
            </a:endParaRPr>
          </a:p>
          <a:p>
            <a:endParaRPr lang="en-GB" dirty="0"/>
          </a:p>
        </p:txBody>
      </p:sp>
    </p:spTree>
    <p:extLst>
      <p:ext uri="{BB962C8B-B14F-4D97-AF65-F5344CB8AC3E}">
        <p14:creationId xmlns:p14="http://schemas.microsoft.com/office/powerpoint/2010/main" val="3712727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dirty="0" err="1">
                <a:solidFill>
                  <a:prstClr val="black"/>
                </a:solidFill>
              </a:rPr>
              <a:t>Ymarfer</a:t>
            </a:r>
            <a:r>
              <a:rPr lang="en-GB" sz="3200" i="1" dirty="0">
                <a:solidFill>
                  <a:srgbClr val="5B9BD5">
                    <a:lumMod val="75000"/>
                  </a:srgbClr>
                </a:solidFill>
              </a:rPr>
              <a:t> </a:t>
            </a:r>
            <a:br>
              <a:rPr lang="en-GB" sz="3200" i="1" dirty="0">
                <a:solidFill>
                  <a:srgbClr val="5B9BD5">
                    <a:lumMod val="75000"/>
                  </a:srgbClr>
                </a:solidFill>
              </a:rPr>
            </a:br>
            <a:r>
              <a:rPr lang="en-GB" sz="3200" i="1" dirty="0">
                <a:solidFill>
                  <a:srgbClr val="5B9BD5">
                    <a:lumMod val="75000"/>
                  </a:srgbClr>
                </a:solidFill>
              </a:rPr>
              <a:t>Exercise</a:t>
            </a:r>
            <a:endParaRPr lang="en-GB" dirty="0"/>
          </a:p>
        </p:txBody>
      </p:sp>
      <p:sp>
        <p:nvSpPr>
          <p:cNvPr id="3" name="Content Placeholder 2"/>
          <p:cNvSpPr>
            <a:spLocks noGrp="1"/>
          </p:cNvSpPr>
          <p:nvPr>
            <p:ph sz="half" idx="1"/>
          </p:nvPr>
        </p:nvSpPr>
        <p:spPr>
          <a:xfrm>
            <a:off x="-120004" y="1825625"/>
            <a:ext cx="5181600" cy="4351338"/>
          </a:xfrm>
        </p:spPr>
        <p:txBody>
          <a:bodyPr>
            <a:normAutofit lnSpcReduction="10000"/>
          </a:bodyPr>
          <a:lstStyle/>
          <a:p>
            <a:pPr lvl="4"/>
            <a:r>
              <a:rPr lang="cy-GB" sz="4000" dirty="0" smtClean="0"/>
              <a:t>Beth ydych wedi arsylwi am yr amgylchedd a </a:t>
            </a:r>
            <a:r>
              <a:rPr lang="cy-GB" sz="4000" dirty="0" err="1" smtClean="0"/>
              <a:t>rol</a:t>
            </a:r>
            <a:r>
              <a:rPr lang="cy-GB" sz="4000" dirty="0" smtClean="0"/>
              <a:t> yr oedolyn ar gyfer chwarae plant heddiw?</a:t>
            </a:r>
            <a:endParaRPr lang="cy-GB" sz="4000" dirty="0"/>
          </a:p>
        </p:txBody>
      </p:sp>
      <p:sp>
        <p:nvSpPr>
          <p:cNvPr id="4" name="Content Placeholder 3"/>
          <p:cNvSpPr>
            <a:spLocks noGrp="1"/>
          </p:cNvSpPr>
          <p:nvPr>
            <p:ph sz="half" idx="2"/>
          </p:nvPr>
        </p:nvSpPr>
        <p:spPr/>
        <p:txBody>
          <a:bodyPr>
            <a:normAutofit lnSpcReduction="10000"/>
          </a:bodyPr>
          <a:lstStyle/>
          <a:p>
            <a:r>
              <a:rPr lang="en-GB" sz="4000" i="1" dirty="0" smtClean="0">
                <a:solidFill>
                  <a:schemeClr val="accent1">
                    <a:lumMod val="75000"/>
                  </a:schemeClr>
                </a:solidFill>
              </a:rPr>
              <a:t>What have  you observed about the environment and the role of the adult for young children’s play today? </a:t>
            </a:r>
            <a:br>
              <a:rPr lang="en-GB" sz="4000" i="1" dirty="0" smtClean="0">
                <a:solidFill>
                  <a:schemeClr val="accent1">
                    <a:lumMod val="75000"/>
                  </a:schemeClr>
                </a:solidFill>
              </a:rPr>
            </a:br>
            <a:endParaRPr lang="en-GB" sz="4000" i="1" dirty="0" smtClean="0">
              <a:solidFill>
                <a:schemeClr val="accent1">
                  <a:lumMod val="75000"/>
                </a:schemeClr>
              </a:solidFill>
            </a:endParaRPr>
          </a:p>
          <a:p>
            <a:endParaRPr lang="en-GB" dirty="0"/>
          </a:p>
        </p:txBody>
      </p:sp>
    </p:spTree>
    <p:extLst>
      <p:ext uri="{BB962C8B-B14F-4D97-AF65-F5344CB8AC3E}">
        <p14:creationId xmlns:p14="http://schemas.microsoft.com/office/powerpoint/2010/main" val="3461779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smtClean="0"/>
              <a:t>Ble</a:t>
            </a:r>
            <a:r>
              <a:rPr lang="en-GB" sz="3200" dirty="0" smtClean="0"/>
              <a:t> </a:t>
            </a:r>
            <a:r>
              <a:rPr lang="en-GB" sz="3200" dirty="0" err="1" smtClean="0"/>
              <a:t>ydym</a:t>
            </a:r>
            <a:r>
              <a:rPr lang="en-GB" sz="3200" dirty="0" smtClean="0"/>
              <a:t> </a:t>
            </a:r>
            <a:r>
              <a:rPr lang="en-GB" sz="3200" dirty="0" err="1" smtClean="0"/>
              <a:t>yn</a:t>
            </a:r>
            <a:r>
              <a:rPr lang="en-GB" sz="3200" dirty="0" smtClean="0"/>
              <a:t> </a:t>
            </a:r>
            <a:r>
              <a:rPr lang="en-GB" sz="3200" dirty="0" err="1" smtClean="0"/>
              <a:t>dysgu</a:t>
            </a:r>
            <a:r>
              <a:rPr lang="en-GB" sz="3200" dirty="0" smtClean="0"/>
              <a:t>? Beth </a:t>
            </a:r>
            <a:r>
              <a:rPr lang="en-GB" sz="3200" dirty="0" err="1" smtClean="0"/>
              <a:t>yw</a:t>
            </a:r>
            <a:r>
              <a:rPr lang="en-GB" sz="3200" dirty="0" smtClean="0"/>
              <a:t> </a:t>
            </a:r>
            <a:r>
              <a:rPr lang="en-GB" sz="3200" dirty="0" err="1" smtClean="0"/>
              <a:t>amgylchedd</a:t>
            </a:r>
            <a:r>
              <a:rPr lang="en-GB" sz="3200" dirty="0" smtClean="0"/>
              <a:t> </a:t>
            </a:r>
            <a:r>
              <a:rPr lang="en-GB" sz="3200" dirty="0" err="1" smtClean="0"/>
              <a:t>dysgu</a:t>
            </a:r>
            <a:r>
              <a:rPr lang="en-GB" sz="3200" dirty="0" smtClean="0"/>
              <a:t>? </a:t>
            </a:r>
            <a:br>
              <a:rPr lang="en-GB" sz="3200" dirty="0" smtClean="0"/>
            </a:br>
            <a:r>
              <a:rPr lang="en-GB" sz="3200" i="1" dirty="0" smtClean="0">
                <a:solidFill>
                  <a:schemeClr val="accent1"/>
                </a:solidFill>
              </a:rPr>
              <a:t>Where do we learn? What are learning environments? </a:t>
            </a:r>
            <a:endParaRPr lang="en-GB" sz="3200" i="1" dirty="0">
              <a:solidFill>
                <a:schemeClr val="accent1"/>
              </a:solidFill>
            </a:endParaRPr>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4982107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Gwahanol Amgylcheddau Dysgu</a:t>
            </a:r>
            <a:br>
              <a:rPr lang="cy-GB" dirty="0" smtClean="0"/>
            </a:br>
            <a:r>
              <a:rPr lang="en-GB" i="1" dirty="0" smtClean="0">
                <a:solidFill>
                  <a:schemeClr val="accent1">
                    <a:lumMod val="75000"/>
                  </a:schemeClr>
                </a:solidFill>
              </a:rPr>
              <a:t>Different Learning Environments</a:t>
            </a:r>
            <a:endParaRPr lang="en-GB" i="1" dirty="0">
              <a:solidFill>
                <a:schemeClr val="accent1">
                  <a:lumMod val="75000"/>
                </a:schemeClr>
              </a:solidFill>
            </a:endParaRPr>
          </a:p>
        </p:txBody>
      </p:sp>
      <p:pic>
        <p:nvPicPr>
          <p:cNvPr id="5" name="Content Placeholder 4"/>
          <p:cNvPicPr>
            <a:picLocks noGrp="1" noChangeAspect="1"/>
          </p:cNvPicPr>
          <p:nvPr>
            <p:ph sz="half" idx="1"/>
          </p:nvPr>
        </p:nvPicPr>
        <p:blipFill>
          <a:blip r:embed="rId2"/>
          <a:stretch>
            <a:fillRect/>
          </a:stretch>
        </p:blipFill>
        <p:spPr>
          <a:xfrm>
            <a:off x="585730" y="1593521"/>
            <a:ext cx="4928047" cy="3662909"/>
          </a:xfrm>
          <a:prstGeom prst="rect">
            <a:avLst/>
          </a:prstGeom>
        </p:spPr>
      </p:pic>
      <p:pic>
        <p:nvPicPr>
          <p:cNvPr id="6" name="Content Placeholder 5"/>
          <p:cNvPicPr>
            <a:picLocks noGrp="1" noChangeAspect="1"/>
          </p:cNvPicPr>
          <p:nvPr>
            <p:ph sz="half" idx="2"/>
          </p:nvPr>
        </p:nvPicPr>
        <p:blipFill>
          <a:blip r:embed="rId3"/>
          <a:stretch>
            <a:fillRect/>
          </a:stretch>
        </p:blipFill>
        <p:spPr>
          <a:xfrm>
            <a:off x="6096000" y="1690688"/>
            <a:ext cx="4710456" cy="3766742"/>
          </a:xfrm>
          <a:prstGeom prst="rect">
            <a:avLst/>
          </a:prstGeom>
        </p:spPr>
      </p:pic>
    </p:spTree>
    <p:extLst>
      <p:ext uri="{BB962C8B-B14F-4D97-AF65-F5344CB8AC3E}">
        <p14:creationId xmlns:p14="http://schemas.microsoft.com/office/powerpoint/2010/main" val="895278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958517" y="2042508"/>
            <a:ext cx="3991289" cy="3181069"/>
          </a:xfrm>
          <a:prstGeom prst="rect">
            <a:avLst/>
          </a:prstGeom>
        </p:spPr>
      </p:pic>
      <p:pic>
        <p:nvPicPr>
          <p:cNvPr id="5" name="Picture 4"/>
          <p:cNvPicPr>
            <a:picLocks noChangeAspect="1"/>
          </p:cNvPicPr>
          <p:nvPr/>
        </p:nvPicPr>
        <p:blipFill>
          <a:blip r:embed="rId3"/>
          <a:stretch>
            <a:fillRect/>
          </a:stretch>
        </p:blipFill>
        <p:spPr>
          <a:xfrm>
            <a:off x="4860772" y="3268843"/>
            <a:ext cx="4003979" cy="3482385"/>
          </a:xfrm>
          <a:prstGeom prst="rect">
            <a:avLst/>
          </a:prstGeom>
        </p:spPr>
      </p:pic>
      <p:pic>
        <p:nvPicPr>
          <p:cNvPr id="6" name="Picture 5"/>
          <p:cNvPicPr>
            <a:picLocks noChangeAspect="1"/>
          </p:cNvPicPr>
          <p:nvPr/>
        </p:nvPicPr>
        <p:blipFill>
          <a:blip r:embed="rId4"/>
          <a:stretch>
            <a:fillRect/>
          </a:stretch>
        </p:blipFill>
        <p:spPr>
          <a:xfrm>
            <a:off x="6504834" y="365125"/>
            <a:ext cx="4973475" cy="3412935"/>
          </a:xfrm>
          <a:prstGeom prst="rect">
            <a:avLst/>
          </a:prstGeom>
        </p:spPr>
      </p:pic>
    </p:spTree>
    <p:extLst>
      <p:ext uri="{BB962C8B-B14F-4D97-AF65-F5344CB8AC3E}">
        <p14:creationId xmlns:p14="http://schemas.microsoft.com/office/powerpoint/2010/main" val="2645540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Amgylchedd</a:t>
            </a:r>
            <a:r>
              <a:rPr lang="en-GB" dirty="0" smtClean="0"/>
              <a:t> </a:t>
            </a:r>
            <a:r>
              <a:rPr lang="en-GB" dirty="0" err="1" smtClean="0"/>
              <a:t>Dysgu</a:t>
            </a:r>
            <a:r>
              <a:rPr lang="en-GB" dirty="0" smtClean="0"/>
              <a:t> Montessori</a:t>
            </a:r>
            <a:br>
              <a:rPr lang="en-GB" dirty="0" smtClean="0"/>
            </a:br>
            <a:r>
              <a:rPr lang="en-GB" i="1" dirty="0" err="1" smtClean="0">
                <a:solidFill>
                  <a:schemeClr val="accent1">
                    <a:lumMod val="75000"/>
                  </a:schemeClr>
                </a:solidFill>
              </a:rPr>
              <a:t>Montessori</a:t>
            </a:r>
            <a:r>
              <a:rPr lang="en-GB" i="1" dirty="0" smtClean="0">
                <a:solidFill>
                  <a:schemeClr val="accent1">
                    <a:lumMod val="75000"/>
                  </a:schemeClr>
                </a:solidFill>
              </a:rPr>
              <a:t> Learning Environment</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r>
              <a:rPr lang="en-GB" dirty="0" smtClean="0">
                <a:hlinkClick r:id="rId2"/>
              </a:rPr>
              <a:t>https://www.youtube.com/watch?v=-oAzH79niws</a:t>
            </a:r>
            <a:endParaRPr lang="en-GB" dirty="0" smtClean="0"/>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221390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Amgylchedd</a:t>
            </a:r>
            <a:r>
              <a:rPr lang="en-GB" dirty="0" smtClean="0"/>
              <a:t> </a:t>
            </a:r>
            <a:r>
              <a:rPr lang="en-GB" dirty="0" err="1" smtClean="0"/>
              <a:t>Dysgu</a:t>
            </a:r>
            <a:r>
              <a:rPr lang="en-GB" dirty="0" smtClean="0"/>
              <a:t> Steiner</a:t>
            </a:r>
            <a:br>
              <a:rPr lang="en-GB" dirty="0" smtClean="0"/>
            </a:br>
            <a:r>
              <a:rPr lang="en-GB" i="1" dirty="0" smtClean="0">
                <a:solidFill>
                  <a:schemeClr val="accent1">
                    <a:lumMod val="75000"/>
                  </a:schemeClr>
                </a:solidFill>
              </a:rPr>
              <a:t>Steiner Learning Environment</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r>
              <a:rPr lang="en-GB" dirty="0" smtClean="0">
                <a:hlinkClick r:id="rId2"/>
              </a:rPr>
              <a:t>https://www.youtube.com/watch?v=5lGrYqaI26U</a:t>
            </a:r>
            <a:endParaRPr lang="en-GB" dirty="0" smtClean="0"/>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565536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Amgylchedd</a:t>
            </a:r>
            <a:r>
              <a:rPr lang="en-GB" dirty="0" smtClean="0"/>
              <a:t> </a:t>
            </a:r>
            <a:r>
              <a:rPr lang="en-GB" dirty="0" err="1" smtClean="0"/>
              <a:t>Dysgu</a:t>
            </a:r>
            <a:r>
              <a:rPr lang="en-GB" dirty="0" smtClean="0"/>
              <a:t> Reggio Emilia </a:t>
            </a:r>
            <a:r>
              <a:rPr lang="en-GB" dirty="0"/>
              <a:t/>
            </a:r>
            <a:br>
              <a:rPr lang="en-GB" dirty="0"/>
            </a:br>
            <a:r>
              <a:rPr lang="en-GB" i="1" dirty="0" smtClean="0">
                <a:solidFill>
                  <a:schemeClr val="accent1">
                    <a:lumMod val="75000"/>
                  </a:schemeClr>
                </a:solidFill>
              </a:rPr>
              <a:t>Reggio Emilia  Learning Environment</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r>
              <a:rPr lang="en-GB" dirty="0" smtClean="0">
                <a:hlinkClick r:id="rId2"/>
              </a:rPr>
              <a:t>https://www.youtube.com/watch?v=HQKD5evdcrg</a:t>
            </a:r>
            <a:endParaRPr lang="en-GB" dirty="0" smtClean="0"/>
          </a:p>
          <a:p>
            <a:r>
              <a:rPr lang="en-GB" dirty="0" smtClean="0">
                <a:hlinkClick r:id="rId3"/>
              </a:rPr>
              <a:t>https://www.youtube.com/watch?v=4wE3I9jePa0</a:t>
            </a:r>
            <a:endParaRPr lang="en-GB" dirty="0" smtClean="0"/>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131148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6165"/>
            <a:ext cx="10515600" cy="1504523"/>
          </a:xfrm>
        </p:spPr>
        <p:txBody>
          <a:bodyPr>
            <a:noAutofit/>
          </a:bodyPr>
          <a:lstStyle/>
          <a:p>
            <a:r>
              <a:rPr lang="en-GB" sz="2800" dirty="0" err="1" smtClean="0"/>
              <a:t>Ar</a:t>
            </a:r>
            <a:r>
              <a:rPr lang="en-GB" sz="2800" dirty="0" smtClean="0"/>
              <a:t> </a:t>
            </a:r>
            <a:r>
              <a:rPr lang="en-GB" sz="2800" dirty="0" err="1" smtClean="0"/>
              <a:t>ôl</a:t>
            </a:r>
            <a:r>
              <a:rPr lang="en-GB" sz="2800" dirty="0" smtClean="0"/>
              <a:t> </a:t>
            </a:r>
            <a:r>
              <a:rPr lang="en-GB" sz="2800" dirty="0" err="1" smtClean="0"/>
              <a:t>gwylio’r</a:t>
            </a:r>
            <a:r>
              <a:rPr lang="en-GB" sz="2800" dirty="0" smtClean="0"/>
              <a:t> </a:t>
            </a:r>
            <a:r>
              <a:rPr lang="en-GB" sz="2800" dirty="0" err="1" smtClean="0"/>
              <a:t>clipiau</a:t>
            </a:r>
            <a:r>
              <a:rPr lang="en-GB" sz="2800" dirty="0" smtClean="0"/>
              <a:t>. Beth </a:t>
            </a:r>
            <a:r>
              <a:rPr lang="en-GB" sz="2800" dirty="0" err="1" smtClean="0"/>
              <a:t>yw’r</a:t>
            </a:r>
            <a:r>
              <a:rPr lang="en-GB" sz="2800" dirty="0" smtClean="0"/>
              <a:t> </a:t>
            </a:r>
            <a:r>
              <a:rPr lang="en-GB" sz="2800" dirty="0" err="1" smtClean="0"/>
              <a:t>materiaon</a:t>
            </a:r>
            <a:r>
              <a:rPr lang="en-GB" sz="2800" dirty="0" smtClean="0"/>
              <a:t> </a:t>
            </a:r>
            <a:r>
              <a:rPr lang="en-GB" sz="2800" dirty="0" err="1" smtClean="0"/>
              <a:t>neu</a:t>
            </a:r>
            <a:r>
              <a:rPr lang="en-GB" sz="2800" dirty="0" smtClean="0"/>
              <a:t> </a:t>
            </a:r>
            <a:r>
              <a:rPr lang="en-GB" sz="2800" dirty="0" err="1" smtClean="0"/>
              <a:t>heriau</a:t>
            </a:r>
            <a:r>
              <a:rPr lang="en-GB" sz="2800" dirty="0" smtClean="0"/>
              <a:t> </a:t>
            </a:r>
            <a:r>
              <a:rPr lang="en-GB" sz="2800" dirty="0" err="1" smtClean="0"/>
              <a:t>sy’n</a:t>
            </a:r>
            <a:r>
              <a:rPr lang="en-GB" sz="2800" dirty="0" smtClean="0"/>
              <a:t> </a:t>
            </a:r>
            <a:r>
              <a:rPr lang="en-GB" sz="2800" dirty="0" err="1" smtClean="0"/>
              <a:t>codi</a:t>
            </a:r>
            <a:r>
              <a:rPr lang="en-GB" sz="2800" dirty="0" smtClean="0"/>
              <a:t>?</a:t>
            </a:r>
            <a:br>
              <a:rPr lang="en-GB" sz="2800" dirty="0" smtClean="0"/>
            </a:br>
            <a:r>
              <a:rPr lang="en-GB" sz="2800" i="1" dirty="0" smtClean="0">
                <a:solidFill>
                  <a:schemeClr val="accent1"/>
                </a:solidFill>
              </a:rPr>
              <a:t>Consider </a:t>
            </a:r>
            <a:r>
              <a:rPr lang="en-GB" sz="2800" i="1" dirty="0" smtClean="0">
                <a:solidFill>
                  <a:schemeClr val="accent1"/>
                </a:solidFill>
              </a:rPr>
              <a:t>the clips you have seen? What are the significant issues / challenges</a:t>
            </a:r>
            <a:endParaRPr lang="en-GB" sz="2800" i="1" dirty="0">
              <a:solidFill>
                <a:schemeClr val="accent1"/>
              </a:solidFill>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95628214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Amgylecheddau</a:t>
            </a:r>
            <a:r>
              <a:rPr lang="en-GB" dirty="0" smtClean="0"/>
              <a:t> </a:t>
            </a:r>
            <a:r>
              <a:rPr lang="en-GB" dirty="0" err="1" smtClean="0"/>
              <a:t>Dysgu</a:t>
            </a:r>
            <a:r>
              <a:rPr lang="en-GB" dirty="0" smtClean="0"/>
              <a:t/>
            </a:r>
            <a:br>
              <a:rPr lang="en-GB" dirty="0" smtClean="0"/>
            </a:br>
            <a:r>
              <a:rPr lang="en-GB" i="1" dirty="0" smtClean="0">
                <a:solidFill>
                  <a:schemeClr val="accent1">
                    <a:lumMod val="75000"/>
                  </a:schemeClr>
                </a:solidFill>
              </a:rPr>
              <a:t>Environments for learning?</a:t>
            </a:r>
            <a:endParaRPr lang="en-GB" i="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r>
              <a:rPr lang="cy-GB" dirty="0" smtClean="0"/>
              <a:t>Tu-fewn</a:t>
            </a:r>
          </a:p>
          <a:p>
            <a:r>
              <a:rPr lang="cy-GB" dirty="0" smtClean="0"/>
              <a:t>Tu allan</a:t>
            </a:r>
          </a:p>
          <a:p>
            <a:r>
              <a:rPr lang="cy-GB" dirty="0" smtClean="0"/>
              <a:t>Natur</a:t>
            </a:r>
          </a:p>
          <a:p>
            <a:r>
              <a:rPr lang="cy-GB" dirty="0" smtClean="0"/>
              <a:t>Strwythuredig</a:t>
            </a:r>
          </a:p>
          <a:p>
            <a:r>
              <a:rPr lang="cy-GB" dirty="0" smtClean="0"/>
              <a:t>Penagored</a:t>
            </a:r>
          </a:p>
          <a:p>
            <a:r>
              <a:rPr lang="cy-GB" dirty="0" smtClean="0"/>
              <a:t>Adnoddau penagored</a:t>
            </a:r>
          </a:p>
          <a:p>
            <a:r>
              <a:rPr lang="cy-GB" dirty="0" smtClean="0"/>
              <a:t>Deunyddiau rhydd</a:t>
            </a:r>
          </a:p>
          <a:p>
            <a:r>
              <a:rPr lang="cy-GB" dirty="0" smtClean="0"/>
              <a:t>‘Affordance'</a:t>
            </a:r>
          </a:p>
          <a:p>
            <a:endParaRPr lang="en-GB" dirty="0"/>
          </a:p>
        </p:txBody>
      </p:sp>
      <p:sp>
        <p:nvSpPr>
          <p:cNvPr id="4" name="Content Placeholder 3"/>
          <p:cNvSpPr>
            <a:spLocks noGrp="1"/>
          </p:cNvSpPr>
          <p:nvPr>
            <p:ph sz="half" idx="2"/>
          </p:nvPr>
        </p:nvSpPr>
        <p:spPr/>
        <p:txBody>
          <a:bodyPr>
            <a:normAutofit/>
          </a:bodyPr>
          <a:lstStyle/>
          <a:p>
            <a:r>
              <a:rPr lang="en-GB" i="1" dirty="0" smtClean="0">
                <a:solidFill>
                  <a:schemeClr val="accent1">
                    <a:lumMod val="75000"/>
                  </a:schemeClr>
                </a:solidFill>
              </a:rPr>
              <a:t>Inside </a:t>
            </a:r>
          </a:p>
          <a:p>
            <a:r>
              <a:rPr lang="en-GB" i="1" dirty="0" smtClean="0">
                <a:solidFill>
                  <a:schemeClr val="accent1">
                    <a:lumMod val="75000"/>
                  </a:schemeClr>
                </a:solidFill>
              </a:rPr>
              <a:t>Outside</a:t>
            </a:r>
          </a:p>
          <a:p>
            <a:r>
              <a:rPr lang="en-GB" i="1" dirty="0" smtClean="0">
                <a:solidFill>
                  <a:schemeClr val="accent1">
                    <a:lumMod val="75000"/>
                  </a:schemeClr>
                </a:solidFill>
              </a:rPr>
              <a:t>Nature based</a:t>
            </a:r>
          </a:p>
          <a:p>
            <a:r>
              <a:rPr lang="en-GB" i="1" dirty="0" smtClean="0">
                <a:solidFill>
                  <a:schemeClr val="accent1">
                    <a:lumMod val="75000"/>
                  </a:schemeClr>
                </a:solidFill>
              </a:rPr>
              <a:t>Structured</a:t>
            </a:r>
          </a:p>
          <a:p>
            <a:r>
              <a:rPr lang="en-GB" i="1" dirty="0" smtClean="0">
                <a:solidFill>
                  <a:schemeClr val="accent1">
                    <a:lumMod val="75000"/>
                  </a:schemeClr>
                </a:solidFill>
              </a:rPr>
              <a:t>Open-ended</a:t>
            </a:r>
          </a:p>
          <a:p>
            <a:r>
              <a:rPr lang="en-GB" i="1" dirty="0" smtClean="0">
                <a:solidFill>
                  <a:schemeClr val="accent1">
                    <a:lumMod val="75000"/>
                  </a:schemeClr>
                </a:solidFill>
              </a:rPr>
              <a:t>Open-ended resources</a:t>
            </a:r>
          </a:p>
          <a:p>
            <a:r>
              <a:rPr lang="en-GB" i="1" dirty="0" smtClean="0">
                <a:solidFill>
                  <a:schemeClr val="accent1">
                    <a:lumMod val="75000"/>
                  </a:schemeClr>
                </a:solidFill>
              </a:rPr>
              <a:t>‘Loose parts’</a:t>
            </a:r>
          </a:p>
          <a:p>
            <a:r>
              <a:rPr lang="en-GB" i="1" dirty="0" smtClean="0">
                <a:solidFill>
                  <a:schemeClr val="accent1">
                    <a:lumMod val="75000"/>
                  </a:schemeClr>
                </a:solidFill>
              </a:rPr>
              <a:t>Affordance </a:t>
            </a:r>
          </a:p>
          <a:p>
            <a:endParaRPr lang="en-GB" dirty="0" smtClean="0"/>
          </a:p>
          <a:p>
            <a:pPr marL="0" indent="0">
              <a:buNone/>
            </a:pPr>
            <a:endParaRPr lang="en-GB" dirty="0" smtClean="0"/>
          </a:p>
          <a:p>
            <a:endParaRPr lang="en-GB" dirty="0" smtClean="0"/>
          </a:p>
          <a:p>
            <a:endParaRPr lang="en-GB" dirty="0"/>
          </a:p>
        </p:txBody>
      </p:sp>
    </p:spTree>
    <p:extLst>
      <p:ext uri="{BB962C8B-B14F-4D97-AF65-F5344CB8AC3E}">
        <p14:creationId xmlns:p14="http://schemas.microsoft.com/office/powerpoint/2010/main" val="42896875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‘Loose parts’</a:t>
            </a:r>
            <a:endParaRPr lang="en-GB" dirty="0"/>
          </a:p>
        </p:txBody>
      </p:sp>
      <p:pic>
        <p:nvPicPr>
          <p:cNvPr id="4" name="Content Placeholder 3"/>
          <p:cNvPicPr>
            <a:picLocks noGrp="1" noChangeAspect="1"/>
          </p:cNvPicPr>
          <p:nvPr>
            <p:ph idx="1"/>
          </p:nvPr>
        </p:nvPicPr>
        <p:blipFill>
          <a:blip r:embed="rId2"/>
          <a:stretch>
            <a:fillRect/>
          </a:stretch>
        </p:blipFill>
        <p:spPr>
          <a:xfrm>
            <a:off x="724469" y="1877077"/>
            <a:ext cx="3951563" cy="2656596"/>
          </a:xfrm>
          <a:prstGeom prst="rect">
            <a:avLst/>
          </a:prstGeom>
        </p:spPr>
      </p:pic>
      <p:pic>
        <p:nvPicPr>
          <p:cNvPr id="5" name="Picture 4"/>
          <p:cNvPicPr>
            <a:picLocks noChangeAspect="1"/>
          </p:cNvPicPr>
          <p:nvPr/>
        </p:nvPicPr>
        <p:blipFill>
          <a:blip r:embed="rId3"/>
          <a:stretch>
            <a:fillRect/>
          </a:stretch>
        </p:blipFill>
        <p:spPr>
          <a:xfrm>
            <a:off x="3975489" y="3596366"/>
            <a:ext cx="3722992" cy="2705875"/>
          </a:xfrm>
          <a:prstGeom prst="rect">
            <a:avLst/>
          </a:prstGeom>
        </p:spPr>
      </p:pic>
      <p:pic>
        <p:nvPicPr>
          <p:cNvPr id="1026" name="Picture 2" descr="Image result for loose part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08283" y="1646451"/>
            <a:ext cx="3734255" cy="2766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068063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‘Loose parts’</a:t>
            </a:r>
            <a:endParaRPr lang="en-GB" dirty="0"/>
          </a:p>
        </p:txBody>
      </p:sp>
      <p:pic>
        <p:nvPicPr>
          <p:cNvPr id="4" name="Content Placeholder 3"/>
          <p:cNvPicPr>
            <a:picLocks noGrp="1" noChangeAspect="1"/>
          </p:cNvPicPr>
          <p:nvPr>
            <p:ph idx="1"/>
          </p:nvPr>
        </p:nvPicPr>
        <p:blipFill>
          <a:blip r:embed="rId2"/>
          <a:stretch>
            <a:fillRect/>
          </a:stretch>
        </p:blipFill>
        <p:spPr>
          <a:xfrm>
            <a:off x="739499" y="1690688"/>
            <a:ext cx="4297914" cy="3016973"/>
          </a:xfrm>
          <a:prstGeom prst="rect">
            <a:avLst/>
          </a:prstGeom>
        </p:spPr>
      </p:pic>
      <p:pic>
        <p:nvPicPr>
          <p:cNvPr id="5" name="Picture 4"/>
          <p:cNvPicPr>
            <a:picLocks noChangeAspect="1"/>
          </p:cNvPicPr>
          <p:nvPr/>
        </p:nvPicPr>
        <p:blipFill>
          <a:blip r:embed="rId3"/>
          <a:stretch>
            <a:fillRect/>
          </a:stretch>
        </p:blipFill>
        <p:spPr>
          <a:xfrm>
            <a:off x="6335407" y="1450994"/>
            <a:ext cx="4226734" cy="3082678"/>
          </a:xfrm>
          <a:prstGeom prst="rect">
            <a:avLst/>
          </a:prstGeom>
        </p:spPr>
      </p:pic>
      <p:pic>
        <p:nvPicPr>
          <p:cNvPr id="7" name="Picture 6"/>
          <p:cNvPicPr>
            <a:picLocks noChangeAspect="1"/>
          </p:cNvPicPr>
          <p:nvPr/>
        </p:nvPicPr>
        <p:blipFill>
          <a:blip r:embed="rId4"/>
          <a:stretch>
            <a:fillRect/>
          </a:stretch>
        </p:blipFill>
        <p:spPr>
          <a:xfrm>
            <a:off x="3953274" y="3838290"/>
            <a:ext cx="4018980" cy="2909888"/>
          </a:xfrm>
          <a:prstGeom prst="rect">
            <a:avLst/>
          </a:prstGeom>
        </p:spPr>
      </p:pic>
    </p:spTree>
    <p:extLst>
      <p:ext uri="{BB962C8B-B14F-4D97-AF65-F5344CB8AC3E}">
        <p14:creationId xmlns:p14="http://schemas.microsoft.com/office/powerpoint/2010/main" val="13154801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Amgylchedd</a:t>
            </a:r>
            <a:r>
              <a:rPr lang="en-GB" dirty="0" smtClean="0"/>
              <a:t> </a:t>
            </a:r>
            <a:r>
              <a:rPr lang="en-GB" dirty="0" err="1" smtClean="0"/>
              <a:t>Dysgu</a:t>
            </a:r>
            <a:r>
              <a:rPr lang="en-GB" dirty="0" smtClean="0"/>
              <a:t> </a:t>
            </a:r>
            <a:r>
              <a:rPr lang="en-GB" dirty="0" err="1" smtClean="0"/>
              <a:t>Tu</a:t>
            </a:r>
            <a:r>
              <a:rPr lang="en-GB" dirty="0" smtClean="0"/>
              <a:t> </a:t>
            </a:r>
            <a:r>
              <a:rPr lang="en-GB" dirty="0" err="1" smtClean="0"/>
              <a:t>allan</a:t>
            </a:r>
            <a:r>
              <a:rPr lang="en-GB" dirty="0" smtClean="0"/>
              <a:t>?</a:t>
            </a:r>
            <a:br>
              <a:rPr lang="en-GB" dirty="0" smtClean="0"/>
            </a:br>
            <a:r>
              <a:rPr lang="en-GB" i="1" dirty="0" smtClean="0">
                <a:solidFill>
                  <a:schemeClr val="accent1">
                    <a:lumMod val="75000"/>
                  </a:schemeClr>
                </a:solidFill>
              </a:rPr>
              <a:t>Outdoor Learning Environment?</a:t>
            </a:r>
            <a:endParaRPr lang="en-GB" i="1" dirty="0">
              <a:solidFill>
                <a:schemeClr val="accent1">
                  <a:lumMod val="75000"/>
                </a:schemeClr>
              </a:solidFill>
            </a:endParaRPr>
          </a:p>
        </p:txBody>
      </p:sp>
      <p:pic>
        <p:nvPicPr>
          <p:cNvPr id="5" name="Content Placeholder 4"/>
          <p:cNvPicPr>
            <a:picLocks noGrp="1" noChangeAspect="1"/>
          </p:cNvPicPr>
          <p:nvPr>
            <p:ph sz="half" idx="1"/>
          </p:nvPr>
        </p:nvPicPr>
        <p:blipFill>
          <a:blip r:embed="rId3"/>
          <a:stretch>
            <a:fillRect/>
          </a:stretch>
        </p:blipFill>
        <p:spPr>
          <a:xfrm>
            <a:off x="580374" y="1652360"/>
            <a:ext cx="7626074" cy="5004245"/>
          </a:xfrm>
          <a:prstGeom prst="rect">
            <a:avLst/>
          </a:prstGeom>
        </p:spPr>
      </p:pic>
      <p:sp>
        <p:nvSpPr>
          <p:cNvPr id="4" name="Content Placeholder 3"/>
          <p:cNvSpPr>
            <a:spLocks noGrp="1"/>
          </p:cNvSpPr>
          <p:nvPr>
            <p:ph sz="half" idx="2"/>
          </p:nvPr>
        </p:nvSpPr>
        <p:spPr>
          <a:xfrm>
            <a:off x="8689538" y="5825878"/>
            <a:ext cx="2664262" cy="351085"/>
          </a:xfrm>
        </p:spPr>
        <p:txBody>
          <a:bodyPr>
            <a:normAutofit fontScale="40000" lnSpcReduction="20000"/>
          </a:bodyPr>
          <a:lstStyle/>
          <a:p>
            <a:r>
              <a:rPr lang="en-GB" dirty="0" smtClean="0"/>
              <a:t>Image: </a:t>
            </a:r>
            <a:r>
              <a:rPr lang="en-GB" dirty="0" err="1" smtClean="0"/>
              <a:t>Newbeginningsatgrace</a:t>
            </a:r>
            <a:r>
              <a:rPr lang="en-GB" dirty="0" smtClean="0"/>
              <a:t>, 2017</a:t>
            </a:r>
            <a:endParaRPr lang="en-GB" dirty="0"/>
          </a:p>
        </p:txBody>
      </p:sp>
    </p:spTree>
    <p:extLst>
      <p:ext uri="{BB962C8B-B14F-4D97-AF65-F5344CB8AC3E}">
        <p14:creationId xmlns:p14="http://schemas.microsoft.com/office/powerpoint/2010/main" val="23580796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Content Placeholder 3"/>
          <p:cNvSpPr>
            <a:spLocks noGrp="1"/>
          </p:cNvSpPr>
          <p:nvPr>
            <p:ph sz="half" idx="2"/>
          </p:nvPr>
        </p:nvSpPr>
        <p:spPr>
          <a:xfrm>
            <a:off x="9461576" y="5814928"/>
            <a:ext cx="1892224" cy="602298"/>
          </a:xfrm>
        </p:spPr>
        <p:txBody>
          <a:bodyPr>
            <a:noAutofit/>
          </a:bodyPr>
          <a:lstStyle/>
          <a:p>
            <a:r>
              <a:rPr lang="en-GB" sz="1600" dirty="0" smtClean="0"/>
              <a:t>Image:  The Imagination Tree, 2017</a:t>
            </a:r>
          </a:p>
        </p:txBody>
      </p:sp>
      <p:pic>
        <p:nvPicPr>
          <p:cNvPr id="7" name="Content Placeholder 6"/>
          <p:cNvPicPr>
            <a:picLocks noGrp="1" noChangeAspect="1"/>
          </p:cNvPicPr>
          <p:nvPr>
            <p:ph sz="half" idx="1"/>
          </p:nvPr>
        </p:nvPicPr>
        <p:blipFill>
          <a:blip r:embed="rId3"/>
          <a:stretch>
            <a:fillRect/>
          </a:stretch>
        </p:blipFill>
        <p:spPr>
          <a:xfrm>
            <a:off x="1314022" y="81053"/>
            <a:ext cx="9093666" cy="5733875"/>
          </a:xfrm>
          <a:prstGeom prst="rect">
            <a:avLst/>
          </a:prstGeom>
        </p:spPr>
      </p:pic>
    </p:spTree>
    <p:extLst>
      <p:ext uri="{BB962C8B-B14F-4D97-AF65-F5344CB8AC3E}">
        <p14:creationId xmlns:p14="http://schemas.microsoft.com/office/powerpoint/2010/main" val="26054157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Ysgol</a:t>
            </a:r>
            <a:r>
              <a:rPr lang="en-GB" dirty="0" smtClean="0"/>
              <a:t> </a:t>
            </a:r>
            <a:r>
              <a:rPr lang="en-GB" dirty="0" err="1" smtClean="0"/>
              <a:t>Goedwig</a:t>
            </a:r>
            <a:r>
              <a:rPr lang="en-GB" dirty="0" smtClean="0"/>
              <a:t>?</a:t>
            </a:r>
            <a:br>
              <a:rPr lang="en-GB" dirty="0" smtClean="0"/>
            </a:br>
            <a:r>
              <a:rPr lang="en-GB" i="1" dirty="0" smtClean="0">
                <a:solidFill>
                  <a:schemeClr val="accent1">
                    <a:lumMod val="75000"/>
                  </a:schemeClr>
                </a:solidFill>
              </a:rPr>
              <a:t>Forest School?</a:t>
            </a:r>
            <a:endParaRPr lang="en-GB" i="1" dirty="0">
              <a:solidFill>
                <a:schemeClr val="accent1">
                  <a:lumMod val="75000"/>
                </a:schemeClr>
              </a:solidFill>
            </a:endParaRPr>
          </a:p>
        </p:txBody>
      </p:sp>
      <p:pic>
        <p:nvPicPr>
          <p:cNvPr id="5" name="Content Placeholder 4"/>
          <p:cNvPicPr>
            <a:picLocks noGrp="1" noChangeAspect="1"/>
          </p:cNvPicPr>
          <p:nvPr>
            <p:ph sz="half" idx="1"/>
          </p:nvPr>
        </p:nvPicPr>
        <p:blipFill>
          <a:blip r:embed="rId3"/>
          <a:stretch>
            <a:fillRect/>
          </a:stretch>
        </p:blipFill>
        <p:spPr>
          <a:xfrm>
            <a:off x="1804987" y="1604308"/>
            <a:ext cx="7673015" cy="4818394"/>
          </a:xfrm>
          <a:prstGeom prst="rect">
            <a:avLst/>
          </a:prstGeom>
        </p:spPr>
      </p:pic>
      <p:sp>
        <p:nvSpPr>
          <p:cNvPr id="4" name="Content Placeholder 3"/>
          <p:cNvSpPr>
            <a:spLocks noGrp="1"/>
          </p:cNvSpPr>
          <p:nvPr>
            <p:ph sz="half" idx="2"/>
          </p:nvPr>
        </p:nvSpPr>
        <p:spPr>
          <a:xfrm>
            <a:off x="9828430" y="5760171"/>
            <a:ext cx="1949261" cy="832269"/>
          </a:xfrm>
        </p:spPr>
        <p:txBody>
          <a:bodyPr>
            <a:normAutofit fontScale="77500" lnSpcReduction="20000"/>
          </a:bodyPr>
          <a:lstStyle/>
          <a:p>
            <a:r>
              <a:rPr lang="en-GB" dirty="0" smtClean="0"/>
              <a:t>Image:  Pinterest, 2017</a:t>
            </a:r>
          </a:p>
          <a:p>
            <a:pPr marL="0" indent="0">
              <a:buNone/>
            </a:pPr>
            <a:endParaRPr lang="en-GB" dirty="0"/>
          </a:p>
        </p:txBody>
      </p:sp>
    </p:spTree>
    <p:extLst>
      <p:ext uri="{BB962C8B-B14F-4D97-AF65-F5344CB8AC3E}">
        <p14:creationId xmlns:p14="http://schemas.microsoft.com/office/powerpoint/2010/main" val="688024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Natur fel Amgylchedd Dysgu</a:t>
            </a:r>
            <a:br>
              <a:rPr lang="cy-GB" dirty="0" smtClean="0"/>
            </a:br>
            <a:r>
              <a:rPr lang="en-GB" b="1" dirty="0" smtClean="0">
                <a:solidFill>
                  <a:schemeClr val="accent1">
                    <a:lumMod val="75000"/>
                  </a:schemeClr>
                </a:solidFill>
              </a:rPr>
              <a:t>Nature as Learning Environment </a:t>
            </a:r>
            <a:endParaRPr lang="en-GB" b="1" dirty="0">
              <a:solidFill>
                <a:schemeClr val="accent1">
                  <a:lumMod val="75000"/>
                </a:schemeClr>
              </a:solidFill>
            </a:endParaRPr>
          </a:p>
        </p:txBody>
      </p:sp>
      <p:pic>
        <p:nvPicPr>
          <p:cNvPr id="5" name="Content Placeholder 4"/>
          <p:cNvPicPr>
            <a:picLocks noGrp="1" noChangeAspect="1"/>
          </p:cNvPicPr>
          <p:nvPr>
            <p:ph sz="half" idx="1"/>
          </p:nvPr>
        </p:nvPicPr>
        <p:blipFill>
          <a:blip r:embed="rId2"/>
          <a:stretch>
            <a:fillRect/>
          </a:stretch>
        </p:blipFill>
        <p:spPr>
          <a:xfrm>
            <a:off x="301605" y="1828224"/>
            <a:ext cx="5026007" cy="4227623"/>
          </a:xfrm>
          <a:prstGeom prst="rect">
            <a:avLst/>
          </a:prstGeom>
        </p:spPr>
      </p:pic>
      <p:pic>
        <p:nvPicPr>
          <p:cNvPr id="6" name="Content Placeholder 5"/>
          <p:cNvPicPr>
            <a:picLocks noGrp="1" noChangeAspect="1"/>
          </p:cNvPicPr>
          <p:nvPr>
            <p:ph sz="half" idx="2"/>
          </p:nvPr>
        </p:nvPicPr>
        <p:blipFill>
          <a:blip r:embed="rId3"/>
          <a:stretch>
            <a:fillRect/>
          </a:stretch>
        </p:blipFill>
        <p:spPr>
          <a:xfrm>
            <a:off x="6172200" y="1977746"/>
            <a:ext cx="5181600" cy="4078101"/>
          </a:xfrm>
          <a:prstGeom prst="rect">
            <a:avLst/>
          </a:prstGeom>
        </p:spPr>
      </p:pic>
      <p:sp>
        <p:nvSpPr>
          <p:cNvPr id="7" name="Rectangle 6"/>
          <p:cNvSpPr/>
          <p:nvPr/>
        </p:nvSpPr>
        <p:spPr>
          <a:xfrm>
            <a:off x="4969882" y="6293397"/>
            <a:ext cx="6096000" cy="369332"/>
          </a:xfrm>
          <a:prstGeom prst="rect">
            <a:avLst/>
          </a:prstGeom>
        </p:spPr>
        <p:txBody>
          <a:bodyPr>
            <a:spAutoFit/>
          </a:bodyPr>
          <a:lstStyle/>
          <a:p>
            <a:r>
              <a:rPr lang="en-GB" dirty="0" smtClean="0"/>
              <a:t>Image: Play Based Learning </a:t>
            </a:r>
            <a:r>
              <a:rPr lang="en-GB" dirty="0" err="1" smtClean="0"/>
              <a:t>Weebly</a:t>
            </a:r>
            <a:r>
              <a:rPr lang="en-GB" dirty="0" smtClean="0"/>
              <a:t>, 2017</a:t>
            </a:r>
          </a:p>
        </p:txBody>
      </p:sp>
    </p:spTree>
    <p:extLst>
      <p:ext uri="{BB962C8B-B14F-4D97-AF65-F5344CB8AC3E}">
        <p14:creationId xmlns:p14="http://schemas.microsoft.com/office/powerpoint/2010/main" val="1199011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Amgylecheddau</a:t>
            </a:r>
            <a:r>
              <a:rPr lang="en-GB" dirty="0" smtClean="0"/>
              <a:t> </a:t>
            </a:r>
            <a:r>
              <a:rPr lang="en-GB" dirty="0" err="1" smtClean="0"/>
              <a:t>Dysgu</a:t>
            </a:r>
            <a:r>
              <a:rPr lang="en-GB" dirty="0" smtClean="0"/>
              <a:t/>
            </a:r>
            <a:br>
              <a:rPr lang="en-GB" dirty="0" smtClean="0"/>
            </a:br>
            <a:r>
              <a:rPr lang="en-GB" i="1" dirty="0" smtClean="0">
                <a:solidFill>
                  <a:schemeClr val="accent1">
                    <a:lumMod val="75000"/>
                  </a:schemeClr>
                </a:solidFill>
              </a:rPr>
              <a:t>Environments for learning?</a:t>
            </a:r>
            <a:endParaRPr lang="en-GB" dirty="0"/>
          </a:p>
        </p:txBody>
      </p:sp>
      <p:sp>
        <p:nvSpPr>
          <p:cNvPr id="3" name="Content Placeholder 2"/>
          <p:cNvSpPr>
            <a:spLocks noGrp="1"/>
          </p:cNvSpPr>
          <p:nvPr>
            <p:ph sz="half" idx="1"/>
          </p:nvPr>
        </p:nvSpPr>
        <p:spPr/>
        <p:txBody>
          <a:bodyPr/>
          <a:lstStyle/>
          <a:p>
            <a:r>
              <a:rPr lang="cy-GB" dirty="0" smtClean="0"/>
              <a:t>Dewis</a:t>
            </a:r>
          </a:p>
          <a:p>
            <a:r>
              <a:rPr lang="cy-GB" dirty="0" smtClean="0"/>
              <a:t>Mynediad</a:t>
            </a:r>
          </a:p>
          <a:p>
            <a:r>
              <a:rPr lang="cy-GB" dirty="0" smtClean="0"/>
              <a:t>Rhyddid</a:t>
            </a:r>
          </a:p>
          <a:p>
            <a:r>
              <a:rPr lang="cy-GB" dirty="0" smtClean="0"/>
              <a:t>Ffiniau</a:t>
            </a:r>
          </a:p>
          <a:p>
            <a:r>
              <a:rPr lang="cy-GB" dirty="0" smtClean="0"/>
              <a:t>Risg</a:t>
            </a:r>
          </a:p>
          <a:p>
            <a:r>
              <a:rPr lang="cy-GB" dirty="0" smtClean="0"/>
              <a:t>Unigol</a:t>
            </a:r>
          </a:p>
          <a:p>
            <a:r>
              <a:rPr lang="cy-GB" dirty="0" smtClean="0"/>
              <a:t>Grŵp</a:t>
            </a:r>
          </a:p>
          <a:p>
            <a:r>
              <a:rPr lang="cy-GB" dirty="0" smtClean="0"/>
              <a:t>Cydweithio</a:t>
            </a:r>
            <a:endParaRPr lang="cy-GB" dirty="0"/>
          </a:p>
        </p:txBody>
      </p:sp>
      <p:sp>
        <p:nvSpPr>
          <p:cNvPr id="4" name="Content Placeholder 3"/>
          <p:cNvSpPr>
            <a:spLocks noGrp="1"/>
          </p:cNvSpPr>
          <p:nvPr>
            <p:ph sz="half" idx="2"/>
          </p:nvPr>
        </p:nvSpPr>
        <p:spPr/>
        <p:txBody>
          <a:bodyPr/>
          <a:lstStyle/>
          <a:p>
            <a:r>
              <a:rPr lang="en-GB" i="1" dirty="0" smtClean="0">
                <a:solidFill>
                  <a:schemeClr val="accent1">
                    <a:lumMod val="75000"/>
                  </a:schemeClr>
                </a:solidFill>
              </a:rPr>
              <a:t>Choice</a:t>
            </a:r>
          </a:p>
          <a:p>
            <a:r>
              <a:rPr lang="en-GB" i="1" dirty="0" smtClean="0">
                <a:solidFill>
                  <a:schemeClr val="accent1">
                    <a:lumMod val="75000"/>
                  </a:schemeClr>
                </a:solidFill>
              </a:rPr>
              <a:t>Access</a:t>
            </a:r>
          </a:p>
          <a:p>
            <a:r>
              <a:rPr lang="en-GB" i="1" dirty="0" smtClean="0">
                <a:solidFill>
                  <a:schemeClr val="accent1">
                    <a:lumMod val="75000"/>
                  </a:schemeClr>
                </a:solidFill>
              </a:rPr>
              <a:t>Freedom</a:t>
            </a:r>
          </a:p>
          <a:p>
            <a:r>
              <a:rPr lang="en-GB" i="1" dirty="0" smtClean="0">
                <a:solidFill>
                  <a:schemeClr val="accent1">
                    <a:lumMod val="75000"/>
                  </a:schemeClr>
                </a:solidFill>
              </a:rPr>
              <a:t>Boundaries</a:t>
            </a:r>
          </a:p>
          <a:p>
            <a:r>
              <a:rPr lang="en-GB" i="1" dirty="0" smtClean="0">
                <a:solidFill>
                  <a:schemeClr val="accent1">
                    <a:lumMod val="75000"/>
                  </a:schemeClr>
                </a:solidFill>
              </a:rPr>
              <a:t>Risk</a:t>
            </a:r>
          </a:p>
          <a:p>
            <a:r>
              <a:rPr lang="en-GB" i="1" dirty="0" smtClean="0">
                <a:solidFill>
                  <a:schemeClr val="accent1">
                    <a:lumMod val="75000"/>
                  </a:schemeClr>
                </a:solidFill>
              </a:rPr>
              <a:t>Individual</a:t>
            </a:r>
          </a:p>
          <a:p>
            <a:r>
              <a:rPr lang="en-GB" i="1" dirty="0" smtClean="0">
                <a:solidFill>
                  <a:schemeClr val="accent1">
                    <a:lumMod val="75000"/>
                  </a:schemeClr>
                </a:solidFill>
              </a:rPr>
              <a:t>Group</a:t>
            </a:r>
          </a:p>
          <a:p>
            <a:r>
              <a:rPr lang="en-GB" i="1" dirty="0" smtClean="0">
                <a:solidFill>
                  <a:schemeClr val="accent1">
                    <a:lumMod val="75000"/>
                  </a:schemeClr>
                </a:solidFill>
              </a:rPr>
              <a:t>Cooperation</a:t>
            </a:r>
          </a:p>
          <a:p>
            <a:endParaRPr lang="en-GB" dirty="0"/>
          </a:p>
        </p:txBody>
      </p:sp>
    </p:spTree>
    <p:extLst>
      <p:ext uri="{BB962C8B-B14F-4D97-AF65-F5344CB8AC3E}">
        <p14:creationId xmlns:p14="http://schemas.microsoft.com/office/powerpoint/2010/main" val="32417834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Rôl yr Oedolyn</a:t>
            </a:r>
            <a:br>
              <a:rPr lang="cy-GB" dirty="0" smtClean="0"/>
            </a:br>
            <a:r>
              <a:rPr lang="en-GB" i="1" dirty="0" smtClean="0">
                <a:solidFill>
                  <a:schemeClr val="accent1">
                    <a:lumMod val="75000"/>
                  </a:schemeClr>
                </a:solidFill>
              </a:rPr>
              <a:t>Role of Adult?</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r>
              <a:rPr lang="cy-GB" dirty="0" smtClean="0"/>
              <a:t>Cefnogi</a:t>
            </a:r>
          </a:p>
          <a:p>
            <a:r>
              <a:rPr lang="cy-GB" dirty="0" err="1" smtClean="0"/>
              <a:t>Scaffold</a:t>
            </a:r>
            <a:endParaRPr lang="cy-GB" dirty="0" smtClean="0"/>
          </a:p>
          <a:p>
            <a:r>
              <a:rPr lang="cy-GB" dirty="0" smtClean="0"/>
              <a:t>Gwneud penderfyniadau</a:t>
            </a:r>
          </a:p>
          <a:p>
            <a:r>
              <a:rPr lang="cy-GB" dirty="0" smtClean="0"/>
              <a:t>Arsylwi ac ymateb</a:t>
            </a:r>
          </a:p>
          <a:p>
            <a:r>
              <a:rPr lang="cy-GB" dirty="0" smtClean="0"/>
              <a:t>Addasu’r </a:t>
            </a:r>
            <a:r>
              <a:rPr lang="cy-GB" dirty="0" err="1" smtClean="0"/>
              <a:t>amgyechedd</a:t>
            </a:r>
            <a:endParaRPr lang="cy-GB" dirty="0" smtClean="0"/>
          </a:p>
          <a:p>
            <a:r>
              <a:rPr lang="cy-GB" dirty="0" smtClean="0"/>
              <a:t>Amser</a:t>
            </a:r>
          </a:p>
          <a:p>
            <a:r>
              <a:rPr lang="cy-GB" dirty="0" smtClean="0"/>
              <a:t>Hyblygrwydd</a:t>
            </a:r>
          </a:p>
          <a:p>
            <a:r>
              <a:rPr lang="cy-GB" dirty="0" smtClean="0"/>
              <a:t>Gofod</a:t>
            </a:r>
            <a:endParaRPr lang="cy-GB" dirty="0"/>
          </a:p>
        </p:txBody>
      </p:sp>
      <p:sp>
        <p:nvSpPr>
          <p:cNvPr id="4" name="Content Placeholder 3"/>
          <p:cNvSpPr>
            <a:spLocks noGrp="1"/>
          </p:cNvSpPr>
          <p:nvPr>
            <p:ph sz="half" idx="2"/>
          </p:nvPr>
        </p:nvSpPr>
        <p:spPr/>
        <p:txBody>
          <a:bodyPr/>
          <a:lstStyle/>
          <a:p>
            <a:r>
              <a:rPr lang="en-GB" i="1" dirty="0" smtClean="0">
                <a:solidFill>
                  <a:schemeClr val="accent1">
                    <a:lumMod val="75000"/>
                  </a:schemeClr>
                </a:solidFill>
              </a:rPr>
              <a:t>Support</a:t>
            </a:r>
          </a:p>
          <a:p>
            <a:r>
              <a:rPr lang="en-GB" i="1" dirty="0" smtClean="0">
                <a:solidFill>
                  <a:schemeClr val="accent1">
                    <a:lumMod val="75000"/>
                  </a:schemeClr>
                </a:solidFill>
              </a:rPr>
              <a:t>Scaffold</a:t>
            </a:r>
          </a:p>
          <a:p>
            <a:r>
              <a:rPr lang="en-GB" i="1" dirty="0" smtClean="0">
                <a:solidFill>
                  <a:schemeClr val="accent1">
                    <a:lumMod val="75000"/>
                  </a:schemeClr>
                </a:solidFill>
              </a:rPr>
              <a:t>Decision maker</a:t>
            </a:r>
          </a:p>
          <a:p>
            <a:r>
              <a:rPr lang="en-GB" i="1" dirty="0" smtClean="0">
                <a:solidFill>
                  <a:schemeClr val="accent1">
                    <a:lumMod val="75000"/>
                  </a:schemeClr>
                </a:solidFill>
              </a:rPr>
              <a:t>Observe and respond</a:t>
            </a:r>
          </a:p>
          <a:p>
            <a:r>
              <a:rPr lang="en-GB" i="1" dirty="0" smtClean="0">
                <a:solidFill>
                  <a:schemeClr val="accent1">
                    <a:lumMod val="75000"/>
                  </a:schemeClr>
                </a:solidFill>
              </a:rPr>
              <a:t>Adapt environment</a:t>
            </a:r>
          </a:p>
          <a:p>
            <a:r>
              <a:rPr lang="en-GB" i="1" dirty="0" smtClean="0">
                <a:solidFill>
                  <a:schemeClr val="accent1">
                    <a:lumMod val="75000"/>
                  </a:schemeClr>
                </a:solidFill>
              </a:rPr>
              <a:t>Time</a:t>
            </a:r>
          </a:p>
          <a:p>
            <a:r>
              <a:rPr lang="en-GB" i="1" dirty="0" smtClean="0">
                <a:solidFill>
                  <a:schemeClr val="accent1">
                    <a:lumMod val="75000"/>
                  </a:schemeClr>
                </a:solidFill>
              </a:rPr>
              <a:t>Flexibility</a:t>
            </a:r>
          </a:p>
          <a:p>
            <a:r>
              <a:rPr lang="en-GB" i="1" dirty="0" smtClean="0">
                <a:solidFill>
                  <a:schemeClr val="accent1">
                    <a:lumMod val="75000"/>
                  </a:schemeClr>
                </a:solidFill>
              </a:rPr>
              <a:t>Space</a:t>
            </a:r>
          </a:p>
          <a:p>
            <a:pPr marL="0" indent="0">
              <a:buNone/>
            </a:pPr>
            <a:endParaRPr lang="en-GB" dirty="0" smtClean="0"/>
          </a:p>
          <a:p>
            <a:endParaRPr lang="en-GB" dirty="0" smtClean="0"/>
          </a:p>
          <a:p>
            <a:endParaRPr lang="en-GB" dirty="0"/>
          </a:p>
        </p:txBody>
      </p:sp>
    </p:spTree>
    <p:extLst>
      <p:ext uri="{BB962C8B-B14F-4D97-AF65-F5344CB8AC3E}">
        <p14:creationId xmlns:p14="http://schemas.microsoft.com/office/powerpoint/2010/main" val="1170299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Profiadau</a:t>
            </a:r>
            <a:r>
              <a:rPr lang="en-GB" dirty="0" smtClean="0"/>
              <a:t> </a:t>
            </a:r>
            <a:r>
              <a:rPr lang="en-GB" dirty="0" err="1" smtClean="0"/>
              <a:t>ni</a:t>
            </a:r>
            <a:r>
              <a:rPr lang="en-GB" dirty="0" smtClean="0"/>
              <a:t> </a:t>
            </a:r>
            <a:br>
              <a:rPr lang="en-GB" dirty="0" smtClean="0"/>
            </a:br>
            <a:r>
              <a:rPr lang="en-GB" i="1" dirty="0" smtClean="0">
                <a:solidFill>
                  <a:schemeClr val="accent1"/>
                </a:solidFill>
              </a:rPr>
              <a:t>Our </a:t>
            </a:r>
            <a:r>
              <a:rPr lang="en-GB" i="1" dirty="0" smtClean="0">
                <a:solidFill>
                  <a:schemeClr val="accent1"/>
                </a:solidFill>
              </a:rPr>
              <a:t>own experiences</a:t>
            </a:r>
            <a:endParaRPr lang="en-GB" i="1" dirty="0">
              <a:solidFill>
                <a:schemeClr val="accent1"/>
              </a:solidFill>
            </a:endParaRPr>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0051999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Diwylliant ac Amgylchedd?</a:t>
            </a:r>
            <a:br>
              <a:rPr lang="cy-GB" dirty="0" smtClean="0"/>
            </a:br>
            <a:r>
              <a:rPr lang="en-GB" i="1" dirty="0" smtClean="0">
                <a:solidFill>
                  <a:schemeClr val="accent1"/>
                </a:solidFill>
              </a:rPr>
              <a:t>Culture and Environment?</a:t>
            </a:r>
            <a:endParaRPr lang="en-GB" i="1" dirty="0">
              <a:solidFill>
                <a:schemeClr val="accent1"/>
              </a:solidFill>
            </a:endParaRPr>
          </a:p>
        </p:txBody>
      </p:sp>
      <p:sp>
        <p:nvSpPr>
          <p:cNvPr id="3" name="Content Placeholder 2"/>
          <p:cNvSpPr>
            <a:spLocks noGrp="1"/>
          </p:cNvSpPr>
          <p:nvPr>
            <p:ph idx="1"/>
          </p:nvPr>
        </p:nvSpPr>
        <p:spPr/>
        <p:txBody>
          <a:bodyPr/>
          <a:lstStyle/>
          <a:p>
            <a:r>
              <a:rPr lang="en-GB" dirty="0" smtClean="0">
                <a:hlinkClick r:id="rId2"/>
              </a:rPr>
              <a:t>http://www.sbs.com.au/news/dateline/story/kids-gone-wild</a:t>
            </a:r>
            <a:endParaRPr lang="en-GB" dirty="0" smtClean="0"/>
          </a:p>
          <a:p>
            <a:endParaRPr lang="en-GB" dirty="0" smtClean="0"/>
          </a:p>
          <a:p>
            <a:endParaRPr lang="en-GB" dirty="0"/>
          </a:p>
        </p:txBody>
      </p:sp>
    </p:spTree>
    <p:extLst>
      <p:ext uri="{BB962C8B-B14F-4D97-AF65-F5344CB8AC3E}">
        <p14:creationId xmlns:p14="http://schemas.microsoft.com/office/powerpoint/2010/main" val="42686093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981200" y="274638"/>
            <a:ext cx="8229600" cy="274042"/>
          </a:xfrm>
        </p:spPr>
        <p:txBody>
          <a:bodyPr>
            <a:noAutofit/>
          </a:bodyPr>
          <a:lstStyle/>
          <a:p>
            <a:r>
              <a:rPr lang="en-GB" sz="2800" dirty="0" err="1"/>
              <a:t>Damcaniaeth</a:t>
            </a:r>
            <a:r>
              <a:rPr lang="en-GB" sz="2800" dirty="0"/>
              <a:t> ac </a:t>
            </a:r>
            <a:r>
              <a:rPr lang="en-GB" sz="2800" dirty="0" err="1"/>
              <a:t>Ymchwil</a:t>
            </a:r>
            <a:r>
              <a:rPr lang="en-GB" sz="2800" dirty="0"/>
              <a:t/>
            </a:r>
            <a:br>
              <a:rPr lang="en-GB" sz="2800" dirty="0"/>
            </a:br>
            <a:r>
              <a:rPr lang="en-GB" sz="2800" dirty="0">
                <a:solidFill>
                  <a:srgbClr val="0070C0"/>
                </a:solidFill>
              </a:rPr>
              <a:t>Theory and Research</a:t>
            </a:r>
            <a:endParaRPr lang="en-GB" sz="2800" dirty="0">
              <a:solidFill>
                <a:srgbClr val="0070C0"/>
              </a:solidFill>
            </a:endParaRPr>
          </a:p>
        </p:txBody>
      </p:sp>
      <p:sp>
        <p:nvSpPr>
          <p:cNvPr id="9" name="Content Placeholder 8"/>
          <p:cNvSpPr>
            <a:spLocks noGrp="1"/>
          </p:cNvSpPr>
          <p:nvPr>
            <p:ph sz="half" idx="1"/>
          </p:nvPr>
        </p:nvSpPr>
        <p:spPr>
          <a:xfrm>
            <a:off x="1981200" y="764705"/>
            <a:ext cx="4038600" cy="4824537"/>
          </a:xfrm>
        </p:spPr>
        <p:txBody>
          <a:bodyPr>
            <a:normAutofit fontScale="62500" lnSpcReduction="20000"/>
          </a:bodyPr>
          <a:lstStyle/>
          <a:p>
            <a:r>
              <a:rPr lang="en-GB" dirty="0"/>
              <a:t>Pestalozzi</a:t>
            </a:r>
          </a:p>
          <a:p>
            <a:r>
              <a:rPr lang="en-GB" dirty="0"/>
              <a:t>Froebel </a:t>
            </a:r>
          </a:p>
          <a:p>
            <a:r>
              <a:rPr lang="en-GB" dirty="0"/>
              <a:t>McMillan</a:t>
            </a:r>
          </a:p>
          <a:p>
            <a:r>
              <a:rPr lang="en-GB" dirty="0"/>
              <a:t>Bruner</a:t>
            </a:r>
          </a:p>
          <a:p>
            <a:r>
              <a:rPr lang="en-GB" dirty="0"/>
              <a:t>Piaget </a:t>
            </a:r>
          </a:p>
          <a:p>
            <a:r>
              <a:rPr lang="en-GB" dirty="0"/>
              <a:t>Gardner</a:t>
            </a:r>
          </a:p>
          <a:p>
            <a:r>
              <a:rPr lang="en-GB" dirty="0"/>
              <a:t>Steiner </a:t>
            </a:r>
            <a:endParaRPr lang="en-GB" dirty="0" smtClean="0"/>
          </a:p>
          <a:p>
            <a:r>
              <a:rPr lang="en-GB" dirty="0" err="1" smtClean="0"/>
              <a:t>Laevers</a:t>
            </a:r>
            <a:endParaRPr lang="en-GB" dirty="0"/>
          </a:p>
          <a:p>
            <a:r>
              <a:rPr lang="en-GB" dirty="0" err="1" smtClean="0"/>
              <a:t>Malaguzzi</a:t>
            </a:r>
            <a:endParaRPr lang="en-GB" dirty="0" smtClean="0"/>
          </a:p>
          <a:p>
            <a:r>
              <a:rPr lang="en-GB" dirty="0" smtClean="0"/>
              <a:t>Knight</a:t>
            </a:r>
          </a:p>
          <a:p>
            <a:r>
              <a:rPr lang="en-GB" dirty="0" err="1" smtClean="0"/>
              <a:t>Louv</a:t>
            </a:r>
            <a:endParaRPr lang="en-GB" dirty="0" smtClean="0"/>
          </a:p>
          <a:p>
            <a:r>
              <a:rPr lang="en-GB" dirty="0" err="1" smtClean="0"/>
              <a:t>Bilton</a:t>
            </a:r>
            <a:endParaRPr lang="en-GB" dirty="0"/>
          </a:p>
          <a:p>
            <a:r>
              <a:rPr lang="en-GB" dirty="0" err="1"/>
              <a:t>Sgandinafia</a:t>
            </a:r>
            <a:endParaRPr lang="en-GB" dirty="0"/>
          </a:p>
          <a:p>
            <a:r>
              <a:rPr lang="en-GB" dirty="0" err="1"/>
              <a:t>Theorïau</a:t>
            </a:r>
            <a:r>
              <a:rPr lang="en-GB" dirty="0"/>
              <a:t> </a:t>
            </a:r>
            <a:r>
              <a:rPr lang="en-GB" dirty="0" err="1"/>
              <a:t>cymhelliad</a:t>
            </a:r>
            <a:endParaRPr lang="en-GB" dirty="0"/>
          </a:p>
          <a:p>
            <a:r>
              <a:rPr lang="en-GB" dirty="0" err="1"/>
              <a:t>Erthygl</a:t>
            </a:r>
            <a:r>
              <a:rPr lang="en-GB" dirty="0"/>
              <a:t> 31 </a:t>
            </a:r>
            <a:r>
              <a:rPr lang="en-GB" dirty="0" err="1"/>
              <a:t>yr</a:t>
            </a:r>
            <a:r>
              <a:rPr lang="en-GB" dirty="0"/>
              <a:t> UNCRC</a:t>
            </a:r>
          </a:p>
          <a:p>
            <a:r>
              <a:rPr lang="en-GB" dirty="0" err="1"/>
              <a:t>Ymchwil</a:t>
            </a:r>
            <a:r>
              <a:rPr lang="en-GB" dirty="0"/>
              <a:t> </a:t>
            </a:r>
            <a:r>
              <a:rPr lang="en-GB" dirty="0" err="1"/>
              <a:t>diweddar</a:t>
            </a:r>
            <a:endParaRPr lang="en-GB" dirty="0"/>
          </a:p>
          <a:p>
            <a:r>
              <a:rPr lang="en-GB" dirty="0" err="1"/>
              <a:t>Adroddiad</a:t>
            </a:r>
            <a:r>
              <a:rPr lang="en-GB" dirty="0"/>
              <a:t> </a:t>
            </a:r>
            <a:r>
              <a:rPr lang="en-GB" dirty="0" err="1"/>
              <a:t>Estyn</a:t>
            </a:r>
            <a:endParaRPr lang="en-GB" dirty="0"/>
          </a:p>
          <a:p>
            <a:endParaRPr lang="en-GB" dirty="0"/>
          </a:p>
        </p:txBody>
      </p:sp>
      <p:sp>
        <p:nvSpPr>
          <p:cNvPr id="10" name="Content Placeholder 9"/>
          <p:cNvSpPr>
            <a:spLocks noGrp="1"/>
          </p:cNvSpPr>
          <p:nvPr>
            <p:ph sz="half" idx="2"/>
          </p:nvPr>
        </p:nvSpPr>
        <p:spPr>
          <a:xfrm>
            <a:off x="6240016" y="764705"/>
            <a:ext cx="3970784" cy="4824537"/>
          </a:xfrm>
        </p:spPr>
        <p:txBody>
          <a:bodyPr>
            <a:normAutofit fontScale="62500" lnSpcReduction="20000"/>
          </a:bodyPr>
          <a:lstStyle/>
          <a:p>
            <a:r>
              <a:rPr lang="en-GB" dirty="0">
                <a:solidFill>
                  <a:srgbClr val="0070C0"/>
                </a:solidFill>
              </a:rPr>
              <a:t>Pestalozzi</a:t>
            </a:r>
          </a:p>
          <a:p>
            <a:r>
              <a:rPr lang="en-GB" dirty="0">
                <a:solidFill>
                  <a:srgbClr val="0070C0"/>
                </a:solidFill>
              </a:rPr>
              <a:t>Froebel </a:t>
            </a:r>
          </a:p>
          <a:p>
            <a:r>
              <a:rPr lang="en-GB" dirty="0">
                <a:solidFill>
                  <a:srgbClr val="0070C0"/>
                </a:solidFill>
              </a:rPr>
              <a:t>McMillan</a:t>
            </a:r>
          </a:p>
          <a:p>
            <a:r>
              <a:rPr lang="en-GB" dirty="0">
                <a:solidFill>
                  <a:srgbClr val="0070C0"/>
                </a:solidFill>
              </a:rPr>
              <a:t>Bruner</a:t>
            </a:r>
          </a:p>
          <a:p>
            <a:r>
              <a:rPr lang="en-GB" dirty="0">
                <a:solidFill>
                  <a:srgbClr val="0070C0"/>
                </a:solidFill>
              </a:rPr>
              <a:t>Piaget </a:t>
            </a:r>
          </a:p>
          <a:p>
            <a:r>
              <a:rPr lang="en-GB" dirty="0" smtClean="0">
                <a:solidFill>
                  <a:srgbClr val="0070C0"/>
                </a:solidFill>
              </a:rPr>
              <a:t>Gardner</a:t>
            </a:r>
          </a:p>
          <a:p>
            <a:r>
              <a:rPr lang="en-GB" dirty="0" err="1" smtClean="0">
                <a:solidFill>
                  <a:srgbClr val="0070C0"/>
                </a:solidFill>
              </a:rPr>
              <a:t>Laevers</a:t>
            </a:r>
            <a:endParaRPr lang="en-GB" dirty="0" smtClean="0">
              <a:solidFill>
                <a:srgbClr val="0070C0"/>
              </a:solidFill>
            </a:endParaRPr>
          </a:p>
          <a:p>
            <a:r>
              <a:rPr lang="en-GB" dirty="0" smtClean="0">
                <a:solidFill>
                  <a:srgbClr val="0070C0"/>
                </a:solidFill>
              </a:rPr>
              <a:t>Steiner </a:t>
            </a:r>
            <a:endParaRPr lang="en-GB" dirty="0">
              <a:solidFill>
                <a:srgbClr val="0070C0"/>
              </a:solidFill>
            </a:endParaRPr>
          </a:p>
          <a:p>
            <a:r>
              <a:rPr lang="en-GB" dirty="0" err="1" smtClean="0">
                <a:solidFill>
                  <a:srgbClr val="0070C0"/>
                </a:solidFill>
              </a:rPr>
              <a:t>Malaguzzi</a:t>
            </a:r>
            <a:endParaRPr lang="en-GB" dirty="0" smtClean="0">
              <a:solidFill>
                <a:srgbClr val="0070C0"/>
              </a:solidFill>
            </a:endParaRPr>
          </a:p>
          <a:p>
            <a:r>
              <a:rPr lang="en-GB" dirty="0" smtClean="0">
                <a:solidFill>
                  <a:srgbClr val="0070C0"/>
                </a:solidFill>
              </a:rPr>
              <a:t>Knight</a:t>
            </a:r>
          </a:p>
          <a:p>
            <a:r>
              <a:rPr lang="en-GB" dirty="0" err="1" smtClean="0">
                <a:solidFill>
                  <a:srgbClr val="0070C0"/>
                </a:solidFill>
              </a:rPr>
              <a:t>Louv</a:t>
            </a:r>
            <a:endParaRPr lang="en-GB" dirty="0">
              <a:solidFill>
                <a:srgbClr val="0070C0"/>
              </a:solidFill>
            </a:endParaRPr>
          </a:p>
          <a:p>
            <a:r>
              <a:rPr lang="en-GB" dirty="0" err="1" smtClean="0">
                <a:solidFill>
                  <a:srgbClr val="0070C0"/>
                </a:solidFill>
              </a:rPr>
              <a:t>Bilton</a:t>
            </a:r>
            <a:endParaRPr lang="en-GB" dirty="0">
              <a:solidFill>
                <a:srgbClr val="0070C0"/>
              </a:solidFill>
            </a:endParaRPr>
          </a:p>
          <a:p>
            <a:r>
              <a:rPr lang="en-GB" dirty="0">
                <a:solidFill>
                  <a:srgbClr val="0070C0"/>
                </a:solidFill>
              </a:rPr>
              <a:t>Scandinavia</a:t>
            </a:r>
          </a:p>
          <a:p>
            <a:r>
              <a:rPr lang="en-GB" dirty="0">
                <a:solidFill>
                  <a:srgbClr val="0070C0"/>
                </a:solidFill>
              </a:rPr>
              <a:t>Theories of motivation</a:t>
            </a:r>
          </a:p>
          <a:p>
            <a:r>
              <a:rPr lang="en-GB" dirty="0">
                <a:solidFill>
                  <a:srgbClr val="0070C0"/>
                </a:solidFill>
              </a:rPr>
              <a:t>UNCRC article 31</a:t>
            </a:r>
          </a:p>
          <a:p>
            <a:r>
              <a:rPr lang="en-GB" dirty="0">
                <a:solidFill>
                  <a:srgbClr val="0070C0"/>
                </a:solidFill>
              </a:rPr>
              <a:t>Recent research</a:t>
            </a:r>
          </a:p>
          <a:p>
            <a:r>
              <a:rPr lang="en-GB" dirty="0" err="1">
                <a:solidFill>
                  <a:srgbClr val="0070C0"/>
                </a:solidFill>
              </a:rPr>
              <a:t>Estyn</a:t>
            </a:r>
            <a:r>
              <a:rPr lang="en-GB" dirty="0">
                <a:solidFill>
                  <a:srgbClr val="0070C0"/>
                </a:solidFill>
              </a:rPr>
              <a:t> Report</a:t>
            </a:r>
          </a:p>
          <a:p>
            <a:endParaRPr lang="en-GB" dirty="0"/>
          </a:p>
        </p:txBody>
      </p:sp>
    </p:spTree>
    <p:extLst>
      <p:ext uri="{BB962C8B-B14F-4D97-AF65-F5344CB8AC3E}">
        <p14:creationId xmlns:p14="http://schemas.microsoft.com/office/powerpoint/2010/main" val="30951299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Erbyn wythnos nesaf</a:t>
            </a:r>
            <a:br>
              <a:rPr lang="cy-GB" dirty="0" smtClean="0"/>
            </a:br>
            <a:r>
              <a:rPr lang="en-GB" i="1" dirty="0" smtClean="0">
                <a:solidFill>
                  <a:schemeClr val="accent1">
                    <a:lumMod val="75000"/>
                  </a:schemeClr>
                </a:solidFill>
              </a:rPr>
              <a:t>For next week</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r>
              <a:rPr lang="cy-GB" dirty="0" smtClean="0"/>
              <a:t>Edrychwch ar yr adnoddau ar </a:t>
            </a:r>
            <a:r>
              <a:rPr lang="cy-GB" dirty="0" err="1" smtClean="0"/>
              <a:t>Moodle</a:t>
            </a:r>
            <a:r>
              <a:rPr lang="cy-GB" dirty="0" smtClean="0"/>
              <a:t> sy’n rhoi gwybodaeth cefndirol i gefnogi’r modiwl.</a:t>
            </a:r>
          </a:p>
          <a:p>
            <a:r>
              <a:rPr lang="cy-GB" dirty="0" smtClean="0"/>
              <a:t>Erbyn wythnos nesaf mewn dyfnder ystyriwch sut mae syniadau un o’r damcaniaethwyr  yn cysylltu gyda amgylcheddau dysgu</a:t>
            </a:r>
            <a:r>
              <a:rPr lang="cy-GB" dirty="0" smtClean="0"/>
              <a:t>.</a:t>
            </a:r>
          </a:p>
          <a:p>
            <a:r>
              <a:rPr lang="cy-GB" dirty="0" smtClean="0"/>
              <a:t>Dewch yn barod i rannu eich syniadau.</a:t>
            </a:r>
            <a:endParaRPr lang="cy-GB" dirty="0" smtClean="0"/>
          </a:p>
        </p:txBody>
      </p:sp>
      <p:sp>
        <p:nvSpPr>
          <p:cNvPr id="4" name="Content Placeholder 3"/>
          <p:cNvSpPr>
            <a:spLocks noGrp="1"/>
          </p:cNvSpPr>
          <p:nvPr>
            <p:ph sz="half" idx="2"/>
          </p:nvPr>
        </p:nvSpPr>
        <p:spPr/>
        <p:txBody>
          <a:bodyPr/>
          <a:lstStyle/>
          <a:p>
            <a:r>
              <a:rPr lang="en-GB" i="1" dirty="0" smtClean="0">
                <a:solidFill>
                  <a:schemeClr val="accent1">
                    <a:lumMod val="75000"/>
                  </a:schemeClr>
                </a:solidFill>
              </a:rPr>
              <a:t>Look at the resources </a:t>
            </a:r>
            <a:r>
              <a:rPr lang="en-GB" i="1" dirty="0">
                <a:solidFill>
                  <a:schemeClr val="accent1">
                    <a:lumMod val="75000"/>
                  </a:schemeClr>
                </a:solidFill>
              </a:rPr>
              <a:t>o</a:t>
            </a:r>
            <a:r>
              <a:rPr lang="en-GB" i="1" dirty="0" smtClean="0">
                <a:solidFill>
                  <a:schemeClr val="accent1">
                    <a:lumMod val="75000"/>
                  </a:schemeClr>
                </a:solidFill>
              </a:rPr>
              <a:t>n Moodle which give background information to support the module.</a:t>
            </a:r>
          </a:p>
          <a:p>
            <a:r>
              <a:rPr lang="en-GB" i="1" dirty="0" smtClean="0">
                <a:solidFill>
                  <a:schemeClr val="accent1">
                    <a:lumMod val="75000"/>
                  </a:schemeClr>
                </a:solidFill>
              </a:rPr>
              <a:t>By next week consider in depth one of the ways an early years theorist links to learning environments</a:t>
            </a:r>
            <a:r>
              <a:rPr lang="en-GB" i="1" dirty="0" smtClean="0">
                <a:solidFill>
                  <a:schemeClr val="accent1">
                    <a:lumMod val="75000"/>
                  </a:schemeClr>
                </a:solidFill>
              </a:rPr>
              <a:t>.</a:t>
            </a:r>
          </a:p>
          <a:p>
            <a:r>
              <a:rPr lang="en-GB" i="1" dirty="0" smtClean="0">
                <a:solidFill>
                  <a:schemeClr val="accent1">
                    <a:lumMod val="75000"/>
                  </a:schemeClr>
                </a:solidFill>
              </a:rPr>
              <a:t>Come prepared to share your ideas.</a:t>
            </a:r>
            <a:endParaRPr lang="en-GB" i="1" dirty="0" smtClean="0">
              <a:solidFill>
                <a:schemeClr val="accent1">
                  <a:lumMod val="75000"/>
                </a:schemeClr>
              </a:solidFill>
            </a:endParaRPr>
          </a:p>
          <a:p>
            <a:pPr marL="0" indent="0">
              <a:buNone/>
            </a:pPr>
            <a:endParaRPr lang="en-GB" i="1" dirty="0" smtClean="0">
              <a:solidFill>
                <a:schemeClr val="accent1">
                  <a:lumMod val="75000"/>
                </a:schemeClr>
              </a:solidFill>
            </a:endParaRPr>
          </a:p>
          <a:p>
            <a:endParaRPr lang="en-GB" dirty="0" smtClean="0"/>
          </a:p>
          <a:p>
            <a:endParaRPr lang="en-GB" dirty="0"/>
          </a:p>
        </p:txBody>
      </p:sp>
    </p:spTree>
    <p:extLst>
      <p:ext uri="{BB962C8B-B14F-4D97-AF65-F5344CB8AC3E}">
        <p14:creationId xmlns:p14="http://schemas.microsoft.com/office/powerpoint/2010/main" val="72372834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Mae’r adnoddau yma ar </a:t>
            </a:r>
            <a:r>
              <a:rPr lang="cy-GB" dirty="0" err="1" smtClean="0"/>
              <a:t>Moodle</a:t>
            </a:r>
            <a:r>
              <a:rPr lang="cy-GB" dirty="0" smtClean="0"/>
              <a:t> i’w darganfod</a:t>
            </a:r>
            <a:r>
              <a:rPr lang="en-GB" dirty="0" smtClean="0"/>
              <a:t/>
            </a:r>
            <a:br>
              <a:rPr lang="en-GB" dirty="0" smtClean="0"/>
            </a:br>
            <a:r>
              <a:rPr lang="en-GB" i="1" dirty="0" smtClean="0">
                <a:solidFill>
                  <a:schemeClr val="accent1"/>
                </a:solidFill>
              </a:rPr>
              <a:t>These resources are on Moodle to explore</a:t>
            </a:r>
            <a:endParaRPr lang="en-GB" i="1" dirty="0">
              <a:solidFill>
                <a:schemeClr val="accent1"/>
              </a:solidFill>
            </a:endParaRPr>
          </a:p>
        </p:txBody>
      </p:sp>
      <p:sp>
        <p:nvSpPr>
          <p:cNvPr id="3" name="Content Placeholder 2"/>
          <p:cNvSpPr>
            <a:spLocks noGrp="1"/>
          </p:cNvSpPr>
          <p:nvPr>
            <p:ph sz="half" idx="1"/>
          </p:nvPr>
        </p:nvSpPr>
        <p:spPr>
          <a:xfrm>
            <a:off x="838199" y="1825625"/>
            <a:ext cx="10222207" cy="4351338"/>
          </a:xfrm>
        </p:spPr>
        <p:txBody>
          <a:bodyPr>
            <a:normAutofit/>
          </a:bodyPr>
          <a:lstStyle/>
          <a:p>
            <a:r>
              <a:rPr lang="en-GB" dirty="0" smtClean="0">
                <a:hlinkClick r:id="rId2"/>
              </a:rPr>
              <a:t>https://www.virtuallabschool.org/preschool/learning-environments</a:t>
            </a:r>
            <a:endParaRPr lang="en-GB" dirty="0" smtClean="0"/>
          </a:p>
          <a:p>
            <a:r>
              <a:rPr lang="en-GB" dirty="0" smtClean="0">
                <a:hlinkClick r:id="rId3"/>
              </a:rPr>
              <a:t>http://www.communityplaythings.com/resources/articles/2014/the-power-of-purposeful-environments</a:t>
            </a:r>
            <a:endParaRPr lang="en-GB" dirty="0" smtClean="0"/>
          </a:p>
          <a:p>
            <a:r>
              <a:rPr lang="en-GB" dirty="0" smtClean="0">
                <a:hlinkClick r:id="rId4"/>
              </a:rPr>
              <a:t>http://www.communityplaythings.com/resources/articles/2016/outdoor-learning</a:t>
            </a:r>
            <a:endParaRPr lang="en-GB" dirty="0" smtClean="0"/>
          </a:p>
          <a:p>
            <a:r>
              <a:rPr lang="en-GB" dirty="0" smtClean="0">
                <a:hlinkClick r:id="rId5"/>
              </a:rPr>
              <a:t>http://www.communityplaythings.com/resources?topic=Classroom-Design</a:t>
            </a:r>
            <a:endParaRPr lang="en-GB" dirty="0" smtClean="0"/>
          </a:p>
          <a:p>
            <a:endParaRPr lang="en-GB" dirty="0" smtClean="0"/>
          </a:p>
          <a:p>
            <a:endParaRPr lang="en-GB" dirty="0"/>
          </a:p>
        </p:txBody>
      </p:sp>
      <p:sp>
        <p:nvSpPr>
          <p:cNvPr id="4" name="Content Placeholder 3"/>
          <p:cNvSpPr>
            <a:spLocks noGrp="1"/>
          </p:cNvSpPr>
          <p:nvPr>
            <p:ph sz="half" idx="2"/>
          </p:nvPr>
        </p:nvSpPr>
        <p:spPr/>
        <p:txBody>
          <a:bodyPr>
            <a:normAutofit/>
          </a:bodyPr>
          <a:lstStyle/>
          <a:p>
            <a:endParaRPr lang="en-GB" dirty="0"/>
          </a:p>
        </p:txBody>
      </p:sp>
    </p:spTree>
    <p:extLst>
      <p:ext uri="{BB962C8B-B14F-4D97-AF65-F5344CB8AC3E}">
        <p14:creationId xmlns:p14="http://schemas.microsoft.com/office/powerpoint/2010/main" val="29700492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8461" y="124206"/>
            <a:ext cx="10515600" cy="598553"/>
          </a:xfrm>
        </p:spPr>
        <p:txBody>
          <a:bodyPr>
            <a:normAutofit fontScale="90000"/>
          </a:bodyPr>
          <a:lstStyle/>
          <a:p>
            <a:pPr algn="ctr"/>
            <a:r>
              <a:rPr lang="en-GB" sz="2400" dirty="0" err="1" smtClean="0"/>
              <a:t>Rhestr</a:t>
            </a:r>
            <a:r>
              <a:rPr lang="en-GB" sz="2400" dirty="0" smtClean="0"/>
              <a:t> </a:t>
            </a:r>
            <a:r>
              <a:rPr lang="en-GB" sz="2400" dirty="0" err="1" smtClean="0"/>
              <a:t>Ddarllen</a:t>
            </a:r>
            <a:r>
              <a:rPr lang="en-GB" sz="2400" dirty="0" smtClean="0"/>
              <a:t> </a:t>
            </a:r>
            <a:br>
              <a:rPr lang="en-GB" sz="2400" dirty="0" smtClean="0"/>
            </a:br>
            <a:r>
              <a:rPr lang="en-GB" sz="2400" i="1" dirty="0" smtClean="0">
                <a:solidFill>
                  <a:schemeClr val="accent1">
                    <a:lumMod val="75000"/>
                  </a:schemeClr>
                </a:solidFill>
              </a:rPr>
              <a:t>Reading List </a:t>
            </a:r>
            <a:endParaRPr lang="en-GB" sz="2400" i="1" dirty="0">
              <a:solidFill>
                <a:schemeClr val="accent1">
                  <a:lumMod val="75000"/>
                </a:schemeClr>
              </a:solidFill>
            </a:endParaRPr>
          </a:p>
        </p:txBody>
      </p:sp>
      <p:sp>
        <p:nvSpPr>
          <p:cNvPr id="7" name="Content Placeholder 6"/>
          <p:cNvSpPr>
            <a:spLocks noGrp="1"/>
          </p:cNvSpPr>
          <p:nvPr>
            <p:ph idx="1"/>
          </p:nvPr>
        </p:nvSpPr>
        <p:spPr>
          <a:xfrm>
            <a:off x="421610" y="722760"/>
            <a:ext cx="11547722" cy="5825878"/>
          </a:xfrm>
        </p:spPr>
        <p:txBody>
          <a:bodyPr>
            <a:normAutofit fontScale="25000" lnSpcReduction="20000"/>
          </a:bodyPr>
          <a:lstStyle/>
          <a:p>
            <a:pPr marL="0" indent="0">
              <a:buNone/>
            </a:pPr>
            <a:r>
              <a:rPr lang="en-GB" sz="6400" dirty="0" err="1" smtClean="0"/>
              <a:t>Bilton</a:t>
            </a:r>
            <a:r>
              <a:rPr lang="en-GB" sz="6400" dirty="0" smtClean="0"/>
              <a:t>, H. (2010) Outdoor Learning in the Early Years: Management and Innovation. 3rd edition. London: David Fulton. </a:t>
            </a:r>
            <a:r>
              <a:rPr lang="en-GB" sz="6400" dirty="0" err="1" smtClean="0"/>
              <a:t>ebook</a:t>
            </a:r>
            <a:endParaRPr lang="en-GB" sz="6400" dirty="0" smtClean="0"/>
          </a:p>
          <a:p>
            <a:pPr marL="0" indent="0">
              <a:buNone/>
            </a:pPr>
            <a:r>
              <a:rPr lang="en-GB" sz="6400" dirty="0" smtClean="0"/>
              <a:t>Bruce, T. (2012) Learning Through Play (2nd Ed). London: Hodder.</a:t>
            </a:r>
          </a:p>
          <a:p>
            <a:pPr marL="0" indent="0">
              <a:buNone/>
            </a:pPr>
            <a:r>
              <a:rPr lang="en-GB" sz="6400" dirty="0" smtClean="0"/>
              <a:t>Department for Children, Education, Lifelong Learning and Skills (2015) Foundation Phase Framework for Children’s Learning for 3-7-year-olds in Wales. Cardiff: Welsh Government.</a:t>
            </a:r>
          </a:p>
          <a:p>
            <a:pPr marL="0" indent="0">
              <a:buNone/>
            </a:pPr>
            <a:r>
              <a:rPr lang="en-GB" sz="6400" dirty="0" smtClean="0"/>
              <a:t>Donaldson, G. (2015) Successful Futures: Independent Review of Curriculum and Assessment Arrangements in Wales. Welsh Government.</a:t>
            </a:r>
          </a:p>
          <a:p>
            <a:pPr marL="0" indent="0">
              <a:buNone/>
            </a:pPr>
            <a:r>
              <a:rPr lang="en-GB" sz="6400" dirty="0" smtClean="0"/>
              <a:t>Gill, T. (2010) Nothing Ventured: Balancing Risks and Benefits in the Outdoors. The English Outdoor Council. Available at www.englishoutdoorcouncil.org.</a:t>
            </a:r>
          </a:p>
          <a:p>
            <a:pPr marL="0" indent="0">
              <a:buNone/>
            </a:pPr>
            <a:r>
              <a:rPr lang="en-GB" sz="6400" dirty="0" smtClean="0"/>
              <a:t>Joyce, R. (2012) Outdoor Learning: Past and Present. UK: Open University Press. </a:t>
            </a:r>
            <a:r>
              <a:rPr lang="en-GB" sz="6400" dirty="0" err="1" smtClean="0"/>
              <a:t>ebook</a:t>
            </a:r>
            <a:endParaRPr lang="en-GB" sz="6400" dirty="0" smtClean="0"/>
          </a:p>
          <a:p>
            <a:pPr marL="0" indent="0">
              <a:buNone/>
            </a:pPr>
            <a:r>
              <a:rPr lang="en-GB" sz="6400" dirty="0" smtClean="0"/>
              <a:t>Knight, S. (2011) Risk and Adventure in Early Years Outdoor Play: Learning From Forest Schools. London: Sage Publications. </a:t>
            </a:r>
          </a:p>
          <a:p>
            <a:pPr marL="0" indent="0">
              <a:buNone/>
            </a:pPr>
            <a:r>
              <a:rPr lang="en-GB" sz="6400" dirty="0" smtClean="0"/>
              <a:t>Knight, S. (2012) Forest School for All. London: Sage Publications. </a:t>
            </a:r>
            <a:r>
              <a:rPr lang="en-GB" sz="6400" dirty="0" err="1" smtClean="0"/>
              <a:t>ebook</a:t>
            </a:r>
            <a:endParaRPr lang="en-GB" sz="6400" dirty="0" smtClean="0"/>
          </a:p>
          <a:p>
            <a:pPr marL="0" indent="0">
              <a:buNone/>
            </a:pPr>
            <a:r>
              <a:rPr lang="en-GB" sz="6400" dirty="0" err="1" smtClean="0"/>
              <a:t>Louv</a:t>
            </a:r>
            <a:r>
              <a:rPr lang="en-GB" sz="6400" dirty="0" smtClean="0"/>
              <a:t>, R. (2010) Last Child in the Woods, (2nd Ed)  London: Atlantic Books. </a:t>
            </a:r>
            <a:r>
              <a:rPr lang="en-GB" sz="6400" dirty="0" err="1" smtClean="0"/>
              <a:t>ebook</a:t>
            </a:r>
            <a:endParaRPr lang="en-GB" sz="6400" dirty="0" smtClean="0"/>
          </a:p>
          <a:p>
            <a:pPr marL="0" indent="0">
              <a:buNone/>
            </a:pPr>
            <a:r>
              <a:rPr lang="en-GB" sz="6400" dirty="0" smtClean="0"/>
              <a:t>Rodger, R. (2016) Planning an Appropriate Curriculum in the Early Years: A guide for early years practitioners and leaders, students and parents (4th Ed). London: Routledge.</a:t>
            </a:r>
          </a:p>
          <a:p>
            <a:pPr marL="0" indent="0">
              <a:buNone/>
            </a:pPr>
            <a:r>
              <a:rPr lang="en-GB" sz="6400" dirty="0" err="1" smtClean="0"/>
              <a:t>Smidt</a:t>
            </a:r>
            <a:r>
              <a:rPr lang="en-GB" sz="6400" dirty="0" smtClean="0"/>
              <a:t>, S. (2015) Observing Young Children: The role of observation and assessment in early childhood settings (2nd Ed). London: Routledge.</a:t>
            </a:r>
          </a:p>
          <a:p>
            <a:pPr marL="0" indent="0">
              <a:buNone/>
            </a:pPr>
            <a:r>
              <a:rPr lang="en-GB" sz="6400" dirty="0" err="1" smtClean="0"/>
              <a:t>Tovey</a:t>
            </a:r>
            <a:r>
              <a:rPr lang="en-GB" sz="6400" dirty="0" smtClean="0"/>
              <a:t>, H. (2013) Bringing the Froebel Approach to your Early Years Practice. David Fulton.</a:t>
            </a:r>
          </a:p>
          <a:p>
            <a:pPr marL="0" indent="0">
              <a:buNone/>
            </a:pPr>
            <a:r>
              <a:rPr lang="en-GB" sz="6400" dirty="0" smtClean="0"/>
              <a:t>Warden, C. (2012) Nurture Through Nature: Working with children under 3 in Outdoor Environments. UK: </a:t>
            </a:r>
            <a:r>
              <a:rPr lang="en-GB" sz="6400" dirty="0" err="1" smtClean="0"/>
              <a:t>Mindstretchers</a:t>
            </a:r>
            <a:r>
              <a:rPr lang="en-GB" sz="6400" dirty="0" smtClean="0"/>
              <a:t>.</a:t>
            </a:r>
          </a:p>
          <a:p>
            <a:pPr marL="0" indent="0">
              <a:buNone/>
            </a:pPr>
            <a:r>
              <a:rPr lang="en-GB" sz="6400" dirty="0" smtClean="0"/>
              <a:t>Warden, C. and McNair, L. (2012) Nature Kindergartens and Forest Schools: an Exploration of Naturalistic Learning within Nature Kindergartens and Forest Schools. (2nd Ed)  UK: </a:t>
            </a:r>
            <a:r>
              <a:rPr lang="en-GB" sz="6400" dirty="0" err="1" smtClean="0"/>
              <a:t>Mindstretchers</a:t>
            </a:r>
            <a:r>
              <a:rPr lang="en-GB" sz="6400" dirty="0" smtClean="0"/>
              <a:t>. </a:t>
            </a:r>
          </a:p>
          <a:p>
            <a:pPr marL="0" indent="0">
              <a:buNone/>
            </a:pPr>
            <a:r>
              <a:rPr lang="en-GB" sz="6400" dirty="0" smtClean="0"/>
              <a:t>Wales Institute of Social and Economic Research, Data and Methods (WISERD) (2015) Successful Futures: Analysis of questionnaire responses – Final Report. Welsh Government.</a:t>
            </a:r>
          </a:p>
          <a:p>
            <a:pPr marL="0" indent="0">
              <a:buNone/>
            </a:pPr>
            <a:r>
              <a:rPr lang="en-GB" sz="6400" dirty="0" smtClean="0"/>
              <a:t>Williams-</a:t>
            </a:r>
            <a:r>
              <a:rPr lang="en-GB" sz="6400" dirty="0" err="1" smtClean="0"/>
              <a:t>Siegfredsen</a:t>
            </a:r>
            <a:r>
              <a:rPr lang="en-GB" sz="6400" dirty="0" smtClean="0"/>
              <a:t>, J. (2012) Understanding the Danish Forest School Approach: Early Years Education in Practice. London: David Fulton. </a:t>
            </a:r>
            <a:r>
              <a:rPr lang="en-GB" sz="6400" dirty="0" err="1" smtClean="0"/>
              <a:t>ebook</a:t>
            </a:r>
            <a:r>
              <a:rPr lang="en-GB" sz="6400" dirty="0" smtClean="0"/>
              <a:t> </a:t>
            </a:r>
          </a:p>
          <a:p>
            <a:pPr marL="0" indent="0">
              <a:buNone/>
            </a:pPr>
            <a:r>
              <a:rPr lang="en-GB" sz="6400" dirty="0" smtClean="0"/>
              <a:t>Wood, E. (2013) Play, Learning and the Early Childhood Curriculum. London: Sage Publications Ltd.</a:t>
            </a:r>
          </a:p>
          <a:p>
            <a:pPr marL="0" indent="0">
              <a:buNone/>
            </a:pPr>
            <a:endParaRPr lang="en-GB" sz="4800" dirty="0" smtClean="0"/>
          </a:p>
        </p:txBody>
      </p:sp>
    </p:spTree>
    <p:extLst>
      <p:ext uri="{BB962C8B-B14F-4D97-AF65-F5344CB8AC3E}">
        <p14:creationId xmlns:p14="http://schemas.microsoft.com/office/powerpoint/2010/main" val="1110276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Rhestr</a:t>
            </a:r>
            <a:r>
              <a:rPr lang="en-GB" dirty="0" smtClean="0"/>
              <a:t> </a:t>
            </a:r>
            <a:r>
              <a:rPr lang="en-GB" dirty="0" err="1" smtClean="0"/>
              <a:t>Ddarllen</a:t>
            </a:r>
            <a:r>
              <a:rPr lang="en-GB" dirty="0" smtClean="0"/>
              <a:t> </a:t>
            </a:r>
            <a:br>
              <a:rPr lang="en-GB" dirty="0" smtClean="0"/>
            </a:br>
            <a:r>
              <a:rPr lang="en-GB" i="1" dirty="0" smtClean="0">
                <a:solidFill>
                  <a:schemeClr val="accent1">
                    <a:lumMod val="75000"/>
                  </a:schemeClr>
                </a:solidFill>
              </a:rPr>
              <a:t>Reading List </a:t>
            </a:r>
            <a:endParaRPr lang="en-GB" dirty="0"/>
          </a:p>
        </p:txBody>
      </p:sp>
      <p:sp>
        <p:nvSpPr>
          <p:cNvPr id="3" name="Content Placeholder 2"/>
          <p:cNvSpPr>
            <a:spLocks noGrp="1"/>
          </p:cNvSpPr>
          <p:nvPr>
            <p:ph idx="1"/>
          </p:nvPr>
        </p:nvSpPr>
        <p:spPr>
          <a:xfrm>
            <a:off x="1101021" y="1671087"/>
            <a:ext cx="10515600" cy="4859898"/>
          </a:xfrm>
        </p:spPr>
        <p:txBody>
          <a:bodyPr>
            <a:normAutofit fontScale="70000" lnSpcReduction="20000"/>
          </a:bodyPr>
          <a:lstStyle/>
          <a:p>
            <a:pPr marL="0" indent="0">
              <a:buNone/>
            </a:pPr>
            <a:r>
              <a:rPr lang="en-GB" dirty="0" smtClean="0"/>
              <a:t>Department for Children, Education, Lifelong Learning and Skills (2007) Out of Classroom Learning </a:t>
            </a:r>
            <a:r>
              <a:rPr lang="en-GB" dirty="0" err="1" smtClean="0"/>
              <a:t>Learning</a:t>
            </a:r>
            <a:r>
              <a:rPr lang="en-GB" dirty="0" smtClean="0"/>
              <a:t> Outside the Classroom. Cardiff: WAG.</a:t>
            </a:r>
          </a:p>
          <a:p>
            <a:pPr marL="0" indent="0">
              <a:buNone/>
            </a:pPr>
            <a:r>
              <a:rPr lang="en-GB" dirty="0" err="1" smtClean="0"/>
              <a:t>Edgington</a:t>
            </a:r>
            <a:r>
              <a:rPr lang="en-GB" dirty="0" smtClean="0"/>
              <a:t>, M. (2014) The Great Outdoors: developing children’s learning through outdoor provision.2nd edition  London: British Association of Early Childhood Education.</a:t>
            </a:r>
          </a:p>
          <a:p>
            <a:pPr marL="0" indent="0">
              <a:buNone/>
            </a:pPr>
            <a:r>
              <a:rPr lang="en-GB" dirty="0" err="1" smtClean="0"/>
              <a:t>Einarsdottir</a:t>
            </a:r>
            <a:r>
              <a:rPr lang="en-GB" dirty="0" smtClean="0"/>
              <a:t>, J. and Wagner, J.T. (</a:t>
            </a:r>
            <a:r>
              <a:rPr lang="en-GB" dirty="0" err="1" smtClean="0"/>
              <a:t>Eds</a:t>
            </a:r>
            <a:r>
              <a:rPr lang="en-GB" dirty="0" smtClean="0"/>
              <a:t>), (2006) Nordic Childhoods and Early Education Philosophy, Research, Policy and Practice in Denmark, Finland, Iceland, Norway and Sweden. Greenwich: Information Age </a:t>
            </a:r>
            <a:r>
              <a:rPr lang="en-GB" dirty="0" err="1" smtClean="0"/>
              <a:t>Publishing.ebook</a:t>
            </a:r>
            <a:endParaRPr lang="en-GB" dirty="0" smtClean="0"/>
          </a:p>
          <a:p>
            <a:pPr marL="0" indent="0">
              <a:buNone/>
            </a:pPr>
            <a:r>
              <a:rPr lang="en-GB" dirty="0" smtClean="0"/>
              <a:t>Lester, S. and </a:t>
            </a:r>
            <a:r>
              <a:rPr lang="en-GB" dirty="0" err="1" smtClean="0"/>
              <a:t>Maudsley</a:t>
            </a:r>
            <a:r>
              <a:rPr lang="en-GB" dirty="0" smtClean="0"/>
              <a:t>, M. (2006) Play Naturally: A Review of Children’s Natural Play. London: NCB.</a:t>
            </a:r>
          </a:p>
          <a:p>
            <a:pPr marL="0" indent="0">
              <a:buNone/>
            </a:pPr>
            <a:r>
              <a:rPr lang="en-GB" dirty="0" smtClean="0"/>
              <a:t>Maynard, T. and Waters, J. (2014) Exploring Outdoor Play in the Early Years.UK: Open University Press </a:t>
            </a:r>
          </a:p>
          <a:p>
            <a:pPr marL="0" indent="0">
              <a:buNone/>
            </a:pPr>
            <a:r>
              <a:rPr lang="en-GB" dirty="0" smtClean="0"/>
              <a:t>Palmer, S. (2014) Toxic Childhood: How the Modern World is Damaging Our Children and What We Can Do About It. (2nd Ed) Great Britain: Orion Books.</a:t>
            </a:r>
          </a:p>
          <a:p>
            <a:pPr marL="0" indent="0">
              <a:buNone/>
            </a:pPr>
            <a:r>
              <a:rPr lang="en-GB" dirty="0" smtClean="0"/>
              <a:t>Ryder Richardson, G. (2014) Creating a Space to Grow.  (2nd Ed)  London: David Fulton. </a:t>
            </a:r>
            <a:r>
              <a:rPr lang="en-GB" dirty="0" err="1" smtClean="0"/>
              <a:t>Ebook</a:t>
            </a:r>
            <a:endParaRPr lang="en-GB" dirty="0" smtClean="0"/>
          </a:p>
          <a:p>
            <a:pPr marL="0" indent="0">
              <a:buNone/>
            </a:pPr>
            <a:r>
              <a:rPr lang="en-GB" dirty="0" smtClean="0"/>
              <a:t>Waite, S. (Ed) (2011) Children Learning Outside the Classroom: From Birth to Eleven. London: Sage Publications. </a:t>
            </a:r>
            <a:r>
              <a:rPr lang="en-GB" dirty="0" err="1" smtClean="0"/>
              <a:t>ebook</a:t>
            </a:r>
            <a:endParaRPr lang="en-GB" dirty="0" smtClean="0"/>
          </a:p>
          <a:p>
            <a:pPr marL="0" indent="0">
              <a:buNone/>
            </a:pPr>
            <a:r>
              <a:rPr lang="en-GB" dirty="0" smtClean="0"/>
              <a:t>White, J. (2014) Playing and Learning Outdoors. (2nd Ed) London: Routledge.</a:t>
            </a:r>
          </a:p>
          <a:p>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21194243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sz="3200" b="1" dirty="0" err="1" smtClean="0">
                <a:latin typeface="Arial" panose="020B0604020202020204" pitchFamily="34" charset="0"/>
                <a:ea typeface="Times New Roman" panose="02020603050405020304" pitchFamily="18" charset="0"/>
              </a:rPr>
              <a:t>Cyfeirnodau</a:t>
            </a:r>
            <a:r>
              <a:rPr lang="en-GB" sz="3200" b="1" dirty="0" smtClean="0">
                <a:latin typeface="Arial" panose="020B0604020202020204" pitchFamily="34" charset="0"/>
                <a:ea typeface="Times New Roman" panose="02020603050405020304" pitchFamily="18" charset="0"/>
              </a:rPr>
              <a:t/>
            </a:r>
            <a:br>
              <a:rPr lang="en-GB" sz="3200" b="1" dirty="0" smtClean="0">
                <a:latin typeface="Arial" panose="020B0604020202020204" pitchFamily="34" charset="0"/>
                <a:ea typeface="Times New Roman" panose="02020603050405020304" pitchFamily="18" charset="0"/>
              </a:rPr>
            </a:br>
            <a:r>
              <a:rPr lang="en-GB" sz="3200" b="1" i="1" dirty="0" smtClean="0">
                <a:solidFill>
                  <a:schemeClr val="accent1">
                    <a:lumMod val="75000"/>
                  </a:schemeClr>
                </a:solidFill>
                <a:latin typeface="Arial" panose="020B0604020202020204" pitchFamily="34" charset="0"/>
                <a:ea typeface="Times New Roman" panose="02020603050405020304" pitchFamily="18" charset="0"/>
              </a:rPr>
              <a:t>References</a:t>
            </a:r>
            <a:r>
              <a:rPr lang="en-GB" sz="4800" dirty="0" smtClean="0">
                <a:solidFill>
                  <a:schemeClr val="accent1">
                    <a:lumMod val="75000"/>
                  </a:schemeClr>
                </a:solidFill>
                <a:effectLst/>
                <a:latin typeface="Times New Roman" panose="02020603050405020304" pitchFamily="18" charset="0"/>
                <a:ea typeface="Times New Roman" panose="02020603050405020304" pitchFamily="18" charset="0"/>
              </a:rPr>
              <a:t/>
            </a:r>
            <a:br>
              <a:rPr lang="en-GB" sz="4800" dirty="0" smtClean="0">
                <a:solidFill>
                  <a:schemeClr val="accent1">
                    <a:lumMod val="75000"/>
                  </a:schemeClr>
                </a:solidFill>
                <a:effectLst/>
                <a:latin typeface="Times New Roman" panose="02020603050405020304" pitchFamily="18" charset="0"/>
                <a:ea typeface="Times New Roman" panose="02020603050405020304" pitchFamily="18" charset="0"/>
              </a:rPr>
            </a:br>
            <a:endParaRPr lang="en-GB" dirty="0"/>
          </a:p>
        </p:txBody>
      </p:sp>
      <p:sp>
        <p:nvSpPr>
          <p:cNvPr id="4" name="Content Placeholder 3"/>
          <p:cNvSpPr>
            <a:spLocks noGrp="1"/>
          </p:cNvSpPr>
          <p:nvPr>
            <p:ph idx="1"/>
          </p:nvPr>
        </p:nvSpPr>
        <p:spPr>
          <a:xfrm>
            <a:off x="838200" y="1357912"/>
            <a:ext cx="10515600" cy="5146922"/>
          </a:xfrm>
        </p:spPr>
        <p:txBody>
          <a:bodyPr>
            <a:normAutofit/>
          </a:bodyPr>
          <a:lstStyle/>
          <a:p>
            <a:pPr marL="0" indent="0" algn="just" fontAlgn="base" hangingPunct="0">
              <a:buNone/>
            </a:pPr>
            <a:r>
              <a:rPr lang="en-GB" dirty="0">
                <a:solidFill>
                  <a:prstClr val="black"/>
                </a:solidFill>
                <a:latin typeface="Arial" panose="020B0604020202020204" pitchFamily="34" charset="0"/>
                <a:ea typeface="Times New Roman" panose="02020603050405020304" pitchFamily="18" charset="0"/>
              </a:rPr>
              <a:t>New Beginnings at Grace (2017</a:t>
            </a:r>
            <a:r>
              <a:rPr lang="en-GB" dirty="0" smtClean="0">
                <a:solidFill>
                  <a:prstClr val="black"/>
                </a:solidFill>
                <a:latin typeface="Arial" panose="020B0604020202020204" pitchFamily="34" charset="0"/>
                <a:ea typeface="Times New Roman" panose="02020603050405020304" pitchFamily="18" charset="0"/>
              </a:rPr>
              <a:t>) ‘Image’ </a:t>
            </a:r>
            <a:r>
              <a:rPr lang="en-GB" dirty="0">
                <a:solidFill>
                  <a:prstClr val="black"/>
                </a:solidFill>
                <a:latin typeface="Arial" panose="020B0604020202020204" pitchFamily="34" charset="0"/>
                <a:ea typeface="Times New Roman" panose="02020603050405020304" pitchFamily="18" charset="0"/>
                <a:hlinkClick r:id="rId2"/>
              </a:rPr>
              <a:t>http://www.newbeginningsatgrace.com/space.html</a:t>
            </a:r>
            <a:r>
              <a:rPr lang="en-GB" dirty="0">
                <a:solidFill>
                  <a:prstClr val="black"/>
                </a:solidFill>
                <a:latin typeface="Arial" panose="020B0604020202020204" pitchFamily="34" charset="0"/>
                <a:ea typeface="Times New Roman" panose="02020603050405020304" pitchFamily="18" charset="0"/>
              </a:rPr>
              <a:t> [Accessed </a:t>
            </a:r>
            <a:r>
              <a:rPr lang="en-GB" dirty="0" smtClean="0">
                <a:solidFill>
                  <a:prstClr val="black"/>
                </a:solidFill>
                <a:latin typeface="Arial" panose="020B0604020202020204" pitchFamily="34" charset="0"/>
                <a:ea typeface="Times New Roman" panose="02020603050405020304" pitchFamily="18" charset="0"/>
              </a:rPr>
              <a:t>15th July 2017].</a:t>
            </a:r>
            <a:endParaRPr lang="en-GB" dirty="0">
              <a:solidFill>
                <a:prstClr val="black"/>
              </a:solidFill>
              <a:latin typeface="Arial" panose="020B0604020202020204" pitchFamily="34" charset="0"/>
              <a:ea typeface="Times New Roman" panose="02020603050405020304" pitchFamily="18" charset="0"/>
            </a:endParaRPr>
          </a:p>
          <a:p>
            <a:pPr marL="0" lvl="0" indent="0" algn="just" fontAlgn="base" hangingPunct="0">
              <a:buNone/>
            </a:pPr>
            <a:r>
              <a:rPr lang="en-GB" dirty="0" smtClean="0">
                <a:effectLst/>
                <a:latin typeface="Arial" panose="020B0604020202020204" pitchFamily="34" charset="0"/>
                <a:ea typeface="Times New Roman" panose="02020603050405020304" pitchFamily="18" charset="0"/>
              </a:rPr>
              <a:t>Pinterest (2017) ‘Image’ </a:t>
            </a:r>
            <a:r>
              <a:rPr lang="en-GB" dirty="0" smtClean="0">
                <a:effectLst/>
                <a:latin typeface="Arial" panose="020B0604020202020204" pitchFamily="34" charset="0"/>
                <a:ea typeface="Times New Roman" panose="02020603050405020304" pitchFamily="18" charset="0"/>
                <a:hlinkClick r:id="rId3"/>
              </a:rPr>
              <a:t>https://www.pinterest.co.uk/aliciadover15/forest-schools/</a:t>
            </a:r>
            <a:r>
              <a:rPr lang="en-GB" dirty="0" smtClean="0">
                <a:effectLst/>
                <a:latin typeface="Arial" panose="020B0604020202020204" pitchFamily="34" charset="0"/>
                <a:ea typeface="Times New Roman" panose="02020603050405020304" pitchFamily="18" charset="0"/>
              </a:rPr>
              <a:t> </a:t>
            </a:r>
            <a:r>
              <a:rPr lang="en-GB" dirty="0">
                <a:solidFill>
                  <a:prstClr val="black"/>
                </a:solidFill>
                <a:latin typeface="Arial" panose="020B0604020202020204" pitchFamily="34" charset="0"/>
                <a:ea typeface="Times New Roman" panose="02020603050405020304" pitchFamily="18" charset="0"/>
              </a:rPr>
              <a:t>[Accessed 15th </a:t>
            </a:r>
            <a:r>
              <a:rPr lang="en-GB" dirty="0" smtClean="0">
                <a:solidFill>
                  <a:prstClr val="black"/>
                </a:solidFill>
                <a:latin typeface="Arial" panose="020B0604020202020204" pitchFamily="34" charset="0"/>
                <a:ea typeface="Times New Roman" panose="02020603050405020304" pitchFamily="18" charset="0"/>
              </a:rPr>
              <a:t>July 2017</a:t>
            </a:r>
            <a:r>
              <a:rPr lang="en-GB" dirty="0">
                <a:solidFill>
                  <a:prstClr val="black"/>
                </a:solidFill>
                <a:latin typeface="Arial" panose="020B0604020202020204" pitchFamily="34" charset="0"/>
                <a:ea typeface="Times New Roman" panose="02020603050405020304" pitchFamily="18" charset="0"/>
              </a:rPr>
              <a:t>].</a:t>
            </a:r>
          </a:p>
          <a:p>
            <a:pPr marL="0" indent="0" algn="just" fontAlgn="base" hangingPunct="0">
              <a:spcAft>
                <a:spcPts val="0"/>
              </a:spcAft>
              <a:buNone/>
            </a:pPr>
            <a:r>
              <a:rPr lang="en-GB" dirty="0" smtClean="0">
                <a:effectLst/>
                <a:latin typeface="Arial" panose="020B0604020202020204" pitchFamily="34" charset="0"/>
                <a:ea typeface="Times New Roman" panose="02020603050405020304" pitchFamily="18" charset="0"/>
              </a:rPr>
              <a:t>Play Based Learning </a:t>
            </a:r>
            <a:r>
              <a:rPr lang="en-GB" dirty="0" err="1" smtClean="0">
                <a:effectLst/>
                <a:latin typeface="Arial" panose="020B0604020202020204" pitchFamily="34" charset="0"/>
                <a:ea typeface="Times New Roman" panose="02020603050405020304" pitchFamily="18" charset="0"/>
              </a:rPr>
              <a:t>Weebly</a:t>
            </a:r>
            <a:r>
              <a:rPr lang="en-GB" dirty="0" smtClean="0">
                <a:effectLst/>
                <a:latin typeface="Arial" panose="020B0604020202020204" pitchFamily="34" charset="0"/>
                <a:ea typeface="Times New Roman" panose="02020603050405020304" pitchFamily="18" charset="0"/>
              </a:rPr>
              <a:t> (2017) ‘Image’ </a:t>
            </a:r>
            <a:r>
              <a:rPr lang="en-GB" dirty="0" smtClean="0">
                <a:effectLst/>
                <a:latin typeface="Arial" panose="020B0604020202020204" pitchFamily="34" charset="0"/>
                <a:ea typeface="Times New Roman" panose="02020603050405020304" pitchFamily="18" charset="0"/>
                <a:hlinkClick r:id="rId4"/>
              </a:rPr>
              <a:t>http://play-based-learning.weebly.com/respecting-the-natural-environment.html</a:t>
            </a:r>
            <a:r>
              <a:rPr lang="en-GB" dirty="0" smtClean="0">
                <a:effectLst/>
                <a:latin typeface="Arial" panose="020B0604020202020204" pitchFamily="34" charset="0"/>
                <a:ea typeface="Times New Roman" panose="02020603050405020304" pitchFamily="18" charset="0"/>
              </a:rPr>
              <a:t> [Accessed 15th July 2017].</a:t>
            </a:r>
          </a:p>
          <a:p>
            <a:pPr marL="0" lvl="0" indent="0" algn="just" fontAlgn="base" hangingPunct="0">
              <a:buNone/>
            </a:pPr>
            <a:r>
              <a:rPr lang="en-GB" dirty="0" smtClean="0">
                <a:solidFill>
                  <a:prstClr val="black"/>
                </a:solidFill>
                <a:latin typeface="Arial" panose="020B0604020202020204" pitchFamily="34" charset="0"/>
                <a:ea typeface="Times New Roman" panose="02020603050405020304" pitchFamily="18" charset="0"/>
              </a:rPr>
              <a:t>The Imagination Tree ‘Image’ (</a:t>
            </a:r>
            <a:r>
              <a:rPr lang="en-GB" dirty="0">
                <a:solidFill>
                  <a:prstClr val="black"/>
                </a:solidFill>
                <a:latin typeface="Arial" panose="020B0604020202020204" pitchFamily="34" charset="0"/>
                <a:ea typeface="Times New Roman" panose="02020603050405020304" pitchFamily="18" charset="0"/>
              </a:rPr>
              <a:t>2017) </a:t>
            </a:r>
            <a:r>
              <a:rPr lang="en-GB" dirty="0">
                <a:solidFill>
                  <a:prstClr val="black"/>
                </a:solidFill>
                <a:latin typeface="Arial" panose="020B0604020202020204" pitchFamily="34" charset="0"/>
                <a:ea typeface="Times New Roman" panose="02020603050405020304" pitchFamily="18" charset="0"/>
                <a:hlinkClick r:id="rId5"/>
              </a:rPr>
              <a:t>http://</a:t>
            </a:r>
            <a:r>
              <a:rPr lang="en-GB" dirty="0" smtClean="0">
                <a:solidFill>
                  <a:prstClr val="black"/>
                </a:solidFill>
                <a:latin typeface="Arial" panose="020B0604020202020204" pitchFamily="34" charset="0"/>
                <a:ea typeface="Times New Roman" panose="02020603050405020304" pitchFamily="18" charset="0"/>
                <a:hlinkClick r:id="rId5"/>
              </a:rPr>
              <a:t>theimaginationtree.com/2016/05/inspiring-outdoor-play-spaces-kids.html</a:t>
            </a:r>
            <a:r>
              <a:rPr lang="en-GB" dirty="0" smtClean="0">
                <a:solidFill>
                  <a:prstClr val="black"/>
                </a:solidFill>
                <a:latin typeface="Arial" panose="020B0604020202020204" pitchFamily="34" charset="0"/>
                <a:ea typeface="Times New Roman" panose="02020603050405020304" pitchFamily="18" charset="0"/>
              </a:rPr>
              <a:t> </a:t>
            </a:r>
            <a:r>
              <a:rPr lang="en-GB" dirty="0">
                <a:solidFill>
                  <a:prstClr val="black"/>
                </a:solidFill>
                <a:latin typeface="Arial" panose="020B0604020202020204" pitchFamily="34" charset="0"/>
                <a:ea typeface="Times New Roman" panose="02020603050405020304" pitchFamily="18" charset="0"/>
              </a:rPr>
              <a:t>[Accessed 15th </a:t>
            </a:r>
            <a:r>
              <a:rPr lang="en-GB" dirty="0" smtClean="0">
                <a:solidFill>
                  <a:prstClr val="black"/>
                </a:solidFill>
                <a:latin typeface="Arial" panose="020B0604020202020204" pitchFamily="34" charset="0"/>
                <a:ea typeface="Times New Roman" panose="02020603050405020304" pitchFamily="18" charset="0"/>
              </a:rPr>
              <a:t>July </a:t>
            </a:r>
            <a:r>
              <a:rPr lang="en-GB" dirty="0">
                <a:solidFill>
                  <a:prstClr val="black"/>
                </a:solidFill>
                <a:latin typeface="Arial" panose="020B0604020202020204" pitchFamily="34" charset="0"/>
                <a:ea typeface="Times New Roman" panose="02020603050405020304" pitchFamily="18" charset="0"/>
              </a:rPr>
              <a:t>2017].</a:t>
            </a:r>
          </a:p>
          <a:p>
            <a:pPr marL="0" lvl="0" indent="0" algn="just" fontAlgn="base" hangingPunct="0">
              <a:buNone/>
            </a:pPr>
            <a:endParaRPr lang="en-GB" dirty="0">
              <a:solidFill>
                <a:prstClr val="black"/>
              </a:solidFill>
              <a:latin typeface="Arial" panose="020B0604020202020204" pitchFamily="34" charset="0"/>
              <a:ea typeface="Times New Roman" panose="02020603050405020304" pitchFamily="18" charset="0"/>
            </a:endParaRPr>
          </a:p>
          <a:p>
            <a:pPr marL="0" lvl="0" indent="0" algn="just" fontAlgn="base" hangingPunct="0">
              <a:buNone/>
            </a:pPr>
            <a:endParaRPr lang="en-GB" dirty="0">
              <a:solidFill>
                <a:prstClr val="black"/>
              </a:solidFill>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dirty="0" smtClean="0">
              <a:effectLst/>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76776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1951</TotalTime>
  <Words>2236</Words>
  <Application>Microsoft Office PowerPoint</Application>
  <PresentationFormat>Widescreen</PresentationFormat>
  <Paragraphs>273</Paragraphs>
  <Slides>35</Slides>
  <Notes>6</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35</vt:i4>
      </vt:variant>
    </vt:vector>
  </HeadingPairs>
  <TitlesOfParts>
    <vt:vector size="44" baseType="lpstr">
      <vt:lpstr>Arial</vt:lpstr>
      <vt:lpstr>Calibri</vt:lpstr>
      <vt:lpstr>Calibri Light</vt:lpstr>
      <vt:lpstr>Myriad Pro</vt:lpstr>
      <vt:lpstr>Symbol</vt:lpstr>
      <vt:lpstr>Times New Roman</vt:lpstr>
      <vt:lpstr>Office Theme</vt:lpstr>
      <vt:lpstr>20140311PresentationUWTSDTemplate</vt:lpstr>
      <vt:lpstr>1_20140311PresentationUWTSDTemplate</vt:lpstr>
      <vt:lpstr>EAEE5005  EAEE5010</vt:lpstr>
      <vt:lpstr>Amcanion Dysgu Learning Outcomes</vt:lpstr>
      <vt:lpstr>NOS</vt:lpstr>
      <vt:lpstr>Aseiniad  Assignment</vt:lpstr>
      <vt:lpstr>Portffolio Portfolio</vt:lpstr>
      <vt:lpstr>Portffolio Portfolio</vt:lpstr>
      <vt:lpstr>Portfolio Portffolio</vt:lpstr>
      <vt:lpstr>Portfolio Portffolio</vt:lpstr>
      <vt:lpstr> Ymarfer  Exercise</vt:lpstr>
      <vt:lpstr>Ymarfer  Exercise</vt:lpstr>
      <vt:lpstr>Ymarfer  Exercise</vt:lpstr>
      <vt:lpstr>Ble ydym yn dysgu? Beth yw amgylchedd dysgu?  Where do we learn? What are learning environments? </vt:lpstr>
      <vt:lpstr>Gwahanol Amgylcheddau Dysgu Different Learning Environments</vt:lpstr>
      <vt:lpstr>PowerPoint Presentation</vt:lpstr>
      <vt:lpstr>Amgylchedd Dysgu Montessori Montessori Learning Environment</vt:lpstr>
      <vt:lpstr>Amgylchedd Dysgu Steiner Steiner Learning Environment</vt:lpstr>
      <vt:lpstr>Amgylchedd Dysgu Reggio Emilia  Reggio Emilia  Learning Environment</vt:lpstr>
      <vt:lpstr>Ar ôl gwylio’r clipiau. Beth yw’r materiaon neu heriau sy’n codi? Consider the clips you have seen? What are the significant issues / challenges</vt:lpstr>
      <vt:lpstr>Amgylecheddau Dysgu Environments for learning?</vt:lpstr>
      <vt:lpstr>‘Loose parts’</vt:lpstr>
      <vt:lpstr>‘Loose parts’</vt:lpstr>
      <vt:lpstr>Amgylchedd Dysgu Tu allan? Outdoor Learning Environment?</vt:lpstr>
      <vt:lpstr>PowerPoint Presentation</vt:lpstr>
      <vt:lpstr>Ysgol Goedwig? Forest School?</vt:lpstr>
      <vt:lpstr>Natur fel Amgylchedd Dysgu Nature as Learning Environment </vt:lpstr>
      <vt:lpstr>Amgylecheddau Dysgu Environments for learning?</vt:lpstr>
      <vt:lpstr>Rôl yr Oedolyn Role of Adult?</vt:lpstr>
      <vt:lpstr>Profiadau ni  Our own experiences</vt:lpstr>
      <vt:lpstr>Diwylliant ac Amgylchedd? Culture and Environment?</vt:lpstr>
      <vt:lpstr>Damcaniaeth ac Ymchwil Theory and Research</vt:lpstr>
      <vt:lpstr>Erbyn wythnos nesaf For next week</vt:lpstr>
      <vt:lpstr>Mae’r adnoddau yma ar Moodle i’w darganfod These resources are on Moodle to explore</vt:lpstr>
      <vt:lpstr>Rhestr Ddarllen  Reading List </vt:lpstr>
      <vt:lpstr>Rhestr Ddarllen  Reading List </vt:lpstr>
      <vt:lpstr>Cyfeirnodau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EAEE5005  EAEE5010</dc:title>
  <dc:creator>Glenda Tinney</dc:creator>
  <cp:lastModifiedBy>Glenda Tinney</cp:lastModifiedBy>
  <cp:revision>18</cp:revision>
  <cp:lastPrinted>2019-08-29T13:57:25Z</cp:lastPrinted>
  <dcterms:created xsi:type="dcterms:W3CDTF">2017-08-28T13:32:16Z</dcterms:created>
  <dcterms:modified xsi:type="dcterms:W3CDTF">2019-08-29T13:57:42Z</dcterms:modified>
</cp:coreProperties>
</file>