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8" d="100"/>
          <a:sy n="88" d="100"/>
        </p:scale>
        <p:origin x="462" y="3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C84084-4F5A-4FA9-B526-42EFC20D36C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1BEE4D-C24C-4793-AE97-C27C2A084EA6}">
      <dgm:prSet/>
      <dgm:spPr/>
      <dgm:t>
        <a:bodyPr/>
        <a:lstStyle/>
        <a:p>
          <a:r>
            <a:rPr lang="en-GB" b="0" i="0" baseline="0"/>
            <a:t>… Is collected specifically for the research project being undertaken. </a:t>
          </a:r>
          <a:endParaRPr lang="en-US"/>
        </a:p>
      </dgm:t>
    </dgm:pt>
    <dgm:pt modelId="{847CAC7D-75F7-4752-93CD-0C3F5456656E}" type="parTrans" cxnId="{6112E654-6205-4650-A7F8-B021E9C325C1}">
      <dgm:prSet/>
      <dgm:spPr/>
      <dgm:t>
        <a:bodyPr/>
        <a:lstStyle/>
        <a:p>
          <a:endParaRPr lang="en-US"/>
        </a:p>
      </dgm:t>
    </dgm:pt>
    <dgm:pt modelId="{9962D9C1-0231-4036-A7A7-332B32B518CF}" type="sibTrans" cxnId="{6112E654-6205-4650-A7F8-B021E9C325C1}">
      <dgm:prSet/>
      <dgm:spPr/>
      <dgm:t>
        <a:bodyPr/>
        <a:lstStyle/>
        <a:p>
          <a:endParaRPr lang="en-US"/>
        </a:p>
      </dgm:t>
    </dgm:pt>
    <dgm:pt modelId="{AA6F91AF-9B7A-46FE-802A-312CC4C5FE5E}">
      <dgm:prSet/>
      <dgm:spPr/>
      <dgm:t>
        <a:bodyPr/>
        <a:lstStyle/>
        <a:p>
          <a:r>
            <a:rPr lang="en-GB" b="0" i="0" baseline="0"/>
            <a:t>There are many different </a:t>
          </a:r>
          <a:r>
            <a:rPr lang="en-GB" b="1" i="0" baseline="0"/>
            <a:t>methods </a:t>
          </a:r>
          <a:r>
            <a:rPr lang="en-GB" b="0" i="0" baseline="0"/>
            <a:t>of primary data collection – both </a:t>
          </a:r>
          <a:r>
            <a:rPr lang="en-GB" b="1" i="0" baseline="0"/>
            <a:t>qualitative </a:t>
          </a:r>
          <a:r>
            <a:rPr lang="en-GB" b="0" i="0" baseline="0"/>
            <a:t>and </a:t>
          </a:r>
          <a:r>
            <a:rPr lang="en-GB" b="1" i="0" baseline="0"/>
            <a:t>quantitative.</a:t>
          </a:r>
          <a:endParaRPr lang="en-US"/>
        </a:p>
      </dgm:t>
    </dgm:pt>
    <dgm:pt modelId="{5AB624B1-4785-41C2-BB12-4A2F734EA227}" type="parTrans" cxnId="{C3E4D508-6A8E-403B-BCC2-F3448599BCE0}">
      <dgm:prSet/>
      <dgm:spPr/>
      <dgm:t>
        <a:bodyPr/>
        <a:lstStyle/>
        <a:p>
          <a:endParaRPr lang="en-US"/>
        </a:p>
      </dgm:t>
    </dgm:pt>
    <dgm:pt modelId="{853632E6-D215-4425-ACBF-DD4D2B324E82}" type="sibTrans" cxnId="{C3E4D508-6A8E-403B-BCC2-F3448599BCE0}">
      <dgm:prSet/>
      <dgm:spPr/>
      <dgm:t>
        <a:bodyPr/>
        <a:lstStyle/>
        <a:p>
          <a:endParaRPr lang="en-US"/>
        </a:p>
      </dgm:t>
    </dgm:pt>
    <dgm:pt modelId="{C124FBC8-2394-4AFA-BE1B-A47439C5F801}" type="pres">
      <dgm:prSet presAssocID="{EEC84084-4F5A-4FA9-B526-42EFC20D36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7E30A1-644A-4E45-9D27-EB316E9E2865}" type="pres">
      <dgm:prSet presAssocID="{C91BEE4D-C24C-4793-AE97-C27C2A084EA6}" presName="hierRoot1" presStyleCnt="0"/>
      <dgm:spPr/>
    </dgm:pt>
    <dgm:pt modelId="{57A59C07-3C5E-45D2-BD83-691C132164EC}" type="pres">
      <dgm:prSet presAssocID="{C91BEE4D-C24C-4793-AE97-C27C2A084EA6}" presName="composite" presStyleCnt="0"/>
      <dgm:spPr/>
    </dgm:pt>
    <dgm:pt modelId="{5D5A2F39-A59D-4B65-9B09-E4079D1DB896}" type="pres">
      <dgm:prSet presAssocID="{C91BEE4D-C24C-4793-AE97-C27C2A084EA6}" presName="background" presStyleLbl="node0" presStyleIdx="0" presStyleCnt="2"/>
      <dgm:spPr/>
    </dgm:pt>
    <dgm:pt modelId="{DC335B8E-C1D1-4F3E-9096-45F8F58AB2D8}" type="pres">
      <dgm:prSet presAssocID="{C91BEE4D-C24C-4793-AE97-C27C2A084EA6}" presName="text" presStyleLbl="fgAcc0" presStyleIdx="0" presStyleCnt="2">
        <dgm:presLayoutVars>
          <dgm:chPref val="3"/>
        </dgm:presLayoutVars>
      </dgm:prSet>
      <dgm:spPr/>
    </dgm:pt>
    <dgm:pt modelId="{0977E901-0D95-476F-9870-C774543028BD}" type="pres">
      <dgm:prSet presAssocID="{C91BEE4D-C24C-4793-AE97-C27C2A084EA6}" presName="hierChild2" presStyleCnt="0"/>
      <dgm:spPr/>
    </dgm:pt>
    <dgm:pt modelId="{3A6867A5-668D-47F8-9BC8-E5D7B82A90C2}" type="pres">
      <dgm:prSet presAssocID="{AA6F91AF-9B7A-46FE-802A-312CC4C5FE5E}" presName="hierRoot1" presStyleCnt="0"/>
      <dgm:spPr/>
    </dgm:pt>
    <dgm:pt modelId="{7602EB2F-14EF-45FE-ABCD-2A3EEBEE19B1}" type="pres">
      <dgm:prSet presAssocID="{AA6F91AF-9B7A-46FE-802A-312CC4C5FE5E}" presName="composite" presStyleCnt="0"/>
      <dgm:spPr/>
    </dgm:pt>
    <dgm:pt modelId="{DDDB09C4-852C-489F-ADE7-26F631ABDD04}" type="pres">
      <dgm:prSet presAssocID="{AA6F91AF-9B7A-46FE-802A-312CC4C5FE5E}" presName="background" presStyleLbl="node0" presStyleIdx="1" presStyleCnt="2"/>
      <dgm:spPr/>
    </dgm:pt>
    <dgm:pt modelId="{8ADBC125-13C1-434B-AAFF-D8E23D899B8A}" type="pres">
      <dgm:prSet presAssocID="{AA6F91AF-9B7A-46FE-802A-312CC4C5FE5E}" presName="text" presStyleLbl="fgAcc0" presStyleIdx="1" presStyleCnt="2">
        <dgm:presLayoutVars>
          <dgm:chPref val="3"/>
        </dgm:presLayoutVars>
      </dgm:prSet>
      <dgm:spPr/>
    </dgm:pt>
    <dgm:pt modelId="{C378BCBD-6A37-40FA-83E0-D9F111B4BB99}" type="pres">
      <dgm:prSet presAssocID="{AA6F91AF-9B7A-46FE-802A-312CC4C5FE5E}" presName="hierChild2" presStyleCnt="0"/>
      <dgm:spPr/>
    </dgm:pt>
  </dgm:ptLst>
  <dgm:cxnLst>
    <dgm:cxn modelId="{C3E4D508-6A8E-403B-BCC2-F3448599BCE0}" srcId="{EEC84084-4F5A-4FA9-B526-42EFC20D36C0}" destId="{AA6F91AF-9B7A-46FE-802A-312CC4C5FE5E}" srcOrd="1" destOrd="0" parTransId="{5AB624B1-4785-41C2-BB12-4A2F734EA227}" sibTransId="{853632E6-D215-4425-ACBF-DD4D2B324E82}"/>
    <dgm:cxn modelId="{3A2A3B48-6422-43D6-B989-640AB238DE66}" type="presOf" srcId="{AA6F91AF-9B7A-46FE-802A-312CC4C5FE5E}" destId="{8ADBC125-13C1-434B-AAFF-D8E23D899B8A}" srcOrd="0" destOrd="0" presId="urn:microsoft.com/office/officeart/2005/8/layout/hierarchy1"/>
    <dgm:cxn modelId="{5D146C6B-B52D-4CAF-AB76-BB8B65323F97}" type="presOf" srcId="{C91BEE4D-C24C-4793-AE97-C27C2A084EA6}" destId="{DC335B8E-C1D1-4F3E-9096-45F8F58AB2D8}" srcOrd="0" destOrd="0" presId="urn:microsoft.com/office/officeart/2005/8/layout/hierarchy1"/>
    <dgm:cxn modelId="{6112E654-6205-4650-A7F8-B021E9C325C1}" srcId="{EEC84084-4F5A-4FA9-B526-42EFC20D36C0}" destId="{C91BEE4D-C24C-4793-AE97-C27C2A084EA6}" srcOrd="0" destOrd="0" parTransId="{847CAC7D-75F7-4752-93CD-0C3F5456656E}" sibTransId="{9962D9C1-0231-4036-A7A7-332B32B518CF}"/>
    <dgm:cxn modelId="{E22CD059-355B-4CDC-9842-0821A5DEF3CF}" type="presOf" srcId="{EEC84084-4F5A-4FA9-B526-42EFC20D36C0}" destId="{C124FBC8-2394-4AFA-BE1B-A47439C5F801}" srcOrd="0" destOrd="0" presId="urn:microsoft.com/office/officeart/2005/8/layout/hierarchy1"/>
    <dgm:cxn modelId="{0EAEC89E-2B35-4A7C-8AAC-DC6A177DA643}" type="presParOf" srcId="{C124FBC8-2394-4AFA-BE1B-A47439C5F801}" destId="{847E30A1-644A-4E45-9D27-EB316E9E2865}" srcOrd="0" destOrd="0" presId="urn:microsoft.com/office/officeart/2005/8/layout/hierarchy1"/>
    <dgm:cxn modelId="{68EBE792-9587-42ED-A16B-18AA4A36DAE9}" type="presParOf" srcId="{847E30A1-644A-4E45-9D27-EB316E9E2865}" destId="{57A59C07-3C5E-45D2-BD83-691C132164EC}" srcOrd="0" destOrd="0" presId="urn:microsoft.com/office/officeart/2005/8/layout/hierarchy1"/>
    <dgm:cxn modelId="{9DE0CB5D-FF15-48CF-8EE9-8FFEA3AE45C7}" type="presParOf" srcId="{57A59C07-3C5E-45D2-BD83-691C132164EC}" destId="{5D5A2F39-A59D-4B65-9B09-E4079D1DB896}" srcOrd="0" destOrd="0" presId="urn:microsoft.com/office/officeart/2005/8/layout/hierarchy1"/>
    <dgm:cxn modelId="{F176477D-0FA9-4CE0-8711-68BBDA51546E}" type="presParOf" srcId="{57A59C07-3C5E-45D2-BD83-691C132164EC}" destId="{DC335B8E-C1D1-4F3E-9096-45F8F58AB2D8}" srcOrd="1" destOrd="0" presId="urn:microsoft.com/office/officeart/2005/8/layout/hierarchy1"/>
    <dgm:cxn modelId="{FC3D3173-3655-479A-896A-CCC3F10E57F7}" type="presParOf" srcId="{847E30A1-644A-4E45-9D27-EB316E9E2865}" destId="{0977E901-0D95-476F-9870-C774543028BD}" srcOrd="1" destOrd="0" presId="urn:microsoft.com/office/officeart/2005/8/layout/hierarchy1"/>
    <dgm:cxn modelId="{E2CF5641-121D-462D-8AF1-48DA010F9612}" type="presParOf" srcId="{C124FBC8-2394-4AFA-BE1B-A47439C5F801}" destId="{3A6867A5-668D-47F8-9BC8-E5D7B82A90C2}" srcOrd="1" destOrd="0" presId="urn:microsoft.com/office/officeart/2005/8/layout/hierarchy1"/>
    <dgm:cxn modelId="{34E99C61-38BF-4B8A-9B20-5BD88233CC46}" type="presParOf" srcId="{3A6867A5-668D-47F8-9BC8-E5D7B82A90C2}" destId="{7602EB2F-14EF-45FE-ABCD-2A3EEBEE19B1}" srcOrd="0" destOrd="0" presId="urn:microsoft.com/office/officeart/2005/8/layout/hierarchy1"/>
    <dgm:cxn modelId="{2BF61B97-F2FB-4C0B-91E9-D685BFE4C284}" type="presParOf" srcId="{7602EB2F-14EF-45FE-ABCD-2A3EEBEE19B1}" destId="{DDDB09C4-852C-489F-ADE7-26F631ABDD04}" srcOrd="0" destOrd="0" presId="urn:microsoft.com/office/officeart/2005/8/layout/hierarchy1"/>
    <dgm:cxn modelId="{2EF4F645-1617-4619-ACF6-10AD99021D51}" type="presParOf" srcId="{7602EB2F-14EF-45FE-ABCD-2A3EEBEE19B1}" destId="{8ADBC125-13C1-434B-AAFF-D8E23D899B8A}" srcOrd="1" destOrd="0" presId="urn:microsoft.com/office/officeart/2005/8/layout/hierarchy1"/>
    <dgm:cxn modelId="{BBA2B400-D7C5-48E5-9706-79E72F9359F7}" type="presParOf" srcId="{3A6867A5-668D-47F8-9BC8-E5D7B82A90C2}" destId="{C378BCBD-6A37-40FA-83E0-D9F111B4BB9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5A2F39-A59D-4B65-9B09-E4079D1DB896}">
      <dsp:nvSpPr>
        <dsp:cNvPr id="0" name=""/>
        <dsp:cNvSpPr/>
      </dsp:nvSpPr>
      <dsp:spPr>
        <a:xfrm>
          <a:off x="271908" y="121"/>
          <a:ext cx="3881733" cy="24649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35B8E-C1D1-4F3E-9096-45F8F58AB2D8}">
      <dsp:nvSpPr>
        <dsp:cNvPr id="0" name=""/>
        <dsp:cNvSpPr/>
      </dsp:nvSpPr>
      <dsp:spPr>
        <a:xfrm>
          <a:off x="703212" y="409860"/>
          <a:ext cx="3881733" cy="24649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baseline="0"/>
            <a:t>… Is collected specifically for the research project being undertaken. </a:t>
          </a:r>
          <a:endParaRPr lang="en-US" sz="3100" kern="1200"/>
        </a:p>
      </dsp:txBody>
      <dsp:txXfrm>
        <a:off x="775406" y="482054"/>
        <a:ext cx="3737345" cy="2320513"/>
      </dsp:txXfrm>
    </dsp:sp>
    <dsp:sp modelId="{DDDB09C4-852C-489F-ADE7-26F631ABDD04}">
      <dsp:nvSpPr>
        <dsp:cNvPr id="0" name=""/>
        <dsp:cNvSpPr/>
      </dsp:nvSpPr>
      <dsp:spPr>
        <a:xfrm>
          <a:off x="5016250" y="121"/>
          <a:ext cx="3881733" cy="246490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BC125-13C1-434B-AAFF-D8E23D899B8A}">
      <dsp:nvSpPr>
        <dsp:cNvPr id="0" name=""/>
        <dsp:cNvSpPr/>
      </dsp:nvSpPr>
      <dsp:spPr>
        <a:xfrm>
          <a:off x="5447554" y="409860"/>
          <a:ext cx="3881733" cy="24649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baseline="0"/>
            <a:t>There are many different </a:t>
          </a:r>
          <a:r>
            <a:rPr lang="en-GB" sz="3100" b="1" i="0" kern="1200" baseline="0"/>
            <a:t>methods </a:t>
          </a:r>
          <a:r>
            <a:rPr lang="en-GB" sz="3100" b="0" i="0" kern="1200" baseline="0"/>
            <a:t>of primary data collection – both </a:t>
          </a:r>
          <a:r>
            <a:rPr lang="en-GB" sz="3100" b="1" i="0" kern="1200" baseline="0"/>
            <a:t>qualitative </a:t>
          </a:r>
          <a:r>
            <a:rPr lang="en-GB" sz="3100" b="0" i="0" kern="1200" baseline="0"/>
            <a:t>and </a:t>
          </a:r>
          <a:r>
            <a:rPr lang="en-GB" sz="3100" b="1" i="0" kern="1200" baseline="0"/>
            <a:t>quantitative.</a:t>
          </a:r>
          <a:endParaRPr lang="en-US" sz="3100" kern="1200"/>
        </a:p>
      </dsp:txBody>
      <dsp:txXfrm>
        <a:off x="5519748" y="482054"/>
        <a:ext cx="3737345" cy="23205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3825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85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0190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74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6621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7759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98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0944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563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94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6900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1635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136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1262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1929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9687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9518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6596D4-B6EF-4E5E-B7F0-7B51F323E20C}" type="datetimeFigureOut">
              <a:rPr lang="en-GB" smtClean="0"/>
              <a:t>08/06/2023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443788E-F21B-45D5-90B5-C0F39F314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992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4.tif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tif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LPwO-vOVxD4" TargetMode="External"/><Relationship Id="rId5" Type="http://schemas.openxmlformats.org/officeDocument/2006/relationships/image" Target="../media/image20.jpe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F1F6E2E-E2E7-4689-9E5D-51F37CB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B728A18-FF26-43E9-AF31-9608EBA3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D418D479-7A49-4E09-A270-87C36ABE5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F55AC523-B142-409D-BB68-747EDDCE6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98FD6A06-A68E-49C5-8F1D-8945DD8C0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A6794A3D-A7E9-4DC9-98E4-02104E24A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5" name="Title 1">
            <a:extLst>
              <a:ext uri="{FF2B5EF4-FFF2-40B4-BE49-F238E27FC236}">
                <a16:creationId xmlns:a16="http://schemas.microsoft.com/office/drawing/2014/main" id="{62EDEBF0-6639-0465-FF66-AD290CEAD3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/>
          </a:bodyPr>
          <a:lstStyle/>
          <a:p>
            <a:r>
              <a:rPr lang="en-GB"/>
              <a:t>Types of Primary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CFCE57-3D14-6920-0DBB-992449EE6D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045" y="3657596"/>
            <a:ext cx="4513252" cy="1933463"/>
          </a:xfrm>
        </p:spPr>
        <p:txBody>
          <a:bodyPr>
            <a:normAutofit/>
          </a:bodyPr>
          <a:lstStyle/>
          <a:p>
            <a:r>
              <a:rPr lang="en-GB" err="1"/>
              <a:t>Dr.</a:t>
            </a:r>
            <a:r>
              <a:rPr lang="en-GB"/>
              <a:t> Badir Miftah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731DD8B-7A0A-47A0-BF6B-EBB4F970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6" descr="Magnifying glass showing decling performance">
            <a:extLst>
              <a:ext uri="{FF2B5EF4-FFF2-40B4-BE49-F238E27FC236}">
                <a16:creationId xmlns:a16="http://schemas.microsoft.com/office/drawing/2014/main" id="{4090DDA4-C5E5-8388-1075-F902409861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4769" b="-2"/>
          <a:stretch/>
        </p:blipFill>
        <p:spPr>
          <a:xfrm>
            <a:off x="1412683" y="1410208"/>
            <a:ext cx="4348925" cy="3858780"/>
          </a:xfrm>
          <a:prstGeom prst="rect">
            <a:avLst/>
          </a:prstGeom>
        </p:spPr>
      </p:pic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0A370BF-9768-4FA0-8887-C3777F3A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36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88AA4-F7B0-AC4E-D7B2-9B5A681C3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Primary data</a:t>
            </a:r>
            <a:endParaRPr lang="en-GB">
              <a:solidFill>
                <a:srgbClr val="262626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43CB5E-6C85-5E02-53CF-4674DD905E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8567665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3528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8474B35-BF18-44A9-A265-A7C78D549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F687631-1164-4445-BB09-8825F5100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1" name="Picture 16">
              <a:extLst>
                <a:ext uri="{FF2B5EF4-FFF2-40B4-BE49-F238E27FC236}">
                  <a16:creationId xmlns:a16="http://schemas.microsoft.com/office/drawing/2014/main" id="{918BBC1B-B70A-4E37-92BB-74A700CFF7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7">
              <a:extLst>
                <a:ext uri="{FF2B5EF4-FFF2-40B4-BE49-F238E27FC236}">
                  <a16:creationId xmlns:a16="http://schemas.microsoft.com/office/drawing/2014/main" id="{199462B3-7467-4CD3-B259-E64F0ACD2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3" name="Picture 18">
              <a:extLst>
                <a:ext uri="{FF2B5EF4-FFF2-40B4-BE49-F238E27FC236}">
                  <a16:creationId xmlns:a16="http://schemas.microsoft.com/office/drawing/2014/main" id="{3EEF50E1-7C4C-429F-952D-1BCBE2F220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7AD9A323-6942-423A-B954-E4CFA26D5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AB66856-56C5-44AF-82F3-0E054D38D50E}"/>
              </a:ext>
            </a:extLst>
          </p:cNvPr>
          <p:cNvSpPr txBox="1"/>
          <p:nvPr/>
        </p:nvSpPr>
        <p:spPr>
          <a:xfrm>
            <a:off x="4626508" y="982132"/>
            <a:ext cx="6270090" cy="13038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fontAlgn="auto"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400" b="0" i="0" u="none" strike="noStrike" spc="0" normalizeH="0" baseline="0" noProof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  <a:latin typeface="+mj-lt"/>
                <a:ea typeface="+mj-ea"/>
                <a:cs typeface="+mj-cs"/>
              </a:rPr>
              <a:t>Primary Data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76DA225-F5D6-439A-B39E-B3595D307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72384" cy="453542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mage result for observations">
            <a:extLst>
              <a:ext uri="{FF2B5EF4-FFF2-40B4-BE49-F238E27FC236}">
                <a16:creationId xmlns:a16="http://schemas.microsoft.com/office/drawing/2014/main" id="{0CDEA77F-5B00-F308-45D9-DF69D316D57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" r="-2" b="-2"/>
          <a:stretch/>
        </p:blipFill>
        <p:spPr bwMode="auto">
          <a:xfrm>
            <a:off x="1257236" y="1255776"/>
            <a:ext cx="274320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F138D5A-7DB9-4540-8DC0-4421D4DD1C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44033" y="2400639"/>
            <a:ext cx="603504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Image result for interviews">
            <a:extLst>
              <a:ext uri="{FF2B5EF4-FFF2-40B4-BE49-F238E27FC236}">
                <a16:creationId xmlns:a16="http://schemas.microsoft.com/office/drawing/2014/main" id="{A0259708-35AD-FAFB-E434-B804D4CFA0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400"/>
          <a:stretch/>
        </p:blipFill>
        <p:spPr bwMode="auto">
          <a:xfrm>
            <a:off x="1257236" y="2654807"/>
            <a:ext cx="274320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Image result for focus groups">
            <a:extLst>
              <a:ext uri="{FF2B5EF4-FFF2-40B4-BE49-F238E27FC236}">
                <a16:creationId xmlns:a16="http://schemas.microsoft.com/office/drawing/2014/main" id="{42E16BD5-CB75-477D-EBE7-AD17F7BED1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87" b="17485"/>
          <a:stretch/>
        </p:blipFill>
        <p:spPr bwMode="auto">
          <a:xfrm>
            <a:off x="1257236" y="4053839"/>
            <a:ext cx="274320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3F7CAA-2EC9-F0F4-6083-87DF40489FD0}"/>
              </a:ext>
            </a:extLst>
          </p:cNvPr>
          <p:cNvSpPr txBox="1"/>
          <p:nvPr/>
        </p:nvSpPr>
        <p:spPr>
          <a:xfrm>
            <a:off x="4631496" y="2556932"/>
            <a:ext cx="6260114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</a:pPr>
            <a:r>
              <a:rPr kumimoji="0" lang="en-US" sz="2000" b="0" i="0" u="none" strike="noStrike" spc="-5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uLnTx/>
                <a:uFillTx/>
              </a:rPr>
              <a:t>Qualitative methods</a:t>
            </a: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491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4C171-9107-4C22-CACC-81A43ECE2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latin typeface="+mn-lt"/>
              </a:rPr>
              <a:t>Interviews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E92EC48-3788-6C16-7B3E-33EF94699D8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501" r="-1" b="-1"/>
          <a:stretch/>
        </p:blipFill>
        <p:spPr>
          <a:xfrm>
            <a:off x="1434269" y="3126128"/>
            <a:ext cx="2739728" cy="2002744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09FA0198-9570-C5EF-58B7-C4D9511B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>
                <a:solidFill>
                  <a:srgbClr val="262626"/>
                </a:solidFill>
              </a:rPr>
              <a:t>Are qualitative in nature because you are collecting information about participant perceptions, viewpoints, beliefs, that are then transferred into </a:t>
            </a:r>
            <a:r>
              <a:rPr lang="en-GB" b="1">
                <a:solidFill>
                  <a:srgbClr val="262626"/>
                </a:solidFill>
              </a:rPr>
              <a:t>transcripts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b="1">
                <a:solidFill>
                  <a:srgbClr val="262626"/>
                </a:solidFill>
              </a:rPr>
              <a:t>Interviews </a:t>
            </a:r>
            <a:r>
              <a:rPr lang="en-GB">
                <a:solidFill>
                  <a:srgbClr val="262626"/>
                </a:solidFill>
              </a:rPr>
              <a:t>involve</a:t>
            </a:r>
            <a:r>
              <a:rPr lang="en-GB" b="1">
                <a:solidFill>
                  <a:srgbClr val="262626"/>
                </a:solidFill>
              </a:rPr>
              <a:t> </a:t>
            </a:r>
            <a:r>
              <a:rPr lang="en-GB">
                <a:solidFill>
                  <a:srgbClr val="262626"/>
                </a:solidFill>
              </a:rPr>
              <a:t>the exchange of views between two individuals, conversing about a particular subject of mutual interest (Kvale &amp; Brinkmann, 2008) </a:t>
            </a:r>
          </a:p>
          <a:p>
            <a:endParaRPr lang="en-GB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374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0C3D5-E5A1-BD89-AA18-43860EF3C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Types of Interview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448B25C-4019-5D35-6E0F-830E8F9FF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pPr>
              <a:buClr>
                <a:schemeClr val="tx2"/>
              </a:buClr>
              <a:buFont typeface="Wingdings" panose="05000000000000000000" pitchFamily="2" charset="2"/>
              <a:buChar char="q"/>
            </a:pPr>
            <a:r>
              <a:rPr lang="en-GB"/>
              <a:t>Unstructured interviews are </a:t>
            </a:r>
            <a:r>
              <a:rPr lang="en-GB" i="1"/>
              <a:t>directed by the informant rather than by the set questions </a:t>
            </a:r>
            <a:r>
              <a:rPr lang="en-GB"/>
              <a:t>(Dunn, 2005).</a:t>
            </a:r>
          </a:p>
          <a:p>
            <a:pPr>
              <a:buClr>
                <a:schemeClr val="tx2"/>
              </a:buClr>
              <a:buFont typeface="Wingdings" panose="05000000000000000000" pitchFamily="2" charset="2"/>
              <a:buChar char="q"/>
            </a:pPr>
            <a:r>
              <a:rPr lang="en-GB"/>
              <a:t> Structured interviews follow a set list of pre-determined questions. They are a </a:t>
            </a:r>
            <a:r>
              <a:rPr lang="en-GB" b="1"/>
              <a:t>quantitative </a:t>
            </a:r>
            <a:r>
              <a:rPr lang="en-GB"/>
              <a:t>method</a:t>
            </a:r>
          </a:p>
          <a:p>
            <a:pPr>
              <a:buClr>
                <a:schemeClr val="tx2"/>
              </a:buClr>
              <a:buFont typeface="Wingdings" panose="05000000000000000000" pitchFamily="2" charset="2"/>
              <a:buChar char="q"/>
            </a:pPr>
            <a:r>
              <a:rPr lang="en-GB"/>
              <a:t> Semi-structured interviews are in the middle. </a:t>
            </a:r>
            <a:r>
              <a:rPr lang="en-GB" i="1"/>
              <a:t>They provide a certain degree of structure to address the research topic, whilst also enabling participants to offer their own perceptions  </a:t>
            </a:r>
            <a:r>
              <a:rPr lang="en-GB"/>
              <a:t>(Galletta, 2013). </a:t>
            </a:r>
          </a:p>
        </p:txBody>
      </p:sp>
    </p:spTree>
    <p:extLst>
      <p:ext uri="{BB962C8B-B14F-4D97-AF65-F5344CB8AC3E}">
        <p14:creationId xmlns:p14="http://schemas.microsoft.com/office/powerpoint/2010/main" val="1466029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B77576E5-E7DB-46C7-B0D9-A0AB18787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2C244BC-AB19-460B-9A7B-5BAFE9DEAB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C2D7728D-2CB0-4ADE-B6BF-4BA8ED772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3E0EDB8-8162-4D16-9521-52415777B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27060CB3-C139-4548-A73F-74689C929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EB4B82D-A989-40D8-A457-F1D9C0345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14E99EC7-4ECA-46FD-A4EE-C28A8AC67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736" y="28937"/>
            <a:ext cx="12188825" cy="6856214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7034349-EB95-4DEC-941A-A5BEB23CC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8956"/>
            <a:ext cx="12234672" cy="658368"/>
            <a:chOff x="-18288" y="3128956"/>
            <a:chExt cx="12234672" cy="658368"/>
          </a:xfrm>
        </p:grpSpPr>
        <p:sp useBgFill="1">
          <p:nvSpPr>
            <p:cNvPr id="25" name="Rounded Rectangle 21">
              <a:extLst>
                <a:ext uri="{FF2B5EF4-FFF2-40B4-BE49-F238E27FC236}">
                  <a16:creationId xmlns:a16="http://schemas.microsoft.com/office/drawing/2014/main" id="{4ED14EF1-39B3-426A-842A-CEA137A65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20BA46E3-54EA-491A-BDC2-C9A945118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7" name="Rounded Rectangle 27">
              <a:extLst>
                <a:ext uri="{FF2B5EF4-FFF2-40B4-BE49-F238E27FC236}">
                  <a16:creationId xmlns:a16="http://schemas.microsoft.com/office/drawing/2014/main" id="{BC6C1592-02CC-4EA4-9A0E-7BE7C1ED8B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srgbClr val="171717">
                  <a:alpha val="82745"/>
                </a:srgb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367E44A5-FAF8-4D81-90C9-CFD68F1A13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9A4C1D-3D86-B9A7-DDA1-8DBB88E63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780" y="1665205"/>
            <a:ext cx="3499263" cy="1821320"/>
          </a:xfrm>
        </p:spPr>
        <p:txBody>
          <a:bodyPr anchor="b">
            <a:normAutofit/>
          </a:bodyPr>
          <a:lstStyle/>
          <a:p>
            <a:pPr defTabSz="872886"/>
            <a:r>
              <a:rPr lang="en-GB" sz="4582" kern="1200" cap="none" spc="-48">
                <a:ln w="3175" cmpd="sng">
                  <a:noFill/>
                </a:ln>
                <a:solidFill>
                  <a:schemeClr val="tx1"/>
                </a:solidFill>
                <a:effectLst/>
                <a:latin typeface="Calibri Light" panose="020F0302020204030204"/>
                <a:ea typeface="+mj-ea"/>
                <a:cs typeface="+mj-cs"/>
              </a:rPr>
              <a:t>Types of Interview</a:t>
            </a:r>
            <a:endParaRPr lang="en-GB" sz="4800"/>
          </a:p>
        </p:txBody>
      </p:sp>
      <p:pic>
        <p:nvPicPr>
          <p:cNvPr id="4" name="Picture 3" descr="A blue and white logo&#10;&#10;Description automatically generated with medium confidence">
            <a:extLst>
              <a:ext uri="{FF2B5EF4-FFF2-40B4-BE49-F238E27FC236}">
                <a16:creationId xmlns:a16="http://schemas.microsoft.com/office/drawing/2014/main" id="{C07DDFCE-46E9-EBB2-B02B-95F11E5130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26072" y="2939849"/>
            <a:ext cx="1877852" cy="1054684"/>
          </a:xfrm>
          <a:prstGeom prst="rect">
            <a:avLst/>
          </a:prstGeom>
        </p:spPr>
      </p:pic>
      <p:pic>
        <p:nvPicPr>
          <p:cNvPr id="6" name="Picture 2" descr="Image result for telephone icon">
            <a:extLst>
              <a:ext uri="{FF2B5EF4-FFF2-40B4-BE49-F238E27FC236}">
                <a16:creationId xmlns:a16="http://schemas.microsoft.com/office/drawing/2014/main" id="{4664FA4F-23D0-D60D-742F-19FA7E0A0A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1373" y="3968546"/>
            <a:ext cx="1301672" cy="854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665AA30-4A67-2AD8-E033-540D2656D8E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67451" y="3847158"/>
            <a:ext cx="1315045" cy="1035562"/>
          </a:xfrm>
          <a:prstGeom prst="rect">
            <a:avLst/>
          </a:prstGeom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9D574F75-37E0-925C-765E-68D088FDD3B5}"/>
              </a:ext>
            </a:extLst>
          </p:cNvPr>
          <p:cNvSpPr txBox="1">
            <a:spLocks/>
          </p:cNvSpPr>
          <p:nvPr/>
        </p:nvSpPr>
        <p:spPr>
          <a:xfrm>
            <a:off x="5395069" y="4882719"/>
            <a:ext cx="1217244" cy="283105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119" indent="-54119" defTabSz="541189">
              <a:spcBef>
                <a:spcPts val="710"/>
              </a:spcBef>
              <a:spcAft>
                <a:spcPts val="119"/>
              </a:spcAft>
              <a:buClr>
                <a:srgbClr val="9DBFBE"/>
              </a:buClr>
              <a:defRPr/>
            </a:pPr>
            <a:r>
              <a:rPr lang="en-GB" sz="1183" kern="120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Calibri" panose="020F0502020204030204"/>
                <a:ea typeface="+mn-ea"/>
                <a:cs typeface="+mn-cs"/>
              </a:rPr>
              <a:t>Telephone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E6F2699C-F4CF-F80D-96C5-D62DB2B35EAD}"/>
              </a:ext>
            </a:extLst>
          </p:cNvPr>
          <p:cNvSpPr txBox="1">
            <a:spLocks/>
          </p:cNvSpPr>
          <p:nvPr/>
        </p:nvSpPr>
        <p:spPr>
          <a:xfrm>
            <a:off x="9822536" y="4957724"/>
            <a:ext cx="1216772" cy="29115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54119" indent="-54119" defTabSz="541189">
              <a:spcBef>
                <a:spcPts val="710"/>
              </a:spcBef>
              <a:spcAft>
                <a:spcPts val="119"/>
              </a:spcAft>
              <a:buClr>
                <a:srgbClr val="9DBFBE"/>
              </a:buClr>
              <a:defRPr/>
            </a:pPr>
            <a:r>
              <a:rPr lang="en-GB" sz="1183" kern="1200">
                <a:solidFill>
                  <a:sysClr val="windowText" lastClr="000000">
                    <a:lumMod val="75000"/>
                    <a:lumOff val="25000"/>
                  </a:sysClr>
                </a:solidFill>
                <a:latin typeface="Calibri" panose="020F0502020204030204"/>
                <a:ea typeface="+mn-ea"/>
                <a:cs typeface="+mn-cs"/>
              </a:rPr>
              <a:t>Face-to-face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2951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276C8-C916-D561-C8E9-5BF4045B3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009651"/>
          </a:xfrm>
        </p:spPr>
        <p:txBody>
          <a:bodyPr/>
          <a:lstStyle/>
          <a:p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Question examples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61AFC-DC0F-1FC7-E9D0-6B8A086B6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806AAC-4FAE-23E4-2788-BF81271951D5}"/>
              </a:ext>
            </a:extLst>
          </p:cNvPr>
          <p:cNvSpPr txBox="1"/>
          <p:nvPr/>
        </p:nvSpPr>
        <p:spPr>
          <a:xfrm>
            <a:off x="19878" y="0"/>
            <a:ext cx="6076122" cy="526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rPr>
              <a:t>Primary Data</a:t>
            </a:r>
          </a:p>
        </p:txBody>
      </p:sp>
      <p:pic>
        <p:nvPicPr>
          <p:cNvPr id="5" name="Picture 2" descr="Image result for semi structured interview">
            <a:extLst>
              <a:ext uri="{FF2B5EF4-FFF2-40B4-BE49-F238E27FC236}">
                <a16:creationId xmlns:a16="http://schemas.microsoft.com/office/drawing/2014/main" id="{9D03B434-C049-C1E5-63A1-D13D428B6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886" y="2556932"/>
            <a:ext cx="5606143" cy="3378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AC02060-47B1-0DAC-B3E8-78D8159798DF}"/>
              </a:ext>
            </a:extLst>
          </p:cNvPr>
          <p:cNvSpPr txBox="1">
            <a:spLocks/>
          </p:cNvSpPr>
          <p:nvPr/>
        </p:nvSpPr>
        <p:spPr>
          <a:xfrm>
            <a:off x="2034438" y="1690688"/>
            <a:ext cx="3070225" cy="5082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000" b="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srgbClr val="51494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Semi-structured interview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3BF98F7-1891-0A64-8542-DACC4BB02AA5}"/>
              </a:ext>
            </a:extLst>
          </p:cNvPr>
          <p:cNvSpPr txBox="1">
            <a:spLocks/>
          </p:cNvSpPr>
          <p:nvPr/>
        </p:nvSpPr>
        <p:spPr>
          <a:xfrm>
            <a:off x="8085455" y="1690688"/>
            <a:ext cx="3070225" cy="5953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None/>
              <a:defRPr sz="2000" b="0" kern="1200" cap="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all" spc="0" normalizeH="0" baseline="0" noProof="0" dirty="0">
                <a:ln>
                  <a:noFill/>
                </a:ln>
                <a:solidFill>
                  <a:srgbClr val="514949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Unstructured interview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A50C86DB-FE2D-6333-5E2F-CEAD20F81CDE}"/>
              </a:ext>
            </a:extLst>
          </p:cNvPr>
          <p:cNvSpPr txBox="1">
            <a:spLocks/>
          </p:cNvSpPr>
          <p:nvPr/>
        </p:nvSpPr>
        <p:spPr>
          <a:xfrm>
            <a:off x="8085454" y="2598449"/>
            <a:ext cx="3070225" cy="33782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Topic area 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+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Open ended questions</a:t>
            </a:r>
          </a:p>
        </p:txBody>
      </p:sp>
    </p:spTree>
    <p:extLst>
      <p:ext uri="{BB962C8B-B14F-4D97-AF65-F5344CB8AC3E}">
        <p14:creationId xmlns:p14="http://schemas.microsoft.com/office/powerpoint/2010/main" val="201673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B433A-5D34-F344-93E5-D4AD4B5DA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/>
              <a:t>Interview Data</a:t>
            </a:r>
            <a:br>
              <a:rPr lang="en-GB" sz="3600"/>
            </a:br>
            <a:endParaRPr lang="en-GB" sz="360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76AA7F2D-4AB1-073B-1B54-344F07A15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marR="0" lvl="0" indent="0" defTabSz="45720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</a:rPr>
              <a:t>Primary Data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73C6C0E-12E0-714C-C573-056519C2C1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4947" y="650494"/>
            <a:ext cx="4813353" cy="532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331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FF940-539B-9507-4D9C-E6C735C54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 marL="0" marR="0" lvl="0" indent="0" defTabSz="45720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</a:rPr>
              <a:t>Primary Data</a:t>
            </a:r>
            <a:br>
              <a:rPr kumimoji="0" lang="en-US" sz="2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r>
              <a:rPr kumimoji="0" lang="en-US" sz="2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</a:rPr>
              <a:t>Observations</a:t>
            </a:r>
            <a:br>
              <a:rPr kumimoji="0" lang="en-US" sz="2800" b="0" i="0" u="none" strike="noStrike" kern="0" cap="none" spc="0" normalizeH="0" baseline="0" noProof="0">
                <a:ln>
                  <a:noFill/>
                </a:ln>
                <a:effectLst/>
                <a:uLnTx/>
                <a:uFillTx/>
              </a:rPr>
            </a:br>
            <a:endParaRPr kumimoji="0" lang="en-US" sz="2800" b="0" i="0" u="none" strike="noStrike" kern="0" cap="none" spc="0" normalizeH="0" baseline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7DCDD-3E4B-92FC-BD06-21446A28E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Collecting data through observing people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9A5654-4E46-3EA4-BD45-207C29DAFF8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829" r="21307" b="3"/>
          <a:stretch/>
        </p:blipFill>
        <p:spPr>
          <a:xfrm>
            <a:off x="8085026" y="2701180"/>
            <a:ext cx="2739728" cy="2852640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621993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BC80B-208F-D4E2-C357-BCB7564F5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3"/>
            <a:ext cx="9601196" cy="388816"/>
          </a:xfrm>
        </p:spPr>
        <p:txBody>
          <a:bodyPr>
            <a:normAutofit fontScale="90000"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 Data</a:t>
            </a:r>
            <a:b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4800" b="0" i="0" u="none" strike="noStrike" kern="1200" cap="none" spc="-5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Types of observation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E36F2-4759-577F-480D-DB191E88C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D28B9-D0B7-350E-15B9-D707E985ED75}"/>
              </a:ext>
            </a:extLst>
          </p:cNvPr>
          <p:cNvSpPr txBox="1">
            <a:spLocks/>
          </p:cNvSpPr>
          <p:nvPr/>
        </p:nvSpPr>
        <p:spPr>
          <a:xfrm>
            <a:off x="1097280" y="1934308"/>
            <a:ext cx="4937760" cy="4026226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STRUCTURED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Structured observations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 a method of observing with a high degree of predetermined structure, in the seeing, hearing, and subsequent recording of data to answer questions concerned with how much, or what, happens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(Saunders &amp; Lewis, 2018).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Use of predetermined categories 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Measures frequency of actions, how long specified actions take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>
                  <a:lumMod val="75000"/>
                  <a:lumOff val="25000"/>
                </a:sys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4F6F106-D733-9FF5-680A-6772C9E3E086}"/>
              </a:ext>
            </a:extLst>
          </p:cNvPr>
          <p:cNvSpPr txBox="1">
            <a:spLocks/>
          </p:cNvSpPr>
          <p:nvPr/>
        </p:nvSpPr>
        <p:spPr>
          <a:xfrm>
            <a:off x="6217920" y="1934308"/>
            <a:ext cx="4937760" cy="337820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UNSTRUCTURED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Unstructured observations </a:t>
            </a:r>
            <a:r>
              <a:rPr kumimoji="0" lang="en-GB" sz="2000" b="0" i="1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are where the researcher observes the activities fully, and there is limited structure in the seeing, hearing, and subsequent recording of data to answer the questions concerned with why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(Saunders &amp; Lewis, 2018)  </a:t>
            </a:r>
          </a:p>
          <a:p>
            <a:pPr marL="91440" marR="0" lvl="0" indent="-91440" algn="l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>
                    <a:lumMod val="75000"/>
                    <a:lumOff val="25000"/>
                  </a:sys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Developing a narrative account of what is going on</a:t>
            </a:r>
          </a:p>
        </p:txBody>
      </p:sp>
    </p:spTree>
    <p:extLst>
      <p:ext uri="{BB962C8B-B14F-4D97-AF65-F5344CB8AC3E}">
        <p14:creationId xmlns:p14="http://schemas.microsoft.com/office/powerpoint/2010/main" val="160328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D131B3-B7D9-F945-ECA1-7BBE08022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Aft>
                <a:spcPts val="0"/>
              </a:spcAft>
              <a:tabLst/>
              <a:defRPr/>
            </a:pPr>
            <a:r>
              <a:rPr kumimoji="0" lang="en-US" sz="4100" b="0" i="0" u="none" strike="noStrike" spc="0" normalizeH="0" baseline="0" noProof="0">
                <a:solidFill>
                  <a:srgbClr val="262626"/>
                </a:solidFill>
                <a:uLnTx/>
                <a:uFillTx/>
              </a:rPr>
              <a:t>Primary Data</a:t>
            </a:r>
            <a:br>
              <a:rPr kumimoji="0" lang="en-US" sz="4100" b="0" i="0" u="none" strike="noStrike" spc="0" normalizeH="0" baseline="0" noProof="0">
                <a:solidFill>
                  <a:srgbClr val="262626"/>
                </a:solidFill>
                <a:uLnTx/>
                <a:uFillTx/>
              </a:rPr>
            </a:br>
            <a:r>
              <a:rPr kumimoji="0" lang="en-US" sz="4100" b="0" i="0" u="none" strike="noStrike" spc="-50" normalizeH="0" baseline="0" noProof="0">
                <a:solidFill>
                  <a:srgbClr val="262626"/>
                </a:solidFill>
                <a:uLnTx/>
                <a:uFillTx/>
              </a:rPr>
              <a:t>Observations</a:t>
            </a:r>
            <a:endParaRPr lang="en-US" sz="4100">
              <a:solidFill>
                <a:srgbClr val="262626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BD9FAC6-D30F-7DAE-6523-BE069444B0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23373" t="47928" r="65259" b="21593"/>
          <a:stretch/>
        </p:blipFill>
        <p:spPr>
          <a:xfrm>
            <a:off x="1504746" y="1410208"/>
            <a:ext cx="5094651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07E0B32A-E577-2407-38DE-0F43ABF5543A}"/>
              </a:ext>
            </a:extLst>
          </p:cNvPr>
          <p:cNvSpPr txBox="1">
            <a:spLocks/>
          </p:cNvSpPr>
          <p:nvPr/>
        </p:nvSpPr>
        <p:spPr>
          <a:xfrm>
            <a:off x="7535824" y="2556932"/>
            <a:ext cx="3360771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marR="0" lvl="0" indent="-91440" defTabSz="457200" fontAlgn="auto">
              <a:spcBef>
                <a:spcPct val="20000"/>
              </a:spcBef>
              <a:spcAft>
                <a:spcPts val="600"/>
              </a:spcAft>
              <a:buSzPct val="115000"/>
              <a:buFont typeface="Arial"/>
              <a:buChar char="•"/>
              <a:tabLst/>
              <a:defRPr/>
            </a:pPr>
            <a:r>
              <a:rPr kumimoji="0" lang="en-US" b="0" i="0" u="none" strike="noStrike" spc="0" normalizeH="0" baseline="0" noProof="0">
                <a:ln>
                  <a:noFill/>
                </a:ln>
                <a:solidFill>
                  <a:srgbClr val="262626"/>
                </a:solidFill>
                <a:uLnTx/>
                <a:uFillTx/>
              </a:rPr>
              <a:t>Source: Saunders &amp; Lewis (2018)</a:t>
            </a:r>
          </a:p>
        </p:txBody>
      </p:sp>
    </p:spTree>
    <p:extLst>
      <p:ext uri="{BB962C8B-B14F-4D97-AF65-F5344CB8AC3E}">
        <p14:creationId xmlns:p14="http://schemas.microsoft.com/office/powerpoint/2010/main" val="1928838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2CEEECBA-E69B-57E9-7636-BD71841477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fontAlgn="auto">
              <a:lnSpc>
                <a:spcPct val="90000"/>
              </a:lnSpc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3400" b="0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Primary Data</a:t>
            </a:r>
            <a:br>
              <a:rPr kumimoji="0" lang="en-US" sz="3400" b="0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US" sz="3400" b="0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Observational data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Image result for field notes">
            <a:extLst>
              <a:ext uri="{FF2B5EF4-FFF2-40B4-BE49-F238E27FC236}">
                <a16:creationId xmlns:a16="http://schemas.microsoft.com/office/drawing/2014/main" id="{65272E05-62B2-7046-7B84-61AAA3A5D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12683" y="1613148"/>
            <a:ext cx="5278777" cy="3452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E9F7D-81D1-ABF3-75DF-0FFE59CA2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fontAlgn="auto">
              <a:spcAft>
                <a:spcPts val="200"/>
              </a:spcAft>
              <a:buClr>
                <a:srgbClr val="9DBFBE"/>
              </a:buClr>
              <a:buSzPct val="100000"/>
              <a:buNone/>
              <a:tabLst/>
              <a:defRPr/>
            </a:pPr>
            <a:r>
              <a:rPr kumimoji="0" lang="en-US" b="1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Field notes</a:t>
            </a:r>
          </a:p>
        </p:txBody>
      </p:sp>
    </p:spTree>
    <p:extLst>
      <p:ext uri="{BB962C8B-B14F-4D97-AF65-F5344CB8AC3E}">
        <p14:creationId xmlns:p14="http://schemas.microsoft.com/office/powerpoint/2010/main" val="24222489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50D4AFC8-F4A5-631A-5C06-9C8AD2F3B3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marR="0" lvl="0" indent="0" defTabSz="4572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Primary Data</a:t>
            </a:r>
            <a:br>
              <a:rPr lang="en-US">
                <a:solidFill>
                  <a:srgbClr val="262626"/>
                </a:solidFill>
                <a:latin typeface="Calibri" panose="020F0502020204030204"/>
                <a:ea typeface="+mn-ea"/>
                <a:cs typeface="+mn-cs"/>
              </a:rPr>
            </a:br>
            <a:r>
              <a:rPr lang="en-US">
                <a:solidFill>
                  <a:srgbClr val="262626"/>
                </a:solidFill>
                <a:latin typeface="Calibri" panose="020F0502020204030204"/>
                <a:ea typeface="+mn-ea"/>
                <a:cs typeface="+mn-cs"/>
              </a:rPr>
              <a:t>Focus groups </a:t>
            </a:r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mage result for focus groups">
            <a:extLst>
              <a:ext uri="{FF2B5EF4-FFF2-40B4-BE49-F238E27FC236}">
                <a16:creationId xmlns:a16="http://schemas.microsoft.com/office/drawing/2014/main" id="{A7981CA6-AA32-EFE0-96B3-600A39B127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" r="7612" b="1"/>
          <a:stretch/>
        </p:blipFill>
        <p:spPr bwMode="auto">
          <a:xfrm>
            <a:off x="1608765" y="1410208"/>
            <a:ext cx="4886613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816F3264-3FA4-45E1-E71B-3BB06CB46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0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GB" sz="20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2000">
                <a:solidFill>
                  <a:srgbClr val="262626"/>
                </a:solidFill>
              </a:rPr>
              <a:t>Wide discussions with a group of individuals who possess common characteristics; conducted to generate a greater understanding of group opinions and perceptions (Krueger &amp; Casey, 2014).</a:t>
            </a:r>
          </a:p>
        </p:txBody>
      </p:sp>
    </p:spTree>
    <p:extLst>
      <p:ext uri="{BB962C8B-B14F-4D97-AF65-F5344CB8AC3E}">
        <p14:creationId xmlns:p14="http://schemas.microsoft.com/office/powerpoint/2010/main" val="33014441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1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9C94EF4-5E1C-55FC-BBF9-FEEB82BDD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r>
              <a:rPr kumimoji="0" lang="en-GB" b="0" i="0" u="none" strike="noStrike" kern="1200" cap="none" spc="-50" normalizeH="0" baseline="0" noProof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Activity </a:t>
            </a:r>
            <a:endParaRPr lang="en-GB"/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amera lens">
            <a:extLst>
              <a:ext uri="{FF2B5EF4-FFF2-40B4-BE49-F238E27FC236}">
                <a16:creationId xmlns:a16="http://schemas.microsoft.com/office/drawing/2014/main" id="{71D9BA44-B51E-2F5E-8FCC-92FEC151E6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622" r="28314" b="-2"/>
          <a:stretch/>
        </p:blipFill>
        <p:spPr>
          <a:xfrm>
            <a:off x="1412683" y="1410208"/>
            <a:ext cx="3876801" cy="3858780"/>
          </a:xfrm>
          <a:prstGeom prst="rect">
            <a:avLst/>
          </a:prstGeom>
        </p:spPr>
      </p:pic>
      <p:cxnSp>
        <p:nvCxnSpPr>
          <p:cNvPr id="26" name="Straight Connector 20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8253D-16E1-893E-C3CA-39B797E6E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Watch the following video ‘What makes a good interview?’ </a:t>
            </a: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/>
              </a:rPr>
              <a:t>https://www.youtube.com/watch?v=LPwO-vOVxD4</a:t>
            </a:r>
            <a:endParaRPr kumimoji="0" lang="en-GB" sz="17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17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endParaRPr kumimoji="0" lang="en-GB" sz="1700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91440" marR="0" lvl="0" indent="-91440" defTabSz="914400" rtl="0" eaLnBrk="1" fontAlgn="auto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9DBFBE"/>
              </a:buClr>
              <a:buSzPct val="100000"/>
              <a:buFont typeface="Calibri" panose="020F0502020204030204" pitchFamily="34" charset="0"/>
              <a:buChar char=" "/>
              <a:tabLst/>
              <a:defRPr/>
            </a:pPr>
            <a:r>
              <a:rPr kumimoji="0" lang="en-GB" sz="17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Make a list of all the recommendations on how to conduct an interview well. Consider the flipside – what sorts of things should you avoid in an interview?</a:t>
            </a:r>
          </a:p>
        </p:txBody>
      </p:sp>
    </p:spTree>
    <p:extLst>
      <p:ext uri="{BB962C8B-B14F-4D97-AF65-F5344CB8AC3E}">
        <p14:creationId xmlns:p14="http://schemas.microsoft.com/office/powerpoint/2010/main" val="14608234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421</Words>
  <Application>Microsoft Office PowerPoint</Application>
  <PresentationFormat>Widescreen</PresentationFormat>
  <Paragraphs>50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Garamond</vt:lpstr>
      <vt:lpstr>Wingdings</vt:lpstr>
      <vt:lpstr>Organic</vt:lpstr>
      <vt:lpstr>Types of Primary Data</vt:lpstr>
      <vt:lpstr>Primary data</vt:lpstr>
      <vt:lpstr>PowerPoint Presentation</vt:lpstr>
      <vt:lpstr>Interviews</vt:lpstr>
      <vt:lpstr>Types of Interview</vt:lpstr>
      <vt:lpstr>Types of Interview</vt:lpstr>
      <vt:lpstr>Question examples</vt:lpstr>
      <vt:lpstr>Interview Data </vt:lpstr>
      <vt:lpstr>Primary Data Observations </vt:lpstr>
      <vt:lpstr>Primary Data Types of observation</vt:lpstr>
      <vt:lpstr>Primary Data Observations</vt:lpstr>
      <vt:lpstr>Primary Data Observational data</vt:lpstr>
      <vt:lpstr>Primary Data Focus groups </vt:lpstr>
      <vt:lpstr>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Types of Primary Data</dc:title>
  <dc:creator>Badir Miftah</dc:creator>
  <cp:lastModifiedBy>Badir Miftah</cp:lastModifiedBy>
  <cp:revision>12</cp:revision>
  <dcterms:created xsi:type="dcterms:W3CDTF">2023-06-08T20:13:18Z</dcterms:created>
  <dcterms:modified xsi:type="dcterms:W3CDTF">2023-06-08T21:32:09Z</dcterms:modified>
</cp:coreProperties>
</file>