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4"/>
  </p:sldMasterIdLst>
  <p:notesMasterIdLst>
    <p:notesMasterId r:id="rId7"/>
  </p:notesMasterIdLst>
  <p:sldIdLst>
    <p:sldId id="258" r:id="rId5"/>
    <p:sldId id="257" r:id="rId6"/>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EEF097-F203-F9CF-931F-F481CACF5363}" v="137" dt="2026-06-05T09:23:07.9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529" autoAdjust="0"/>
    <p:restoredTop sz="94660"/>
  </p:normalViewPr>
  <p:slideViewPr>
    <p:cSldViewPr snapToGrid="0">
      <p:cViewPr>
        <p:scale>
          <a:sx n="94" d="100"/>
          <a:sy n="94" d="100"/>
        </p:scale>
        <p:origin x="996"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 Kashem (2410901)" userId="S::2410901@student.uwtsd.ac.uk::d08a87ac-6d88-426e-b68c-0c6fff551fb5" providerId="AD" clId="Web-{C8C16F2E-981A-6630-2B61-FAF05EEFD9F0}"/>
    <pc:docChg chg="modSld">
      <pc:chgData name="Abdul Kashem (2410901)" userId="S::2410901@student.uwtsd.ac.uk::d08a87ac-6d88-426e-b68c-0c6fff551fb5" providerId="AD" clId="Web-{C8C16F2E-981A-6630-2B61-FAF05EEFD9F0}" dt="2026-05-29T10:43:25.472" v="150" actId="20577"/>
      <pc:docMkLst>
        <pc:docMk/>
      </pc:docMkLst>
      <pc:sldChg chg="modSp">
        <pc:chgData name="Abdul Kashem (2410901)" userId="S::2410901@student.uwtsd.ac.uk::d08a87ac-6d88-426e-b68c-0c6fff551fb5" providerId="AD" clId="Web-{C8C16F2E-981A-6630-2B61-FAF05EEFD9F0}" dt="2026-05-29T10:43:25.472" v="150" actId="20577"/>
        <pc:sldMkLst>
          <pc:docMk/>
          <pc:sldMk cId="3218912008" sldId="257"/>
        </pc:sldMkLst>
        <pc:spChg chg="mod">
          <ac:chgData name="Abdul Kashem (2410901)" userId="S::2410901@student.uwtsd.ac.uk::d08a87ac-6d88-426e-b68c-0c6fff551fb5" providerId="AD" clId="Web-{C8C16F2E-981A-6630-2B61-FAF05EEFD9F0}" dt="2026-05-29T10:40:48.667" v="136" actId="20577"/>
          <ac:spMkLst>
            <pc:docMk/>
            <pc:sldMk cId="3218912008" sldId="257"/>
            <ac:spMk id="2" creationId="{28B27D81-DF6E-8A9A-FC62-3B5E740728BA}"/>
          </ac:spMkLst>
        </pc:spChg>
        <pc:spChg chg="mod">
          <ac:chgData name="Abdul Kashem (2410901)" userId="S::2410901@student.uwtsd.ac.uk::d08a87ac-6d88-426e-b68c-0c6fff551fb5" providerId="AD" clId="Web-{C8C16F2E-981A-6630-2B61-FAF05EEFD9F0}" dt="2026-05-29T10:38:03.142" v="5" actId="20577"/>
          <ac:spMkLst>
            <pc:docMk/>
            <pc:sldMk cId="3218912008" sldId="257"/>
            <ac:spMk id="4" creationId="{6B8BB789-8833-4BF5-E21F-B7BCCE718742}"/>
          </ac:spMkLst>
        </pc:spChg>
        <pc:spChg chg="mod">
          <ac:chgData name="Abdul Kashem (2410901)" userId="S::2410901@student.uwtsd.ac.uk::d08a87ac-6d88-426e-b68c-0c6fff551fb5" providerId="AD" clId="Web-{C8C16F2E-981A-6630-2B61-FAF05EEFD9F0}" dt="2026-05-29T10:43:25.472" v="150" actId="20577"/>
          <ac:spMkLst>
            <pc:docMk/>
            <pc:sldMk cId="3218912008" sldId="257"/>
            <ac:spMk id="7" creationId="{02796274-04B5-E4F2-5D37-084A3244F4BF}"/>
          </ac:spMkLst>
        </pc:spChg>
      </pc:sldChg>
    </pc:docChg>
  </pc:docChgLst>
  <pc:docChgLst>
    <pc:chgData name="Abdul Kashem (2410901)" userId="S::2410901@student.uwtsd.ac.uk::d08a87ac-6d88-426e-b68c-0c6fff551fb5" providerId="AD" clId="Web-{E05FE506-9069-E32E-5F1C-B351C4C62B47}"/>
    <pc:docChg chg="delSld modSld">
      <pc:chgData name="Abdul Kashem (2410901)" userId="S::2410901@student.uwtsd.ac.uk::d08a87ac-6d88-426e-b68c-0c6fff551fb5" providerId="AD" clId="Web-{E05FE506-9069-E32E-5F1C-B351C4C62B47}" dt="2026-05-29T09:23:27.103" v="152" actId="20577"/>
      <pc:docMkLst>
        <pc:docMk/>
      </pc:docMkLst>
      <pc:sldChg chg="addSp delSp modSp">
        <pc:chgData name="Abdul Kashem (2410901)" userId="S::2410901@student.uwtsd.ac.uk::d08a87ac-6d88-426e-b68c-0c6fff551fb5" providerId="AD" clId="Web-{E05FE506-9069-E32E-5F1C-B351C4C62B47}" dt="2026-05-29T09:23:27.103" v="152" actId="20577"/>
        <pc:sldMkLst>
          <pc:docMk/>
          <pc:sldMk cId="3218912008" sldId="257"/>
        </pc:sldMkLst>
        <pc:spChg chg="mod">
          <ac:chgData name="Abdul Kashem (2410901)" userId="S::2410901@student.uwtsd.ac.uk::d08a87ac-6d88-426e-b68c-0c6fff551fb5" providerId="AD" clId="Web-{E05FE506-9069-E32E-5F1C-B351C4C62B47}" dt="2026-05-29T09:09:56.914" v="120" actId="20577"/>
          <ac:spMkLst>
            <pc:docMk/>
            <pc:sldMk cId="3218912008" sldId="257"/>
            <ac:spMk id="2" creationId="{28B27D81-DF6E-8A9A-FC62-3B5E740728BA}"/>
          </ac:spMkLst>
        </pc:spChg>
        <pc:spChg chg="mod">
          <ac:chgData name="Abdul Kashem (2410901)" userId="S::2410901@student.uwtsd.ac.uk::d08a87ac-6d88-426e-b68c-0c6fff551fb5" providerId="AD" clId="Web-{E05FE506-9069-E32E-5F1C-B351C4C62B47}" dt="2026-05-29T09:23:17.024" v="151" actId="1076"/>
          <ac:spMkLst>
            <pc:docMk/>
            <pc:sldMk cId="3218912008" sldId="257"/>
            <ac:spMk id="3" creationId="{AACDDFAA-E603-9A33-87F2-B9142491AFC7}"/>
          </ac:spMkLst>
        </pc:spChg>
        <pc:spChg chg="mod">
          <ac:chgData name="Abdul Kashem (2410901)" userId="S::2410901@student.uwtsd.ac.uk::d08a87ac-6d88-426e-b68c-0c6fff551fb5" providerId="AD" clId="Web-{E05FE506-9069-E32E-5F1C-B351C4C62B47}" dt="2026-05-29T09:19:09.358" v="136" actId="20577"/>
          <ac:spMkLst>
            <pc:docMk/>
            <pc:sldMk cId="3218912008" sldId="257"/>
            <ac:spMk id="4" creationId="{6B8BB789-8833-4BF5-E21F-B7BCCE718742}"/>
          </ac:spMkLst>
        </pc:spChg>
        <pc:spChg chg="mod">
          <ac:chgData name="Abdul Kashem (2410901)" userId="S::2410901@student.uwtsd.ac.uk::d08a87ac-6d88-426e-b68c-0c6fff551fb5" providerId="AD" clId="Web-{E05FE506-9069-E32E-5F1C-B351C4C62B47}" dt="2026-05-29T09:20:21.970" v="140" actId="20577"/>
          <ac:spMkLst>
            <pc:docMk/>
            <pc:sldMk cId="3218912008" sldId="257"/>
            <ac:spMk id="5" creationId="{2C69F186-0091-FC57-B6E6-50C814BDDBA1}"/>
          </ac:spMkLst>
        </pc:spChg>
        <pc:spChg chg="add mod">
          <ac:chgData name="Abdul Kashem (2410901)" userId="S::2410901@student.uwtsd.ac.uk::d08a87ac-6d88-426e-b68c-0c6fff551fb5" providerId="AD" clId="Web-{E05FE506-9069-E32E-5F1C-B351C4C62B47}" dt="2026-05-29T09:14:37.738" v="125" actId="1076"/>
          <ac:spMkLst>
            <pc:docMk/>
            <pc:sldMk cId="3218912008" sldId="257"/>
            <ac:spMk id="7" creationId="{02796274-04B5-E4F2-5D37-084A3244F4BF}"/>
          </ac:spMkLst>
        </pc:spChg>
        <pc:spChg chg="mod">
          <ac:chgData name="Abdul Kashem (2410901)" userId="S::2410901@student.uwtsd.ac.uk::d08a87ac-6d88-426e-b68c-0c6fff551fb5" providerId="AD" clId="Web-{E05FE506-9069-E32E-5F1C-B351C4C62B47}" dt="2026-05-29T09:23:27.103" v="152" actId="20577"/>
          <ac:spMkLst>
            <pc:docMk/>
            <pc:sldMk cId="3218912008" sldId="257"/>
            <ac:spMk id="9" creationId="{CBD1A967-1064-7E4B-E24A-F9813C381026}"/>
          </ac:spMkLst>
        </pc:spChg>
        <pc:picChg chg="add mod">
          <ac:chgData name="Abdul Kashem (2410901)" userId="S::2410901@student.uwtsd.ac.uk::d08a87ac-6d88-426e-b68c-0c6fff551fb5" providerId="AD" clId="Web-{E05FE506-9069-E32E-5F1C-B351C4C62B47}" dt="2026-05-29T09:18:15.590" v="131" actId="14100"/>
          <ac:picMkLst>
            <pc:docMk/>
            <pc:sldMk cId="3218912008" sldId="257"/>
            <ac:picMk id="12" creationId="{1916F257-ACA1-615D-FA45-57AA3F51E520}"/>
          </ac:picMkLst>
        </pc:picChg>
      </pc:sldChg>
    </pc:docChg>
  </pc:docChgLst>
  <pc:docChgLst>
    <pc:chgData name="Abdul Kashem (2410901)" userId="d08a87ac-6d88-426e-b68c-0c6fff551fb5" providerId="ADAL" clId="{273B576E-2F27-4F68-A5FA-E57A21D91AE3}"/>
    <pc:docChg chg="undo custSel addSld modSld">
      <pc:chgData name="Abdul Kashem (2410901)" userId="d08a87ac-6d88-426e-b68c-0c6fff551fb5" providerId="ADAL" clId="{273B576E-2F27-4F68-A5FA-E57A21D91AE3}" dt="2026-05-15T11:18:55.400" v="238" actId="1076"/>
      <pc:docMkLst>
        <pc:docMk/>
      </pc:docMkLst>
      <pc:sldChg chg="addSp delSp modSp new mod">
        <pc:chgData name="Abdul Kashem (2410901)" userId="d08a87ac-6d88-426e-b68c-0c6fff551fb5" providerId="ADAL" clId="{273B576E-2F27-4F68-A5FA-E57A21D91AE3}" dt="2026-05-15T11:14:35.406" v="214" actId="1076"/>
        <pc:sldMkLst>
          <pc:docMk/>
          <pc:sldMk cId="3218912008" sldId="257"/>
        </pc:sldMkLst>
        <pc:spChg chg="mod">
          <ac:chgData name="Abdul Kashem (2410901)" userId="d08a87ac-6d88-426e-b68c-0c6fff551fb5" providerId="ADAL" clId="{273B576E-2F27-4F68-A5FA-E57A21D91AE3}" dt="2026-05-15T11:13:53.544" v="210" actId="207"/>
          <ac:spMkLst>
            <pc:docMk/>
            <pc:sldMk cId="3218912008" sldId="257"/>
            <ac:spMk id="2" creationId="{28B27D81-DF6E-8A9A-FC62-3B5E740728BA}"/>
          </ac:spMkLst>
        </pc:spChg>
        <pc:spChg chg="mod">
          <ac:chgData name="Abdul Kashem (2410901)" userId="d08a87ac-6d88-426e-b68c-0c6fff551fb5" providerId="ADAL" clId="{273B576E-2F27-4F68-A5FA-E57A21D91AE3}" dt="2026-05-15T11:13:07.507" v="209" actId="122"/>
          <ac:spMkLst>
            <pc:docMk/>
            <pc:sldMk cId="3218912008" sldId="257"/>
            <ac:spMk id="3" creationId="{AACDDFAA-E603-9A33-87F2-B9142491AFC7}"/>
          </ac:spMkLst>
        </pc:spChg>
        <pc:spChg chg="add mod">
          <ac:chgData name="Abdul Kashem (2410901)" userId="d08a87ac-6d88-426e-b68c-0c6fff551fb5" providerId="ADAL" clId="{273B576E-2F27-4F68-A5FA-E57A21D91AE3}" dt="2026-05-15T11:14:00.232" v="211" actId="207"/>
          <ac:spMkLst>
            <pc:docMk/>
            <pc:sldMk cId="3218912008" sldId="257"/>
            <ac:spMk id="4" creationId="{6B8BB789-8833-4BF5-E21F-B7BCCE718742}"/>
          </ac:spMkLst>
        </pc:spChg>
        <pc:spChg chg="add mod">
          <ac:chgData name="Abdul Kashem (2410901)" userId="d08a87ac-6d88-426e-b68c-0c6fff551fb5" providerId="ADAL" clId="{273B576E-2F27-4F68-A5FA-E57A21D91AE3}" dt="2026-05-15T11:14:15.772" v="213" actId="1076"/>
          <ac:spMkLst>
            <pc:docMk/>
            <pc:sldMk cId="3218912008" sldId="257"/>
            <ac:spMk id="5" creationId="{2C69F186-0091-FC57-B6E6-50C814BDDBA1}"/>
          </ac:spMkLst>
        </pc:spChg>
        <pc:spChg chg="add mod">
          <ac:chgData name="Abdul Kashem (2410901)" userId="d08a87ac-6d88-426e-b68c-0c6fff551fb5" providerId="ADAL" clId="{273B576E-2F27-4F68-A5FA-E57A21D91AE3}" dt="2026-05-15T11:14:35.406" v="214" actId="1076"/>
          <ac:spMkLst>
            <pc:docMk/>
            <pc:sldMk cId="3218912008" sldId="257"/>
            <ac:spMk id="9" creationId="{CBD1A967-1064-7E4B-E24A-F9813C381026}"/>
          </ac:spMkLst>
        </pc:spChg>
      </pc:sldChg>
    </pc:docChg>
  </pc:docChgLst>
  <pc:docChgLst>
    <pc:chgData name="Abdul Kashem (2410901)" userId="S::2410901@student.uwtsd.ac.uk::d08a87ac-6d88-426e-b68c-0c6fff551fb5" providerId="AD" clId="Web-{13EEF097-F203-F9CF-931F-F481CACF5363}"/>
    <pc:docChg chg="addSld delSld modSld sldOrd">
      <pc:chgData name="Abdul Kashem (2410901)" userId="S::2410901@student.uwtsd.ac.uk::d08a87ac-6d88-426e-b68c-0c6fff551fb5" providerId="AD" clId="Web-{13EEF097-F203-F9CF-931F-F481CACF5363}" dt="2026-06-05T09:23:07.929" v="134" actId="20577"/>
      <pc:docMkLst>
        <pc:docMk/>
      </pc:docMkLst>
      <pc:sldChg chg="modSp">
        <pc:chgData name="Abdul Kashem (2410901)" userId="S::2410901@student.uwtsd.ac.uk::d08a87ac-6d88-426e-b68c-0c6fff551fb5" providerId="AD" clId="Web-{13EEF097-F203-F9CF-931F-F481CACF5363}" dt="2026-06-05T09:06:34.254" v="73" actId="1076"/>
        <pc:sldMkLst>
          <pc:docMk/>
          <pc:sldMk cId="3218912008" sldId="257"/>
        </pc:sldMkLst>
        <pc:spChg chg="mod">
          <ac:chgData name="Abdul Kashem (2410901)" userId="S::2410901@student.uwtsd.ac.uk::d08a87ac-6d88-426e-b68c-0c6fff551fb5" providerId="AD" clId="Web-{13EEF097-F203-F9CF-931F-F481CACF5363}" dt="2026-06-05T09:01:29.931" v="64" actId="20577"/>
          <ac:spMkLst>
            <pc:docMk/>
            <pc:sldMk cId="3218912008" sldId="257"/>
            <ac:spMk id="2" creationId="{28B27D81-DF6E-8A9A-FC62-3B5E740728BA}"/>
          </ac:spMkLst>
        </pc:spChg>
        <pc:spChg chg="mod">
          <ac:chgData name="Abdul Kashem (2410901)" userId="S::2410901@student.uwtsd.ac.uk::d08a87ac-6d88-426e-b68c-0c6fff551fb5" providerId="AD" clId="Web-{13EEF097-F203-F9CF-931F-F481CACF5363}" dt="2026-06-05T09:06:34.254" v="73" actId="1076"/>
          <ac:spMkLst>
            <pc:docMk/>
            <pc:sldMk cId="3218912008" sldId="257"/>
            <ac:spMk id="4" creationId="{6B8BB789-8833-4BF5-E21F-B7BCCE718742}"/>
          </ac:spMkLst>
        </pc:spChg>
        <pc:spChg chg="mod">
          <ac:chgData name="Abdul Kashem (2410901)" userId="S::2410901@student.uwtsd.ac.uk::d08a87ac-6d88-426e-b68c-0c6fff551fb5" providerId="AD" clId="Web-{13EEF097-F203-F9CF-931F-F481CACF5363}" dt="2026-06-05T09:05:26.908" v="71" actId="20577"/>
          <ac:spMkLst>
            <pc:docMk/>
            <pc:sldMk cId="3218912008" sldId="257"/>
            <ac:spMk id="7" creationId="{02796274-04B5-E4F2-5D37-084A3244F4BF}"/>
          </ac:spMkLst>
        </pc:spChg>
      </pc:sldChg>
      <pc:sldChg chg="new del">
        <pc:chgData name="Abdul Kashem (2410901)" userId="S::2410901@student.uwtsd.ac.uk::d08a87ac-6d88-426e-b68c-0c6fff551fb5" providerId="AD" clId="Web-{13EEF097-F203-F9CF-931F-F481CACF5363}" dt="2026-06-05T09:16:54.760" v="75"/>
        <pc:sldMkLst>
          <pc:docMk/>
          <pc:sldMk cId="1956693383" sldId="258"/>
        </pc:sldMkLst>
      </pc:sldChg>
      <pc:sldChg chg="delSp modSp new ord">
        <pc:chgData name="Abdul Kashem (2410901)" userId="S::2410901@student.uwtsd.ac.uk::d08a87ac-6d88-426e-b68c-0c6fff551fb5" providerId="AD" clId="Web-{13EEF097-F203-F9CF-931F-F481CACF5363}" dt="2026-06-05T09:23:07.929" v="134" actId="20577"/>
        <pc:sldMkLst>
          <pc:docMk/>
          <pc:sldMk cId="2383226052" sldId="258"/>
        </pc:sldMkLst>
        <pc:spChg chg="del">
          <ac:chgData name="Abdul Kashem (2410901)" userId="S::2410901@student.uwtsd.ac.uk::d08a87ac-6d88-426e-b68c-0c6fff551fb5" providerId="AD" clId="Web-{13EEF097-F203-F9CF-931F-F481CACF5363}" dt="2026-06-05T09:18:07.981" v="78"/>
          <ac:spMkLst>
            <pc:docMk/>
            <pc:sldMk cId="2383226052" sldId="258"/>
            <ac:spMk id="2" creationId="{79F16CAB-7525-848A-2D66-8B3398E18A72}"/>
          </ac:spMkLst>
        </pc:spChg>
        <pc:spChg chg="mod">
          <ac:chgData name="Abdul Kashem (2410901)" userId="S::2410901@student.uwtsd.ac.uk::d08a87ac-6d88-426e-b68c-0c6fff551fb5" providerId="AD" clId="Web-{13EEF097-F203-F9CF-931F-F481CACF5363}" dt="2026-06-05T09:23:07.929" v="134" actId="20577"/>
          <ac:spMkLst>
            <pc:docMk/>
            <pc:sldMk cId="2383226052" sldId="258"/>
            <ac:spMk id="3" creationId="{C8892047-B6C7-8312-6216-BE31F80F343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47E704-A804-4BE4-9E4B-4FB8DB85FC70}" type="datetimeFigureOut">
              <a:rPr lang="en-GB" smtClean="0"/>
              <a:t>05/06/2026</a:t>
            </a:fld>
            <a:endParaRPr lang="en-GB"/>
          </a:p>
        </p:txBody>
      </p:sp>
      <p:sp>
        <p:nvSpPr>
          <p:cNvPr id="4" name="Slide Image Placeholder 3"/>
          <p:cNvSpPr>
            <a:spLocks noGrp="1" noRot="1" noChangeAspect="1"/>
          </p:cNvSpPr>
          <p:nvPr>
            <p:ph type="sldImg" idx="2"/>
          </p:nvPr>
        </p:nvSpPr>
        <p:spPr>
          <a:xfrm>
            <a:off x="1200150" y="1143000"/>
            <a:ext cx="44577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7227BD-8882-432C-B45E-311C46071897}" type="slidenum">
              <a:rPr lang="en-GB" smtClean="0"/>
              <a:t>‹#›</a:t>
            </a:fld>
            <a:endParaRPr lang="en-GB"/>
          </a:p>
        </p:txBody>
      </p:sp>
    </p:spTree>
    <p:extLst>
      <p:ext uri="{BB962C8B-B14F-4D97-AF65-F5344CB8AC3E}">
        <p14:creationId xmlns:p14="http://schemas.microsoft.com/office/powerpoint/2010/main" val="974406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696178" y="1169931"/>
            <a:ext cx="5216071"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77850" y="533401"/>
            <a:ext cx="6667606"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77850" y="3843868"/>
            <a:ext cx="5367104"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FE3EF2-B496-495D-8BAF-DF1C718CCE47}"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4080250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7851" y="4495800"/>
            <a:ext cx="7101106"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77851" y="533400"/>
            <a:ext cx="7101106"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FE3EF2-B496-495D-8BAF-DF1C718CCE47}"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1320832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77850" y="1981200"/>
            <a:ext cx="6936007"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77851" y="4487334"/>
            <a:ext cx="6936006"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FE3EF2-B496-495D-8BAF-DF1C718CCE47}"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815194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77851" y="4495800"/>
            <a:ext cx="7101106"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77851" y="533401"/>
            <a:ext cx="4279131"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5050892" y="533400"/>
            <a:ext cx="427725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FE3EF2-B496-495D-8BAF-DF1C718CCE47}"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1661997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77851" y="4495800"/>
            <a:ext cx="7101106"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25501" y="533400"/>
            <a:ext cx="4026605"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77849" y="1143001"/>
            <a:ext cx="4274256"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259601" y="566738"/>
            <a:ext cx="4077722"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50893" y="1143000"/>
            <a:ext cx="4286430"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FE3EF2-B496-495D-8BAF-DF1C718CCE47}" type="datetimeFigureOut">
              <a:rPr lang="en-GB" smtClean="0"/>
              <a:t>05/06/2026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2061463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77851" y="4495800"/>
            <a:ext cx="7101106"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FE3EF2-B496-495D-8BAF-DF1C718CCE47}" type="datetimeFigureOut">
              <a:rPr lang="en-GB" smtClean="0"/>
              <a:t>05/06/2026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260888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FE3EF2-B496-495D-8BAF-DF1C718CCE47}" type="datetimeFigureOut">
              <a:rPr lang="en-GB" smtClean="0"/>
              <a:t>05/06/2026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956414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70223" y="533400"/>
            <a:ext cx="34671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77850" y="533400"/>
            <a:ext cx="4808651" cy="5486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870223" y="2209803"/>
            <a:ext cx="34671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FE3EF2-B496-495D-8BAF-DF1C718CCE47}"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2295562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70450" y="1447800"/>
            <a:ext cx="3860196"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825500" y="914400"/>
            <a:ext cx="3554389"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870696" y="2743200"/>
            <a:ext cx="3861242"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FE3EF2-B496-495D-8BAF-DF1C718CCE47}" type="datetimeFigureOut">
              <a:rPr lang="en-GB" smtClean="0"/>
              <a:t>05/06/2026</a:t>
            </a:fld>
            <a:endParaRPr lang="en-GB"/>
          </a:p>
        </p:txBody>
      </p:sp>
      <p:sp>
        <p:nvSpPr>
          <p:cNvPr id="6" name="Footer Placeholder 5"/>
          <p:cNvSpPr>
            <a:spLocks noGrp="1"/>
          </p:cNvSpPr>
          <p:nvPr>
            <p:ph type="ftr" sz="quarter" idx="11"/>
          </p:nvPr>
        </p:nvSpPr>
        <p:spPr>
          <a:xfrm>
            <a:off x="577850" y="6172201"/>
            <a:ext cx="6296034" cy="365125"/>
          </a:xfrm>
        </p:spPr>
        <p:txBody>
          <a:bodyPr/>
          <a:lstStyle/>
          <a:p>
            <a:endParaRPr lang="en-GB"/>
          </a:p>
        </p:txBody>
      </p:sp>
      <p:sp>
        <p:nvSpPr>
          <p:cNvPr id="7" name="Slide Number Placeholder 6"/>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3937678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7851" y="4495800"/>
            <a:ext cx="7101106"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77850" y="533400"/>
            <a:ext cx="87503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825502" y="3843867"/>
            <a:ext cx="78881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4FE3EF2-B496-495D-8BAF-DF1C718CCE47}" type="datetimeFigureOut">
              <a:rPr lang="en-GB" smtClean="0"/>
              <a:t>05/06/2026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3386978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77850" y="533400"/>
            <a:ext cx="87503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77850" y="4114800"/>
            <a:ext cx="6915515"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FE3EF2-B496-495D-8BAF-DF1C718CCE47}"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23798351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27640" y="533400"/>
            <a:ext cx="743143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55701" y="3429000"/>
            <a:ext cx="6936006"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77851" y="4301070"/>
            <a:ext cx="6914224"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FE3EF2-B496-495D-8BAF-DF1C718CCE47}"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03CF0-C640-4D4A-9E33-E256D9B61390}" type="slidenum">
              <a:rPr lang="en-GB" smtClean="0"/>
              <a:t>‹#›</a:t>
            </a:fld>
            <a:endParaRPr lang="en-GB"/>
          </a:p>
        </p:txBody>
      </p:sp>
      <p:sp>
        <p:nvSpPr>
          <p:cNvPr id="14" name="TextBox 13"/>
          <p:cNvSpPr txBox="1"/>
          <p:nvPr/>
        </p:nvSpPr>
        <p:spPr>
          <a:xfrm>
            <a:off x="247651" y="710624"/>
            <a:ext cx="49542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8337551" y="2768601"/>
            <a:ext cx="49542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7328390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77851" y="3429000"/>
            <a:ext cx="6914224"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77850" y="5132981"/>
            <a:ext cx="6915515"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FE3EF2-B496-495D-8BAF-DF1C718CCE47}"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1711458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27641" y="533400"/>
            <a:ext cx="7431435"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77851" y="3886200"/>
            <a:ext cx="6914224"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77850" y="4953000"/>
            <a:ext cx="6914223"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FE3EF2-B496-495D-8BAF-DF1C718CCE47}"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03CF0-C640-4D4A-9E33-E256D9B61390}" type="slidenum">
              <a:rPr lang="en-GB" smtClean="0"/>
              <a:t>‹#›</a:t>
            </a:fld>
            <a:endParaRPr lang="en-GB"/>
          </a:p>
        </p:txBody>
      </p:sp>
      <p:sp>
        <p:nvSpPr>
          <p:cNvPr id="14" name="TextBox 13"/>
          <p:cNvSpPr txBox="1"/>
          <p:nvPr/>
        </p:nvSpPr>
        <p:spPr>
          <a:xfrm>
            <a:off x="247651" y="710624"/>
            <a:ext cx="49542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8337551" y="2768601"/>
            <a:ext cx="49542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7319209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77850" y="533400"/>
            <a:ext cx="8152796"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77851" y="3928534"/>
            <a:ext cx="6914224"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77850" y="4766736"/>
            <a:ext cx="6914223"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FE3EF2-B496-495D-8BAF-DF1C718CCE47}"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12565618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77851" y="4495800"/>
            <a:ext cx="7101106"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77851" y="533401"/>
            <a:ext cx="7101106"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FE3EF2-B496-495D-8BAF-DF1C718CCE47}"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1710683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13606" y="533400"/>
            <a:ext cx="221454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77850" y="533400"/>
            <a:ext cx="6337513"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FE3EF2-B496-495D-8BAF-DF1C718CCE47}"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03CF0-C640-4D4A-9E33-E256D9B61390}" type="slidenum">
              <a:rPr lang="en-GB" smtClean="0"/>
              <a:t>‹#›</a:t>
            </a:fld>
            <a:endParaRPr lang="en-GB"/>
          </a:p>
        </p:txBody>
      </p:sp>
    </p:spTree>
    <p:extLst>
      <p:ext uri="{BB962C8B-B14F-4D97-AF65-F5344CB8AC3E}">
        <p14:creationId xmlns:p14="http://schemas.microsoft.com/office/powerpoint/2010/main" val="203809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7226565" y="3894668"/>
            <a:ext cx="2676327"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77851" y="4495800"/>
            <a:ext cx="7101106"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77851" y="533401"/>
            <a:ext cx="7101106" cy="376767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9432" y="6172204"/>
            <a:ext cx="1300502"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4FE3EF2-B496-495D-8BAF-DF1C718CCE47}" type="datetimeFigureOut">
              <a:rPr lang="en-GB" smtClean="0"/>
              <a:t>05/06/2026</a:t>
            </a:fld>
            <a:endParaRPr lang="en-GB"/>
          </a:p>
        </p:txBody>
      </p:sp>
      <p:sp>
        <p:nvSpPr>
          <p:cNvPr id="5" name="Footer Placeholder 4"/>
          <p:cNvSpPr>
            <a:spLocks noGrp="1"/>
          </p:cNvSpPr>
          <p:nvPr>
            <p:ph type="ftr" sz="quarter" idx="3"/>
          </p:nvPr>
        </p:nvSpPr>
        <p:spPr>
          <a:xfrm>
            <a:off x="577850" y="6172201"/>
            <a:ext cx="629603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8422295" y="5578479"/>
            <a:ext cx="928316"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2B903CF0-C640-4D4A-9E33-E256D9B61390}" type="slidenum">
              <a:rPr lang="en-GB" smtClean="0"/>
              <a:t>‹#›</a:t>
            </a:fld>
            <a:endParaRPr lang="en-GB"/>
          </a:p>
        </p:txBody>
      </p:sp>
    </p:spTree>
    <p:extLst>
      <p:ext uri="{BB962C8B-B14F-4D97-AF65-F5344CB8AC3E}">
        <p14:creationId xmlns:p14="http://schemas.microsoft.com/office/powerpoint/2010/main" val="1642543973"/>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faithparent.marxhausen.net/2017/01/name-that-emotion.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892047-B6C7-8312-6216-BE31F80F3432}"/>
              </a:ext>
            </a:extLst>
          </p:cNvPr>
          <p:cNvSpPr>
            <a:spLocks noGrp="1"/>
          </p:cNvSpPr>
          <p:nvPr>
            <p:ph idx="1"/>
          </p:nvPr>
        </p:nvSpPr>
        <p:spPr>
          <a:xfrm>
            <a:off x="304681" y="-214223"/>
            <a:ext cx="7101106" cy="4831594"/>
          </a:xfrm>
        </p:spPr>
        <p:txBody>
          <a:bodyPr/>
          <a:lstStyle/>
          <a:p>
            <a:pPr marL="0" indent="0">
              <a:buClr>
                <a:srgbClr val="FFFFFF"/>
              </a:buClr>
              <a:buNone/>
            </a:pPr>
            <a:r>
              <a:rPr lang="en-GB" sz="1600" b="1">
                <a:solidFill>
                  <a:schemeClr val="bg1"/>
                </a:solidFill>
                <a:highlight>
                  <a:srgbClr val="FFFFFF"/>
                </a:highlight>
                <a:latin typeface="Times New Roman"/>
                <a:cs typeface="Times New Roman"/>
              </a:rPr>
              <a:t>Module Title: </a:t>
            </a:r>
            <a:r>
              <a:rPr lang="en-GB" sz="1600" b="1">
                <a:solidFill>
                  <a:schemeClr val="bg1"/>
                </a:solidFill>
                <a:highlight>
                  <a:srgbClr val="FFFFFF"/>
                </a:highlight>
                <a:latin typeface="Times New Roman"/>
                <a:ea typeface="Source Sans Pro"/>
                <a:cs typeface="Times New Roman"/>
              </a:rPr>
              <a:t>Developing Emotional Intelligence Skills</a:t>
            </a:r>
            <a:r>
              <a:rPr lang="en-GB" sz="1600" b="1">
                <a:solidFill>
                  <a:schemeClr val="bg1"/>
                </a:solidFill>
                <a:highlight>
                  <a:srgbClr val="FFFFFF"/>
                </a:highlight>
                <a:latin typeface="Times New Roman"/>
                <a:cs typeface="Times New Roman"/>
              </a:rPr>
              <a:t> </a:t>
            </a:r>
            <a:endParaRPr lang="en-GB" sz="1600" b="1" dirty="0">
              <a:solidFill>
                <a:schemeClr val="bg1"/>
              </a:solidFill>
              <a:highlight>
                <a:srgbClr val="FFFFFF"/>
              </a:highlight>
              <a:latin typeface="Times New Roman"/>
              <a:cs typeface="Times New Roman"/>
            </a:endParaRPr>
          </a:p>
          <a:p>
            <a:pPr marL="0" indent="0">
              <a:buNone/>
            </a:pPr>
            <a:endParaRPr lang="en-GB" sz="1600" b="1" dirty="0">
              <a:solidFill>
                <a:schemeClr val="bg1"/>
              </a:solidFill>
              <a:highlight>
                <a:srgbClr val="FFFFFF"/>
              </a:highlight>
              <a:latin typeface="Times New Roman"/>
              <a:cs typeface="Times New Roman"/>
            </a:endParaRPr>
          </a:p>
          <a:p>
            <a:pPr marL="0" indent="0">
              <a:buClr>
                <a:srgbClr val="FFFFFF"/>
              </a:buClr>
              <a:buNone/>
            </a:pPr>
            <a:r>
              <a:rPr lang="en-GB" sz="1600" b="1">
                <a:solidFill>
                  <a:schemeClr val="bg1"/>
                </a:solidFill>
                <a:highlight>
                  <a:srgbClr val="FFFFFF"/>
                </a:highlight>
                <a:latin typeface="Times New Roman"/>
                <a:cs typeface="Times New Roman"/>
              </a:rPr>
              <a:t>Module Code: - LCLM5006</a:t>
            </a:r>
            <a:endParaRPr lang="en-GB" sz="1600" b="1" dirty="0">
              <a:solidFill>
                <a:schemeClr val="bg1"/>
              </a:solidFill>
              <a:highlight>
                <a:srgbClr val="FFFFFF"/>
              </a:highlight>
              <a:latin typeface="Times New Roman"/>
              <a:cs typeface="Times New Roman"/>
            </a:endParaRPr>
          </a:p>
          <a:p>
            <a:pPr marL="0" indent="0">
              <a:buClr>
                <a:srgbClr val="FFFFFF"/>
              </a:buClr>
              <a:buNone/>
            </a:pPr>
            <a:br>
              <a:rPr lang="en-GB" sz="1600" b="1" dirty="0">
                <a:highlight>
                  <a:srgbClr val="FFFFFF"/>
                </a:highlight>
                <a:latin typeface="Times New Roman"/>
                <a:cs typeface="Times New Roman"/>
              </a:rPr>
            </a:br>
            <a:r>
              <a:rPr lang="en-GB" sz="1600" b="1" dirty="0">
                <a:solidFill>
                  <a:schemeClr val="bg1"/>
                </a:solidFill>
                <a:highlight>
                  <a:srgbClr val="FFFFFF"/>
                </a:highlight>
                <a:latin typeface="Times New Roman"/>
                <a:cs typeface="Times New Roman"/>
              </a:rPr>
              <a:t>Student Name: - Abdul Kashem   </a:t>
            </a:r>
            <a:br>
              <a:rPr lang="en-GB" sz="1600" b="1" dirty="0">
                <a:highlight>
                  <a:srgbClr val="FFFFFF"/>
                </a:highlight>
                <a:latin typeface="Times New Roman"/>
                <a:cs typeface="Times New Roman"/>
              </a:rPr>
            </a:br>
            <a:br>
              <a:rPr lang="en-GB" sz="1600" b="1" dirty="0">
                <a:highlight>
                  <a:srgbClr val="FFFFFF"/>
                </a:highlight>
                <a:latin typeface="Times New Roman"/>
                <a:cs typeface="Times New Roman"/>
              </a:rPr>
            </a:br>
            <a:r>
              <a:rPr lang="en-GB" sz="1600" b="1" dirty="0">
                <a:solidFill>
                  <a:schemeClr val="bg1"/>
                </a:solidFill>
                <a:highlight>
                  <a:srgbClr val="FFFFFF"/>
                </a:highlight>
                <a:latin typeface="Times New Roman"/>
                <a:cs typeface="Times New Roman"/>
              </a:rPr>
              <a:t>Student Number: - 2410901   </a:t>
            </a:r>
            <a:br>
              <a:rPr lang="en-GB" sz="1600" b="1" dirty="0">
                <a:highlight>
                  <a:srgbClr val="FFFFFF"/>
                </a:highlight>
                <a:latin typeface="Times New Roman"/>
                <a:cs typeface="Times New Roman"/>
              </a:rPr>
            </a:br>
            <a:br>
              <a:rPr lang="en-GB" sz="1600" b="1" dirty="0">
                <a:highlight>
                  <a:srgbClr val="FFFFFF"/>
                </a:highlight>
                <a:latin typeface="Times New Roman"/>
                <a:cs typeface="Times New Roman"/>
              </a:rPr>
            </a:br>
            <a:r>
              <a:rPr lang="en-GB" sz="1600" b="1" dirty="0">
                <a:solidFill>
                  <a:schemeClr val="bg1"/>
                </a:solidFill>
                <a:highlight>
                  <a:srgbClr val="FFFFFF"/>
                </a:highlight>
                <a:latin typeface="Times New Roman"/>
                <a:cs typeface="Times New Roman"/>
              </a:rPr>
              <a:t>Lecturer’s Name: </a:t>
            </a:r>
            <a:r>
              <a:rPr lang="en-GB" sz="1600" b="1" dirty="0">
                <a:solidFill>
                  <a:schemeClr val="bg1"/>
                </a:solidFill>
                <a:highlight>
                  <a:srgbClr val="FFFFFF"/>
                </a:highlight>
                <a:latin typeface="Times New Roman"/>
                <a:ea typeface="Source Sans Pro"/>
                <a:cs typeface="Times New Roman"/>
              </a:rPr>
              <a:t>Taonga Kaonga </a:t>
            </a:r>
            <a:r>
              <a:rPr lang="en-GB" sz="1600" b="1" dirty="0" err="1">
                <a:solidFill>
                  <a:schemeClr val="bg1"/>
                </a:solidFill>
                <a:highlight>
                  <a:srgbClr val="FFFFFF"/>
                </a:highlight>
                <a:latin typeface="Times New Roman"/>
                <a:ea typeface="Source Sans Pro"/>
                <a:cs typeface="Times New Roman"/>
              </a:rPr>
              <a:t>Sobere-Snithers</a:t>
            </a:r>
            <a:endParaRPr lang="en-GB" sz="1600" b="1" dirty="0" err="1">
              <a:solidFill>
                <a:schemeClr val="bg1"/>
              </a:solidFill>
              <a:highlight>
                <a:srgbClr val="FFFFFF"/>
              </a:highlight>
              <a:latin typeface="Times New Roman"/>
              <a:cs typeface="Times New Roman"/>
            </a:endParaRPr>
          </a:p>
          <a:p>
            <a:pPr>
              <a:buClr>
                <a:srgbClr val="FFFFFF"/>
              </a:buClr>
            </a:pPr>
            <a:endParaRPr lang="en-GB" dirty="0"/>
          </a:p>
        </p:txBody>
      </p:sp>
    </p:spTree>
    <p:extLst>
      <p:ext uri="{BB962C8B-B14F-4D97-AF65-F5344CB8AC3E}">
        <p14:creationId xmlns:p14="http://schemas.microsoft.com/office/powerpoint/2010/main" val="2383226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27D81-DF6E-8A9A-FC62-3B5E740728BA}"/>
              </a:ext>
            </a:extLst>
          </p:cNvPr>
          <p:cNvSpPr>
            <a:spLocks noGrp="1"/>
          </p:cNvSpPr>
          <p:nvPr>
            <p:ph type="title"/>
          </p:nvPr>
        </p:nvSpPr>
        <p:spPr>
          <a:xfrm>
            <a:off x="101600" y="509821"/>
            <a:ext cx="2194560" cy="2087880"/>
          </a:xfrm>
        </p:spPr>
        <p:txBody>
          <a:bodyPr>
            <a:normAutofit fontScale="90000"/>
          </a:bodyPr>
          <a:lstStyle/>
          <a:p>
            <a:r>
              <a:rPr lang="en-GB" sz="1200" b="1">
                <a:solidFill>
                  <a:schemeClr val="bg1"/>
                </a:solidFill>
              </a:rPr>
              <a:t>Introduction</a:t>
            </a:r>
            <a:br>
              <a:rPr lang="en-GB" sz="1200" b="1" dirty="0"/>
            </a:br>
            <a:r>
              <a:rPr lang="en-GB" sz="1200">
                <a:ea typeface="+mj-lt"/>
                <a:cs typeface="+mj-lt"/>
              </a:rPr>
              <a:t>Emotional intelligence (EI) is the ability to understand and manage emotions. It helps students communicate, manage stress, and work effectively in teams (Salovey and Mayer, 1990).</a:t>
            </a:r>
            <a:endParaRPr lang="en-GB" sz="1200"/>
          </a:p>
          <a:p>
            <a:br>
              <a:rPr lang="en-GB" sz="1200" dirty="0"/>
            </a:br>
            <a:br>
              <a:rPr lang="en-GB" sz="1200" b="1" dirty="0"/>
            </a:br>
            <a:br>
              <a:rPr lang="en-GB" sz="1200" dirty="0"/>
            </a:br>
            <a:br>
              <a:rPr lang="en-GB" sz="1200" dirty="0"/>
            </a:br>
            <a:endParaRPr lang="en-GB" sz="1200"/>
          </a:p>
        </p:txBody>
      </p:sp>
      <p:sp>
        <p:nvSpPr>
          <p:cNvPr id="3" name="Content Placeholder 2">
            <a:extLst>
              <a:ext uri="{FF2B5EF4-FFF2-40B4-BE49-F238E27FC236}">
                <a16:creationId xmlns:a16="http://schemas.microsoft.com/office/drawing/2014/main" id="{AACDDFAA-E603-9A33-87F2-B9142491AFC7}"/>
              </a:ext>
            </a:extLst>
          </p:cNvPr>
          <p:cNvSpPr>
            <a:spLocks noGrp="1"/>
          </p:cNvSpPr>
          <p:nvPr>
            <p:ph idx="1"/>
          </p:nvPr>
        </p:nvSpPr>
        <p:spPr>
          <a:xfrm>
            <a:off x="-120386" y="-261201"/>
            <a:ext cx="9805741" cy="785399"/>
          </a:xfrm>
        </p:spPr>
        <p:txBody>
          <a:bodyPr>
            <a:normAutofit/>
          </a:bodyPr>
          <a:lstStyle/>
          <a:p>
            <a:pPr marL="0" indent="0" algn="ctr">
              <a:buNone/>
            </a:pPr>
            <a:br>
              <a:rPr lang="en-GB" sz="1400" b="1" dirty="0">
                <a:latin typeface="ADLaM Display" panose="020F0502020204030204" pitchFamily="2" charset="0"/>
                <a:ea typeface="ADLaM Display" panose="020F0502020204030204" pitchFamily="2" charset="0"/>
                <a:cs typeface="ADLaM Display" panose="020F0502020204030204" pitchFamily="2" charset="0"/>
              </a:rPr>
            </a:br>
            <a:r>
              <a:rPr lang="en-GB" sz="1400" b="1" dirty="0">
                <a:solidFill>
                  <a:srgbClr val="FFC000"/>
                </a:solidFill>
                <a:latin typeface="ADLaM Display"/>
                <a:ea typeface="ADLaM Display"/>
                <a:cs typeface="ADLaM Display"/>
              </a:rPr>
              <a:t>“Understanding emotions can improve collaboration, reduce conflict, and increase team </a:t>
            </a:r>
            <a:r>
              <a:rPr lang="en-GB" sz="1400" b="1">
                <a:solidFill>
                  <a:srgbClr val="FFC000"/>
                </a:solidFill>
                <a:latin typeface="ADLaM Display"/>
                <a:ea typeface="ADLaM Display"/>
                <a:cs typeface="ADLaM Display"/>
              </a:rPr>
              <a:t>performance"</a:t>
            </a:r>
            <a:endParaRPr lang="en-US">
              <a:latin typeface="ADLaM Display"/>
              <a:ea typeface="ADLaM Display"/>
              <a:cs typeface="ADLaM Display"/>
            </a:endParaRPr>
          </a:p>
        </p:txBody>
      </p:sp>
      <p:sp>
        <p:nvSpPr>
          <p:cNvPr id="4" name="TextBox 3">
            <a:extLst>
              <a:ext uri="{FF2B5EF4-FFF2-40B4-BE49-F238E27FC236}">
                <a16:creationId xmlns:a16="http://schemas.microsoft.com/office/drawing/2014/main" id="{6B8BB789-8833-4BF5-E21F-B7BCCE718742}"/>
              </a:ext>
            </a:extLst>
          </p:cNvPr>
          <p:cNvSpPr txBox="1"/>
          <p:nvPr/>
        </p:nvSpPr>
        <p:spPr>
          <a:xfrm>
            <a:off x="2174816" y="392118"/>
            <a:ext cx="3089215" cy="1846659"/>
          </a:xfrm>
          <a:prstGeom prst="rect">
            <a:avLst/>
          </a:prstGeom>
          <a:noFill/>
        </p:spPr>
        <p:txBody>
          <a:bodyPr wrap="square" lIns="91440" tIns="45720" rIns="91440" bIns="45720" rtlCol="0" anchor="t">
            <a:spAutoFit/>
          </a:bodyPr>
          <a:lstStyle/>
          <a:p>
            <a:r>
              <a:rPr lang="en-GB" sz="1200" b="1" dirty="0">
                <a:solidFill>
                  <a:schemeClr val="bg1"/>
                </a:solidFill>
              </a:rPr>
              <a:t>EI in Teamwork</a:t>
            </a:r>
          </a:p>
          <a:p>
            <a:r>
              <a:rPr lang="en-GB" sz="1200">
                <a:ea typeface="+mn-lt"/>
                <a:cs typeface="+mn-lt"/>
              </a:rPr>
              <a:t>Emotional intelligence improves teamwork through self-awareness, self-regulation, motivation, empathy, and social skills. These skills help students manage conflict, meet deadlines, and respond positively to feedback (Goleman, 1998)</a:t>
            </a:r>
            <a:endParaRPr lang="en-GB"/>
          </a:p>
          <a:p>
            <a:endParaRPr lang="en-GB" dirty="0"/>
          </a:p>
        </p:txBody>
      </p:sp>
      <p:sp>
        <p:nvSpPr>
          <p:cNvPr id="5" name="TextBox 4">
            <a:extLst>
              <a:ext uri="{FF2B5EF4-FFF2-40B4-BE49-F238E27FC236}">
                <a16:creationId xmlns:a16="http://schemas.microsoft.com/office/drawing/2014/main" id="{2C69F186-0091-FC57-B6E6-50C814BDDBA1}"/>
              </a:ext>
            </a:extLst>
          </p:cNvPr>
          <p:cNvSpPr txBox="1"/>
          <p:nvPr/>
        </p:nvSpPr>
        <p:spPr>
          <a:xfrm>
            <a:off x="5146807" y="399430"/>
            <a:ext cx="3088640" cy="2031325"/>
          </a:xfrm>
          <a:prstGeom prst="rect">
            <a:avLst/>
          </a:prstGeom>
          <a:noFill/>
        </p:spPr>
        <p:txBody>
          <a:bodyPr wrap="square" lIns="91440" tIns="45720" rIns="91440" bIns="45720" rtlCol="0" anchor="t">
            <a:spAutoFit/>
          </a:bodyPr>
          <a:lstStyle/>
          <a:p>
            <a:r>
              <a:rPr lang="en-GB" sz="1200" b="1" dirty="0">
                <a:solidFill>
                  <a:schemeClr val="bg1"/>
                </a:solidFill>
              </a:rPr>
              <a:t>Managing Own Emotions</a:t>
            </a:r>
          </a:p>
          <a:p>
            <a:r>
              <a:rPr lang="en-GB" sz="1200" dirty="0"/>
              <a:t>Students can manage stress by recognising their emotions, reflecting, practising mindfulness, and pausing before reacting. This helps them stay calm and productive.</a:t>
            </a:r>
          </a:p>
          <a:p>
            <a:endParaRPr lang="en-GB" sz="1200" dirty="0">
              <a:solidFill>
                <a:srgbClr val="FFFFFF"/>
              </a:solidFill>
            </a:endParaRPr>
          </a:p>
          <a:p>
            <a:r>
              <a:rPr lang="en-GB" sz="1200" b="1" dirty="0">
                <a:solidFill>
                  <a:schemeClr val="bg1">
                    <a:lumMod val="95000"/>
                    <a:lumOff val="5000"/>
                  </a:schemeClr>
                </a:solidFill>
              </a:rPr>
              <a:t>Emotion → Pause → Calm Response → Positive Outcome</a:t>
            </a:r>
          </a:p>
          <a:p>
            <a:endParaRPr lang="en-GB" dirty="0"/>
          </a:p>
        </p:txBody>
      </p:sp>
      <p:sp>
        <p:nvSpPr>
          <p:cNvPr id="9" name="TextBox 8">
            <a:extLst>
              <a:ext uri="{FF2B5EF4-FFF2-40B4-BE49-F238E27FC236}">
                <a16:creationId xmlns:a16="http://schemas.microsoft.com/office/drawing/2014/main" id="{CBD1A967-1064-7E4B-E24A-F9813C381026}"/>
              </a:ext>
            </a:extLst>
          </p:cNvPr>
          <p:cNvSpPr txBox="1"/>
          <p:nvPr/>
        </p:nvSpPr>
        <p:spPr>
          <a:xfrm>
            <a:off x="101600" y="1981572"/>
            <a:ext cx="9804400" cy="738664"/>
          </a:xfrm>
          <a:prstGeom prst="rect">
            <a:avLst/>
          </a:prstGeom>
          <a:noFill/>
        </p:spPr>
        <p:txBody>
          <a:bodyPr wrap="square" lIns="91440" tIns="45720" rIns="91440" bIns="45720" rtlCol="0" anchor="t">
            <a:spAutoFit/>
          </a:bodyPr>
          <a:lstStyle/>
          <a:p>
            <a:r>
              <a:rPr lang="en-GB" sz="1400" b="1" dirty="0">
                <a:solidFill>
                  <a:srgbClr val="FFC000"/>
                </a:solidFill>
              </a:rPr>
              <a:t>U</a:t>
            </a:r>
            <a:r>
              <a:rPr lang="en-GB" sz="1400" dirty="0">
                <a:solidFill>
                  <a:srgbClr val="FFC000"/>
                </a:solidFill>
              </a:rPr>
              <a:t>nderstanding Others’ Emotions</a:t>
            </a:r>
          </a:p>
          <a:p>
            <a:r>
              <a:rPr lang="en-GB" sz="1400" b="1" dirty="0"/>
              <a:t>Empathy helps students listen, communicate respectfully, and support teammates. Understanding others’ feelings improves collaboration and team success</a:t>
            </a:r>
          </a:p>
        </p:txBody>
      </p:sp>
      <p:sp>
        <p:nvSpPr>
          <p:cNvPr id="7" name="TextBox 6">
            <a:extLst>
              <a:ext uri="{FF2B5EF4-FFF2-40B4-BE49-F238E27FC236}">
                <a16:creationId xmlns:a16="http://schemas.microsoft.com/office/drawing/2014/main" id="{02796274-04B5-E4F2-5D37-084A3244F4BF}"/>
              </a:ext>
            </a:extLst>
          </p:cNvPr>
          <p:cNvSpPr txBox="1"/>
          <p:nvPr/>
        </p:nvSpPr>
        <p:spPr>
          <a:xfrm>
            <a:off x="97304" y="2615894"/>
            <a:ext cx="9589021"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1400" b="1" i="1" u="none" strike="noStrike" baseline="0">
                <a:solidFill>
                  <a:schemeClr val="bg1">
                    <a:lumMod val="95000"/>
                    <a:lumOff val="5000"/>
                  </a:schemeClr>
                </a:solidFill>
                <a:latin typeface="Calibri"/>
                <a:ea typeface="Calibri"/>
                <a:cs typeface="Calibri"/>
              </a:rPr>
              <a:t>How can emotional intelligence help students work effectively in groups and manage common teamwork challenges?</a:t>
            </a:r>
            <a:r>
              <a:rPr lang="en-GB" sz="1400" b="1" i="1" u="none" strike="noStrike" baseline="0" dirty="0">
                <a:solidFill>
                  <a:schemeClr val="bg1">
                    <a:lumMod val="95000"/>
                    <a:lumOff val="5000"/>
                  </a:schemeClr>
                </a:solidFill>
                <a:latin typeface="Calibri"/>
                <a:ea typeface="Calibri"/>
                <a:cs typeface="Calibri"/>
              </a:rPr>
              <a:t> </a:t>
            </a:r>
            <a:r>
              <a:rPr lang="en-GB" sz="1400" b="1" i="0">
                <a:solidFill>
                  <a:schemeClr val="bg1">
                    <a:lumMod val="95000"/>
                    <a:lumOff val="5000"/>
                  </a:schemeClr>
                </a:solidFill>
                <a:latin typeface="Calibri"/>
                <a:ea typeface="Calibri"/>
                <a:cs typeface="Calibri"/>
              </a:rPr>
              <a:t>​</a:t>
            </a:r>
            <a:endParaRPr lang="en-GB" sz="1400" b="1" i="0" dirty="0">
              <a:solidFill>
                <a:schemeClr val="bg1">
                  <a:lumMod val="95000"/>
                  <a:lumOff val="5000"/>
                </a:schemeClr>
              </a:solidFill>
              <a:latin typeface="Calibri"/>
              <a:ea typeface="Calibri"/>
              <a:cs typeface="Calibri"/>
            </a:endParaRPr>
          </a:p>
          <a:p>
            <a:r>
              <a:rPr lang="en-GB" sz="1400">
                <a:solidFill>
                  <a:schemeClr val="bg1">
                    <a:lumMod val="95000"/>
                    <a:lumOff val="5000"/>
                  </a:schemeClr>
                </a:solidFill>
                <a:latin typeface="Calibri"/>
                <a:ea typeface="Calibri"/>
                <a:cs typeface="Calibri"/>
              </a:rPr>
              <a:t>Emotional intelligence improves teamwork, communication, and conflict management. Students who manage their emotions effectively can stay calm, cooperate better, and improve group performance (Goleman, 1995).</a:t>
            </a:r>
            <a:endParaRPr lang="en-GB" sz="1400" dirty="0">
              <a:solidFill>
                <a:schemeClr val="bg1">
                  <a:lumMod val="95000"/>
                  <a:lumOff val="5000"/>
                </a:schemeClr>
              </a:solidFill>
              <a:latin typeface="Calibri"/>
              <a:ea typeface="Calibri"/>
              <a:cs typeface="Calibri"/>
            </a:endParaRPr>
          </a:p>
          <a:p>
            <a:pPr algn="l" rtl="0"/>
            <a:r>
              <a:rPr lang="en-GB" sz="1400" b="1" i="1" u="none" strike="noStrike" baseline="0">
                <a:solidFill>
                  <a:schemeClr val="bg1">
                    <a:lumMod val="95000"/>
                    <a:lumOff val="5000"/>
                  </a:schemeClr>
                </a:solidFill>
                <a:latin typeface="Calibri"/>
                <a:ea typeface="Calibri"/>
                <a:cs typeface="Calibri"/>
              </a:rPr>
              <a:t>How can students recognise and manage their own emotions to remain productive and reduce stress during group projects?</a:t>
            </a:r>
            <a:r>
              <a:rPr lang="en-GB" sz="1400" b="1" i="0">
                <a:solidFill>
                  <a:schemeClr val="bg1">
                    <a:lumMod val="95000"/>
                    <a:lumOff val="5000"/>
                  </a:schemeClr>
                </a:solidFill>
                <a:latin typeface="Calibri"/>
                <a:ea typeface="Calibri"/>
                <a:cs typeface="Calibri"/>
              </a:rPr>
              <a:t>​</a:t>
            </a:r>
            <a:endParaRPr lang="en-GB" sz="1400" b="1" i="0" dirty="0">
              <a:solidFill>
                <a:schemeClr val="bg1">
                  <a:lumMod val="95000"/>
                  <a:lumOff val="5000"/>
                </a:schemeClr>
              </a:solidFill>
              <a:latin typeface="Calibri"/>
              <a:ea typeface="Calibri"/>
              <a:cs typeface="Calibri"/>
            </a:endParaRPr>
          </a:p>
          <a:p>
            <a:r>
              <a:rPr lang="en-GB" sz="1400" i="0" u="none" strike="noStrike" baseline="0">
                <a:solidFill>
                  <a:schemeClr val="bg1">
                    <a:lumMod val="95000"/>
                    <a:lumOff val="5000"/>
                  </a:schemeClr>
                </a:solidFill>
                <a:latin typeface="Calibri"/>
                <a:ea typeface="Calibri"/>
                <a:cs typeface="Calibri"/>
              </a:rPr>
              <a:t>Students can </a:t>
            </a:r>
            <a:r>
              <a:rPr lang="en-GB" sz="1400">
                <a:solidFill>
                  <a:schemeClr val="bg1">
                    <a:lumMod val="95000"/>
                    <a:lumOff val="5000"/>
                  </a:schemeClr>
                </a:solidFill>
                <a:latin typeface="Calibri"/>
                <a:ea typeface="Calibri"/>
                <a:cs typeface="Calibri"/>
              </a:rPr>
              <a:t>stay productive in group projects </a:t>
            </a:r>
            <a:r>
              <a:rPr lang="en-GB" sz="1400" i="0" u="none" strike="noStrike" baseline="0">
                <a:solidFill>
                  <a:schemeClr val="bg1">
                    <a:lumMod val="95000"/>
                    <a:lumOff val="5000"/>
                  </a:schemeClr>
                </a:solidFill>
                <a:latin typeface="Calibri"/>
                <a:ea typeface="Calibri"/>
                <a:cs typeface="Calibri"/>
              </a:rPr>
              <a:t>by recognising stress and responding calmly. Mindfulness</a:t>
            </a:r>
            <a:r>
              <a:rPr lang="en-GB" sz="1400">
                <a:solidFill>
                  <a:schemeClr val="bg1">
                    <a:lumMod val="95000"/>
                    <a:lumOff val="5000"/>
                  </a:schemeClr>
                </a:solidFill>
                <a:latin typeface="Calibri"/>
                <a:ea typeface="Calibri"/>
                <a:cs typeface="Calibri"/>
              </a:rPr>
              <a:t>, self-reflection,</a:t>
            </a:r>
            <a:r>
              <a:rPr lang="en-GB" sz="1400" i="0" u="none" strike="noStrike" baseline="0">
                <a:solidFill>
                  <a:schemeClr val="bg1">
                    <a:lumMod val="95000"/>
                    <a:lumOff val="5000"/>
                  </a:schemeClr>
                </a:solidFill>
                <a:latin typeface="Calibri"/>
                <a:ea typeface="Calibri"/>
                <a:cs typeface="Calibri"/>
              </a:rPr>
              <a:t> and </a:t>
            </a:r>
            <a:r>
              <a:rPr lang="en-GB" sz="1400">
                <a:solidFill>
                  <a:schemeClr val="bg1">
                    <a:lumMod val="95000"/>
                    <a:lumOff val="5000"/>
                  </a:schemeClr>
                </a:solidFill>
                <a:latin typeface="Calibri"/>
                <a:ea typeface="Calibri"/>
                <a:cs typeface="Calibri"/>
              </a:rPr>
              <a:t>empathy </a:t>
            </a:r>
            <a:r>
              <a:rPr lang="en-GB" sz="1400" i="0" u="none" strike="noStrike" baseline="0">
                <a:solidFill>
                  <a:schemeClr val="bg1">
                    <a:lumMod val="95000"/>
                    <a:lumOff val="5000"/>
                  </a:schemeClr>
                </a:solidFill>
                <a:latin typeface="Calibri"/>
                <a:ea typeface="Calibri"/>
                <a:cs typeface="Calibri"/>
              </a:rPr>
              <a:t>improve focus, communication</a:t>
            </a:r>
            <a:r>
              <a:rPr lang="en-GB" sz="1400">
                <a:solidFill>
                  <a:schemeClr val="bg1">
                    <a:lumMod val="95000"/>
                    <a:lumOff val="5000"/>
                  </a:schemeClr>
                </a:solidFill>
                <a:latin typeface="Calibri"/>
                <a:ea typeface="Calibri"/>
                <a:cs typeface="Calibri"/>
              </a:rPr>
              <a:t>, and teamwork through active listening and respectful collaboration (Mayer, Salovey</a:t>
            </a:r>
            <a:r>
              <a:rPr lang="en-GB" sz="1400" i="0" u="none" strike="noStrike" baseline="0">
                <a:solidFill>
                  <a:schemeClr val="bg1">
                    <a:lumMod val="95000"/>
                    <a:lumOff val="5000"/>
                  </a:schemeClr>
                </a:solidFill>
                <a:latin typeface="Calibri"/>
                <a:ea typeface="Calibri"/>
                <a:cs typeface="Calibri"/>
              </a:rPr>
              <a:t> and </a:t>
            </a:r>
            <a:r>
              <a:rPr lang="en-GB" sz="1400">
                <a:solidFill>
                  <a:schemeClr val="bg1">
                    <a:lumMod val="95000"/>
                    <a:lumOff val="5000"/>
                  </a:schemeClr>
                </a:solidFill>
                <a:latin typeface="Calibri"/>
                <a:ea typeface="Calibri"/>
                <a:cs typeface="Calibri"/>
              </a:rPr>
              <a:t>Caruso, 2004).</a:t>
            </a:r>
            <a:endParaRPr lang="en-GB" sz="1400" dirty="0">
              <a:solidFill>
                <a:schemeClr val="bg1">
                  <a:lumMod val="95000"/>
                  <a:lumOff val="5000"/>
                </a:schemeClr>
              </a:solidFill>
              <a:latin typeface="Calibri"/>
              <a:ea typeface="Calibri"/>
              <a:cs typeface="Calibri"/>
            </a:endParaRPr>
          </a:p>
          <a:p>
            <a:r>
              <a:rPr lang="en-GB" sz="1400" b="1" i="1" u="none" strike="noStrike" baseline="0">
                <a:solidFill>
                  <a:schemeClr val="bg1">
                    <a:lumMod val="95000"/>
                    <a:lumOff val="5000"/>
                  </a:schemeClr>
                </a:solidFill>
                <a:latin typeface="Calibri"/>
                <a:ea typeface="Calibri"/>
                <a:cs typeface="Calibri"/>
              </a:rPr>
              <a:t>How can empathy and understanding the emotions of others improve communication, collaboration, and overall </a:t>
            </a:r>
            <a:r>
              <a:rPr lang="en-GB" sz="1400" b="1" i="1">
                <a:solidFill>
                  <a:schemeClr val="bg1">
                    <a:lumMod val="95000"/>
                    <a:lumOff val="5000"/>
                  </a:schemeClr>
                </a:solidFill>
                <a:latin typeface="Calibri"/>
                <a:ea typeface="Calibri"/>
                <a:cs typeface="Calibri"/>
              </a:rPr>
              <a:t>team success</a:t>
            </a:r>
            <a:r>
              <a:rPr lang="en-GB" sz="1400" b="1" i="1" u="none" strike="noStrike" baseline="0" dirty="0">
                <a:solidFill>
                  <a:schemeClr val="bg1">
                    <a:lumMod val="95000"/>
                    <a:lumOff val="5000"/>
                  </a:schemeClr>
                </a:solidFill>
                <a:latin typeface="Calibri"/>
                <a:ea typeface="Calibri"/>
                <a:cs typeface="Calibri"/>
              </a:rPr>
              <a:t>?</a:t>
            </a:r>
            <a:r>
              <a:rPr lang="en-GB" sz="1400" b="1" i="0" dirty="0">
                <a:solidFill>
                  <a:schemeClr val="bg1">
                    <a:lumMod val="95000"/>
                    <a:lumOff val="5000"/>
                  </a:schemeClr>
                </a:solidFill>
                <a:latin typeface="Calibri"/>
                <a:ea typeface="Calibri"/>
                <a:cs typeface="Calibri"/>
              </a:rPr>
              <a:t>​</a:t>
            </a:r>
            <a:endParaRPr lang="en-GB" sz="1400" i="0" dirty="0">
              <a:solidFill>
                <a:schemeClr val="bg1">
                  <a:lumMod val="95000"/>
                  <a:lumOff val="5000"/>
                </a:schemeClr>
              </a:solidFill>
              <a:latin typeface="Calibri"/>
              <a:ea typeface="Calibri"/>
              <a:cs typeface="Calibri"/>
            </a:endParaRPr>
          </a:p>
          <a:p>
            <a:r>
              <a:rPr lang="en-GB" sz="1400" i="0" u="none" strike="noStrike" baseline="0" dirty="0">
                <a:solidFill>
                  <a:schemeClr val="bg1">
                    <a:lumMod val="95000"/>
                    <a:lumOff val="5000"/>
                  </a:schemeClr>
                </a:solidFill>
                <a:latin typeface="Calibri"/>
                <a:ea typeface="Calibri"/>
                <a:cs typeface="Calibri"/>
              </a:rPr>
              <a:t>Empathy improves teamwork by promoting respect, listening, and support. It helps students communicate calmly, </a:t>
            </a:r>
            <a:r>
              <a:rPr lang="en-GB" sz="1400">
                <a:solidFill>
                  <a:schemeClr val="bg1">
                    <a:lumMod val="95000"/>
                    <a:lumOff val="5000"/>
                  </a:schemeClr>
                </a:solidFill>
                <a:latin typeface="Calibri"/>
                <a:ea typeface="Calibri"/>
                <a:cs typeface="Calibri"/>
              </a:rPr>
              <a:t>resolve conflict</a:t>
            </a:r>
            <a:r>
              <a:rPr lang="en-GB" sz="1400" i="0" u="none" strike="noStrike" baseline="0" dirty="0">
                <a:solidFill>
                  <a:schemeClr val="bg1">
                    <a:lumMod val="95000"/>
                    <a:lumOff val="5000"/>
                  </a:schemeClr>
                </a:solidFill>
                <a:latin typeface="Calibri"/>
                <a:ea typeface="Calibri"/>
                <a:cs typeface="Calibri"/>
              </a:rPr>
              <a:t>, and work better together.</a:t>
            </a:r>
            <a:r>
              <a:rPr lang="en-GB" sz="1400" i="0" dirty="0">
                <a:solidFill>
                  <a:schemeClr val="bg1">
                    <a:lumMod val="95000"/>
                    <a:lumOff val="5000"/>
                  </a:schemeClr>
                </a:solidFill>
                <a:latin typeface="Calibri"/>
                <a:ea typeface="Calibri"/>
                <a:cs typeface="Calibri"/>
              </a:rPr>
              <a:t>​</a:t>
            </a:r>
          </a:p>
          <a:p>
            <a:r>
              <a:rPr lang="en-GB" sz="1400" i="0" u="none" strike="noStrike" baseline="0" dirty="0">
                <a:solidFill>
                  <a:schemeClr val="bg1">
                    <a:lumMod val="95000"/>
                    <a:lumOff val="5000"/>
                  </a:schemeClr>
                </a:solidFill>
                <a:latin typeface="Calibri"/>
                <a:ea typeface="Calibri"/>
                <a:cs typeface="Calibri"/>
              </a:rPr>
              <a:t>Empathetic behaviours include active listening (paying full attention without interrupting), perspective-taking (</a:t>
            </a:r>
            <a:r>
              <a:rPr lang="en-GB" sz="1400">
                <a:solidFill>
                  <a:schemeClr val="bg1">
                    <a:lumMod val="95000"/>
                    <a:lumOff val="5000"/>
                  </a:schemeClr>
                </a:solidFill>
                <a:latin typeface="Calibri"/>
                <a:ea typeface="Calibri"/>
                <a:cs typeface="Calibri"/>
              </a:rPr>
              <a:t>understanding others</a:t>
            </a:r>
            <a:r>
              <a:rPr lang="en-GB" sz="1400" i="0" u="none" strike="noStrike" baseline="0" dirty="0">
                <a:solidFill>
                  <a:schemeClr val="bg1">
                    <a:lumMod val="95000"/>
                    <a:lumOff val="5000"/>
                  </a:schemeClr>
                </a:solidFill>
                <a:latin typeface="Calibri"/>
                <a:ea typeface="Calibri"/>
                <a:cs typeface="Calibri"/>
              </a:rPr>
              <a:t>’ views and feelings), and constructive feedback (giving helpful, respectful suggestions instead of criticism).</a:t>
            </a:r>
            <a:r>
              <a:rPr lang="en-GB" sz="1400" i="0" dirty="0">
                <a:solidFill>
                  <a:schemeClr val="bg1">
                    <a:lumMod val="95000"/>
                    <a:lumOff val="5000"/>
                  </a:schemeClr>
                </a:solidFill>
                <a:latin typeface="Calibri"/>
                <a:ea typeface="Calibri"/>
                <a:cs typeface="Calibri"/>
              </a:rPr>
              <a:t>​</a:t>
            </a:r>
          </a:p>
          <a:p>
            <a:r>
              <a:rPr lang="en-GB" sz="1400" b="1">
                <a:solidFill>
                  <a:schemeClr val="bg1">
                    <a:lumMod val="95000"/>
                    <a:lumOff val="5000"/>
                  </a:schemeClr>
                </a:solidFill>
                <a:latin typeface="Calibri"/>
                <a:ea typeface="Calibri"/>
                <a:cs typeface="Calibri"/>
              </a:rPr>
              <a:t>Conclusion</a:t>
            </a:r>
            <a:endParaRPr lang="en-GB" sz="1400" b="1" dirty="0">
              <a:solidFill>
                <a:schemeClr val="bg1">
                  <a:lumMod val="95000"/>
                  <a:lumOff val="5000"/>
                </a:schemeClr>
              </a:solidFill>
              <a:latin typeface="Calibri"/>
              <a:ea typeface="Calibri"/>
              <a:cs typeface="Calibri"/>
            </a:endParaRPr>
          </a:p>
          <a:p>
            <a:r>
              <a:rPr lang="en-GB" sz="1400">
                <a:solidFill>
                  <a:schemeClr val="bg1">
                    <a:lumMod val="95000"/>
                    <a:lumOff val="5000"/>
                  </a:schemeClr>
                </a:solidFill>
                <a:latin typeface="Calibri"/>
                <a:ea typeface="Calibri"/>
                <a:cs typeface="Calibri"/>
              </a:rPr>
              <a:t>Emotional intelligence helps students communicate effectively, manage conflict, and work cooperatively in group projects. By understanding their own emotions and showing empathy toward others, students can reduce stress, improve teamwork, and achieve better group success.</a:t>
            </a:r>
            <a:endParaRPr lang="en-GB">
              <a:solidFill>
                <a:schemeClr val="bg1">
                  <a:lumMod val="95000"/>
                  <a:lumOff val="5000"/>
                </a:schemeClr>
              </a:solidFill>
              <a:latin typeface="Calibri"/>
              <a:ea typeface="Calibri"/>
              <a:cs typeface="Calibri"/>
            </a:endParaRPr>
          </a:p>
          <a:p>
            <a:r>
              <a:rPr lang="en-GB" sz="1400" i="0">
                <a:solidFill>
                  <a:schemeClr val="bg1">
                    <a:lumMod val="95000"/>
                    <a:lumOff val="5000"/>
                  </a:schemeClr>
                </a:solidFill>
                <a:latin typeface="Calibri"/>
                <a:ea typeface="Calibri"/>
                <a:cs typeface="Calibri"/>
              </a:rPr>
              <a:t>​</a:t>
            </a:r>
            <a:r>
              <a:rPr lang="en-GB" sz="1400" b="1">
                <a:solidFill>
                  <a:schemeClr val="bg1">
                    <a:lumMod val="95000"/>
                    <a:lumOff val="5000"/>
                  </a:schemeClr>
                </a:solidFill>
                <a:latin typeface="Calibri"/>
                <a:ea typeface="Calibri"/>
                <a:cs typeface="Calibri"/>
              </a:rPr>
              <a:t>References</a:t>
            </a:r>
            <a:endParaRPr lang="en-GB" b="1">
              <a:solidFill>
                <a:schemeClr val="bg1">
                  <a:lumMod val="95000"/>
                  <a:lumOff val="5000"/>
                </a:schemeClr>
              </a:solidFill>
              <a:latin typeface="Calibri"/>
              <a:ea typeface="Calibri"/>
              <a:cs typeface="Calibri"/>
            </a:endParaRPr>
          </a:p>
          <a:p>
            <a:r>
              <a:rPr lang="en-GB" sz="1400">
                <a:solidFill>
                  <a:schemeClr val="bg1">
                    <a:lumMod val="95000"/>
                    <a:lumOff val="5000"/>
                  </a:schemeClr>
                </a:solidFill>
                <a:latin typeface="Calibri"/>
                <a:ea typeface="Calibri"/>
                <a:cs typeface="Calibri"/>
              </a:rPr>
              <a:t>Goleman, D. (1995) </a:t>
            </a:r>
            <a:r>
              <a:rPr lang="en-GB" sz="1400" i="1">
                <a:solidFill>
                  <a:schemeClr val="bg1">
                    <a:lumMod val="95000"/>
                    <a:lumOff val="5000"/>
                  </a:schemeClr>
                </a:solidFill>
                <a:latin typeface="Calibri"/>
                <a:ea typeface="Calibri"/>
                <a:cs typeface="Calibri"/>
              </a:rPr>
              <a:t>Emotional Intelligence: Why It Can Matter More Than IQ</a:t>
            </a:r>
            <a:r>
              <a:rPr lang="en-GB" sz="1400">
                <a:solidFill>
                  <a:schemeClr val="bg1">
                    <a:lumMod val="95000"/>
                    <a:lumOff val="5000"/>
                  </a:schemeClr>
                </a:solidFill>
                <a:latin typeface="Calibri"/>
                <a:ea typeface="Calibri"/>
                <a:cs typeface="Calibri"/>
              </a:rPr>
              <a:t>. New York: Bantam Books.</a:t>
            </a:r>
            <a:endParaRPr lang="en-GB" sz="1400" dirty="0">
              <a:solidFill>
                <a:schemeClr val="bg1">
                  <a:lumMod val="95000"/>
                  <a:lumOff val="5000"/>
                </a:schemeClr>
              </a:solidFill>
              <a:latin typeface="Calibri"/>
              <a:ea typeface="Calibri"/>
              <a:cs typeface="Calibri"/>
            </a:endParaRPr>
          </a:p>
          <a:p>
            <a:r>
              <a:rPr lang="en-GB" sz="1400">
                <a:solidFill>
                  <a:schemeClr val="bg1">
                    <a:lumMod val="95000"/>
                    <a:lumOff val="5000"/>
                  </a:schemeClr>
                </a:solidFill>
                <a:latin typeface="Calibri"/>
                <a:ea typeface="Calibri"/>
                <a:cs typeface="Calibri"/>
              </a:rPr>
              <a:t>Mayer, J.D., Salovey, P. and Caruso, D.R. (2004) ‘Emotional intelligence: Theory, findings, and implications’, </a:t>
            </a:r>
            <a:r>
              <a:rPr lang="en-GB" sz="1400" i="1">
                <a:solidFill>
                  <a:schemeClr val="bg1">
                    <a:lumMod val="95000"/>
                    <a:lumOff val="5000"/>
                  </a:schemeClr>
                </a:solidFill>
                <a:latin typeface="Calibri"/>
                <a:ea typeface="Calibri"/>
                <a:cs typeface="Calibri"/>
              </a:rPr>
              <a:t>Psychological Inquiry</a:t>
            </a:r>
            <a:r>
              <a:rPr lang="en-GB" sz="1400">
                <a:solidFill>
                  <a:schemeClr val="bg1">
                    <a:lumMod val="95000"/>
                    <a:lumOff val="5000"/>
                  </a:schemeClr>
                </a:solidFill>
                <a:latin typeface="Calibri"/>
                <a:ea typeface="Calibri"/>
                <a:cs typeface="Calibri"/>
              </a:rPr>
              <a:t>, 15(3), pp. 197–215. </a:t>
            </a:r>
            <a:r>
              <a:rPr lang="en-GB" sz="1400">
                <a:solidFill>
                  <a:schemeClr val="bg1">
                    <a:lumMod val="95000"/>
                    <a:lumOff val="5000"/>
                  </a:schemeClr>
                </a:solidFill>
                <a:ea typeface="+mn-lt"/>
                <a:cs typeface="+mn-lt"/>
              </a:rPr>
              <a:t>Goleman, D. (1998) </a:t>
            </a:r>
            <a:r>
              <a:rPr lang="en-GB" sz="1400" i="1">
                <a:solidFill>
                  <a:schemeClr val="bg1">
                    <a:lumMod val="95000"/>
                    <a:lumOff val="5000"/>
                  </a:schemeClr>
                </a:solidFill>
                <a:ea typeface="+mn-lt"/>
                <a:cs typeface="+mn-lt"/>
              </a:rPr>
              <a:t>Working with Emotional Intelligence</a:t>
            </a:r>
            <a:r>
              <a:rPr lang="en-GB" sz="1400">
                <a:solidFill>
                  <a:schemeClr val="bg1">
                    <a:lumMod val="95000"/>
                    <a:lumOff val="5000"/>
                  </a:schemeClr>
                </a:solidFill>
                <a:ea typeface="+mn-lt"/>
                <a:cs typeface="+mn-lt"/>
              </a:rPr>
              <a:t>. New York: Bantam Books.</a:t>
            </a:r>
            <a:endParaRPr lang="en-GB" sz="1400" dirty="0">
              <a:solidFill>
                <a:schemeClr val="bg1">
                  <a:lumMod val="95000"/>
                  <a:lumOff val="5000"/>
                </a:schemeClr>
              </a:solidFill>
              <a:latin typeface="Calibri"/>
              <a:ea typeface="Calibri"/>
              <a:cs typeface="Calibri"/>
            </a:endParaRPr>
          </a:p>
          <a:p>
            <a:pPr algn="l"/>
            <a:endParaRPr lang="en-GB" sz="1400" i="0" dirty="0">
              <a:solidFill>
                <a:schemeClr val="bg1">
                  <a:lumMod val="95000"/>
                  <a:lumOff val="5000"/>
                </a:schemeClr>
              </a:solidFill>
              <a:latin typeface="Calibri"/>
              <a:ea typeface="Calibri"/>
              <a:cs typeface="Calibri"/>
            </a:endParaRPr>
          </a:p>
          <a:p>
            <a:pPr algn="l" rtl="0"/>
            <a:r>
              <a:rPr lang="en-GB" sz="1400" i="0">
                <a:solidFill>
                  <a:schemeClr val="bg1">
                    <a:lumMod val="95000"/>
                    <a:lumOff val="5000"/>
                  </a:schemeClr>
                </a:solidFill>
                <a:latin typeface="Calibri"/>
                <a:ea typeface="Calibri"/>
                <a:cs typeface="Calibri"/>
              </a:rPr>
              <a:t>​</a:t>
            </a:r>
            <a:endParaRPr lang="en-GB" sz="1400" dirty="0">
              <a:solidFill>
                <a:schemeClr val="bg1">
                  <a:lumMod val="95000"/>
                  <a:lumOff val="5000"/>
                </a:schemeClr>
              </a:solidFill>
              <a:latin typeface="Calibri"/>
              <a:ea typeface="Calibri"/>
              <a:cs typeface="Calibri"/>
            </a:endParaRPr>
          </a:p>
        </p:txBody>
      </p:sp>
      <p:pic>
        <p:nvPicPr>
          <p:cNvPr id="12" name="Picture 11" descr="A group of children making faces&#10;&#10;AI-generated content may be incorrect.">
            <a:extLst>
              <a:ext uri="{FF2B5EF4-FFF2-40B4-BE49-F238E27FC236}">
                <a16:creationId xmlns:a16="http://schemas.microsoft.com/office/drawing/2014/main" id="{1916F257-ACA1-615D-FA45-57AA3F51E52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20225" y="400410"/>
            <a:ext cx="1688116" cy="1844614"/>
          </a:xfrm>
          <a:prstGeom prst="rect">
            <a:avLst/>
          </a:prstGeom>
        </p:spPr>
      </p:pic>
    </p:spTree>
    <p:extLst>
      <p:ext uri="{BB962C8B-B14F-4D97-AF65-F5344CB8AC3E}">
        <p14:creationId xmlns:p14="http://schemas.microsoft.com/office/powerpoint/2010/main" val="321891200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d3aa946afb4b87d91fc71d5657cee4ad">
  <xsd:schema xmlns:xsd="http://www.w3.org/2001/XMLSchema" xmlns:xs="http://www.w3.org/2001/XMLSchema" xmlns:p="http://schemas.microsoft.com/office/2006/metadata/properties" xmlns:ns3="0085e1a2-9cbf-4b92-866b-21f3c89040b6" targetNamespace="http://schemas.microsoft.com/office/2006/metadata/properties" ma:root="true" ma:fieldsID="1fb4e10ab5d1d68111978247c4359cb1"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B103D44-57B6-45B4-8F18-B560E748418D}">
  <ds:schemaRefs>
    <ds:schemaRef ds:uri="http://schemas.microsoft.com/sharepoint/v3/contenttype/forms"/>
  </ds:schemaRefs>
</ds:datastoreItem>
</file>

<file path=customXml/itemProps2.xml><?xml version="1.0" encoding="utf-8"?>
<ds:datastoreItem xmlns:ds="http://schemas.openxmlformats.org/officeDocument/2006/customXml" ds:itemID="{D3AFDEFC-1B60-4CBC-A9E5-085518D26E9B}">
  <ds:schemaRefs>
    <ds:schemaRef ds:uri="0085e1a2-9cbf-4b92-866b-21f3c89040b6"/>
    <ds:schemaRef ds:uri="http://schemas.microsoft.com/office/2006/metadata/properties"/>
    <ds:schemaRef ds:uri="http://purl.org/dc/elements/1.1/"/>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8AA8F620-E40D-49DE-AB44-166E44CDC3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Slice</Template>
  <TotalTime>76</TotalTime>
  <Words>849</Words>
  <Application>Microsoft Office PowerPoint</Application>
  <PresentationFormat>A4 Paper (210x297 mm)</PresentationFormat>
  <Paragraphs>62</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Slice</vt:lpstr>
      <vt:lpstr>PowerPoint Presentation</vt:lpstr>
      <vt:lpstr>Introduction Emotional intelligence (EI) is the ability to understand and manage emotions. It helps students communicate, manage stress, and work effectively in teams (Salovey and Mayer, 1990).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Abdul Kashem (2410901)</dc:creator>
  <cp:lastModifiedBy>Abdul Kashem (2410901)</cp:lastModifiedBy>
  <cp:revision>176</cp:revision>
  <dcterms:created xsi:type="dcterms:W3CDTF">2026-05-15T09:58:29Z</dcterms:created>
  <dcterms:modified xsi:type="dcterms:W3CDTF">2026-06-05T09:23:12Z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