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68"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5932"/>
  </p:normalViewPr>
  <p:slideViewPr>
    <p:cSldViewPr snapToGrid="0" snapToObjects="1">
      <p:cViewPr>
        <p:scale>
          <a:sx n="82" d="100"/>
          <a:sy n="82" d="100"/>
        </p:scale>
        <p:origin x="16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9F344D-2878-CF4F-AD37-B47AFCDEC754}" type="datetimeFigureOut">
              <a:rPr lang="en-US" smtClean="0"/>
              <a:t>2/17/19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A0CBA-B4CA-474C-BA92-8AF21917A40C}" type="slidenum">
              <a:rPr lang="en-US" smtClean="0"/>
              <a:t>‹#›</a:t>
            </a:fld>
            <a:endParaRPr lang="en-US"/>
          </a:p>
        </p:txBody>
      </p:sp>
    </p:spTree>
    <p:extLst>
      <p:ext uri="{BB962C8B-B14F-4D97-AF65-F5344CB8AC3E}">
        <p14:creationId xmlns:p14="http://schemas.microsoft.com/office/powerpoint/2010/main" val="1901139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=j_Ao173E_CE&amp;t=238s</a:t>
            </a:r>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4</a:t>
            </a:fld>
            <a:endParaRPr lang="en-US"/>
          </a:p>
        </p:txBody>
      </p:sp>
    </p:spTree>
    <p:extLst>
      <p:ext uri="{BB962C8B-B14F-4D97-AF65-F5344CB8AC3E}">
        <p14:creationId xmlns:p14="http://schemas.microsoft.com/office/powerpoint/2010/main" val="1252863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the largest scale of story construction, this is the territory of the high concept, where the story itself is a visualisation or an externalisation of thought and emotion. The forces of antagonism are most obvious visual metaphor – not just the traps in the temple that Indiana Jones raids but the various villains he faces, notably </a:t>
            </a:r>
            <a:r>
              <a:rPr lang="en-GB" sz="1200" kern="1200" dirty="0" err="1" smtClean="0">
                <a:solidFill>
                  <a:schemeClr val="tx1"/>
                </a:solidFill>
                <a:effectLst/>
                <a:latin typeface="+mn-lt"/>
                <a:ea typeface="+mn-ea"/>
                <a:cs typeface="+mn-cs"/>
              </a:rPr>
              <a:t>Belloq</a:t>
            </a:r>
            <a:r>
              <a:rPr lang="en-GB" sz="1200" kern="1200" dirty="0" smtClean="0">
                <a:solidFill>
                  <a:schemeClr val="tx1"/>
                </a:solidFill>
                <a:effectLst/>
                <a:latin typeface="+mn-lt"/>
                <a:ea typeface="+mn-ea"/>
                <a:cs typeface="+mn-cs"/>
              </a:rPr>
              <a:t> in Raiders.</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6</a:t>
            </a:fld>
            <a:endParaRPr lang="en-US"/>
          </a:p>
        </p:txBody>
      </p:sp>
    </p:spTree>
    <p:extLst>
      <p:ext uri="{BB962C8B-B14F-4D97-AF65-F5344CB8AC3E}">
        <p14:creationId xmlns:p14="http://schemas.microsoft.com/office/powerpoint/2010/main" val="1107290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mr-IN" dirty="0" err="1" smtClean="0"/>
              <a:t>https</a:t>
            </a:r>
            <a:r>
              <a:rPr lang="mr-IN" dirty="0" smtClean="0"/>
              <a:t>://</a:t>
            </a:r>
            <a:r>
              <a:rPr lang="mr-IN" dirty="0" err="1" smtClean="0"/>
              <a:t>vimeo.com</a:t>
            </a:r>
            <a:r>
              <a:rPr lang="mr-IN" dirty="0" smtClean="0"/>
              <a:t>/45593763</a:t>
            </a:r>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7</a:t>
            </a:fld>
            <a:endParaRPr lang="en-US"/>
          </a:p>
        </p:txBody>
      </p:sp>
    </p:spTree>
    <p:extLst>
      <p:ext uri="{BB962C8B-B14F-4D97-AF65-F5344CB8AC3E}">
        <p14:creationId xmlns:p14="http://schemas.microsoft.com/office/powerpoint/2010/main" val="420567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lot of new writers will write 'We see' as part of their writing of action. We do not do this. We should not see we see on the page. Of course, we see whatever you're describing, that's why it's written in the script. It's a sign of amateur writing and you must not do it. Similarly, we do not write camera shots into scripts - this is a director's job. Even if you are directing the film yourself, do not write screen direction into your scripts. Why? Because your script will be read by actors, by producers, by funders, by people with little or no idea of what you may mean by your various shots. And by putting in all that screen direction you are distracting people from the story. And the story is all that counts. And you need to tell your story as quickly and as clearly as possible because whoever is reading it has many other scripts to read and you want to give them as little chance as possible to say no. We can imply shots by the style with which we write. Explain how a CU could be written and how a wide. And how using returns after line(s) of action can imply cuts between shots.</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9</a:t>
            </a:fld>
            <a:endParaRPr lang="en-US"/>
          </a:p>
        </p:txBody>
      </p:sp>
    </p:spTree>
    <p:extLst>
      <p:ext uri="{BB962C8B-B14F-4D97-AF65-F5344CB8AC3E}">
        <p14:creationId xmlns:p14="http://schemas.microsoft.com/office/powerpoint/2010/main" val="1961098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Do not write anything that we can't see on screen. So, anything to explain a character's relationship does not belong in a script - no mentions of his brother, his wife, his friend, his boss. All this sort of  information must be inferred by the reader and audience from what is shown on screen.</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10</a:t>
            </a:fld>
            <a:endParaRPr lang="en-US"/>
          </a:p>
        </p:txBody>
      </p:sp>
    </p:spTree>
    <p:extLst>
      <p:ext uri="{BB962C8B-B14F-4D97-AF65-F5344CB8AC3E}">
        <p14:creationId xmlns:p14="http://schemas.microsoft.com/office/powerpoint/2010/main" val="490756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Explain the </a:t>
            </a:r>
            <a:r>
              <a:rPr lang="en-GB" sz="1200" kern="1200" dirty="0" err="1" smtClean="0">
                <a:solidFill>
                  <a:schemeClr val="tx1"/>
                </a:solidFill>
                <a:effectLst/>
                <a:latin typeface="+mn-lt"/>
                <a:ea typeface="+mn-ea"/>
                <a:cs typeface="+mn-cs"/>
              </a:rPr>
              <a:t>Kuleshov</a:t>
            </a:r>
            <a:r>
              <a:rPr lang="en-GB" sz="1200" kern="1200" dirty="0" smtClean="0">
                <a:solidFill>
                  <a:schemeClr val="tx1"/>
                </a:solidFill>
                <a:effectLst/>
                <a:latin typeface="+mn-lt"/>
                <a:ea typeface="+mn-ea"/>
                <a:cs typeface="+mn-cs"/>
              </a:rPr>
              <a:t> effect and how it should be the scriptwriter's best friend.</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We have to construct these moments on the page through the collision of consecutive images. There is no finer filmmaker to study to show you how this visual storytelling works than Alfred Hitchcock.</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11</a:t>
            </a:fld>
            <a:endParaRPr lang="en-US"/>
          </a:p>
        </p:txBody>
      </p:sp>
    </p:spTree>
    <p:extLst>
      <p:ext uri="{BB962C8B-B14F-4D97-AF65-F5344CB8AC3E}">
        <p14:creationId xmlns:p14="http://schemas.microsoft.com/office/powerpoint/2010/main" val="795128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is nothing happening for around eight minutes in this scene! Cary Grant's character has been told to go to this place and meet a Mr George Kaplan, a man for whom he has been mistaken and as a result </a:t>
            </a:r>
            <a:r>
              <a:rPr lang="en-GB" sz="1200" kern="1200" dirty="0" err="1" smtClean="0">
                <a:solidFill>
                  <a:schemeClr val="tx1"/>
                </a:solidFill>
                <a:effectLst/>
                <a:latin typeface="+mn-lt"/>
                <a:ea typeface="+mn-ea"/>
                <a:cs typeface="+mn-cs"/>
              </a:rPr>
              <a:t>imbroiled</a:t>
            </a:r>
            <a:r>
              <a:rPr lang="en-GB" sz="1200" kern="1200" dirty="0" smtClean="0">
                <a:solidFill>
                  <a:schemeClr val="tx1"/>
                </a:solidFill>
                <a:effectLst/>
                <a:latin typeface="+mn-lt"/>
                <a:ea typeface="+mn-ea"/>
                <a:cs typeface="+mn-cs"/>
              </a:rPr>
              <a:t> in an espionage plot. Look at the way Hitch handles simple images to leave us in no doubt what Cary Grant is feeling, and how the story is always moving forwards.</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12</a:t>
            </a:fld>
            <a:endParaRPr lang="en-US"/>
          </a:p>
        </p:txBody>
      </p:sp>
    </p:spTree>
    <p:extLst>
      <p:ext uri="{BB962C8B-B14F-4D97-AF65-F5344CB8AC3E}">
        <p14:creationId xmlns:p14="http://schemas.microsoft.com/office/powerpoint/2010/main" val="1145170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is wrong with this? What will we actually see on screen?</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13</a:t>
            </a:fld>
            <a:endParaRPr lang="en-US"/>
          </a:p>
        </p:txBody>
      </p:sp>
    </p:spTree>
    <p:extLst>
      <p:ext uri="{BB962C8B-B14F-4D97-AF65-F5344CB8AC3E}">
        <p14:creationId xmlns:p14="http://schemas.microsoft.com/office/powerpoint/2010/main" val="1366119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is wrong with this? </a:t>
            </a:r>
            <a:r>
              <a:rPr lang="en-GB" sz="1200" kern="1200" smtClean="0">
                <a:solidFill>
                  <a:schemeClr val="tx1"/>
                </a:solidFill>
                <a:effectLst/>
                <a:latin typeface="+mn-lt"/>
                <a:ea typeface="+mn-ea"/>
                <a:cs typeface="+mn-cs"/>
              </a:rPr>
              <a:t>What will we actually see on screen?</a:t>
            </a:r>
          </a:p>
          <a:p>
            <a:endParaRPr lang="en-US"/>
          </a:p>
        </p:txBody>
      </p:sp>
      <p:sp>
        <p:nvSpPr>
          <p:cNvPr id="4" name="Slide Number Placeholder 3"/>
          <p:cNvSpPr>
            <a:spLocks noGrp="1"/>
          </p:cNvSpPr>
          <p:nvPr>
            <p:ph type="sldNum" sz="quarter" idx="10"/>
          </p:nvPr>
        </p:nvSpPr>
        <p:spPr/>
        <p:txBody>
          <a:bodyPr/>
          <a:lstStyle/>
          <a:p>
            <a:fld id="{091A0CBA-B4CA-474C-BA92-8AF21917A40C}" type="slidenum">
              <a:rPr lang="en-US" smtClean="0"/>
              <a:t>14</a:t>
            </a:fld>
            <a:endParaRPr lang="en-US"/>
          </a:p>
        </p:txBody>
      </p:sp>
    </p:spTree>
    <p:extLst>
      <p:ext uri="{BB962C8B-B14F-4D97-AF65-F5344CB8AC3E}">
        <p14:creationId xmlns:p14="http://schemas.microsoft.com/office/powerpoint/2010/main" val="207111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15</a:t>
            </a:fld>
            <a:endParaRPr lang="en-US"/>
          </a:p>
        </p:txBody>
      </p:sp>
    </p:spTree>
    <p:extLst>
      <p:ext uri="{BB962C8B-B14F-4D97-AF65-F5344CB8AC3E}">
        <p14:creationId xmlns:p14="http://schemas.microsoft.com/office/powerpoint/2010/main" val="861867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=5g1FIkw9CYM</a:t>
            </a:r>
          </a:p>
          <a:p>
            <a:endParaRPr lang="en-US" dirty="0"/>
          </a:p>
        </p:txBody>
      </p:sp>
      <p:sp>
        <p:nvSpPr>
          <p:cNvPr id="4" name="Slide Number Placeholder 3"/>
          <p:cNvSpPr>
            <a:spLocks noGrp="1"/>
          </p:cNvSpPr>
          <p:nvPr>
            <p:ph type="sldNum" sz="quarter" idx="10"/>
          </p:nvPr>
        </p:nvSpPr>
        <p:spPr/>
        <p:txBody>
          <a:bodyPr/>
          <a:lstStyle/>
          <a:p>
            <a:fld id="{199B4E3E-FCC4-524E-A719-D53D1A8D359D}" type="slidenum">
              <a:rPr lang="en-US" smtClean="0"/>
              <a:t>16</a:t>
            </a:fld>
            <a:endParaRPr lang="en-US"/>
          </a:p>
        </p:txBody>
      </p:sp>
    </p:spTree>
    <p:extLst>
      <p:ext uri="{BB962C8B-B14F-4D97-AF65-F5344CB8AC3E}">
        <p14:creationId xmlns:p14="http://schemas.microsoft.com/office/powerpoint/2010/main" val="302931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EB4B62-386D-584B-B668-8A1E28C3C906}" type="datetimeFigureOut">
              <a:rPr lang="en-US" smtClean="0"/>
              <a:t>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EB4B62-386D-584B-B668-8A1E28C3C906}" type="datetimeFigureOut">
              <a:rPr lang="en-US" smtClean="0"/>
              <a:t>2/17/19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EB4B62-386D-584B-B668-8A1E28C3C906}" type="datetimeFigureOut">
              <a:rPr lang="en-US" smtClean="0"/>
              <a:t>2/17/19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EB4B62-386D-584B-B668-8A1E28C3C906}" type="datetimeFigureOut">
              <a:rPr lang="en-US" smtClean="0"/>
              <a:t>2/17/19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B4B62-386D-584B-B668-8A1E28C3C906}" type="datetimeFigureOut">
              <a:rPr lang="en-US" smtClean="0"/>
              <a:t>2/17/19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2/17/19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2/17/19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2/17/19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EB4B62-386D-584B-B668-8A1E28C3C906}" type="datetimeFigureOut">
              <a:rPr lang="en-US" smtClean="0"/>
              <a:t>2/17/19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5F1161-430A-A741-BCF5-13B125F47E6C}" type="slidenum">
              <a:rPr lang="en-US" smtClean="0"/>
              <a:t>‹#›</a:t>
            </a:fld>
            <a:endParaRPr lang="en-US"/>
          </a:p>
        </p:txBody>
      </p:sp>
    </p:spTree>
    <p:extLst>
      <p:ext uri="{BB962C8B-B14F-4D97-AF65-F5344CB8AC3E}">
        <p14:creationId xmlns:p14="http://schemas.microsoft.com/office/powerpoint/2010/main" val="20295983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Scriptwriting</a:t>
            </a:r>
            <a:endParaRPr lang="en-US" dirty="0"/>
          </a:p>
        </p:txBody>
      </p:sp>
      <p:sp>
        <p:nvSpPr>
          <p:cNvPr id="3" name="Subtitle 2"/>
          <p:cNvSpPr>
            <a:spLocks noGrp="1"/>
          </p:cNvSpPr>
          <p:nvPr>
            <p:ph type="subTitle" idx="1"/>
          </p:nvPr>
        </p:nvSpPr>
        <p:spPr/>
        <p:txBody>
          <a:bodyPr/>
          <a:lstStyle/>
          <a:p>
            <a:r>
              <a:rPr lang="en-US" dirty="0" smtClean="0"/>
              <a:t>M4X01654</a:t>
            </a:r>
          </a:p>
          <a:p>
            <a:endParaRPr lang="en-US" dirty="0"/>
          </a:p>
        </p:txBody>
      </p:sp>
    </p:spTree>
    <p:extLst>
      <p:ext uri="{BB962C8B-B14F-4D97-AF65-F5344CB8AC3E}">
        <p14:creationId xmlns:p14="http://schemas.microsoft.com/office/powerpoint/2010/main" val="89451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writing</a:t>
            </a:r>
            <a:endParaRPr lang="en-US" dirty="0"/>
          </a:p>
        </p:txBody>
      </p:sp>
      <p:sp>
        <p:nvSpPr>
          <p:cNvPr id="3" name="Content Placeholder 2"/>
          <p:cNvSpPr>
            <a:spLocks noGrp="1"/>
          </p:cNvSpPr>
          <p:nvPr>
            <p:ph idx="1"/>
          </p:nvPr>
        </p:nvSpPr>
        <p:spPr/>
        <p:txBody>
          <a:bodyPr/>
          <a:lstStyle/>
          <a:p>
            <a:r>
              <a:rPr lang="en-GB" dirty="0"/>
              <a:t>A central problem of scriptwriting</a:t>
            </a:r>
          </a:p>
          <a:p>
            <a:r>
              <a:rPr lang="en-GB" dirty="0"/>
              <a:t>The script is a written form</a:t>
            </a:r>
          </a:p>
          <a:p>
            <a:r>
              <a:rPr lang="en-GB" dirty="0"/>
              <a:t>The film is a visual medium</a:t>
            </a:r>
          </a:p>
          <a:p>
            <a:endParaRPr lang="en-US" dirty="0"/>
          </a:p>
        </p:txBody>
      </p:sp>
    </p:spTree>
    <p:extLst>
      <p:ext uri="{BB962C8B-B14F-4D97-AF65-F5344CB8AC3E}">
        <p14:creationId xmlns:p14="http://schemas.microsoft.com/office/powerpoint/2010/main" val="2028494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writing</a:t>
            </a:r>
            <a:endParaRPr lang="en-US" dirty="0"/>
          </a:p>
        </p:txBody>
      </p:sp>
      <p:sp>
        <p:nvSpPr>
          <p:cNvPr id="3" name="Content Placeholder 2"/>
          <p:cNvSpPr>
            <a:spLocks noGrp="1"/>
          </p:cNvSpPr>
          <p:nvPr>
            <p:ph idx="1"/>
          </p:nvPr>
        </p:nvSpPr>
        <p:spPr/>
        <p:txBody>
          <a:bodyPr/>
          <a:lstStyle/>
          <a:p>
            <a:r>
              <a:rPr lang="en-GB" dirty="0"/>
              <a:t>It is easy to write how one feels</a:t>
            </a:r>
          </a:p>
          <a:p>
            <a:r>
              <a:rPr lang="en-GB" dirty="0"/>
              <a:t>It is hard to show how one feels</a:t>
            </a:r>
          </a:p>
          <a:p>
            <a:endParaRPr lang="en-US" dirty="0"/>
          </a:p>
        </p:txBody>
      </p:sp>
    </p:spTree>
    <p:extLst>
      <p:ext uri="{BB962C8B-B14F-4D97-AF65-F5344CB8AC3E}">
        <p14:creationId xmlns:p14="http://schemas.microsoft.com/office/powerpoint/2010/main" val="1162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Last Three Minutes (2013)</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54573" y="1825625"/>
            <a:ext cx="9282854" cy="4351338"/>
          </a:xfrm>
        </p:spPr>
      </p:pic>
    </p:spTree>
    <p:extLst>
      <p:ext uri="{BB962C8B-B14F-4D97-AF65-F5344CB8AC3E}">
        <p14:creationId xmlns:p14="http://schemas.microsoft.com/office/powerpoint/2010/main" val="2082149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Last Three Minutes (2013)</a:t>
            </a:r>
          </a:p>
        </p:txBody>
      </p:sp>
      <p:sp>
        <p:nvSpPr>
          <p:cNvPr id="3" name="Content Placeholder 2"/>
          <p:cNvSpPr>
            <a:spLocks noGrp="1"/>
          </p:cNvSpPr>
          <p:nvPr>
            <p:ph idx="1"/>
          </p:nvPr>
        </p:nvSpPr>
        <p:spPr/>
        <p:txBody>
          <a:bodyPr/>
          <a:lstStyle/>
          <a:p>
            <a:r>
              <a:rPr lang="en-GB" dirty="0"/>
              <a:t>What emotions is the main character feeling from scene to </a:t>
            </a:r>
            <a:r>
              <a:rPr lang="en-GB" dirty="0" smtClean="0"/>
              <a:t>scene?</a:t>
            </a:r>
          </a:p>
          <a:p>
            <a:r>
              <a:rPr lang="en-GB" dirty="0" smtClean="0"/>
              <a:t>How </a:t>
            </a:r>
            <a:r>
              <a:rPr lang="en-GB" dirty="0"/>
              <a:t>do we know this – we can't even see his face?</a:t>
            </a:r>
          </a:p>
          <a:p>
            <a:endParaRPr lang="en-US" dirty="0"/>
          </a:p>
        </p:txBody>
      </p:sp>
    </p:spTree>
    <p:extLst>
      <p:ext uri="{BB962C8B-B14F-4D97-AF65-F5344CB8AC3E}">
        <p14:creationId xmlns:p14="http://schemas.microsoft.com/office/powerpoint/2010/main" val="677618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metaphors</a:t>
            </a:r>
            <a:endParaRPr lang="en-US" dirty="0"/>
          </a:p>
        </p:txBody>
      </p:sp>
      <p:sp>
        <p:nvSpPr>
          <p:cNvPr id="3" name="Content Placeholder 2"/>
          <p:cNvSpPr>
            <a:spLocks noGrp="1"/>
          </p:cNvSpPr>
          <p:nvPr>
            <p:ph idx="1"/>
          </p:nvPr>
        </p:nvSpPr>
        <p:spPr/>
        <p:txBody>
          <a:bodyPr/>
          <a:lstStyle/>
          <a:p>
            <a:r>
              <a:rPr lang="en-GB" dirty="0"/>
              <a:t>Stories are metaphors to explore concepts, questions and emotions</a:t>
            </a:r>
          </a:p>
          <a:p>
            <a:r>
              <a:rPr lang="en-GB" dirty="0" err="1"/>
              <a:t>Scripwriters</a:t>
            </a:r>
            <a:r>
              <a:rPr lang="en-GB" dirty="0"/>
              <a:t> seeks visual metaphors for inner thoughts and emotions</a:t>
            </a:r>
          </a:p>
          <a:p>
            <a:endParaRPr lang="en-US" dirty="0"/>
          </a:p>
        </p:txBody>
      </p:sp>
    </p:spTree>
    <p:extLst>
      <p:ext uri="{BB962C8B-B14F-4D97-AF65-F5344CB8AC3E}">
        <p14:creationId xmlns:p14="http://schemas.microsoft.com/office/powerpoint/2010/main" val="974507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Metamorphosis (2011)</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37599" y="1825625"/>
            <a:ext cx="8316802" cy="4351338"/>
          </a:xfrm>
        </p:spPr>
      </p:pic>
    </p:spTree>
    <p:extLst>
      <p:ext uri="{BB962C8B-B14F-4D97-AF65-F5344CB8AC3E}">
        <p14:creationId xmlns:p14="http://schemas.microsoft.com/office/powerpoint/2010/main" val="1439028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Metamorphosis (</a:t>
            </a:r>
            <a:r>
              <a:rPr lang="en-US" dirty="0" smtClean="0"/>
              <a:t>2011)</a:t>
            </a:r>
            <a:endParaRPr lang="en-US" dirty="0"/>
          </a:p>
        </p:txBody>
      </p:sp>
      <p:sp>
        <p:nvSpPr>
          <p:cNvPr id="3" name="Content Placeholder 2"/>
          <p:cNvSpPr>
            <a:spLocks noGrp="1"/>
          </p:cNvSpPr>
          <p:nvPr>
            <p:ph idx="1"/>
          </p:nvPr>
        </p:nvSpPr>
        <p:spPr/>
        <p:txBody>
          <a:bodyPr/>
          <a:lstStyle/>
          <a:p>
            <a:r>
              <a:rPr lang="en-GB" dirty="0"/>
              <a:t>What emotions are being explored? </a:t>
            </a:r>
            <a:endParaRPr lang="en-GB" dirty="0" smtClean="0"/>
          </a:p>
          <a:p>
            <a:r>
              <a:rPr lang="en-GB" dirty="0" smtClean="0"/>
              <a:t>What </a:t>
            </a:r>
            <a:r>
              <a:rPr lang="en-GB" dirty="0"/>
              <a:t>visual metaphors did you see? </a:t>
            </a:r>
            <a:endParaRPr lang="en-GB" dirty="0" smtClean="0"/>
          </a:p>
          <a:p>
            <a:r>
              <a:rPr lang="en-GB" dirty="0" smtClean="0"/>
              <a:t>For </a:t>
            </a:r>
            <a:r>
              <a:rPr lang="en-GB" dirty="0"/>
              <a:t>lust? </a:t>
            </a:r>
            <a:endParaRPr lang="en-GB" dirty="0" smtClean="0"/>
          </a:p>
          <a:p>
            <a:r>
              <a:rPr lang="en-GB" dirty="0" smtClean="0"/>
              <a:t>For </a:t>
            </a:r>
            <a:r>
              <a:rPr lang="en-GB" dirty="0"/>
              <a:t>revenge? </a:t>
            </a:r>
            <a:endParaRPr lang="en-GB" dirty="0" smtClean="0"/>
          </a:p>
          <a:p>
            <a:r>
              <a:rPr lang="en-GB" dirty="0" smtClean="0"/>
              <a:t>For </a:t>
            </a:r>
            <a:r>
              <a:rPr lang="en-GB" dirty="0"/>
              <a:t>punishment?</a:t>
            </a:r>
          </a:p>
          <a:p>
            <a:endParaRPr lang="en-US" dirty="0"/>
          </a:p>
        </p:txBody>
      </p:sp>
    </p:spTree>
    <p:extLst>
      <p:ext uri="{BB962C8B-B14F-4D97-AF65-F5344CB8AC3E}">
        <p14:creationId xmlns:p14="http://schemas.microsoft.com/office/powerpoint/2010/main" val="132938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basic craft of visual writing</a:t>
            </a:r>
            <a:endParaRPr lang="en-US" dirty="0"/>
          </a:p>
        </p:txBody>
      </p:sp>
      <p:sp>
        <p:nvSpPr>
          <p:cNvPr id="3" name="Content Placeholder 2"/>
          <p:cNvSpPr>
            <a:spLocks noGrp="1"/>
          </p:cNvSpPr>
          <p:nvPr>
            <p:ph idx="1"/>
          </p:nvPr>
        </p:nvSpPr>
        <p:spPr/>
        <p:txBody>
          <a:bodyPr/>
          <a:lstStyle/>
          <a:p>
            <a:r>
              <a:rPr lang="en-GB" dirty="0"/>
              <a:t>When writing action, write only what can be seen on screen</a:t>
            </a:r>
          </a:p>
          <a:p>
            <a:r>
              <a:rPr lang="en-GB" dirty="0"/>
              <a:t>Do not write 'We see'</a:t>
            </a:r>
          </a:p>
          <a:p>
            <a:r>
              <a:rPr lang="en-GB" dirty="0"/>
              <a:t>Do not write camera shots, angles or movements</a:t>
            </a:r>
          </a:p>
          <a:p>
            <a:r>
              <a:rPr lang="en-GB" dirty="0"/>
              <a:t>Imply shot size by the way you write</a:t>
            </a:r>
          </a:p>
          <a:p>
            <a:endParaRPr lang="en-US" dirty="0"/>
          </a:p>
        </p:txBody>
      </p:sp>
    </p:spTree>
    <p:extLst>
      <p:ext uri="{BB962C8B-B14F-4D97-AF65-F5344CB8AC3E}">
        <p14:creationId xmlns:p14="http://schemas.microsoft.com/office/powerpoint/2010/main" val="2103932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a:t>
            </a:r>
            <a:r>
              <a:rPr lang="en-US" dirty="0" smtClean="0"/>
              <a:t>basic craft </a:t>
            </a:r>
            <a:r>
              <a:rPr lang="en-US" dirty="0"/>
              <a:t>of visual writing</a:t>
            </a:r>
          </a:p>
        </p:txBody>
      </p:sp>
      <p:sp>
        <p:nvSpPr>
          <p:cNvPr id="3" name="Content Placeholder 2"/>
          <p:cNvSpPr>
            <a:spLocks noGrp="1"/>
          </p:cNvSpPr>
          <p:nvPr>
            <p:ph idx="1"/>
          </p:nvPr>
        </p:nvSpPr>
        <p:spPr/>
        <p:txBody>
          <a:bodyPr/>
          <a:lstStyle/>
          <a:p>
            <a:r>
              <a:rPr lang="en-GB" dirty="0"/>
              <a:t>Avoid novelistic writing at all costs!</a:t>
            </a:r>
          </a:p>
          <a:p>
            <a:endParaRPr lang="en-US" dirty="0"/>
          </a:p>
        </p:txBody>
      </p:sp>
    </p:spTree>
    <p:extLst>
      <p:ext uri="{BB962C8B-B14F-4D97-AF65-F5344CB8AC3E}">
        <p14:creationId xmlns:p14="http://schemas.microsoft.com/office/powerpoint/2010/main" val="604651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a:t>
            </a:r>
            <a:r>
              <a:rPr lang="en-US" dirty="0" err="1" smtClean="0"/>
              <a:t>Kuleshov</a:t>
            </a:r>
            <a:r>
              <a:rPr lang="en-US" dirty="0" smtClean="0"/>
              <a:t> Effect</a:t>
            </a:r>
            <a:endParaRPr lang="en-US" dirty="0"/>
          </a:p>
        </p:txBody>
      </p:sp>
      <p:sp>
        <p:nvSpPr>
          <p:cNvPr id="3" name="Content Placeholder 2"/>
          <p:cNvSpPr>
            <a:spLocks noGrp="1"/>
          </p:cNvSpPr>
          <p:nvPr>
            <p:ph idx="1"/>
          </p:nvPr>
        </p:nvSpPr>
        <p:spPr/>
        <p:txBody>
          <a:bodyPr/>
          <a:lstStyle/>
          <a:p>
            <a:r>
              <a:rPr lang="en-GB" dirty="0"/>
              <a:t>The collision of consecutive images</a:t>
            </a:r>
          </a:p>
          <a:p>
            <a:endParaRPr lang="en-US" dirty="0"/>
          </a:p>
        </p:txBody>
      </p:sp>
    </p:spTree>
    <p:extLst>
      <p:ext uri="{BB962C8B-B14F-4D97-AF65-F5344CB8AC3E}">
        <p14:creationId xmlns:p14="http://schemas.microsoft.com/office/powerpoint/2010/main" val="76622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North By Northwest (1959)</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35540" y="1825625"/>
            <a:ext cx="7720920" cy="4351338"/>
          </a:xfrm>
        </p:spPr>
      </p:pic>
    </p:spTree>
    <p:extLst>
      <p:ext uri="{BB962C8B-B14F-4D97-AF65-F5344CB8AC3E}">
        <p14:creationId xmlns:p14="http://schemas.microsoft.com/office/powerpoint/2010/main" val="1456661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writing</a:t>
            </a:r>
            <a:endParaRPr lang="en-US" dirty="0"/>
          </a:p>
        </p:txBody>
      </p:sp>
      <p:sp>
        <p:nvSpPr>
          <p:cNvPr id="3" name="Content Placeholder 2"/>
          <p:cNvSpPr>
            <a:spLocks noGrp="1"/>
          </p:cNvSpPr>
          <p:nvPr>
            <p:ph idx="1"/>
          </p:nvPr>
        </p:nvSpPr>
        <p:spPr/>
        <p:txBody>
          <a:bodyPr/>
          <a:lstStyle/>
          <a:p>
            <a:r>
              <a:rPr lang="en-GB" dirty="0"/>
              <a:t>We see Chris thinking of his holiday as he looks out for his friend.</a:t>
            </a:r>
          </a:p>
          <a:p>
            <a:endParaRPr lang="en-US" dirty="0"/>
          </a:p>
        </p:txBody>
      </p:sp>
    </p:spTree>
    <p:extLst>
      <p:ext uri="{BB962C8B-B14F-4D97-AF65-F5344CB8AC3E}">
        <p14:creationId xmlns:p14="http://schemas.microsoft.com/office/powerpoint/2010/main" val="593465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writing</a:t>
            </a:r>
            <a:endParaRPr lang="en-US" dirty="0"/>
          </a:p>
        </p:txBody>
      </p:sp>
      <p:sp>
        <p:nvSpPr>
          <p:cNvPr id="3" name="Content Placeholder 2"/>
          <p:cNvSpPr>
            <a:spLocks noGrp="1"/>
          </p:cNvSpPr>
          <p:nvPr>
            <p:ph idx="1"/>
          </p:nvPr>
        </p:nvSpPr>
        <p:spPr/>
        <p:txBody>
          <a:bodyPr/>
          <a:lstStyle/>
          <a:p>
            <a:r>
              <a:rPr lang="en-GB" dirty="0">
                <a:solidFill>
                  <a:srgbClr val="FF0000"/>
                </a:solidFill>
              </a:rPr>
              <a:t>We see </a:t>
            </a:r>
            <a:r>
              <a:rPr lang="en-GB" dirty="0"/>
              <a:t>Chris </a:t>
            </a:r>
            <a:r>
              <a:rPr lang="en-GB" dirty="0">
                <a:solidFill>
                  <a:srgbClr val="FF0000"/>
                </a:solidFill>
              </a:rPr>
              <a:t>thinking of his holiday as he </a:t>
            </a:r>
            <a:r>
              <a:rPr lang="en-GB" dirty="0"/>
              <a:t>looks </a:t>
            </a:r>
            <a:r>
              <a:rPr lang="en-GB" dirty="0">
                <a:solidFill>
                  <a:srgbClr val="FF0000"/>
                </a:solidFill>
              </a:rPr>
              <a:t>out</a:t>
            </a:r>
            <a:r>
              <a:rPr lang="en-GB" dirty="0"/>
              <a:t> </a:t>
            </a:r>
            <a:r>
              <a:rPr lang="en-GB" dirty="0">
                <a:solidFill>
                  <a:srgbClr val="FF0000"/>
                </a:solidFill>
              </a:rPr>
              <a:t>for his friend</a:t>
            </a:r>
            <a:r>
              <a:rPr lang="en-GB" dirty="0"/>
              <a:t>.</a:t>
            </a:r>
          </a:p>
          <a:p>
            <a:endParaRPr lang="en-US" dirty="0"/>
          </a:p>
        </p:txBody>
      </p:sp>
    </p:spTree>
    <p:extLst>
      <p:ext uri="{BB962C8B-B14F-4D97-AF65-F5344CB8AC3E}">
        <p14:creationId xmlns:p14="http://schemas.microsoft.com/office/powerpoint/2010/main" val="1615959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Visual writing</a:t>
            </a:r>
            <a:endParaRPr lang="en-US" dirty="0"/>
          </a:p>
        </p:txBody>
      </p:sp>
      <p:sp>
        <p:nvSpPr>
          <p:cNvPr id="3" name="Content Placeholder 2"/>
          <p:cNvSpPr>
            <a:spLocks noGrp="1"/>
          </p:cNvSpPr>
          <p:nvPr>
            <p:ph idx="1"/>
          </p:nvPr>
        </p:nvSpPr>
        <p:spPr/>
        <p:txBody>
          <a:bodyPr/>
          <a:lstStyle/>
          <a:p>
            <a:r>
              <a:rPr lang="en-GB" dirty="0"/>
              <a:t>Never write what a character thinks or feels</a:t>
            </a:r>
          </a:p>
          <a:p>
            <a:r>
              <a:rPr lang="en-GB" dirty="0"/>
              <a:t>Find visual metaphors for characters' emotions</a:t>
            </a:r>
          </a:p>
          <a:p>
            <a:r>
              <a:rPr lang="en-GB" dirty="0"/>
              <a:t>Never write shots or camera direction</a:t>
            </a:r>
          </a:p>
          <a:p>
            <a:r>
              <a:rPr lang="en-GB" dirty="0"/>
              <a:t>Imply shots by writing style and layout</a:t>
            </a:r>
          </a:p>
          <a:p>
            <a:r>
              <a:rPr lang="en-GB" dirty="0"/>
              <a:t>Use the </a:t>
            </a:r>
            <a:r>
              <a:rPr lang="en-GB" dirty="0" err="1"/>
              <a:t>Kuleshov</a:t>
            </a:r>
            <a:r>
              <a:rPr lang="en-GB" dirty="0"/>
              <a:t> effect – collisions of consecutive images</a:t>
            </a:r>
          </a:p>
          <a:p>
            <a:endParaRPr lang="en-US" dirty="0"/>
          </a:p>
        </p:txBody>
      </p:sp>
    </p:spTree>
    <p:extLst>
      <p:ext uri="{BB962C8B-B14F-4D97-AF65-F5344CB8AC3E}">
        <p14:creationId xmlns:p14="http://schemas.microsoft.com/office/powerpoint/2010/main" val="1134165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With A Little Patience (2007)</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73393" y="1600201"/>
            <a:ext cx="8045215" cy="4525433"/>
          </a:xfrm>
        </p:spPr>
      </p:pic>
    </p:spTree>
    <p:extLst>
      <p:ext uri="{BB962C8B-B14F-4D97-AF65-F5344CB8AC3E}">
        <p14:creationId xmlns:p14="http://schemas.microsoft.com/office/powerpoint/2010/main" val="13583745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956</TotalTime>
  <Words>813</Words>
  <Application>Microsoft Macintosh PowerPoint</Application>
  <PresentationFormat>Widescreen</PresentationFormat>
  <Paragraphs>67</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Calibri Light</vt:lpstr>
      <vt:lpstr>Mangal</vt:lpstr>
      <vt:lpstr>Arial</vt:lpstr>
      <vt:lpstr>Office Theme</vt:lpstr>
      <vt:lpstr>Scriptwriting</vt:lpstr>
      <vt:lpstr>Visual writing</vt:lpstr>
      <vt:lpstr>Visual writing</vt:lpstr>
      <vt:lpstr>The Last Three Minutes (2013)</vt:lpstr>
      <vt:lpstr>The Last Three Minutes (2013)</vt:lpstr>
      <vt:lpstr>Visual metaphors</vt:lpstr>
      <vt:lpstr>Metamorphosis (2011)</vt:lpstr>
      <vt:lpstr>Metamorphosis (2011)</vt:lpstr>
      <vt:lpstr>The basic craft of visual writing</vt:lpstr>
      <vt:lpstr>The basic craft of visual writing</vt:lpstr>
      <vt:lpstr>The Kuleshov Effect</vt:lpstr>
      <vt:lpstr>North By Northwest (1959)</vt:lpstr>
      <vt:lpstr>Visual writing</vt:lpstr>
      <vt:lpstr>Visual writing</vt:lpstr>
      <vt:lpstr>Visual writing</vt:lpstr>
      <vt:lpstr>With A Little Patience (2007)</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Scriptwriting</dc:title>
  <dc:creator>Christopher Buxton</dc:creator>
  <cp:lastModifiedBy>Christopher Buxton</cp:lastModifiedBy>
  <cp:revision>64</cp:revision>
  <dcterms:created xsi:type="dcterms:W3CDTF">2017-10-22T22:43:38Z</dcterms:created>
  <dcterms:modified xsi:type="dcterms:W3CDTF">2019-02-17T21:09:38Z</dcterms:modified>
</cp:coreProperties>
</file>