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39"/>
  </p:notesMasterIdLst>
  <p:sldIdLst>
    <p:sldId id="1838" r:id="rId3"/>
    <p:sldId id="1844" r:id="rId4"/>
    <p:sldId id="1839" r:id="rId5"/>
    <p:sldId id="1840" r:id="rId6"/>
    <p:sldId id="964" r:id="rId7"/>
    <p:sldId id="899" r:id="rId8"/>
    <p:sldId id="900" r:id="rId9"/>
    <p:sldId id="901" r:id="rId10"/>
    <p:sldId id="902" r:id="rId11"/>
    <p:sldId id="1841" r:id="rId12"/>
    <p:sldId id="1842" r:id="rId13"/>
    <p:sldId id="1843" r:id="rId14"/>
    <p:sldId id="265" r:id="rId15"/>
    <p:sldId id="268" r:id="rId16"/>
    <p:sldId id="273" r:id="rId17"/>
    <p:sldId id="270" r:id="rId18"/>
    <p:sldId id="338" r:id="rId19"/>
    <p:sldId id="339" r:id="rId20"/>
    <p:sldId id="340" r:id="rId21"/>
    <p:sldId id="341" r:id="rId22"/>
    <p:sldId id="342" r:id="rId23"/>
    <p:sldId id="343" r:id="rId24"/>
    <p:sldId id="344" r:id="rId25"/>
    <p:sldId id="963" r:id="rId26"/>
    <p:sldId id="1845" r:id="rId27"/>
    <p:sldId id="279" r:id="rId28"/>
    <p:sldId id="274" r:id="rId29"/>
    <p:sldId id="275" r:id="rId30"/>
    <p:sldId id="282" r:id="rId31"/>
    <p:sldId id="276" r:id="rId32"/>
    <p:sldId id="277" r:id="rId33"/>
    <p:sldId id="1847" r:id="rId34"/>
    <p:sldId id="1848" r:id="rId35"/>
    <p:sldId id="540" r:id="rId36"/>
    <p:sldId id="1849" r:id="rId37"/>
    <p:sldId id="1855" r:id="rId38"/>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varScale="1">
        <p:scale>
          <a:sx n="68" d="100"/>
          <a:sy n="68" d="100"/>
        </p:scale>
        <p:origin x="1386" y="72"/>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187850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2287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720242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Many organizations have both a vision and mission statement, but the vision statement should be established first and foremost.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5</a:t>
            </a:fld>
            <a:endParaRPr lang="en-US" altLang="en-US" dirty="0"/>
          </a:p>
        </p:txBody>
      </p:sp>
    </p:spTree>
    <p:extLst>
      <p:ext uri="{BB962C8B-B14F-4D97-AF65-F5344CB8AC3E}">
        <p14:creationId xmlns:p14="http://schemas.microsoft.com/office/powerpoint/2010/main" val="25851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584A83B-350E-4B35-87BE-BEFA062B82EA}"/>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B4BBBBD8-FED0-405B-9A6D-2B1635D3C7F4}" type="slidenum">
              <a:rPr lang="en-US" altLang="en-US"/>
              <a:pPr eaLnBrk="1" hangingPunct="1">
                <a:spcBef>
                  <a:spcPct val="0"/>
                </a:spcBef>
              </a:pPr>
              <a:t>6</a:t>
            </a:fld>
            <a:endParaRPr lang="en-US" altLang="en-US"/>
          </a:p>
        </p:txBody>
      </p:sp>
      <p:sp>
        <p:nvSpPr>
          <p:cNvPr id="23555" name="Rectangle 2">
            <a:extLst>
              <a:ext uri="{FF2B5EF4-FFF2-40B4-BE49-F238E27FC236}">
                <a16:creationId xmlns:a16="http://schemas.microsoft.com/office/drawing/2014/main" id="{F1503BE9-7400-4C0A-AABD-B2D5C55B925F}"/>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2B47AAA6-94AC-4DFC-9AD9-6C7CC391FFBD}"/>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3557" name="Date Placeholder 1">
            <a:extLst>
              <a:ext uri="{FF2B5EF4-FFF2-40B4-BE49-F238E27FC236}">
                <a16:creationId xmlns:a16="http://schemas.microsoft.com/office/drawing/2014/main" id="{E3F9725E-FD1C-4E32-920C-32C04D109722}"/>
              </a:ext>
            </a:extLst>
          </p:cNvPr>
          <p:cNvSpPr>
            <a:spLocks noGrp="1" noChangeArrowheads="1"/>
          </p:cNvSpPr>
          <p:nvPr>
            <p:ph type="dt"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61220715-7A22-458F-AA12-7FC3D8D0088E}"/>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F33BB1F-DE83-4000-BAF0-EE6A40812C62}" type="slidenum">
              <a:rPr lang="en-US" altLang="en-US"/>
              <a:pPr eaLnBrk="1" hangingPunct="1">
                <a:spcBef>
                  <a:spcPct val="0"/>
                </a:spcBef>
              </a:pPr>
              <a:t>7</a:t>
            </a:fld>
            <a:endParaRPr lang="en-US" altLang="en-US"/>
          </a:p>
        </p:txBody>
      </p:sp>
      <p:sp>
        <p:nvSpPr>
          <p:cNvPr id="24579" name="Rectangle 2">
            <a:extLst>
              <a:ext uri="{FF2B5EF4-FFF2-40B4-BE49-F238E27FC236}">
                <a16:creationId xmlns:a16="http://schemas.microsoft.com/office/drawing/2014/main" id="{28F15C95-200E-41D0-BFCD-1856305077B5}"/>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D89D17AD-4E13-4332-BE9C-29C415A37D9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4581" name="Date Placeholder 1">
            <a:extLst>
              <a:ext uri="{FF2B5EF4-FFF2-40B4-BE49-F238E27FC236}">
                <a16:creationId xmlns:a16="http://schemas.microsoft.com/office/drawing/2014/main" id="{E4577349-6E20-41F6-89A4-3F1A5C9AE40D}"/>
              </a:ext>
            </a:extLst>
          </p:cNvPr>
          <p:cNvSpPr>
            <a:spLocks noGrp="1" noChangeArrowheads="1"/>
          </p:cNvSpPr>
          <p:nvPr>
            <p:ph type="dt"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6F02C7EC-1EE5-42A1-B8E6-750091F247D1}"/>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A51E2D3-A70A-42F7-BE26-61978A273A82}" type="slidenum">
              <a:rPr lang="en-US" altLang="en-US"/>
              <a:pPr eaLnBrk="1" hangingPunct="1">
                <a:spcBef>
                  <a:spcPct val="0"/>
                </a:spcBef>
              </a:pPr>
              <a:t>8</a:t>
            </a:fld>
            <a:endParaRPr lang="en-US" altLang="en-US"/>
          </a:p>
        </p:txBody>
      </p:sp>
      <p:sp>
        <p:nvSpPr>
          <p:cNvPr id="25603" name="Rectangle 2">
            <a:extLst>
              <a:ext uri="{FF2B5EF4-FFF2-40B4-BE49-F238E27FC236}">
                <a16:creationId xmlns:a16="http://schemas.microsoft.com/office/drawing/2014/main" id="{3209707E-C199-40DF-922C-0006FFC82B6E}"/>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1967B46F-3848-4E66-B28B-6931635160B6}"/>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5605" name="Date Placeholder 1">
            <a:extLst>
              <a:ext uri="{FF2B5EF4-FFF2-40B4-BE49-F238E27FC236}">
                <a16:creationId xmlns:a16="http://schemas.microsoft.com/office/drawing/2014/main" id="{289E3E45-17F1-4FB7-BCE4-2A8C06D2635C}"/>
              </a:ext>
            </a:extLst>
          </p:cNvPr>
          <p:cNvSpPr>
            <a:spLocks noGrp="1" noChangeArrowheads="1"/>
          </p:cNvSpPr>
          <p:nvPr>
            <p:ph type="dt"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2F8CBC1F-34EE-4DFA-A5C1-CD6A11D2C312}"/>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7F7EB741-620C-4F12-8EFE-8352C9DDC837}" type="slidenum">
              <a:rPr lang="en-US" altLang="en-US"/>
              <a:pPr eaLnBrk="1" hangingPunct="1">
                <a:spcBef>
                  <a:spcPct val="0"/>
                </a:spcBef>
              </a:pPr>
              <a:t>9</a:t>
            </a:fld>
            <a:endParaRPr lang="en-US" altLang="en-US"/>
          </a:p>
        </p:txBody>
      </p:sp>
      <p:sp>
        <p:nvSpPr>
          <p:cNvPr id="26627" name="Rectangle 2">
            <a:extLst>
              <a:ext uri="{FF2B5EF4-FFF2-40B4-BE49-F238E27FC236}">
                <a16:creationId xmlns:a16="http://schemas.microsoft.com/office/drawing/2014/main" id="{A004184F-D5CF-46A5-BA99-D5464DBBCB84}"/>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8EE5202-43C3-4BB8-A7C7-7B60E7084E5E}"/>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6629" name="Date Placeholder 1">
            <a:extLst>
              <a:ext uri="{FF2B5EF4-FFF2-40B4-BE49-F238E27FC236}">
                <a16:creationId xmlns:a16="http://schemas.microsoft.com/office/drawing/2014/main" id="{BB771C2C-9677-4C1D-B6D5-EB523373F3CE}"/>
              </a:ext>
            </a:extLst>
          </p:cNvPr>
          <p:cNvSpPr>
            <a:spLocks noGrp="1" noChangeArrowheads="1"/>
          </p:cNvSpPr>
          <p:nvPr>
            <p:ph type="dt"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990112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340099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400473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Clear vision and mission statements are needed before alternative strategies can be formulated and implemented. As many managers as possible should be involved in the process of developing these statements because, through involvement, people become committed to an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13</a:t>
            </a:fld>
            <a:endParaRPr lang="en-US" altLang="en-US" dirty="0"/>
          </a:p>
        </p:txBody>
      </p:sp>
    </p:spTree>
    <p:extLst>
      <p:ext uri="{BB962C8B-B14F-4D97-AF65-F5344CB8AC3E}">
        <p14:creationId xmlns:p14="http://schemas.microsoft.com/office/powerpoint/2010/main" val="4156641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King and Cleland recommend that organizations carefully develop a written mission statement in order to reap the following benefits:</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To make sure all employees/managers understand the firm’s purpose or reason for being.</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prioritization of key internal and external factors utilized to formulate feasible strategies.</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the allocation of resources.</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organizing work, departments, activities, and segments around a common purpose.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14</a:t>
            </a:fld>
            <a:endParaRPr lang="en-US" altLang="en-US" dirty="0"/>
          </a:p>
        </p:txBody>
      </p:sp>
    </p:spTree>
    <p:extLst>
      <p:ext uri="{BB962C8B-B14F-4D97-AF65-F5344CB8AC3E}">
        <p14:creationId xmlns:p14="http://schemas.microsoft.com/office/powerpoint/2010/main" val="119640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Ten benefits of having a clear mission and vision are provided in Table 2-2.</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15</a:t>
            </a:fld>
            <a:endParaRPr lang="en-US" altLang="en-US" dirty="0"/>
          </a:p>
        </p:txBody>
      </p:sp>
    </p:spTree>
    <p:extLst>
      <p:ext uri="{BB962C8B-B14F-4D97-AF65-F5344CB8AC3E}">
        <p14:creationId xmlns:p14="http://schemas.microsoft.com/office/powerpoint/2010/main" val="3399779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mission statement is a declaration of attitude and outlook. It usually is broad in scope for at least two major reasons. First, a good mission statement allows for the generation and consideration of a range of feasible alternative objectives and strategies without unduly stifling management creativity.</a:t>
            </a:r>
          </a:p>
          <a:p>
            <a:r>
              <a:rPr lang="en-US" sz="1200" b="0" i="0" u="none" strike="noStrike" kern="1200" baseline="0" dirty="0">
                <a:solidFill>
                  <a:schemeClr val="tx1"/>
                </a:solidFill>
                <a:latin typeface="+mn-lt"/>
                <a:ea typeface="MS PGothic" pitchFamily="34" charset="-128"/>
                <a:cs typeface="ＭＳ Ｐゴシック" pitchFamily="42" charset="-128"/>
              </a:rPr>
              <a:t>Second, a mission statement needs to be broad to reconcile differences effectively among, and appeal to, an organization’s diverse stakeholders,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16</a:t>
            </a:fld>
            <a:endParaRPr lang="en-US" altLang="en-US" dirty="0"/>
          </a:p>
        </p:txBody>
      </p:sp>
    </p:spTree>
    <p:extLst>
      <p:ext uri="{BB962C8B-B14F-4D97-AF65-F5344CB8AC3E}">
        <p14:creationId xmlns:p14="http://schemas.microsoft.com/office/powerpoint/2010/main" val="41440720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N" altLang="en-US" u="sng">
                <a:latin typeface="Arial" panose="020B0604020202020204" pitchFamily="34" charset="0"/>
              </a:rPr>
              <a:t>Brand mantra</a:t>
            </a:r>
          </a:p>
          <a:p>
            <a:pPr>
              <a:buFontTx/>
              <a:buChar char="•"/>
            </a:pPr>
            <a:r>
              <a:rPr lang="en-IN" altLang="en-US">
                <a:latin typeface="Arial" panose="020B0604020202020204" pitchFamily="34" charset="0"/>
              </a:rPr>
              <a:t>Short, three-to five-word phrase that captures the irrefutable essence or spirit of the brand positioning.</a:t>
            </a:r>
          </a:p>
          <a:p>
            <a:pPr>
              <a:buFontTx/>
              <a:buChar char="•"/>
            </a:pPr>
            <a:r>
              <a:rPr lang="en-IN" altLang="en-US">
                <a:latin typeface="Arial" panose="020B0604020202020204" pitchFamily="34" charset="0"/>
              </a:rPr>
              <a:t>Provides guidance about:</a:t>
            </a:r>
          </a:p>
          <a:p>
            <a:pPr marL="628650" lvl="1" indent="-171450">
              <a:buFontTx/>
              <a:buChar char="•"/>
            </a:pPr>
            <a:r>
              <a:rPr lang="en-IN" altLang="en-US">
                <a:latin typeface="Arial" panose="020B0604020202020204" pitchFamily="34" charset="0"/>
              </a:rPr>
              <a:t>What products to introduce under the brand.</a:t>
            </a:r>
          </a:p>
          <a:p>
            <a:pPr marL="628650" lvl="1" indent="-171450">
              <a:buFontTx/>
              <a:buChar char="•"/>
            </a:pPr>
            <a:r>
              <a:rPr lang="en-IN" altLang="en-US">
                <a:latin typeface="Arial" panose="020B0604020202020204" pitchFamily="34" charset="0"/>
              </a:rPr>
              <a:t>What ad campaigns to run.</a:t>
            </a:r>
          </a:p>
          <a:p>
            <a:pPr marL="628650" lvl="1" indent="-171450">
              <a:buFontTx/>
              <a:buChar char="•"/>
            </a:pPr>
            <a:r>
              <a:rPr lang="en-IN" altLang="en-US">
                <a:latin typeface="Arial" panose="020B0604020202020204" pitchFamily="34" charset="0"/>
              </a:rPr>
              <a:t>Where and how the brand should be sold.</a:t>
            </a:r>
          </a:p>
          <a:p>
            <a:endParaRPr lang="en-US" altLang="en-US">
              <a:latin typeface="Arial" panose="020B0604020202020204" pitchFamily="34" charset="0"/>
            </a:endParaRPr>
          </a:p>
          <a:p>
            <a:r>
              <a:rPr lang="en-US" altLang="en-US" u="sng">
                <a:latin typeface="Arial" panose="020B0604020202020204" pitchFamily="34" charset="0"/>
              </a:rPr>
              <a:t>Designing a brand mantra</a:t>
            </a:r>
          </a:p>
          <a:p>
            <a:pPr eaLnBrk="1" hangingPunct="1">
              <a:buFontTx/>
              <a:buChar char="•"/>
            </a:pPr>
            <a:r>
              <a:rPr lang="en-IN" altLang="en-US">
                <a:latin typeface="Arial" panose="020B0604020202020204" pitchFamily="34" charset="0"/>
              </a:rPr>
              <a:t>A good brand mantra should provide:</a:t>
            </a:r>
          </a:p>
          <a:p>
            <a:pPr marL="628650" lvl="1" indent="-171450" eaLnBrk="1" hangingPunct="1">
              <a:buFontTx/>
              <a:buChar char="•"/>
            </a:pPr>
            <a:r>
              <a:rPr lang="en-IN" altLang="en-US" b="1">
                <a:latin typeface="Arial" panose="020B0604020202020204" pitchFamily="34" charset="0"/>
              </a:rPr>
              <a:t>Brand functions</a:t>
            </a:r>
            <a:r>
              <a:rPr lang="en-IN" altLang="en-US">
                <a:latin typeface="Arial" panose="020B0604020202020204" pitchFamily="34" charset="0"/>
              </a:rPr>
              <a:t>: Nature of the product or service or the type of experiences or benefits the brand provides.</a:t>
            </a:r>
          </a:p>
          <a:p>
            <a:pPr marL="628650" lvl="1" indent="-171450" eaLnBrk="1" hangingPunct="1">
              <a:buFontTx/>
              <a:buChar char="•"/>
            </a:pPr>
            <a:r>
              <a:rPr lang="en-IN" altLang="en-US" b="1">
                <a:latin typeface="Arial" panose="020B0604020202020204" pitchFamily="34" charset="0"/>
              </a:rPr>
              <a:t>Descriptive modifier</a:t>
            </a:r>
            <a:r>
              <a:rPr lang="en-IN" altLang="en-US">
                <a:latin typeface="Arial" panose="020B0604020202020204" pitchFamily="34" charset="0"/>
              </a:rPr>
              <a:t>: Combined with brand functions, helps delineate the brand boundaries.</a:t>
            </a:r>
          </a:p>
          <a:p>
            <a:pPr marL="628650" lvl="1" indent="-171450" eaLnBrk="1" hangingPunct="1">
              <a:buFontTx/>
              <a:buChar char="•"/>
            </a:pPr>
            <a:r>
              <a:rPr lang="en-IN" altLang="en-US" b="1">
                <a:latin typeface="Arial" panose="020B0604020202020204" pitchFamily="34" charset="0"/>
              </a:rPr>
              <a:t>Emotional modifier</a:t>
            </a:r>
            <a:r>
              <a:rPr lang="en-IN" altLang="en-US">
                <a:latin typeface="Arial" panose="020B0604020202020204" pitchFamily="34" charset="0"/>
              </a:rPr>
              <a:t>: Determines how a brand provides benefits </a:t>
            </a:r>
            <a:r>
              <a:rPr lang="en-US" altLang="en-US">
                <a:latin typeface="Arial" panose="020B0604020202020204" pitchFamily="34" charset="0"/>
              </a:rPr>
              <a:t>and in what ways.</a:t>
            </a:r>
          </a:p>
          <a:p>
            <a:pPr marL="628650" lvl="1" indent="-171450" eaLnBrk="1" hangingPunct="1"/>
            <a:endParaRPr lang="en-IN" altLang="en-US">
              <a:latin typeface="Arial" panose="020B0604020202020204" pitchFamily="34" charset="0"/>
            </a:endParaRPr>
          </a:p>
          <a:p>
            <a:pPr eaLnBrk="1" hangingPunct="1"/>
            <a:r>
              <a:rPr lang="en-IN" altLang="en-US" u="sng">
                <a:latin typeface="Arial" panose="020B0604020202020204" pitchFamily="34" charset="0"/>
              </a:rPr>
              <a:t>Implementing brand mantra</a:t>
            </a:r>
            <a:endParaRPr lang="en-IN" altLang="en-US">
              <a:latin typeface="Arial" panose="020B0604020202020204" pitchFamily="34" charset="0"/>
            </a:endParaRPr>
          </a:p>
          <a:p>
            <a:pPr>
              <a:buFontTx/>
              <a:buChar char="•"/>
            </a:pPr>
            <a:r>
              <a:rPr lang="en-IN" altLang="en-US">
                <a:latin typeface="Arial" panose="020B0604020202020204" pitchFamily="34" charset="0"/>
              </a:rPr>
              <a:t>Should be developed at the same time as </a:t>
            </a:r>
            <a:r>
              <a:rPr lang="en-US" altLang="en-US">
                <a:latin typeface="Arial" panose="020B0604020202020204" pitchFamily="34" charset="0"/>
              </a:rPr>
              <a:t>the brand positioning.</a:t>
            </a:r>
          </a:p>
          <a:p>
            <a:pPr>
              <a:buFontTx/>
              <a:buChar char="•"/>
            </a:pPr>
            <a:r>
              <a:rPr lang="en-IN" altLang="en-US">
                <a:latin typeface="Arial" panose="020B0604020202020204" pitchFamily="34" charset="0"/>
              </a:rPr>
              <a:t>Requires more internal examination and involves input from a wider range of company employees.</a:t>
            </a:r>
          </a:p>
          <a:p>
            <a:pPr>
              <a:buFontTx/>
              <a:buChar char="•"/>
            </a:pPr>
            <a:r>
              <a:rPr lang="en-US" altLang="en-US">
                <a:latin typeface="Arial" panose="020B0604020202020204" pitchFamily="34" charset="0"/>
              </a:rPr>
              <a:t>Based on </a:t>
            </a:r>
            <a:r>
              <a:rPr lang="en-IN" altLang="en-US">
                <a:latin typeface="Arial" panose="020B0604020202020204" pitchFamily="34" charset="0"/>
              </a:rPr>
              <a:t>core brand associations, a brainstorming session can attempt to identify PODs, POPs, and different </a:t>
            </a:r>
            <a:r>
              <a:rPr lang="en-US" altLang="en-US">
                <a:latin typeface="Arial" panose="020B0604020202020204" pitchFamily="34" charset="0"/>
              </a:rPr>
              <a:t>brand mantra candidates.</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170D93-2AD0-4FBA-A18F-D54FF397C3A8}" type="slidenum">
              <a:rPr lang="en-IN" altLang="en-US" smtClean="0">
                <a:latin typeface="Calibri" panose="020F0502020204030204" pitchFamily="34" charset="0"/>
              </a:rPr>
              <a:pPr>
                <a:spcBef>
                  <a:spcPct val="0"/>
                </a:spcBef>
              </a:pPr>
              <a:t>24</a:t>
            </a:fld>
            <a:endParaRPr lang="en-IN" altLang="en-US">
              <a:latin typeface="Calibri" panose="020F0502020204030204" pitchFamily="34" charset="0"/>
            </a:endParaRPr>
          </a:p>
        </p:txBody>
      </p:sp>
    </p:spTree>
    <p:extLst>
      <p:ext uri="{BB962C8B-B14F-4D97-AF65-F5344CB8AC3E}">
        <p14:creationId xmlns:p14="http://schemas.microsoft.com/office/powerpoint/2010/main" val="27254030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488011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As indicated in Table 2-3, there are several characteristics of an effective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26</a:t>
            </a:fld>
            <a:endParaRPr lang="en-US" altLang="en-US" dirty="0"/>
          </a:p>
        </p:txBody>
      </p:sp>
    </p:spTree>
    <p:extLst>
      <p:ext uri="{BB962C8B-B14F-4D97-AF65-F5344CB8AC3E}">
        <p14:creationId xmlns:p14="http://schemas.microsoft.com/office/powerpoint/2010/main" val="3719814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effective mission statement describes an organization’s purpose, customers, products or services, markets, philosophy, and basic technology. According to Vern McGinnis, a mission statement should:</a:t>
            </a:r>
          </a:p>
          <a:p>
            <a:r>
              <a:rPr lang="en-US" sz="1200" b="0" i="0" u="none" strike="noStrike" kern="1200" baseline="0" dirty="0">
                <a:solidFill>
                  <a:schemeClr val="tx1"/>
                </a:solidFill>
                <a:latin typeface="+mn-lt"/>
                <a:ea typeface="MS PGothic" pitchFamily="34" charset="-128"/>
                <a:cs typeface="ＭＳ Ｐゴシック" pitchFamily="42" charset="-128"/>
              </a:rPr>
              <a:t>(1) define what the organization is and what the organization aspires to be, </a:t>
            </a:r>
          </a:p>
          <a:p>
            <a:r>
              <a:rPr lang="en-US" sz="1200" b="0" i="0" u="none" strike="noStrike" kern="1200" baseline="0" dirty="0">
                <a:solidFill>
                  <a:schemeClr val="tx1"/>
                </a:solidFill>
                <a:latin typeface="+mn-lt"/>
                <a:ea typeface="MS PGothic" pitchFamily="34" charset="-128"/>
                <a:cs typeface="ＭＳ Ｐゴシック" pitchFamily="42" charset="-128"/>
              </a:rPr>
              <a:t>(2) be limited enough to exclude some ventures and broad enough to allow for creative growth, </a:t>
            </a:r>
          </a:p>
          <a:p>
            <a:r>
              <a:rPr lang="en-US" sz="1200" b="0" i="0" u="none" strike="noStrike" kern="1200" baseline="0" dirty="0">
                <a:solidFill>
                  <a:schemeClr val="tx1"/>
                </a:solidFill>
                <a:latin typeface="+mn-lt"/>
                <a:ea typeface="MS PGothic" pitchFamily="34" charset="-128"/>
                <a:cs typeface="ＭＳ Ｐゴシック" pitchFamily="42" charset="-128"/>
              </a:rPr>
              <a:t>(3) distinguish a given organization from all others, </a:t>
            </a:r>
          </a:p>
          <a:p>
            <a:r>
              <a:rPr lang="en-US" sz="1200" b="0" i="0" u="none" strike="noStrike" kern="1200" baseline="0" dirty="0">
                <a:solidFill>
                  <a:schemeClr val="tx1"/>
                </a:solidFill>
                <a:latin typeface="+mn-lt"/>
                <a:ea typeface="MS PGothic" pitchFamily="34" charset="-128"/>
                <a:cs typeface="ＭＳ Ｐゴシック" pitchFamily="42" charset="-128"/>
              </a:rPr>
              <a:t>(4) serve as a framework for evaluating both current and prospective activities, and </a:t>
            </a:r>
          </a:p>
          <a:p>
            <a:r>
              <a:rPr lang="en-US" sz="1200" b="0" i="0" u="none" strike="noStrike" kern="1200" baseline="0" dirty="0">
                <a:solidFill>
                  <a:schemeClr val="tx1"/>
                </a:solidFill>
                <a:latin typeface="+mn-lt"/>
                <a:ea typeface="MS PGothic" pitchFamily="34" charset="-128"/>
                <a:cs typeface="ＭＳ Ｐゴシック" pitchFamily="42" charset="-128"/>
              </a:rPr>
              <a:t>(5) be stated in terms sufficiently clear to be widely understood throughout the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27</a:t>
            </a:fld>
            <a:endParaRPr lang="en-US" altLang="en-US" dirty="0"/>
          </a:p>
        </p:txBody>
      </p:sp>
    </p:spTree>
    <p:extLst>
      <p:ext uri="{BB962C8B-B14F-4D97-AF65-F5344CB8AC3E}">
        <p14:creationId xmlns:p14="http://schemas.microsoft.com/office/powerpoint/2010/main" val="684656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mission statement should reflect the anticipations of customers. Rather than developing a product and then trying to find a market, the operating philosophy of organizations should be to identify customers’ needs and then provide a product or service to fulfill those needs.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29</a:t>
            </a:fld>
            <a:endParaRPr lang="en-US" altLang="en-US" dirty="0"/>
          </a:p>
        </p:txBody>
      </p:sp>
    </p:spTree>
    <p:extLst>
      <p:ext uri="{BB962C8B-B14F-4D97-AF65-F5344CB8AC3E}">
        <p14:creationId xmlns:p14="http://schemas.microsoft.com/office/powerpoint/2010/main" val="3825951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Mission statements can and do vary in length, content, format, and specificity. Most practitioners and academicians of strategic management feel that an effective statement should include the nine mission statement components presented on these two slides.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30</a:t>
            </a:fld>
            <a:endParaRPr lang="en-US" altLang="en-US" dirty="0"/>
          </a:p>
        </p:txBody>
      </p:sp>
    </p:spTree>
    <p:extLst>
      <p:ext uri="{BB962C8B-B14F-4D97-AF65-F5344CB8AC3E}">
        <p14:creationId xmlns:p14="http://schemas.microsoft.com/office/powerpoint/2010/main" val="12579773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mission statement should reflect the anticipations of customers. Rather than developing a product and then trying to find a market, the operating philosophy of organizations should be to identify customers’ needs and then provide a product or service to fulfill those needs.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33</a:t>
            </a:fld>
            <a:endParaRPr lang="en-US" altLang="en-US" dirty="0"/>
          </a:p>
        </p:txBody>
      </p:sp>
    </p:spTree>
    <p:extLst>
      <p:ext uri="{BB962C8B-B14F-4D97-AF65-F5344CB8AC3E}">
        <p14:creationId xmlns:p14="http://schemas.microsoft.com/office/powerpoint/2010/main" val="32917130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Rot="1" noChangeAspect="1" noChangeArrowheads="1" noTextEdit="1"/>
          </p:cNvSpPr>
          <p:nvPr>
            <p:ph type="sldImg"/>
          </p:nvPr>
        </p:nvSpPr>
        <p:spPr>
          <a:ln/>
        </p:spPr>
      </p:sp>
      <p:sp>
        <p:nvSpPr>
          <p:cNvPr id="6144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1049302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Rot="1" noChangeAspect="1" noChangeArrowheads="1" noTextEdit="1"/>
          </p:cNvSpPr>
          <p:nvPr>
            <p:ph type="sldImg"/>
          </p:nvPr>
        </p:nvSpPr>
        <p:spPr>
          <a:ln/>
        </p:spPr>
      </p:sp>
      <p:sp>
        <p:nvSpPr>
          <p:cNvPr id="6144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1104654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7mWQh_7fK3U" TargetMode="External"/><Relationship Id="rId2" Type="http://schemas.openxmlformats.org/officeDocument/2006/relationships/hyperlink" Target="https://www.youtube.com/watch?v=wNqq6FSQy70"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910644"/>
            <a:ext cx="4320480" cy="1036712"/>
          </a:xfrm>
        </p:spPr>
        <p:txBody>
          <a:bodyPr>
            <a:noAutofit/>
          </a:bodyPr>
          <a:lstStyle/>
          <a:p>
            <a:r>
              <a:rPr lang="en-IN" altLang="en-US" sz="2400" b="1" dirty="0">
                <a:solidFill>
                  <a:schemeClr val="tx1"/>
                </a:solidFill>
              </a:rPr>
              <a:t>Chapter 5:</a:t>
            </a:r>
            <a:br>
              <a:rPr lang="en-IN" altLang="en-US" sz="2400" b="1" dirty="0">
                <a:solidFill>
                  <a:schemeClr val="tx1"/>
                </a:solidFill>
              </a:rPr>
            </a:br>
            <a:r>
              <a:rPr lang="en-IN" altLang="en-US" sz="2400" b="1" dirty="0">
                <a:solidFill>
                  <a:schemeClr val="tx1"/>
                </a:solidFill>
              </a:rPr>
              <a:t>Vision and Mission Analysis</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07280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Autofit/>
          </a:bodyPr>
          <a:lstStyle/>
          <a:p>
            <a:r>
              <a:rPr lang="en-US" altLang="en-US" sz="2800" dirty="0">
                <a:solidFill>
                  <a:schemeClr val="accent3"/>
                </a:solidFill>
                <a:cs typeface="Arial" charset="0"/>
              </a:rPr>
              <a:t>A Comprehensive Strategic-Management Model</a:t>
            </a:r>
            <a:endParaRPr lang="zh-HK" altLang="en-US" sz="2800" dirty="0">
              <a:solidFill>
                <a:schemeClr val="accent3"/>
              </a:solidFill>
            </a:endParaRPr>
          </a:p>
        </p:txBody>
      </p:sp>
      <p:pic>
        <p:nvPicPr>
          <p:cNvPr id="6" name="Picture 5">
            <a:extLst>
              <a:ext uri="{FF2B5EF4-FFF2-40B4-BE49-F238E27FC236}">
                <a16:creationId xmlns:a16="http://schemas.microsoft.com/office/drawing/2014/main" id="{32E6F0F8-603A-452A-949F-6E9B9282F1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680" y="1196752"/>
            <a:ext cx="6196255" cy="5040560"/>
          </a:xfrm>
          <a:prstGeom prst="rect">
            <a:avLst/>
          </a:prstGeom>
        </p:spPr>
      </p:pic>
    </p:spTree>
    <p:extLst>
      <p:ext uri="{BB962C8B-B14F-4D97-AF65-F5344CB8AC3E}">
        <p14:creationId xmlns:p14="http://schemas.microsoft.com/office/powerpoint/2010/main" val="38827482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rmAutofit/>
          </a:bodyPr>
          <a:lstStyle/>
          <a:p>
            <a:r>
              <a:rPr lang="en-US" altLang="zh-HK" dirty="0">
                <a:solidFill>
                  <a:schemeClr val="accent3"/>
                </a:solidFill>
              </a:rPr>
              <a:t>Vision Statement</a:t>
            </a:r>
            <a:endParaRPr lang="zh-HK" altLang="en-US" dirty="0"/>
          </a:p>
        </p:txBody>
      </p:sp>
      <p:sp>
        <p:nvSpPr>
          <p:cNvPr id="8" name="Rectangle 10">
            <a:extLst>
              <a:ext uri="{FF2B5EF4-FFF2-40B4-BE49-F238E27FC236}">
                <a16:creationId xmlns:a16="http://schemas.microsoft.com/office/drawing/2014/main" id="{13A40A83-1471-491A-B3AE-21BF146CA5D4}"/>
              </a:ext>
            </a:extLst>
          </p:cNvPr>
          <p:cNvSpPr>
            <a:spLocks noGrp="1" noChangeArrowheads="1"/>
          </p:cNvSpPr>
          <p:nvPr>
            <p:ph idx="1"/>
          </p:nvPr>
        </p:nvSpPr>
        <p:spPr>
          <a:xfrm>
            <a:off x="454152" y="1587606"/>
            <a:ext cx="8229600" cy="5041794"/>
          </a:xfrm>
        </p:spPr>
        <p:txBody>
          <a:bodyPr>
            <a:normAutofit/>
          </a:bodyPr>
          <a:lstStyle/>
          <a:p>
            <a:pPr>
              <a:spcBef>
                <a:spcPts val="600"/>
              </a:spcBef>
              <a:defRPr/>
            </a:pPr>
            <a:r>
              <a:rPr lang="en-US" altLang="en-US" sz="2800" dirty="0">
                <a:cs typeface="Arial" pitchFamily="34" charset="0"/>
              </a:rPr>
              <a:t>A </a:t>
            </a:r>
            <a:r>
              <a:rPr lang="en-US" altLang="en-US" sz="2800" b="1" dirty="0">
                <a:cs typeface="Arial" pitchFamily="34" charset="0"/>
              </a:rPr>
              <a:t>vision statement </a:t>
            </a:r>
            <a:r>
              <a:rPr lang="en-US" altLang="en-US" sz="2800" dirty="0">
                <a:cs typeface="Arial" pitchFamily="34" charset="0"/>
              </a:rPr>
              <a:t>should answer the basic question: </a:t>
            </a:r>
          </a:p>
          <a:p>
            <a:pPr>
              <a:spcBef>
                <a:spcPts val="600"/>
              </a:spcBef>
              <a:defRPr/>
            </a:pPr>
            <a:r>
              <a:rPr lang="ja-JP" altLang="en-US" sz="2800" dirty="0">
                <a:cs typeface="Arial" pitchFamily="34" charset="0"/>
              </a:rPr>
              <a:t>“</a:t>
            </a:r>
            <a:r>
              <a:rPr lang="en-US" altLang="ja-JP" sz="2800" dirty="0">
                <a:cs typeface="Arial" pitchFamily="34" charset="0"/>
              </a:rPr>
              <a:t>What do we want to become?</a:t>
            </a:r>
            <a:r>
              <a:rPr lang="ja-JP" altLang="en-US" sz="2800" dirty="0">
                <a:cs typeface="Arial" pitchFamily="34" charset="0"/>
              </a:rPr>
              <a:t>”</a:t>
            </a:r>
            <a:endParaRPr lang="en-US" altLang="en-US" sz="2800" dirty="0">
              <a:cs typeface="Arial" pitchFamily="34" charset="0"/>
            </a:endParaRPr>
          </a:p>
          <a:p>
            <a:pPr marL="0" indent="0">
              <a:buNone/>
              <a:defRPr/>
            </a:pPr>
            <a:endParaRPr lang="en-US" altLang="en-US" sz="2800" dirty="0">
              <a:cs typeface="Arial" pitchFamily="34" charset="0"/>
            </a:endParaRPr>
          </a:p>
          <a:p>
            <a:pPr>
              <a:spcAft>
                <a:spcPts val="0"/>
              </a:spcAft>
              <a:defRPr/>
            </a:pPr>
            <a:endParaRPr sz="2400" dirty="0"/>
          </a:p>
        </p:txBody>
      </p:sp>
    </p:spTree>
    <p:extLst>
      <p:ext uri="{BB962C8B-B14F-4D97-AF65-F5344CB8AC3E}">
        <p14:creationId xmlns:p14="http://schemas.microsoft.com/office/powerpoint/2010/main" val="3411715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rmAutofit/>
          </a:bodyPr>
          <a:lstStyle/>
          <a:p>
            <a:r>
              <a:rPr lang="en-US" altLang="en-US" dirty="0">
                <a:solidFill>
                  <a:schemeClr val="accent3"/>
                </a:solidFill>
                <a:cs typeface="Arial" charset="0"/>
              </a:rPr>
              <a:t>What Do We Want to Become?</a:t>
            </a:r>
            <a:endParaRPr lang="zh-HK" altLang="en-US" dirty="0">
              <a:solidFill>
                <a:schemeClr val="accent3"/>
              </a:solidFill>
            </a:endParaRPr>
          </a:p>
        </p:txBody>
      </p:sp>
      <p:sp>
        <p:nvSpPr>
          <p:cNvPr id="8" name="Rectangle 10">
            <a:extLst>
              <a:ext uri="{FF2B5EF4-FFF2-40B4-BE49-F238E27FC236}">
                <a16:creationId xmlns:a16="http://schemas.microsoft.com/office/drawing/2014/main" id="{13A40A83-1471-491A-B3AE-21BF146CA5D4}"/>
              </a:ext>
            </a:extLst>
          </p:cNvPr>
          <p:cNvSpPr>
            <a:spLocks noGrp="1" noChangeArrowheads="1"/>
          </p:cNvSpPr>
          <p:nvPr>
            <p:ph idx="1"/>
          </p:nvPr>
        </p:nvSpPr>
        <p:spPr>
          <a:xfrm>
            <a:off x="454152" y="1587606"/>
            <a:ext cx="8229600" cy="5041794"/>
          </a:xfrm>
        </p:spPr>
        <p:txBody>
          <a:bodyPr>
            <a:normAutofit/>
          </a:bodyPr>
          <a:lstStyle/>
          <a:p>
            <a:pPr>
              <a:spcBef>
                <a:spcPts val="600"/>
              </a:spcBef>
              <a:defRPr/>
            </a:pPr>
            <a:r>
              <a:rPr lang="en-US" altLang="en-US" sz="2800" dirty="0">
                <a:cs typeface="Arial" pitchFamily="34" charset="0"/>
              </a:rPr>
              <a:t>The </a:t>
            </a:r>
            <a:r>
              <a:rPr lang="en-US" altLang="en-US" sz="2800" b="1" dirty="0">
                <a:cs typeface="Arial" pitchFamily="34" charset="0"/>
              </a:rPr>
              <a:t>vision statement </a:t>
            </a:r>
            <a:r>
              <a:rPr lang="en-US" altLang="en-US" sz="2800" dirty="0">
                <a:cs typeface="Arial" pitchFamily="34" charset="0"/>
              </a:rPr>
              <a:t>should be short, preferably one sentence, and as many managers as possible should have input into developing the statement.</a:t>
            </a:r>
          </a:p>
          <a:p>
            <a:pPr>
              <a:spcBef>
                <a:spcPts val="600"/>
              </a:spcBef>
              <a:defRPr/>
            </a:pPr>
            <a:r>
              <a:rPr lang="en-US" altLang="zh-HK" sz="2800" dirty="0">
                <a:cs typeface="Arial" panose="020B0604020202020204" pitchFamily="34" charset="0"/>
              </a:rPr>
              <a:t>The </a:t>
            </a:r>
            <a:r>
              <a:rPr lang="en-US" altLang="zh-HK" sz="2800" b="1" dirty="0">
                <a:cs typeface="Arial" panose="020B0604020202020204" pitchFamily="34" charset="0"/>
              </a:rPr>
              <a:t>vision statement </a:t>
            </a:r>
            <a:r>
              <a:rPr lang="en-US" altLang="zh-HK" sz="2800" dirty="0">
                <a:cs typeface="Arial" panose="020B0604020202020204" pitchFamily="34" charset="0"/>
              </a:rPr>
              <a:t>should reveal the type of business the firm engages.</a:t>
            </a:r>
            <a:endParaRPr lang="en-US" altLang="en-US" sz="2800" dirty="0">
              <a:cs typeface="Arial" pitchFamily="34" charset="0"/>
            </a:endParaRP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cs typeface="Arial" pitchFamily="34" charset="0"/>
            </a:endParaRPr>
          </a:p>
          <a:p>
            <a:pPr>
              <a:spcAft>
                <a:spcPts val="0"/>
              </a:spcAft>
              <a:defRPr/>
            </a:pPr>
            <a:endParaRPr sz="2400" dirty="0"/>
          </a:p>
        </p:txBody>
      </p:sp>
    </p:spTree>
    <p:extLst>
      <p:ext uri="{BB962C8B-B14F-4D97-AF65-F5344CB8AC3E}">
        <p14:creationId xmlns:p14="http://schemas.microsoft.com/office/powerpoint/2010/main" val="21928640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8750" t="22917" r="2344" b="64583"/>
          <a:stretch/>
        </p:blipFill>
        <p:spPr>
          <a:xfrm>
            <a:off x="611560" y="1772816"/>
            <a:ext cx="7696200" cy="914400"/>
          </a:xfrm>
          <a:prstGeom prst="rect">
            <a:avLst/>
          </a:prstGeom>
        </p:spPr>
      </p:pic>
      <p:sp>
        <p:nvSpPr>
          <p:cNvPr id="8" name="Content Placeholder 2"/>
          <p:cNvSpPr>
            <a:spLocks noGrp="1"/>
          </p:cNvSpPr>
          <p:nvPr>
            <p:ph idx="1"/>
          </p:nvPr>
        </p:nvSpPr>
        <p:spPr>
          <a:xfrm>
            <a:off x="434715" y="2970732"/>
            <a:ext cx="8229600" cy="2667000"/>
          </a:xfrm>
        </p:spPr>
        <p:txBody>
          <a:bodyPr/>
          <a:lstStyle/>
          <a:p>
            <a:pPr>
              <a:spcBef>
                <a:spcPts val="600"/>
              </a:spcBef>
            </a:pPr>
            <a:r>
              <a:rPr lang="en-US" altLang="en-US" sz="2800" dirty="0">
                <a:cs typeface="Arial" pitchFamily="34" charset="0"/>
              </a:rPr>
              <a:t>Vitasoy aims to maintain its leadership in promoting superior quality of life through the production of high quality, great tasting nutritious products that satisfy customers in all markets</a:t>
            </a:r>
          </a:p>
          <a:p>
            <a:pPr>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6" name="Title 5">
            <a:extLst>
              <a:ext uri="{FF2B5EF4-FFF2-40B4-BE49-F238E27FC236}">
                <a16:creationId xmlns:a16="http://schemas.microsoft.com/office/drawing/2014/main" id="{CBB07854-18AE-47A3-8E69-F3078D47CB01}"/>
              </a:ext>
            </a:extLst>
          </p:cNvPr>
          <p:cNvSpPr>
            <a:spLocks noGrp="1"/>
          </p:cNvSpPr>
          <p:nvPr>
            <p:ph type="title"/>
          </p:nvPr>
        </p:nvSpPr>
        <p:spPr/>
        <p:txBody>
          <a:bodyPr/>
          <a:lstStyle/>
          <a:p>
            <a:r>
              <a:rPr lang="en-US" altLang="en-US" dirty="0">
                <a:cs typeface="Arial" charset="0"/>
              </a:rPr>
              <a:t>Vision Statement Examples</a:t>
            </a:r>
            <a:endParaRPr lang="zh-HK" altLang="en-US" dirty="0"/>
          </a:p>
        </p:txBody>
      </p:sp>
    </p:spTree>
    <p:extLst>
      <p:ext uri="{BB962C8B-B14F-4D97-AF65-F5344CB8AC3E}">
        <p14:creationId xmlns:p14="http://schemas.microsoft.com/office/powerpoint/2010/main" val="395861039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a:extLst>
              <a:ext uri="{FF2B5EF4-FFF2-40B4-BE49-F238E27FC236}">
                <a16:creationId xmlns:a16="http://schemas.microsoft.com/office/drawing/2014/main" id="{A92430DE-432D-417F-BCC8-354A28EEE0FB}"/>
              </a:ext>
            </a:extLst>
          </p:cNvPr>
          <p:cNvSpPr>
            <a:spLocks noGrp="1" noChangeArrowheads="1"/>
          </p:cNvSpPr>
          <p:nvPr>
            <p:ph type="title"/>
          </p:nvPr>
        </p:nvSpPr>
        <p:spPr/>
        <p:txBody>
          <a:bodyPr/>
          <a:lstStyle/>
          <a:p>
            <a:pPr eaLnBrk="1" hangingPunct="1">
              <a:defRPr/>
            </a:pPr>
            <a:r>
              <a:rPr lang="en-HK" sz="3600" dirty="0">
                <a:solidFill>
                  <a:schemeClr val="accent3"/>
                </a:solidFill>
                <a:latin typeface="+mn-lt"/>
              </a:rPr>
              <a:t>Building a Shared Vision</a:t>
            </a:r>
            <a:endParaRPr lang="en-US" sz="3600" dirty="0">
              <a:solidFill>
                <a:schemeClr val="accent3"/>
              </a:solidFill>
              <a:latin typeface="+mn-lt"/>
            </a:endParaRPr>
          </a:p>
        </p:txBody>
      </p:sp>
      <p:sp>
        <p:nvSpPr>
          <p:cNvPr id="18436" name="Rectangle 3">
            <a:extLst>
              <a:ext uri="{FF2B5EF4-FFF2-40B4-BE49-F238E27FC236}">
                <a16:creationId xmlns:a16="http://schemas.microsoft.com/office/drawing/2014/main" id="{24C9D43A-70B6-4B87-9F0C-51018CAD2B06}"/>
              </a:ext>
            </a:extLst>
          </p:cNvPr>
          <p:cNvSpPr>
            <a:spLocks noGrp="1" noChangeArrowheads="1"/>
          </p:cNvSpPr>
          <p:nvPr>
            <p:ph type="body" idx="1"/>
          </p:nvPr>
        </p:nvSpPr>
        <p:spPr>
          <a:xfrm>
            <a:off x="568452" y="1628800"/>
            <a:ext cx="8001000" cy="4343400"/>
          </a:xfrm>
        </p:spPr>
        <p:txBody>
          <a:bodyPr/>
          <a:lstStyle/>
          <a:p>
            <a:pPr>
              <a:defRPr/>
            </a:pPr>
            <a:r>
              <a:rPr lang="en-US" sz="2800" dirty="0"/>
              <a:t>A vision describes management’s aspirations for the company’s future and the course and direction charted to achieve them.</a:t>
            </a:r>
          </a:p>
          <a:p>
            <a:pPr eaLnBrk="1" hangingPunct="1">
              <a:defRPr/>
            </a:pPr>
            <a:endParaRPr lang="en-US" altLang="en-US" sz="2800" dirty="0"/>
          </a:p>
          <a:p>
            <a:pPr marL="0" indent="0" eaLnBrk="1" hangingPunct="1">
              <a:buFont typeface="Monotype Sorts" pitchFamily="2" charset="2"/>
              <a:buNone/>
              <a:defRPr/>
            </a:pPr>
            <a:endParaRPr lang="en-US" altLang="en-US" sz="2800" dirty="0"/>
          </a:p>
          <a:p>
            <a:pPr eaLnBrk="1" hangingPunct="1">
              <a:defRPr/>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a:extLst>
              <a:ext uri="{FF2B5EF4-FFF2-40B4-BE49-F238E27FC236}">
                <a16:creationId xmlns:a16="http://schemas.microsoft.com/office/drawing/2014/main" id="{32F685C0-0859-4F66-8795-3025CCC45EF8}"/>
              </a:ext>
            </a:extLst>
          </p:cNvPr>
          <p:cNvSpPr>
            <a:spLocks noGrp="1" noChangeArrowheads="1"/>
          </p:cNvSpPr>
          <p:nvPr>
            <p:ph type="title"/>
          </p:nvPr>
        </p:nvSpPr>
        <p:spPr/>
        <p:txBody>
          <a:bodyPr/>
          <a:lstStyle/>
          <a:p>
            <a:pPr eaLnBrk="1" hangingPunct="1">
              <a:defRPr/>
            </a:pPr>
            <a:r>
              <a:rPr lang="en-HK" sz="3600" dirty="0">
                <a:latin typeface="+mn-lt"/>
              </a:rPr>
              <a:t>Building a Shared Vision</a:t>
            </a:r>
            <a:endParaRPr lang="en-US" sz="3600" dirty="0">
              <a:latin typeface="+mn-lt"/>
            </a:endParaRPr>
          </a:p>
        </p:txBody>
      </p:sp>
      <p:sp>
        <p:nvSpPr>
          <p:cNvPr id="18436" name="Rectangle 3">
            <a:extLst>
              <a:ext uri="{FF2B5EF4-FFF2-40B4-BE49-F238E27FC236}">
                <a16:creationId xmlns:a16="http://schemas.microsoft.com/office/drawing/2014/main" id="{86018D1D-D536-43F5-9655-3BBCD5EAAA71}"/>
              </a:ext>
            </a:extLst>
          </p:cNvPr>
          <p:cNvSpPr>
            <a:spLocks noGrp="1" noChangeArrowheads="1"/>
          </p:cNvSpPr>
          <p:nvPr>
            <p:ph type="body" idx="1"/>
          </p:nvPr>
        </p:nvSpPr>
        <p:spPr>
          <a:xfrm>
            <a:off x="683568" y="1700808"/>
            <a:ext cx="8001000" cy="4343400"/>
          </a:xfrm>
        </p:spPr>
        <p:txBody>
          <a:bodyPr/>
          <a:lstStyle/>
          <a:p>
            <a:pPr eaLnBrk="1" hangingPunct="1">
              <a:defRPr/>
            </a:pPr>
            <a:r>
              <a:rPr lang="en-US" sz="2800" dirty="0"/>
              <a:t>Developing a strategic vision</a:t>
            </a:r>
          </a:p>
          <a:p>
            <a:pPr lvl="1">
              <a:spcBef>
                <a:spcPts val="1200"/>
              </a:spcBef>
              <a:buFont typeface="Courier New" panose="02070309020205020404" pitchFamily="49" charset="0"/>
              <a:buChar char="o"/>
              <a:defRPr/>
            </a:pPr>
            <a:r>
              <a:rPr lang="en-US" sz="2800" dirty="0">
                <a:solidFill>
                  <a:schemeClr val="bg1">
                    <a:lumMod val="50000"/>
                  </a:schemeClr>
                </a:solidFill>
              </a:rPr>
              <a:t>Delineates management’s aspirations for the firm to its stakeholders</a:t>
            </a:r>
          </a:p>
          <a:p>
            <a:pPr lvl="1">
              <a:buFont typeface="Courier New" panose="02070309020205020404" pitchFamily="49" charset="0"/>
              <a:buChar char="o"/>
              <a:defRPr/>
            </a:pPr>
            <a:r>
              <a:rPr lang="en-US" sz="2800" dirty="0">
                <a:solidFill>
                  <a:schemeClr val="bg1">
                    <a:lumMod val="50000"/>
                  </a:schemeClr>
                </a:solidFill>
              </a:rPr>
              <a:t>Provides direction: “where we are going”</a:t>
            </a:r>
          </a:p>
          <a:p>
            <a:pPr lvl="1">
              <a:buFont typeface="Courier New" panose="02070309020205020404" pitchFamily="49" charset="0"/>
              <a:buChar char="o"/>
              <a:defRPr/>
            </a:pPr>
            <a:r>
              <a:rPr lang="en-US" sz="2800" dirty="0">
                <a:solidFill>
                  <a:schemeClr val="bg1">
                    <a:lumMod val="50000"/>
                  </a:schemeClr>
                </a:solidFill>
              </a:rPr>
              <a:t>Sets out the compelling rationale for the firm’s direction</a:t>
            </a:r>
          </a:p>
          <a:p>
            <a:pPr marL="0" indent="0" eaLnBrk="1" hangingPunct="1">
              <a:buFont typeface="Monotype Sorts" pitchFamily="2" charset="2"/>
              <a:buNone/>
              <a:defRPr/>
            </a:pPr>
            <a:endParaRPr lang="en-US" altLang="en-US" sz="2800" dirty="0"/>
          </a:p>
          <a:p>
            <a:pPr marL="0" indent="0" eaLnBrk="1" hangingPunct="1">
              <a:buFont typeface="Monotype Sorts" pitchFamily="2" charset="2"/>
              <a:buNone/>
              <a:defRPr/>
            </a:pPr>
            <a:endParaRPr lang="en-US" altLang="en-US" sz="2800" dirty="0"/>
          </a:p>
          <a:p>
            <a:pPr eaLnBrk="1" hangingPunct="1">
              <a:defRPr/>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a:extLst>
              <a:ext uri="{FF2B5EF4-FFF2-40B4-BE49-F238E27FC236}">
                <a16:creationId xmlns:a16="http://schemas.microsoft.com/office/drawing/2014/main" id="{CA670832-538A-481F-9AF0-6D342787153F}"/>
              </a:ext>
            </a:extLst>
          </p:cNvPr>
          <p:cNvSpPr>
            <a:spLocks noGrp="1" noChangeArrowheads="1"/>
          </p:cNvSpPr>
          <p:nvPr>
            <p:ph type="title"/>
          </p:nvPr>
        </p:nvSpPr>
        <p:spPr/>
        <p:txBody>
          <a:bodyPr/>
          <a:lstStyle/>
          <a:p>
            <a:pPr eaLnBrk="1" hangingPunct="1">
              <a:defRPr/>
            </a:pPr>
            <a:r>
              <a:rPr lang="en-HK" sz="3600" dirty="0">
                <a:latin typeface="+mn-lt"/>
              </a:rPr>
              <a:t>Building a Shared Vision</a:t>
            </a:r>
            <a:endParaRPr lang="en-US" sz="3600" dirty="0">
              <a:latin typeface="+mn-lt"/>
            </a:endParaRPr>
          </a:p>
        </p:txBody>
      </p:sp>
      <p:sp>
        <p:nvSpPr>
          <p:cNvPr id="18436" name="Rectangle 3">
            <a:extLst>
              <a:ext uri="{FF2B5EF4-FFF2-40B4-BE49-F238E27FC236}">
                <a16:creationId xmlns:a16="http://schemas.microsoft.com/office/drawing/2014/main" id="{634B8160-549D-4AF9-B6A8-2C2F6AFD9D15}"/>
              </a:ext>
            </a:extLst>
          </p:cNvPr>
          <p:cNvSpPr>
            <a:spLocks noGrp="1" noChangeArrowheads="1"/>
          </p:cNvSpPr>
          <p:nvPr>
            <p:ph type="body" idx="1"/>
          </p:nvPr>
        </p:nvSpPr>
        <p:spPr>
          <a:xfrm>
            <a:off x="683568" y="1700808"/>
            <a:ext cx="8001000" cy="4752528"/>
          </a:xfrm>
        </p:spPr>
        <p:txBody>
          <a:bodyPr>
            <a:normAutofit fontScale="92500" lnSpcReduction="10000"/>
          </a:bodyPr>
          <a:lstStyle/>
          <a:p>
            <a:pPr eaLnBrk="1" hangingPunct="1">
              <a:defRPr/>
            </a:pPr>
            <a:r>
              <a:rPr lang="en-US" sz="3000" dirty="0"/>
              <a:t>Why communicate the vision?</a:t>
            </a:r>
          </a:p>
          <a:p>
            <a:pPr lvl="1">
              <a:spcBef>
                <a:spcPts val="1200"/>
              </a:spcBef>
              <a:spcAft>
                <a:spcPts val="0"/>
              </a:spcAft>
              <a:buFont typeface="Courier New" panose="02070309020205020404" pitchFamily="49" charset="0"/>
              <a:buChar char="o"/>
              <a:defRPr/>
            </a:pPr>
            <a:r>
              <a:rPr lang="en-US" sz="3000" dirty="0">
                <a:solidFill>
                  <a:schemeClr val="bg1">
                    <a:lumMod val="50000"/>
                  </a:schemeClr>
                </a:solidFill>
              </a:rPr>
              <a:t>Fosters employee commitment to the firm’s chosen strategic direction</a:t>
            </a:r>
          </a:p>
          <a:p>
            <a:pPr lvl="1">
              <a:spcBef>
                <a:spcPts val="1200"/>
              </a:spcBef>
              <a:spcAft>
                <a:spcPts val="0"/>
              </a:spcAft>
              <a:buFont typeface="Courier New" panose="02070309020205020404" pitchFamily="49" charset="0"/>
              <a:buChar char="o"/>
              <a:defRPr/>
            </a:pPr>
            <a:r>
              <a:rPr lang="en-US" sz="3000" dirty="0">
                <a:solidFill>
                  <a:schemeClr val="bg1">
                    <a:lumMod val="50000"/>
                  </a:schemeClr>
                </a:solidFill>
              </a:rPr>
              <a:t>Ensures understanding of its importance</a:t>
            </a:r>
          </a:p>
          <a:p>
            <a:pPr lvl="1">
              <a:spcBef>
                <a:spcPts val="1200"/>
              </a:spcBef>
              <a:spcAft>
                <a:spcPts val="0"/>
              </a:spcAft>
              <a:buFont typeface="Courier New" panose="02070309020205020404" pitchFamily="49" charset="0"/>
              <a:buChar char="o"/>
              <a:defRPr/>
            </a:pPr>
            <a:r>
              <a:rPr lang="en-US" sz="3000" dirty="0">
                <a:solidFill>
                  <a:schemeClr val="bg1">
                    <a:lumMod val="50000"/>
                  </a:schemeClr>
                </a:solidFill>
              </a:rPr>
              <a:t>Motivates, informs, and inspires internal and external stakeholders</a:t>
            </a:r>
          </a:p>
          <a:p>
            <a:pPr lvl="1">
              <a:spcBef>
                <a:spcPts val="1200"/>
              </a:spcBef>
              <a:spcAft>
                <a:spcPts val="0"/>
              </a:spcAft>
              <a:buFont typeface="Courier New" panose="02070309020205020404" pitchFamily="49" charset="0"/>
              <a:buChar char="o"/>
              <a:defRPr/>
            </a:pPr>
            <a:r>
              <a:rPr lang="en-US" sz="3000" dirty="0"/>
              <a:t>Demonstrates top management support for the firm’s future strategic direction and competitive efforts</a:t>
            </a:r>
          </a:p>
          <a:p>
            <a:pPr marL="0" indent="0" eaLnBrk="1" hangingPunct="1">
              <a:buFont typeface="Monotype Sorts" pitchFamily="2" charset="2"/>
              <a:buNone/>
              <a:defRPr/>
            </a:pPr>
            <a:r>
              <a:rPr lang="en-US" sz="2800" dirty="0"/>
              <a:t> </a:t>
            </a:r>
          </a:p>
          <a:p>
            <a:pPr marL="0" indent="0" eaLnBrk="1" hangingPunct="1">
              <a:buFont typeface="Monotype Sorts" pitchFamily="2" charset="2"/>
              <a:buNone/>
              <a:defRPr/>
            </a:pPr>
            <a:endParaRPr lang="en-US" altLang="en-US" sz="2800" dirty="0"/>
          </a:p>
          <a:p>
            <a:pPr marL="0" indent="0" eaLnBrk="1" hangingPunct="1">
              <a:buFont typeface="Monotype Sorts" pitchFamily="2" charset="2"/>
              <a:buNone/>
              <a:defRPr/>
            </a:pPr>
            <a:endParaRPr lang="en-US" altLang="en-US" sz="2800" dirty="0"/>
          </a:p>
          <a:p>
            <a:pPr eaLnBrk="1" hangingPunct="1">
              <a:defRPr/>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a:extLst>
              <a:ext uri="{FF2B5EF4-FFF2-40B4-BE49-F238E27FC236}">
                <a16:creationId xmlns:a16="http://schemas.microsoft.com/office/drawing/2014/main" id="{D7D8A883-FD0F-40AC-9933-33678EEBB47C}"/>
              </a:ext>
            </a:extLst>
          </p:cNvPr>
          <p:cNvSpPr>
            <a:spLocks noGrp="1" noChangeArrowheads="1"/>
          </p:cNvSpPr>
          <p:nvPr>
            <p:ph type="title"/>
          </p:nvPr>
        </p:nvSpPr>
        <p:spPr/>
        <p:txBody>
          <a:bodyPr/>
          <a:lstStyle/>
          <a:p>
            <a:pPr eaLnBrk="1" hangingPunct="1">
              <a:defRPr/>
            </a:pPr>
            <a:r>
              <a:rPr lang="en-HK" sz="3600" dirty="0">
                <a:latin typeface="+mn-lt"/>
              </a:rPr>
              <a:t>Building a Shared Vision</a:t>
            </a:r>
            <a:endParaRPr lang="en-US" sz="3600" dirty="0">
              <a:latin typeface="+mn-lt"/>
            </a:endParaRPr>
          </a:p>
        </p:txBody>
      </p:sp>
      <p:sp>
        <p:nvSpPr>
          <p:cNvPr id="18436" name="Rectangle 3">
            <a:extLst>
              <a:ext uri="{FF2B5EF4-FFF2-40B4-BE49-F238E27FC236}">
                <a16:creationId xmlns:a16="http://schemas.microsoft.com/office/drawing/2014/main" id="{4AFABFD9-9675-4C48-820A-347744B17BB4}"/>
              </a:ext>
            </a:extLst>
          </p:cNvPr>
          <p:cNvSpPr>
            <a:spLocks noGrp="1" noChangeArrowheads="1"/>
          </p:cNvSpPr>
          <p:nvPr>
            <p:ph type="body" idx="1"/>
          </p:nvPr>
        </p:nvSpPr>
        <p:spPr>
          <a:xfrm>
            <a:off x="819988" y="1700808"/>
            <a:ext cx="8001000" cy="4343400"/>
          </a:xfrm>
        </p:spPr>
        <p:txBody>
          <a:bodyPr/>
          <a:lstStyle/>
          <a:p>
            <a:pPr eaLnBrk="1" hangingPunct="1">
              <a:defRPr/>
            </a:pPr>
            <a:r>
              <a:rPr lang="en-US" sz="2800" dirty="0"/>
              <a:t>An effectively communicated vision is a valuable management tool for enlisting the commitment of company personnel to engage in actions that move the company forward in the intended direction.</a:t>
            </a:r>
          </a:p>
          <a:p>
            <a:pPr eaLnBrk="1" hangingPunct="1">
              <a:defRPr/>
            </a:pPr>
            <a:endParaRPr lang="en-US" altLang="en-US" sz="2800" dirty="0"/>
          </a:p>
          <a:p>
            <a:pPr marL="0" indent="0" eaLnBrk="1" hangingPunct="1">
              <a:buFont typeface="Monotype Sorts" pitchFamily="2" charset="2"/>
              <a:buNone/>
              <a:defRPr/>
            </a:pPr>
            <a:endParaRPr lang="en-US" altLang="en-US" sz="2800" dirty="0"/>
          </a:p>
          <a:p>
            <a:pPr eaLnBrk="1" hangingPunct="1">
              <a:defRPr/>
            </a:pPr>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rmAutofit/>
          </a:bodyPr>
          <a:lstStyle/>
          <a:p>
            <a:r>
              <a:rPr lang="en-US" altLang="en-US" dirty="0">
                <a:solidFill>
                  <a:schemeClr val="accent3"/>
                </a:solidFill>
                <a:cs typeface="Arial" charset="0"/>
              </a:rPr>
              <a:t>Mission Statement</a:t>
            </a:r>
            <a:endParaRPr lang="zh-HK" altLang="en-US" dirty="0">
              <a:solidFill>
                <a:schemeClr val="accent3"/>
              </a:solidFill>
            </a:endParaRPr>
          </a:p>
        </p:txBody>
      </p:sp>
      <p:sp>
        <p:nvSpPr>
          <p:cNvPr id="8" name="Rectangle 10">
            <a:extLst>
              <a:ext uri="{FF2B5EF4-FFF2-40B4-BE49-F238E27FC236}">
                <a16:creationId xmlns:a16="http://schemas.microsoft.com/office/drawing/2014/main" id="{13A40A83-1471-491A-B3AE-21BF146CA5D4}"/>
              </a:ext>
            </a:extLst>
          </p:cNvPr>
          <p:cNvSpPr>
            <a:spLocks noGrp="1" noChangeArrowheads="1"/>
          </p:cNvSpPr>
          <p:nvPr>
            <p:ph idx="1"/>
          </p:nvPr>
        </p:nvSpPr>
        <p:spPr>
          <a:xfrm>
            <a:off x="457200" y="1628800"/>
            <a:ext cx="8229600" cy="4289666"/>
          </a:xfrm>
        </p:spPr>
        <p:txBody>
          <a:bodyPr>
            <a:normAutofit/>
          </a:bodyPr>
          <a:lstStyle/>
          <a:p>
            <a:pPr marL="263525" indent="-263525">
              <a:spcBef>
                <a:spcPts val="600"/>
              </a:spcBef>
            </a:pPr>
            <a:r>
              <a:rPr lang="en-US" altLang="en-US" sz="2800" dirty="0">
                <a:cs typeface="Arial" pitchFamily="34" charset="0"/>
              </a:rPr>
              <a:t>A declaration of an organization</a:t>
            </a:r>
            <a:r>
              <a:rPr lang="en-US" altLang="ja-JP" sz="2800" dirty="0">
                <a:cs typeface="Arial" pitchFamily="34" charset="0"/>
              </a:rPr>
              <a:t>'s </a:t>
            </a:r>
            <a:r>
              <a:rPr lang="ja-JP" altLang="en-US" sz="2800" dirty="0">
                <a:cs typeface="Arial" pitchFamily="34" charset="0"/>
              </a:rPr>
              <a:t>“</a:t>
            </a:r>
            <a:r>
              <a:rPr lang="en-US" altLang="ja-JP" sz="2800" dirty="0">
                <a:cs typeface="Arial" pitchFamily="34" charset="0"/>
              </a:rPr>
              <a:t>reason for being.</a:t>
            </a:r>
            <a:r>
              <a:rPr lang="ja-JP" altLang="en-US" sz="2800" dirty="0">
                <a:cs typeface="Arial" pitchFamily="34" charset="0"/>
              </a:rPr>
              <a:t>”</a:t>
            </a:r>
            <a:r>
              <a:rPr lang="en-US" altLang="ja-JP" sz="2800" dirty="0">
                <a:cs typeface="Arial" pitchFamily="34" charset="0"/>
              </a:rPr>
              <a:t> </a:t>
            </a:r>
          </a:p>
          <a:p>
            <a:pPr marL="263525" indent="-263525">
              <a:spcBef>
                <a:spcPts val="600"/>
              </a:spcBef>
            </a:pPr>
            <a:r>
              <a:rPr lang="en-US" altLang="en-US" sz="2800" dirty="0">
                <a:cs typeface="Arial" pitchFamily="34" charset="0"/>
              </a:rPr>
              <a:t>It answers the pivotal question </a:t>
            </a:r>
            <a:r>
              <a:rPr lang="ja-JP" altLang="en-US" sz="2800" dirty="0">
                <a:cs typeface="Arial" pitchFamily="34" charset="0"/>
              </a:rPr>
              <a:t>“</a:t>
            </a:r>
            <a:r>
              <a:rPr lang="en-US" altLang="ja-JP" sz="2800" dirty="0">
                <a:cs typeface="Arial" pitchFamily="34" charset="0"/>
              </a:rPr>
              <a:t>What is our business?</a:t>
            </a:r>
            <a:r>
              <a:rPr lang="ja-JP" altLang="en-US" sz="2800" dirty="0">
                <a:cs typeface="Arial" pitchFamily="34" charset="0"/>
              </a:rPr>
              <a:t>”</a:t>
            </a:r>
            <a:r>
              <a:rPr lang="en-US" altLang="ja-JP" sz="2800" dirty="0">
                <a:cs typeface="Arial" pitchFamily="34" charset="0"/>
              </a:rPr>
              <a:t> </a:t>
            </a:r>
          </a:p>
          <a:p>
            <a:pPr marL="263525" indent="-263525">
              <a:spcBef>
                <a:spcPts val="600"/>
              </a:spcBef>
            </a:pPr>
            <a:r>
              <a:rPr lang="en-US" altLang="en-US" sz="2800" dirty="0">
                <a:cs typeface="Arial" pitchFamily="34" charset="0"/>
              </a:rPr>
              <a:t>It is essential for effectively establishing objectives and formulating strategies.</a:t>
            </a: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cs typeface="Arial" pitchFamily="34" charset="0"/>
            </a:endParaRPr>
          </a:p>
          <a:p>
            <a:pPr>
              <a:spcAft>
                <a:spcPts val="0"/>
              </a:spcAft>
              <a:defRPr/>
            </a:pPr>
            <a:endParaRPr sz="2400" dirty="0"/>
          </a:p>
        </p:txBody>
      </p:sp>
    </p:spTree>
    <p:extLst>
      <p:ext uri="{BB962C8B-B14F-4D97-AF65-F5344CB8AC3E}">
        <p14:creationId xmlns:p14="http://schemas.microsoft.com/office/powerpoint/2010/main" val="538588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rmAutofit/>
          </a:bodyPr>
          <a:lstStyle/>
          <a:p>
            <a:r>
              <a:rPr lang="en-US" altLang="en-US" dirty="0">
                <a:solidFill>
                  <a:schemeClr val="accent3"/>
                </a:solidFill>
                <a:cs typeface="Arial" charset="0"/>
              </a:rPr>
              <a:t>Discussion</a:t>
            </a:r>
            <a:endParaRPr lang="zh-HK" altLang="en-US" dirty="0">
              <a:solidFill>
                <a:schemeClr val="accent3"/>
              </a:solidFill>
            </a:endParaRPr>
          </a:p>
        </p:txBody>
      </p:sp>
      <p:sp>
        <p:nvSpPr>
          <p:cNvPr id="8" name="Rectangle 10">
            <a:extLst>
              <a:ext uri="{FF2B5EF4-FFF2-40B4-BE49-F238E27FC236}">
                <a16:creationId xmlns:a16="http://schemas.microsoft.com/office/drawing/2014/main" id="{13A40A83-1471-491A-B3AE-21BF146CA5D4}"/>
              </a:ext>
            </a:extLst>
          </p:cNvPr>
          <p:cNvSpPr>
            <a:spLocks noGrp="1" noChangeArrowheads="1"/>
          </p:cNvSpPr>
          <p:nvPr>
            <p:ph idx="1"/>
          </p:nvPr>
        </p:nvSpPr>
        <p:spPr>
          <a:xfrm>
            <a:off x="457200" y="1628800"/>
            <a:ext cx="8229600" cy="4289666"/>
          </a:xfrm>
        </p:spPr>
        <p:txBody>
          <a:bodyPr>
            <a:normAutofit/>
          </a:bodyPr>
          <a:lstStyle/>
          <a:p>
            <a:pPr>
              <a:spcBef>
                <a:spcPts val="600"/>
              </a:spcBef>
              <a:defRPr/>
            </a:pPr>
            <a:r>
              <a:rPr lang="en-US" altLang="en-US" sz="2800" dirty="0">
                <a:cs typeface="Arial" panose="020B0604020202020204" pitchFamily="34" charset="0"/>
              </a:rPr>
              <a:t>What are the benefits to establish a mission statement?</a:t>
            </a: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cs typeface="Arial" pitchFamily="34" charset="0"/>
            </a:endParaRPr>
          </a:p>
          <a:p>
            <a:pPr>
              <a:spcAft>
                <a:spcPts val="0"/>
              </a:spcAft>
              <a:defRPr/>
            </a:pPr>
            <a:endParaRPr sz="2400" dirty="0"/>
          </a:p>
        </p:txBody>
      </p:sp>
    </p:spTree>
    <p:extLst>
      <p:ext uri="{BB962C8B-B14F-4D97-AF65-F5344CB8AC3E}">
        <p14:creationId xmlns:p14="http://schemas.microsoft.com/office/powerpoint/2010/main" val="18704563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rmAutofit/>
          </a:bodyPr>
          <a:lstStyle/>
          <a:p>
            <a:r>
              <a:rPr lang="en-US" altLang="zh-HK" dirty="0">
                <a:solidFill>
                  <a:schemeClr val="accent3"/>
                </a:solidFill>
                <a:cs typeface="Arial" charset="0"/>
              </a:rPr>
              <a:t>Mission Statement</a:t>
            </a:r>
            <a:endParaRPr lang="zh-HK" altLang="en-US" dirty="0">
              <a:solidFill>
                <a:schemeClr val="accent3"/>
              </a:solidFill>
            </a:endParaRPr>
          </a:p>
        </p:txBody>
      </p:sp>
      <p:sp>
        <p:nvSpPr>
          <p:cNvPr id="8" name="Rectangle 10">
            <a:extLst>
              <a:ext uri="{FF2B5EF4-FFF2-40B4-BE49-F238E27FC236}">
                <a16:creationId xmlns:a16="http://schemas.microsoft.com/office/drawing/2014/main" id="{13A40A83-1471-491A-B3AE-21BF146CA5D4}"/>
              </a:ext>
            </a:extLst>
          </p:cNvPr>
          <p:cNvSpPr>
            <a:spLocks noGrp="1" noChangeArrowheads="1"/>
          </p:cNvSpPr>
          <p:nvPr>
            <p:ph idx="1"/>
          </p:nvPr>
        </p:nvSpPr>
        <p:spPr>
          <a:xfrm>
            <a:off x="457200" y="1628800"/>
            <a:ext cx="8229600" cy="4289666"/>
          </a:xfrm>
        </p:spPr>
        <p:txBody>
          <a:bodyPr>
            <a:normAutofit/>
          </a:bodyPr>
          <a:lstStyle/>
          <a:p>
            <a:pPr>
              <a:spcBef>
                <a:spcPts val="600"/>
              </a:spcBef>
              <a:defRPr/>
            </a:pPr>
            <a:r>
              <a:rPr lang="en-US" altLang="en-US" sz="2800" dirty="0">
                <a:cs typeface="Arial" charset="0"/>
              </a:rPr>
              <a:t>It reveals what an organization wants to be and whom it wants to serve</a:t>
            </a:r>
          </a:p>
          <a:p>
            <a:pPr>
              <a:spcBef>
                <a:spcPts val="600"/>
              </a:spcBef>
              <a:defRPr/>
            </a:pPr>
            <a:r>
              <a:rPr lang="en-US" altLang="en-US" sz="2800" dirty="0">
                <a:cs typeface="Arial" charset="0"/>
              </a:rPr>
              <a:t>It is also called a creed statement, a statement of purpose, a statement of philosophy, a statement of beliefs, and a statement of business principles</a:t>
            </a:r>
          </a:p>
          <a:p>
            <a:pPr marL="263525" indent="-263525">
              <a:spcBef>
                <a:spcPts val="600"/>
              </a:spcBef>
            </a:pPr>
            <a:endParaRPr lang="en-US" altLang="en-US" sz="2800" dirty="0">
              <a:latin typeface="Arial" pitchFamily="34" charset="0"/>
              <a:cs typeface="Arial" pitchFamily="34" charset="0"/>
            </a:endParaRP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cs typeface="Arial" pitchFamily="34" charset="0"/>
            </a:endParaRPr>
          </a:p>
          <a:p>
            <a:pPr>
              <a:spcAft>
                <a:spcPts val="0"/>
              </a:spcAft>
              <a:defRPr/>
            </a:pPr>
            <a:endParaRPr sz="2400" dirty="0"/>
          </a:p>
        </p:txBody>
      </p:sp>
    </p:spTree>
    <p:extLst>
      <p:ext uri="{BB962C8B-B14F-4D97-AF65-F5344CB8AC3E}">
        <p14:creationId xmlns:p14="http://schemas.microsoft.com/office/powerpoint/2010/main" val="22397658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a:bodyPr>
          <a:lstStyle/>
          <a:p>
            <a:pPr>
              <a:defRPr/>
            </a:pPr>
            <a:r>
              <a:rPr lang="en-US" altLang="en-US" dirty="0">
                <a:solidFill>
                  <a:schemeClr val="accent3"/>
                </a:solidFill>
                <a:ea typeface="+mj-ea"/>
                <a:cs typeface="Arial" charset="0"/>
              </a:rPr>
              <a:t>Developing Vision </a:t>
            </a:r>
            <a:r>
              <a:rPr lang="en-US" altLang="en-US" dirty="0">
                <a:solidFill>
                  <a:schemeClr val="accent3"/>
                </a:solidFill>
                <a:cs typeface="Arial" charset="0"/>
              </a:rPr>
              <a:t>&amp;</a:t>
            </a:r>
            <a:r>
              <a:rPr lang="en-US" altLang="en-US" dirty="0">
                <a:solidFill>
                  <a:schemeClr val="accent3"/>
                </a:solidFill>
                <a:ea typeface="+mj-ea"/>
                <a:cs typeface="Arial" charset="0"/>
              </a:rPr>
              <a:t> Mission Statements</a:t>
            </a:r>
          </a:p>
        </p:txBody>
      </p:sp>
      <p:sp>
        <p:nvSpPr>
          <p:cNvPr id="22531" name="Content Placeholder 2"/>
          <p:cNvSpPr>
            <a:spLocks noGrp="1"/>
          </p:cNvSpPr>
          <p:nvPr>
            <p:ph idx="1"/>
          </p:nvPr>
        </p:nvSpPr>
        <p:spPr>
          <a:xfrm>
            <a:off x="539552" y="1628800"/>
            <a:ext cx="8136904" cy="4525963"/>
          </a:xfrm>
        </p:spPr>
        <p:txBody>
          <a:bodyPr>
            <a:noAutofit/>
          </a:bodyPr>
          <a:lstStyle/>
          <a:p>
            <a:pPr>
              <a:spcBef>
                <a:spcPts val="600"/>
              </a:spcBef>
              <a:buSzPct val="80000"/>
              <a:buFont typeface="Wingdings" panose="05000000000000000000" pitchFamily="2" charset="2"/>
              <a:buChar char="l"/>
              <a:defRPr/>
            </a:pPr>
            <a:r>
              <a:rPr lang="en-US" sz="2400" dirty="0">
                <a:cs typeface="Arial" panose="020B0604020202020204" pitchFamily="34" charset="0"/>
              </a:rPr>
              <a:t>A widely used approach includes:</a:t>
            </a:r>
          </a:p>
          <a:p>
            <a:pPr lvl="1">
              <a:spcBef>
                <a:spcPts val="600"/>
              </a:spcBef>
              <a:defRPr/>
            </a:pPr>
            <a:r>
              <a:rPr lang="en-US" altLang="en-US" sz="2400" dirty="0"/>
              <a:t>Select several articles about these statements and ask all managers to read these as background information. </a:t>
            </a:r>
          </a:p>
          <a:p>
            <a:pPr lvl="1">
              <a:spcBef>
                <a:spcPts val="600"/>
              </a:spcBef>
              <a:defRPr/>
            </a:pPr>
            <a:r>
              <a:rPr lang="en-US" altLang="en-US" sz="2400" dirty="0"/>
              <a:t>Ask managers themselves to prepare a vision and mission statement for the organization.</a:t>
            </a:r>
          </a:p>
          <a:p>
            <a:pPr lvl="1">
              <a:spcBef>
                <a:spcPts val="600"/>
              </a:spcBef>
              <a:defRPr/>
            </a:pPr>
            <a:r>
              <a:rPr lang="en-US" sz="2400" dirty="0"/>
              <a:t>A facilitator or committee of top managers should then merge these statements into a single document and distribute the draft statements to all managers. </a:t>
            </a:r>
          </a:p>
          <a:p>
            <a:pPr lvl="1">
              <a:spcBef>
                <a:spcPts val="600"/>
              </a:spcBef>
              <a:defRPr/>
            </a:pPr>
            <a:r>
              <a:rPr lang="en-US" sz="2400" dirty="0"/>
              <a:t>A request for modifications, additions, and deletions is needed next, along with a meeting to revise the document.</a:t>
            </a:r>
            <a:endParaRPr lang="en-US" altLang="en-US" sz="24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defRPr/>
            </a:pPr>
            <a:r>
              <a:rPr lang="en-US" altLang="en-US" sz="2800" dirty="0">
                <a:solidFill>
                  <a:schemeClr val="accent3"/>
                </a:solidFill>
                <a:ea typeface="+mj-ea"/>
                <a:cs typeface="Arial" charset="0"/>
              </a:rPr>
              <a:t>Importance of Vision and Mission Statements</a:t>
            </a:r>
          </a:p>
        </p:txBody>
      </p:sp>
      <p:sp>
        <p:nvSpPr>
          <p:cNvPr id="44034" name="Content Placeholder 2"/>
          <p:cNvSpPr>
            <a:spLocks noGrp="1"/>
          </p:cNvSpPr>
          <p:nvPr>
            <p:ph idx="1"/>
          </p:nvPr>
        </p:nvSpPr>
        <p:spPr>
          <a:xfrm>
            <a:off x="467544" y="1628800"/>
            <a:ext cx="8368608" cy="4572000"/>
          </a:xfrm>
        </p:spPr>
        <p:txBody>
          <a:bodyPr>
            <a:normAutofit/>
          </a:bodyPr>
          <a:lstStyle/>
          <a:p>
            <a:pPr>
              <a:spcBef>
                <a:spcPts val="600"/>
              </a:spcBef>
            </a:pPr>
            <a:r>
              <a:rPr lang="en-US" sz="2800" dirty="0">
                <a:cs typeface="Arial" panose="020B0604020202020204" pitchFamily="34" charset="0"/>
              </a:rPr>
              <a:t>To make sure all employees/managers understand the firm’s purpose or reason for being.</a:t>
            </a:r>
          </a:p>
          <a:p>
            <a:pPr>
              <a:spcBef>
                <a:spcPts val="600"/>
              </a:spcBef>
            </a:pPr>
            <a:r>
              <a:rPr lang="en-US" sz="2800" dirty="0">
                <a:cs typeface="Arial" panose="020B0604020202020204" pitchFamily="34" charset="0"/>
              </a:rPr>
              <a:t>To provide a basis for prioritization of key internal and external factors utilized to formulate feasible strategies.</a:t>
            </a:r>
          </a:p>
          <a:p>
            <a:pPr>
              <a:spcBef>
                <a:spcPts val="600"/>
              </a:spcBef>
            </a:pPr>
            <a:r>
              <a:rPr lang="en-US" sz="2800" dirty="0">
                <a:cs typeface="Arial" panose="020B0604020202020204" pitchFamily="34" charset="0"/>
              </a:rPr>
              <a:t>To provide a basis for the allocation of resources.</a:t>
            </a:r>
          </a:p>
          <a:p>
            <a:pPr>
              <a:spcBef>
                <a:spcPts val="600"/>
              </a:spcBef>
            </a:pPr>
            <a:r>
              <a:rPr lang="en-US" sz="2800" dirty="0">
                <a:cs typeface="Arial" panose="020B0604020202020204" pitchFamily="34" charset="0"/>
              </a:rPr>
              <a:t>To provide a basis for organizing work, departments, activities, and segments around a common purpose.</a:t>
            </a:r>
            <a:endParaRPr lang="en-US" altLang="en-US" sz="2800"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altLang="en-US" dirty="0">
                <a:solidFill>
                  <a:schemeClr val="accent3"/>
                </a:solidFill>
                <a:ea typeface="+mj-ea"/>
                <a:cs typeface="Arial" charset="0"/>
              </a:rPr>
              <a:t>Benefits of Having a Clear Mission and Vision</a:t>
            </a:r>
          </a:p>
        </p:txBody>
      </p:sp>
      <p:pic>
        <p:nvPicPr>
          <p:cNvPr id="46083"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3985" y="1772816"/>
            <a:ext cx="8296029" cy="4088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a:bodyPr>
          <a:lstStyle/>
          <a:p>
            <a:pPr>
              <a:defRPr/>
            </a:pPr>
            <a:r>
              <a:rPr lang="en-US" altLang="en-US" dirty="0">
                <a:solidFill>
                  <a:schemeClr val="accent3"/>
                </a:solidFill>
                <a:ea typeface="+mj-ea"/>
                <a:cs typeface="Arial" charset="0"/>
              </a:rPr>
              <a:t>Characteristics of a Mission Statement</a:t>
            </a:r>
          </a:p>
        </p:txBody>
      </p:sp>
      <p:sp>
        <p:nvSpPr>
          <p:cNvPr id="27651" name="Content Placeholder 2"/>
          <p:cNvSpPr>
            <a:spLocks noGrp="1"/>
          </p:cNvSpPr>
          <p:nvPr>
            <p:ph idx="1"/>
          </p:nvPr>
        </p:nvSpPr>
        <p:spPr>
          <a:xfrm>
            <a:off x="457800" y="1556792"/>
            <a:ext cx="8222304" cy="4525963"/>
          </a:xfrm>
        </p:spPr>
        <p:txBody>
          <a:bodyPr>
            <a:normAutofit/>
          </a:bodyPr>
          <a:lstStyle/>
          <a:p>
            <a:pPr>
              <a:spcBef>
                <a:spcPts val="600"/>
              </a:spcBef>
              <a:defRPr/>
            </a:pPr>
            <a:r>
              <a:rPr lang="en-US" altLang="en-US" sz="2800" dirty="0">
                <a:solidFill>
                  <a:schemeClr val="tx1"/>
                </a:solidFill>
                <a:ea typeface="+mn-ea"/>
                <a:cs typeface="Arial" charset="0"/>
              </a:rPr>
              <a:t>A good mission statement allows for the generation and consideration of a range of feasible alternative objectives and strategies without unduly stifling management creativity.</a:t>
            </a:r>
          </a:p>
          <a:p>
            <a:pPr>
              <a:spcBef>
                <a:spcPts val="600"/>
              </a:spcBef>
              <a:defRPr/>
            </a:pPr>
            <a:r>
              <a:rPr lang="en-US" altLang="en-US" sz="2800" dirty="0">
                <a:cs typeface="Arial" pitchFamily="34" charset="0"/>
              </a:rPr>
              <a:t>A mission statement needs to be broad to reconcile differences effectively among, and appeal to, an organization</a:t>
            </a:r>
            <a:r>
              <a:rPr lang="en-US" altLang="ja-JP" sz="2800" dirty="0">
                <a:cs typeface="Arial" pitchFamily="34" charset="0"/>
              </a:rPr>
              <a:t>'s diverse stakeholders</a:t>
            </a:r>
            <a:endParaRPr lang="en-US" altLang="en-US" sz="2800" dirty="0">
              <a:cs typeface="Arial" pitchFamily="34" charset="0"/>
            </a:endParaRPr>
          </a:p>
          <a:p>
            <a:pPr marL="0" indent="0">
              <a:buNone/>
              <a:defRPr/>
            </a:pPr>
            <a:endParaRPr lang="en-US" altLang="en-US" dirty="0">
              <a:solidFill>
                <a:schemeClr val="tx1"/>
              </a:solidFill>
              <a:latin typeface="Arial" charset="0"/>
              <a:ea typeface="+mn-ea"/>
              <a:cs typeface="Arial"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a:extLst>
              <a:ext uri="{FF2B5EF4-FFF2-40B4-BE49-F238E27FC236}">
                <a16:creationId xmlns:a16="http://schemas.microsoft.com/office/drawing/2014/main" id="{AFCF101B-97EA-4425-B415-A15119CF756E}"/>
              </a:ext>
            </a:extLst>
          </p:cNvPr>
          <p:cNvSpPr>
            <a:spLocks noGrp="1"/>
          </p:cNvSpPr>
          <p:nvPr>
            <p:ph type="body" idx="1"/>
          </p:nvPr>
        </p:nvSpPr>
        <p:spPr>
          <a:xfrm>
            <a:off x="568452" y="1628800"/>
            <a:ext cx="8001000" cy="3600400"/>
          </a:xfrm>
        </p:spPr>
        <p:txBody>
          <a:bodyPr>
            <a:normAutofit/>
          </a:bodyPr>
          <a:lstStyle/>
          <a:p>
            <a:pPr algn="just" eaLnBrk="1" hangingPunct="1"/>
            <a:r>
              <a:rPr lang="en-US" altLang="zh-TW" sz="2800" dirty="0"/>
              <a:t>A stakeholder is someone who has an interest in the decisions taken by the business</a:t>
            </a:r>
          </a:p>
          <a:p>
            <a:pPr algn="just" eaLnBrk="1" hangingPunct="1"/>
            <a:r>
              <a:rPr lang="en-US" altLang="zh-TW" sz="2800" dirty="0"/>
              <a:t>Internal Stakeholders: owners and staff work within the business</a:t>
            </a:r>
          </a:p>
          <a:p>
            <a:pPr algn="just" eaLnBrk="1" hangingPunct="1"/>
            <a:r>
              <a:rPr lang="en-US" altLang="zh-TW" sz="2800" dirty="0"/>
              <a:t>External Stakeholders: customers, suppliers, local and national communities</a:t>
            </a:r>
            <a:r>
              <a:rPr lang="en-GB" altLang="zh-TW" sz="2800" dirty="0"/>
              <a:t>, government, trade unions, employers’ association, media</a:t>
            </a:r>
            <a:endParaRPr lang="en-US" altLang="zh-TW" sz="2800" dirty="0"/>
          </a:p>
        </p:txBody>
      </p:sp>
      <p:sp>
        <p:nvSpPr>
          <p:cNvPr id="6" name="標題 2">
            <a:extLst>
              <a:ext uri="{FF2B5EF4-FFF2-40B4-BE49-F238E27FC236}">
                <a16:creationId xmlns:a16="http://schemas.microsoft.com/office/drawing/2014/main" id="{E528C04D-1DA5-464B-B933-C1B948D966E5}"/>
              </a:ext>
            </a:extLst>
          </p:cNvPr>
          <p:cNvSpPr>
            <a:spLocks noGrp="1"/>
          </p:cNvSpPr>
          <p:nvPr>
            <p:ph type="title"/>
          </p:nvPr>
        </p:nvSpPr>
        <p:spPr>
          <a:xfrm>
            <a:off x="301752" y="228600"/>
            <a:ext cx="8534400" cy="758952"/>
          </a:xfrm>
        </p:spPr>
        <p:txBody>
          <a:bodyPr/>
          <a:lstStyle/>
          <a:p>
            <a:r>
              <a:rPr lang="en-US" altLang="zh-TW" dirty="0"/>
              <a:t>What are stakeholders?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a:extLst>
              <a:ext uri="{FF2B5EF4-FFF2-40B4-BE49-F238E27FC236}">
                <a16:creationId xmlns:a16="http://schemas.microsoft.com/office/drawing/2014/main" id="{5D8883BA-335F-436C-B8AC-F100E88F9E1A}"/>
              </a:ext>
            </a:extLst>
          </p:cNvPr>
          <p:cNvSpPr>
            <a:spLocks noGrp="1"/>
          </p:cNvSpPr>
          <p:nvPr>
            <p:ph type="body" idx="1"/>
          </p:nvPr>
        </p:nvSpPr>
        <p:spPr>
          <a:xfrm>
            <a:off x="622962" y="1700808"/>
            <a:ext cx="7891980" cy="3744912"/>
          </a:xfrm>
        </p:spPr>
        <p:txBody>
          <a:bodyPr>
            <a:normAutofit/>
          </a:bodyPr>
          <a:lstStyle/>
          <a:p>
            <a:pPr eaLnBrk="1" hangingPunct="1"/>
            <a:r>
              <a:rPr lang="en-US" altLang="zh-TW" sz="2800" dirty="0"/>
              <a:t>Sometimes stakeholders have the same interests, but their interests may also differ and conflict</a:t>
            </a:r>
          </a:p>
        </p:txBody>
      </p:sp>
      <p:sp>
        <p:nvSpPr>
          <p:cNvPr id="3" name="標題 2">
            <a:extLst>
              <a:ext uri="{FF2B5EF4-FFF2-40B4-BE49-F238E27FC236}">
                <a16:creationId xmlns:a16="http://schemas.microsoft.com/office/drawing/2014/main" id="{C5F3865D-AD6D-4F29-B79F-D42FFA72C44D}"/>
              </a:ext>
            </a:extLst>
          </p:cNvPr>
          <p:cNvSpPr>
            <a:spLocks noGrp="1"/>
          </p:cNvSpPr>
          <p:nvPr>
            <p:ph type="title"/>
          </p:nvPr>
        </p:nvSpPr>
        <p:spPr/>
        <p:txBody>
          <a:bodyPr/>
          <a:lstStyle/>
          <a:p>
            <a:r>
              <a:rPr lang="en-US" altLang="zh-TW" dirty="0"/>
              <a:t>What are stakeholders?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a:extLst>
              <a:ext uri="{FF2B5EF4-FFF2-40B4-BE49-F238E27FC236}">
                <a16:creationId xmlns:a16="http://schemas.microsoft.com/office/drawing/2014/main" id="{6E97CD83-AFC3-46E7-8D24-5CA7FA112DB1}"/>
              </a:ext>
            </a:extLst>
          </p:cNvPr>
          <p:cNvSpPr>
            <a:spLocks noGrp="1"/>
          </p:cNvSpPr>
          <p:nvPr>
            <p:ph type="body" idx="1"/>
          </p:nvPr>
        </p:nvSpPr>
        <p:spPr>
          <a:xfrm>
            <a:off x="658813" y="1700213"/>
            <a:ext cx="8001000" cy="4876800"/>
          </a:xfrm>
        </p:spPr>
        <p:txBody>
          <a:bodyPr/>
          <a:lstStyle/>
          <a:p>
            <a:pPr>
              <a:buSzPct val="120000"/>
              <a:buFont typeface="Arial" panose="020B0604020202020204" pitchFamily="34" charset="0"/>
              <a:buChar char="•"/>
            </a:pPr>
            <a:r>
              <a:rPr lang="en-US" altLang="zh-TW" sz="2800" dirty="0"/>
              <a:t>Owners: they are risk takers; </a:t>
            </a:r>
          </a:p>
          <a:p>
            <a:pPr marL="546100" indent="-273050">
              <a:buFont typeface="Courier New" panose="02070309020205020404" pitchFamily="49" charset="0"/>
              <a:buChar char="o"/>
            </a:pPr>
            <a:r>
              <a:rPr lang="en-US" altLang="zh-TW" sz="2800" dirty="0">
                <a:solidFill>
                  <a:schemeClr val="bg1">
                    <a:lumMod val="50000"/>
                  </a:schemeClr>
                </a:solidFill>
              </a:rPr>
              <a:t>Objective: see their share of profit increasing, and the value of their business rising</a:t>
            </a:r>
          </a:p>
          <a:p>
            <a:pPr marL="0" indent="0">
              <a:buNone/>
            </a:pPr>
            <a:endParaRPr lang="en-US" altLang="zh-TW" sz="1200" dirty="0"/>
          </a:p>
          <a:p>
            <a:pPr>
              <a:buSzPct val="120000"/>
              <a:buFont typeface="Arial" panose="020B0604020202020204" pitchFamily="34" charset="0"/>
              <a:buChar char="•"/>
            </a:pPr>
            <a:r>
              <a:rPr lang="en-US" altLang="zh-TW" sz="2800" dirty="0"/>
              <a:t>Employees:</a:t>
            </a:r>
          </a:p>
          <a:p>
            <a:pPr marL="546100" indent="-273050">
              <a:buFont typeface="Courier New" panose="02070309020205020404" pitchFamily="49" charset="0"/>
              <a:buChar char="o"/>
            </a:pPr>
            <a:r>
              <a:rPr lang="en-US" altLang="zh-TW" sz="2800" dirty="0">
                <a:solidFill>
                  <a:schemeClr val="bg1">
                    <a:lumMod val="50000"/>
                  </a:schemeClr>
                </a:solidFill>
              </a:rPr>
              <a:t>Objective: the company provides them with a living and job security, promotion opportunities and good rewards</a:t>
            </a:r>
          </a:p>
        </p:txBody>
      </p:sp>
      <p:sp>
        <p:nvSpPr>
          <p:cNvPr id="3" name="標題 2">
            <a:extLst>
              <a:ext uri="{FF2B5EF4-FFF2-40B4-BE49-F238E27FC236}">
                <a16:creationId xmlns:a16="http://schemas.microsoft.com/office/drawing/2014/main" id="{323C39BF-0DE7-48CE-84A8-23F2B8E64773}"/>
              </a:ext>
            </a:extLst>
          </p:cNvPr>
          <p:cNvSpPr>
            <a:spLocks noGrp="1"/>
          </p:cNvSpPr>
          <p:nvPr>
            <p:ph type="title"/>
          </p:nvPr>
        </p:nvSpPr>
        <p:spPr/>
        <p:txBody>
          <a:bodyPr>
            <a:normAutofit/>
          </a:bodyPr>
          <a:lstStyle/>
          <a:p>
            <a:r>
              <a:rPr lang="en-GB" altLang="en-US" sz="3600" dirty="0"/>
              <a:t>Internal Stakeholders and Objectives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a:extLst>
              <a:ext uri="{FF2B5EF4-FFF2-40B4-BE49-F238E27FC236}">
                <a16:creationId xmlns:a16="http://schemas.microsoft.com/office/drawing/2014/main" id="{246B04D2-B4BE-4983-A7D7-5BF35274B4F3}"/>
              </a:ext>
            </a:extLst>
          </p:cNvPr>
          <p:cNvSpPr>
            <a:spLocks noGrp="1"/>
          </p:cNvSpPr>
          <p:nvPr>
            <p:ph type="body" idx="1"/>
          </p:nvPr>
        </p:nvSpPr>
        <p:spPr>
          <a:xfrm>
            <a:off x="568452" y="1628800"/>
            <a:ext cx="8001000" cy="4876800"/>
          </a:xfrm>
        </p:spPr>
        <p:txBody>
          <a:bodyPr/>
          <a:lstStyle/>
          <a:p>
            <a:pPr>
              <a:buSzPct val="120000"/>
              <a:buFont typeface="Arial" panose="020B0604020202020204" pitchFamily="34" charset="0"/>
              <a:buChar char="•"/>
            </a:pPr>
            <a:r>
              <a:rPr lang="en-US" altLang="zh-TW" sz="2800" dirty="0"/>
              <a:t>Customers:</a:t>
            </a:r>
          </a:p>
          <a:p>
            <a:pPr marL="625475" indent="-352425">
              <a:buFont typeface="Courier New" panose="02070309020205020404" pitchFamily="49" charset="0"/>
              <a:buChar char="o"/>
            </a:pPr>
            <a:r>
              <a:rPr lang="en-US" altLang="zh-TW" sz="2800" dirty="0">
                <a:solidFill>
                  <a:schemeClr val="bg1">
                    <a:lumMod val="50000"/>
                  </a:schemeClr>
                </a:solidFill>
              </a:rPr>
              <a:t>Objective: want a company to produce high-quality, value-for-money products</a:t>
            </a:r>
          </a:p>
          <a:p>
            <a:endParaRPr lang="en-US" altLang="zh-TW" sz="1200" dirty="0"/>
          </a:p>
          <a:p>
            <a:pPr>
              <a:buSzPct val="120000"/>
              <a:buFont typeface="Arial" panose="020B0604020202020204" pitchFamily="34" charset="0"/>
              <a:buChar char="•"/>
            </a:pPr>
            <a:r>
              <a:rPr lang="en-US" altLang="zh-TW" sz="2800" dirty="0"/>
              <a:t>Suppliers</a:t>
            </a:r>
          </a:p>
          <a:p>
            <a:pPr marL="625475" indent="-352425">
              <a:buFont typeface="Courier New" panose="02070309020205020404" pitchFamily="49" charset="0"/>
              <a:buChar char="o"/>
            </a:pPr>
            <a:r>
              <a:rPr lang="en-US" altLang="zh-TW" sz="2800" dirty="0">
                <a:solidFill>
                  <a:schemeClr val="bg1">
                    <a:lumMod val="50000"/>
                  </a:schemeClr>
                </a:solidFill>
              </a:rPr>
              <a:t>Objective: wants steady and prompt payment; they also want to feel valued by the company that they supply</a:t>
            </a:r>
          </a:p>
        </p:txBody>
      </p:sp>
      <p:sp>
        <p:nvSpPr>
          <p:cNvPr id="3" name="標題 2">
            <a:extLst>
              <a:ext uri="{FF2B5EF4-FFF2-40B4-BE49-F238E27FC236}">
                <a16:creationId xmlns:a16="http://schemas.microsoft.com/office/drawing/2014/main" id="{815D43C4-23C8-461C-88CF-E51649A56035}"/>
              </a:ext>
            </a:extLst>
          </p:cNvPr>
          <p:cNvSpPr>
            <a:spLocks noGrp="1"/>
          </p:cNvSpPr>
          <p:nvPr>
            <p:ph type="title"/>
          </p:nvPr>
        </p:nvSpPr>
        <p:spPr/>
        <p:txBody>
          <a:bodyPr>
            <a:normAutofit/>
          </a:bodyPr>
          <a:lstStyle/>
          <a:p>
            <a:r>
              <a:rPr lang="en-GB" altLang="en-US" sz="3600" dirty="0"/>
              <a:t>External Stakeholders and Objectives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3">
            <a:extLst>
              <a:ext uri="{FF2B5EF4-FFF2-40B4-BE49-F238E27FC236}">
                <a16:creationId xmlns:a16="http://schemas.microsoft.com/office/drawing/2014/main" id="{91923F08-B97D-4DB1-83C2-324A6A8D14FF}"/>
              </a:ext>
            </a:extLst>
          </p:cNvPr>
          <p:cNvSpPr>
            <a:spLocks noGrp="1"/>
          </p:cNvSpPr>
          <p:nvPr>
            <p:ph type="body" idx="1"/>
          </p:nvPr>
        </p:nvSpPr>
        <p:spPr>
          <a:xfrm>
            <a:off x="568452" y="1628800"/>
            <a:ext cx="8001000" cy="4876800"/>
          </a:xfrm>
        </p:spPr>
        <p:txBody>
          <a:bodyPr/>
          <a:lstStyle/>
          <a:p>
            <a:pPr>
              <a:buSzPct val="120000"/>
              <a:buFont typeface="Arial" panose="020B0604020202020204" pitchFamily="34" charset="0"/>
              <a:buChar char="•"/>
            </a:pPr>
            <a:r>
              <a:rPr lang="en-US" altLang="zh-TW" sz="2800" dirty="0"/>
              <a:t>Local and national communities</a:t>
            </a:r>
          </a:p>
          <a:p>
            <a:pPr marL="625475" indent="-352425">
              <a:buFont typeface="Courier New" panose="02070309020205020404" pitchFamily="49" charset="0"/>
              <a:buChar char="o"/>
            </a:pPr>
            <a:r>
              <a:rPr lang="en-US" altLang="zh-TW" sz="2800" dirty="0">
                <a:solidFill>
                  <a:schemeClr val="bg1">
                    <a:lumMod val="50000"/>
                  </a:schemeClr>
                </a:solidFill>
              </a:rPr>
              <a:t>Objective: want highest benefit/ lowest harm of their represented parties</a:t>
            </a:r>
          </a:p>
          <a:p>
            <a:endParaRPr lang="en-US" altLang="zh-TW" sz="1200" dirty="0"/>
          </a:p>
          <a:p>
            <a:pPr>
              <a:buSzPct val="120000"/>
              <a:buFont typeface="Arial" panose="020B0604020202020204" pitchFamily="34" charset="0"/>
              <a:buChar char="•"/>
            </a:pPr>
            <a:r>
              <a:rPr lang="en-US" altLang="zh-TW" sz="2800" dirty="0"/>
              <a:t>Government</a:t>
            </a:r>
          </a:p>
          <a:p>
            <a:pPr marL="625475" indent="-352425">
              <a:buFont typeface="Courier New" panose="02070309020205020404" pitchFamily="49" charset="0"/>
              <a:buChar char="o"/>
            </a:pPr>
            <a:r>
              <a:rPr lang="en-US" altLang="zh-TW" sz="2800" dirty="0">
                <a:solidFill>
                  <a:schemeClr val="bg1">
                    <a:lumMod val="50000"/>
                  </a:schemeClr>
                </a:solidFill>
              </a:rPr>
              <a:t>Objective: want business to be successful – to create jobs and pay taxes. They want to see prosperous business that take full responsibility for looking after the welfare of society</a:t>
            </a:r>
          </a:p>
        </p:txBody>
      </p:sp>
      <p:sp>
        <p:nvSpPr>
          <p:cNvPr id="6" name="標題 2">
            <a:extLst>
              <a:ext uri="{FF2B5EF4-FFF2-40B4-BE49-F238E27FC236}">
                <a16:creationId xmlns:a16="http://schemas.microsoft.com/office/drawing/2014/main" id="{6D72615D-646C-4476-889E-5194EB577B0D}"/>
              </a:ext>
            </a:extLst>
          </p:cNvPr>
          <p:cNvSpPr>
            <a:spLocks noGrp="1"/>
          </p:cNvSpPr>
          <p:nvPr>
            <p:ph type="title"/>
          </p:nvPr>
        </p:nvSpPr>
        <p:spPr>
          <a:xfrm>
            <a:off x="301752" y="228600"/>
            <a:ext cx="8534400" cy="758952"/>
          </a:xfrm>
        </p:spPr>
        <p:txBody>
          <a:bodyPr>
            <a:normAutofit/>
          </a:bodyPr>
          <a:lstStyle/>
          <a:p>
            <a:r>
              <a:rPr lang="en-GB" altLang="en-US" sz="3600" dirty="0"/>
              <a:t>External Stakeholders and Objectives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3">
            <a:extLst>
              <a:ext uri="{FF2B5EF4-FFF2-40B4-BE49-F238E27FC236}">
                <a16:creationId xmlns:a16="http://schemas.microsoft.com/office/drawing/2014/main" id="{F12B82D0-A205-4F07-A302-65C9059BD8CC}"/>
              </a:ext>
            </a:extLst>
          </p:cNvPr>
          <p:cNvSpPr>
            <a:spLocks noGrp="1"/>
          </p:cNvSpPr>
          <p:nvPr>
            <p:ph type="body" idx="1"/>
          </p:nvPr>
        </p:nvSpPr>
        <p:spPr>
          <a:xfrm>
            <a:off x="568452" y="1628800"/>
            <a:ext cx="8001000" cy="4876800"/>
          </a:xfrm>
        </p:spPr>
        <p:txBody>
          <a:bodyPr/>
          <a:lstStyle/>
          <a:p>
            <a:pPr>
              <a:buSzPct val="120000"/>
              <a:buFont typeface="Arial" panose="020B0604020202020204" pitchFamily="34" charset="0"/>
              <a:buChar char="•"/>
            </a:pPr>
            <a:r>
              <a:rPr lang="en-US" altLang="zh-TW" sz="2800" dirty="0"/>
              <a:t>Pressure Groups:</a:t>
            </a:r>
            <a:r>
              <a:rPr lang="en-US" altLang="zh-TW" sz="2800" dirty="0">
                <a:solidFill>
                  <a:srgbClr val="FF0000"/>
                </a:solidFill>
              </a:rPr>
              <a:t> </a:t>
            </a:r>
            <a:r>
              <a:rPr lang="en-US" altLang="zh-TW" sz="2800" dirty="0"/>
              <a:t>organized with particular interests and points of view. Examples are the environmental campaigning groups Greenpeace and Friends of the Earth, who see themselves as defending the environment.</a:t>
            </a:r>
          </a:p>
          <a:p>
            <a:pPr marL="625475" indent="-352425">
              <a:buFont typeface="Courier New" panose="02070309020205020404" pitchFamily="49" charset="0"/>
              <a:buChar char="o"/>
            </a:pPr>
            <a:r>
              <a:rPr lang="en-US" altLang="zh-TW" sz="2800" dirty="0">
                <a:solidFill>
                  <a:schemeClr val="bg1">
                    <a:lumMod val="50000"/>
                  </a:schemeClr>
                </a:solidFill>
              </a:rPr>
              <a:t>Objective: safeguard their environmental stake in the business</a:t>
            </a:r>
          </a:p>
        </p:txBody>
      </p:sp>
      <p:sp>
        <p:nvSpPr>
          <p:cNvPr id="6" name="標題 2">
            <a:extLst>
              <a:ext uri="{FF2B5EF4-FFF2-40B4-BE49-F238E27FC236}">
                <a16:creationId xmlns:a16="http://schemas.microsoft.com/office/drawing/2014/main" id="{2FFE6D94-D53D-42F7-B26F-78FE7E3449CC}"/>
              </a:ext>
            </a:extLst>
          </p:cNvPr>
          <p:cNvSpPr>
            <a:spLocks noGrp="1"/>
          </p:cNvSpPr>
          <p:nvPr>
            <p:ph type="title"/>
          </p:nvPr>
        </p:nvSpPr>
        <p:spPr>
          <a:xfrm>
            <a:off x="301752" y="228600"/>
            <a:ext cx="8534400" cy="758952"/>
          </a:xfrm>
        </p:spPr>
        <p:txBody>
          <a:bodyPr>
            <a:normAutofit/>
          </a:bodyPr>
          <a:lstStyle/>
          <a:p>
            <a:r>
              <a:rPr lang="en-GB" altLang="en-US" sz="3600" dirty="0"/>
              <a:t>External Stakeholders and Objectives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a:extLst>
              <a:ext uri="{FF2B5EF4-FFF2-40B4-BE49-F238E27FC236}">
                <a16:creationId xmlns:a16="http://schemas.microsoft.com/office/drawing/2014/main" id="{7F54D903-7EE2-4BD3-8FFE-6D4A92C78F97}"/>
              </a:ext>
            </a:extLst>
          </p:cNvPr>
          <p:cNvSpPr>
            <a:spLocks noGrp="1"/>
          </p:cNvSpPr>
          <p:nvPr>
            <p:ph type="body" idx="1"/>
          </p:nvPr>
        </p:nvSpPr>
        <p:spPr>
          <a:xfrm>
            <a:off x="568452" y="1628800"/>
            <a:ext cx="8001000" cy="4364233"/>
          </a:xfrm>
        </p:spPr>
        <p:txBody>
          <a:bodyPr/>
          <a:lstStyle/>
          <a:p>
            <a:pPr>
              <a:buSzPct val="120000"/>
              <a:buFont typeface="Arial" panose="020B0604020202020204" pitchFamily="34" charset="0"/>
              <a:buChar char="•"/>
            </a:pPr>
            <a:r>
              <a:rPr lang="en-US" altLang="zh-TW" sz="2800" dirty="0"/>
              <a:t>Trade Unions: represent interests of groups of employees</a:t>
            </a:r>
          </a:p>
          <a:p>
            <a:pPr marL="625475" indent="-352425">
              <a:buFont typeface="Courier New" panose="02070309020205020404" pitchFamily="49" charset="0"/>
              <a:buChar char="o"/>
            </a:pPr>
            <a:r>
              <a:rPr lang="en-US" altLang="zh-TW" sz="2800" dirty="0">
                <a:solidFill>
                  <a:schemeClr val="bg1">
                    <a:lumMod val="50000"/>
                  </a:schemeClr>
                </a:solidFill>
              </a:rPr>
              <a:t>Objective: seek to secure high wages and better working conditions for their members</a:t>
            </a:r>
          </a:p>
          <a:p>
            <a:pPr>
              <a:buFont typeface="Arial" panose="020B0604020202020204" pitchFamily="34" charset="0"/>
              <a:buNone/>
            </a:pPr>
            <a:endParaRPr lang="en-US" altLang="zh-TW" sz="1200" dirty="0"/>
          </a:p>
          <a:p>
            <a:pPr>
              <a:buSzPct val="120000"/>
              <a:buFont typeface="Arial" panose="020B0604020202020204" pitchFamily="34" charset="0"/>
              <a:buChar char="•"/>
            </a:pPr>
            <a:r>
              <a:rPr lang="en-US" altLang="zh-TW" sz="2800" dirty="0"/>
              <a:t>Employers’ Association</a:t>
            </a:r>
          </a:p>
          <a:p>
            <a:pPr marL="625475" indent="-352425">
              <a:buFont typeface="Courier New" panose="02070309020205020404" pitchFamily="49" charset="0"/>
              <a:buChar char="o"/>
            </a:pPr>
            <a:r>
              <a:rPr lang="en-US" altLang="zh-TW" sz="2800" dirty="0">
                <a:solidFill>
                  <a:schemeClr val="bg1">
                    <a:lumMod val="50000"/>
                  </a:schemeClr>
                </a:solidFill>
              </a:rPr>
              <a:t>Objective: represent the interests of groups of employers</a:t>
            </a:r>
          </a:p>
        </p:txBody>
      </p:sp>
      <p:sp>
        <p:nvSpPr>
          <p:cNvPr id="6" name="標題 2">
            <a:extLst>
              <a:ext uri="{FF2B5EF4-FFF2-40B4-BE49-F238E27FC236}">
                <a16:creationId xmlns:a16="http://schemas.microsoft.com/office/drawing/2014/main" id="{5948589F-EE76-4A19-B32D-11C961FD79BE}"/>
              </a:ext>
            </a:extLst>
          </p:cNvPr>
          <p:cNvSpPr>
            <a:spLocks noGrp="1"/>
          </p:cNvSpPr>
          <p:nvPr>
            <p:ph type="title"/>
          </p:nvPr>
        </p:nvSpPr>
        <p:spPr>
          <a:xfrm>
            <a:off x="301752" y="228600"/>
            <a:ext cx="8534400" cy="758952"/>
          </a:xfrm>
        </p:spPr>
        <p:txBody>
          <a:bodyPr>
            <a:normAutofit/>
          </a:bodyPr>
          <a:lstStyle/>
          <a:p>
            <a:r>
              <a:rPr lang="en-GB" altLang="en-US" sz="3600" dirty="0"/>
              <a:t>External Stakeholders and Objectives</a:t>
            </a:r>
            <a:endParaRPr lang="en-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612775" y="228600"/>
            <a:ext cx="8153400" cy="990600"/>
          </a:xfrm>
        </p:spPr>
        <p:txBody>
          <a:bodyPr/>
          <a:lstStyle/>
          <a:p>
            <a:endParaRPr lang="en-US" altLang="en-US"/>
          </a:p>
        </p:txBody>
      </p:sp>
      <p:pic>
        <p:nvPicPr>
          <p:cNvPr id="71683" name="圖片 2"/>
          <p:cNvPicPr>
            <a:picLocks noChangeAspect="1" noChangeArrowheads="1"/>
          </p:cNvPicPr>
          <p:nvPr/>
        </p:nvPicPr>
        <p:blipFill>
          <a:blip r:embed="rId3">
            <a:extLst>
              <a:ext uri="{28A0092B-C50C-407E-A947-70E740481C1C}">
                <a14:useLocalDpi xmlns:a14="http://schemas.microsoft.com/office/drawing/2010/main" val="0"/>
              </a:ext>
            </a:extLst>
          </a:blip>
          <a:srcRect l="19289" t="21986" r="23225" b="9381"/>
          <a:stretch>
            <a:fillRect/>
          </a:stretch>
        </p:blipFill>
        <p:spPr bwMode="auto">
          <a:xfrm>
            <a:off x="709613" y="692150"/>
            <a:ext cx="7724775"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61287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54CDA3-EA96-4094-99B2-B186E2C53F28}"/>
              </a:ext>
            </a:extLst>
          </p:cNvPr>
          <p:cNvSpPr>
            <a:spLocks noGrp="1"/>
          </p:cNvSpPr>
          <p:nvPr>
            <p:ph type="title"/>
          </p:nvPr>
        </p:nvSpPr>
        <p:spPr/>
        <p:txBody>
          <a:bodyPr>
            <a:normAutofit/>
          </a:bodyPr>
          <a:lstStyle/>
          <a:p>
            <a:r>
              <a:rPr lang="en-US" altLang="en-US" dirty="0">
                <a:solidFill>
                  <a:schemeClr val="accent3"/>
                </a:solidFill>
                <a:cs typeface="Arial" charset="0"/>
              </a:rPr>
              <a:t>Discussion</a:t>
            </a:r>
            <a:endParaRPr lang="zh-HK" altLang="en-US" dirty="0">
              <a:solidFill>
                <a:schemeClr val="accent3"/>
              </a:solidFill>
            </a:endParaRPr>
          </a:p>
        </p:txBody>
      </p:sp>
      <p:sp>
        <p:nvSpPr>
          <p:cNvPr id="8" name="Rectangle 10">
            <a:extLst>
              <a:ext uri="{FF2B5EF4-FFF2-40B4-BE49-F238E27FC236}">
                <a16:creationId xmlns:a16="http://schemas.microsoft.com/office/drawing/2014/main" id="{13A40A83-1471-491A-B3AE-21BF146CA5D4}"/>
              </a:ext>
            </a:extLst>
          </p:cNvPr>
          <p:cNvSpPr>
            <a:spLocks noGrp="1" noChangeArrowheads="1"/>
          </p:cNvSpPr>
          <p:nvPr>
            <p:ph idx="1"/>
          </p:nvPr>
        </p:nvSpPr>
        <p:spPr>
          <a:xfrm>
            <a:off x="457200" y="1628800"/>
            <a:ext cx="8229600" cy="4289666"/>
          </a:xfrm>
        </p:spPr>
        <p:txBody>
          <a:bodyPr>
            <a:normAutofit/>
          </a:bodyPr>
          <a:lstStyle/>
          <a:p>
            <a:pPr>
              <a:spcBef>
                <a:spcPts val="600"/>
              </a:spcBef>
              <a:defRPr/>
            </a:pPr>
            <a:r>
              <a:rPr lang="en-US" altLang="en-US" sz="2800" dirty="0">
                <a:cs typeface="Arial" panose="020B0604020202020204" pitchFamily="34" charset="0"/>
              </a:rPr>
              <a:t>Why in most situations, companies are encouraged to pursue growth strategies?</a:t>
            </a: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latin typeface="Arial" pitchFamily="34" charset="0"/>
              <a:cs typeface="Arial" pitchFamily="34" charset="0"/>
            </a:endParaRPr>
          </a:p>
          <a:p>
            <a:pPr>
              <a:spcBef>
                <a:spcPts val="600"/>
              </a:spcBef>
              <a:defRPr/>
            </a:pPr>
            <a:endParaRPr lang="en-US" altLang="en-US" sz="2800" dirty="0">
              <a:cs typeface="Arial" pitchFamily="34" charset="0"/>
            </a:endParaRPr>
          </a:p>
          <a:p>
            <a:pPr>
              <a:spcAft>
                <a:spcPts val="0"/>
              </a:spcAft>
              <a:defRPr/>
            </a:pPr>
            <a:endParaRPr sz="2400" dirty="0"/>
          </a:p>
        </p:txBody>
      </p:sp>
    </p:spTree>
    <p:extLst>
      <p:ext uri="{BB962C8B-B14F-4D97-AF65-F5344CB8AC3E}">
        <p14:creationId xmlns:p14="http://schemas.microsoft.com/office/powerpoint/2010/main" val="16508764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544" y="1556792"/>
            <a:ext cx="8208912" cy="4693593"/>
          </a:xfrm>
          <a:prstGeom prst="rect">
            <a:avLst/>
          </a:prstGeom>
        </p:spPr>
        <p:txBody>
          <a:bodyPr wrap="square">
            <a:spAutoFit/>
          </a:bodyPr>
          <a:lstStyle/>
          <a:p>
            <a:pPr marL="350838" indent="-350838"/>
            <a:r>
              <a:rPr lang="en-US" sz="2400" dirty="0">
                <a:latin typeface="Arial" panose="020B0604020202020204" pitchFamily="34" charset="0"/>
                <a:cs typeface="Arial" panose="020B0604020202020204" pitchFamily="34" charset="0"/>
              </a:rPr>
              <a:t>1. </a:t>
            </a:r>
            <a:r>
              <a:rPr lang="en-US" sz="2300" dirty="0">
                <a:cs typeface="Arial" panose="020B0604020202020204" pitchFamily="34" charset="0"/>
              </a:rPr>
              <a:t>Broad in scope; does not include monetary amounts, numbers, percentages, ratios, or objectives</a:t>
            </a:r>
          </a:p>
          <a:p>
            <a:pPr marL="350838" indent="-350838"/>
            <a:r>
              <a:rPr lang="en-US" sz="2300" dirty="0">
                <a:cs typeface="Arial" panose="020B0604020202020204" pitchFamily="34" charset="0"/>
              </a:rPr>
              <a:t>2. Fewer than 150 words in length</a:t>
            </a:r>
          </a:p>
          <a:p>
            <a:pPr marL="350838" indent="-350838"/>
            <a:r>
              <a:rPr lang="en-US" sz="2300" dirty="0">
                <a:cs typeface="Arial" panose="020B0604020202020204" pitchFamily="34" charset="0"/>
              </a:rPr>
              <a:t>3. Inspiring</a:t>
            </a:r>
          </a:p>
          <a:p>
            <a:pPr marL="350838" indent="-350838"/>
            <a:r>
              <a:rPr lang="en-US" sz="2300" dirty="0">
                <a:cs typeface="Arial" panose="020B0604020202020204" pitchFamily="34" charset="0"/>
              </a:rPr>
              <a:t>4. Identifies the utility of a firm’s products</a:t>
            </a:r>
          </a:p>
          <a:p>
            <a:pPr marL="350838" indent="-350838"/>
            <a:r>
              <a:rPr lang="en-US" sz="2300" dirty="0">
                <a:cs typeface="Arial" panose="020B0604020202020204" pitchFamily="34" charset="0"/>
              </a:rPr>
              <a:t>5. Reveals that the firm is socially responsible</a:t>
            </a:r>
          </a:p>
          <a:p>
            <a:pPr marL="350838" indent="-350838"/>
            <a:r>
              <a:rPr lang="en-US" sz="2300" dirty="0">
                <a:cs typeface="Arial" panose="020B0604020202020204" pitchFamily="34" charset="0"/>
              </a:rPr>
              <a:t>6. Reveals that the firm is environmentally responsible</a:t>
            </a:r>
          </a:p>
          <a:p>
            <a:pPr marL="350838" indent="-350838"/>
            <a:r>
              <a:rPr lang="en-US" sz="2300" dirty="0">
                <a:cs typeface="Arial" panose="020B0604020202020204" pitchFamily="34" charset="0"/>
              </a:rPr>
              <a:t>7. Includes nine components: customers, products or services, markets, technology, concern for survival/growth/profits, philosophy, self-concept, concern for public image, concern for employees</a:t>
            </a:r>
          </a:p>
          <a:p>
            <a:pPr marL="350838" indent="-350838"/>
            <a:r>
              <a:rPr lang="en-US" sz="2300" dirty="0">
                <a:cs typeface="Arial" panose="020B0604020202020204" pitchFamily="34" charset="0"/>
              </a:rPr>
              <a:t>8. Reconciliatory</a:t>
            </a:r>
          </a:p>
          <a:p>
            <a:pPr marL="350838" indent="-350838"/>
            <a:r>
              <a:rPr lang="en-US" sz="2300" dirty="0">
                <a:cs typeface="Arial" panose="020B0604020202020204" pitchFamily="34" charset="0"/>
              </a:rPr>
              <a:t>9. Enduring</a:t>
            </a:r>
          </a:p>
        </p:txBody>
      </p:sp>
      <p:sp>
        <p:nvSpPr>
          <p:cNvPr id="6" name="Title 5">
            <a:extLst>
              <a:ext uri="{FF2B5EF4-FFF2-40B4-BE49-F238E27FC236}">
                <a16:creationId xmlns:a16="http://schemas.microsoft.com/office/drawing/2014/main" id="{C248C798-5B21-413B-8209-74356C34997C}"/>
              </a:ext>
            </a:extLst>
          </p:cNvPr>
          <p:cNvSpPr>
            <a:spLocks noGrp="1"/>
          </p:cNvSpPr>
          <p:nvPr>
            <p:ph type="title"/>
          </p:nvPr>
        </p:nvSpPr>
        <p:spPr/>
        <p:txBody>
          <a:bodyPr/>
          <a:lstStyle/>
          <a:p>
            <a:r>
              <a:rPr lang="en-US" altLang="en-US" dirty="0">
                <a:solidFill>
                  <a:schemeClr val="accent3"/>
                </a:solidFill>
                <a:cs typeface="Arial" charset="0"/>
              </a:rPr>
              <a:t>Characteristics of a Mission Statement</a:t>
            </a:r>
            <a:endParaRPr lang="zh-HK" altLang="en-US" dirty="0">
              <a:solidFill>
                <a:schemeClr val="accent3"/>
              </a:solidFill>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301752" y="172330"/>
            <a:ext cx="8534400" cy="758952"/>
          </a:xfrm>
        </p:spPr>
        <p:txBody>
          <a:bodyPr/>
          <a:lstStyle/>
          <a:p>
            <a:pPr>
              <a:defRPr/>
            </a:pPr>
            <a:r>
              <a:rPr lang="en-US" altLang="en-US" dirty="0">
                <a:solidFill>
                  <a:schemeClr val="accent3"/>
                </a:solidFill>
                <a:ea typeface="+mj-ea"/>
                <a:cs typeface="Arial" charset="0"/>
              </a:rPr>
              <a:t>A Customer Orientation</a:t>
            </a:r>
          </a:p>
        </p:txBody>
      </p:sp>
      <p:sp>
        <p:nvSpPr>
          <p:cNvPr id="51202" name="Content Placeholder 2"/>
          <p:cNvSpPr>
            <a:spLocks noGrp="1"/>
          </p:cNvSpPr>
          <p:nvPr>
            <p:ph idx="1"/>
          </p:nvPr>
        </p:nvSpPr>
        <p:spPr>
          <a:xfrm>
            <a:off x="500500" y="1628800"/>
            <a:ext cx="8136904" cy="4572000"/>
          </a:xfrm>
        </p:spPr>
        <p:txBody>
          <a:bodyPr/>
          <a:lstStyle/>
          <a:p>
            <a:pPr>
              <a:spcBef>
                <a:spcPts val="600"/>
              </a:spcBef>
              <a:buSzPct val="80000"/>
              <a:buFont typeface="Wingdings" panose="05000000000000000000" pitchFamily="2" charset="2"/>
              <a:buChar char="l"/>
            </a:pPr>
            <a:r>
              <a:rPr lang="en-US" altLang="en-US" dirty="0">
                <a:solidFill>
                  <a:schemeClr val="tx1"/>
                </a:solidFill>
                <a:cs typeface="Arial" pitchFamily="34" charset="0"/>
              </a:rPr>
              <a:t>A mission statement should: </a:t>
            </a:r>
          </a:p>
          <a:p>
            <a:pPr marL="625475" indent="-352425">
              <a:spcBef>
                <a:spcPts val="600"/>
              </a:spcBef>
              <a:buFont typeface="Courier New" panose="02070309020205020404" pitchFamily="49" charset="0"/>
              <a:buChar char="o"/>
            </a:pPr>
            <a:r>
              <a:rPr lang="en-US" altLang="en-US" sz="2800" dirty="0">
                <a:solidFill>
                  <a:schemeClr val="bg1">
                    <a:lumMod val="50000"/>
                  </a:schemeClr>
                </a:solidFill>
              </a:rPr>
              <a:t>define what the organization is and what the organization aspires to be</a:t>
            </a:r>
          </a:p>
          <a:p>
            <a:pPr marL="625475" indent="-352425">
              <a:spcBef>
                <a:spcPts val="600"/>
              </a:spcBef>
              <a:buFont typeface="Courier New" panose="02070309020205020404" pitchFamily="49" charset="0"/>
              <a:buChar char="o"/>
            </a:pPr>
            <a:r>
              <a:rPr lang="en-US" altLang="en-US" sz="2800" dirty="0">
                <a:solidFill>
                  <a:schemeClr val="bg1">
                    <a:lumMod val="50000"/>
                  </a:schemeClr>
                </a:solidFill>
              </a:rPr>
              <a:t>be limited enough to exclude some ventures and broad enough to allow for creative growth</a:t>
            </a:r>
          </a:p>
          <a:p>
            <a:pPr marL="625475" indent="-352425">
              <a:spcBef>
                <a:spcPts val="600"/>
              </a:spcBef>
              <a:buFont typeface="Courier New" panose="02070309020205020404" pitchFamily="49" charset="0"/>
              <a:buChar char="o"/>
            </a:pPr>
            <a:r>
              <a:rPr lang="en-US" altLang="en-US" sz="2800" dirty="0">
                <a:solidFill>
                  <a:schemeClr val="bg1">
                    <a:lumMod val="50000"/>
                  </a:schemeClr>
                </a:solidFill>
              </a:rPr>
              <a:t>distinguish a given organization from all others</a:t>
            </a:r>
          </a:p>
          <a:p>
            <a:pPr marL="0" indent="0">
              <a:buFont typeface="Franklin Gothic Book" pitchFamily="-84" charset="0"/>
              <a:buChar char="►"/>
            </a:pPr>
            <a:endParaRPr lang="en-US" altLang="en-US"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altLang="en-US" dirty="0">
                <a:solidFill>
                  <a:schemeClr val="accent3"/>
                </a:solidFill>
                <a:ea typeface="+mj-ea"/>
                <a:cs typeface="Arial" charset="0"/>
              </a:rPr>
              <a:t>A Customer Orientation</a:t>
            </a:r>
          </a:p>
        </p:txBody>
      </p:sp>
      <p:sp>
        <p:nvSpPr>
          <p:cNvPr id="32771" name="Content Placeholder 2"/>
          <p:cNvSpPr>
            <a:spLocks noGrp="1"/>
          </p:cNvSpPr>
          <p:nvPr>
            <p:ph idx="1"/>
          </p:nvPr>
        </p:nvSpPr>
        <p:spPr>
          <a:xfrm>
            <a:off x="539552" y="1628800"/>
            <a:ext cx="8136904" cy="4572000"/>
          </a:xfrm>
        </p:spPr>
        <p:txBody>
          <a:bodyPr/>
          <a:lstStyle/>
          <a:p>
            <a:pPr>
              <a:spcBef>
                <a:spcPts val="600"/>
              </a:spcBef>
              <a:buSzPct val="80000"/>
              <a:buFont typeface="Wingdings" panose="05000000000000000000" pitchFamily="2" charset="2"/>
              <a:buChar char="l"/>
              <a:defRPr/>
            </a:pPr>
            <a:r>
              <a:rPr lang="en-US" altLang="en-US" sz="2800" dirty="0">
                <a:solidFill>
                  <a:schemeClr val="tx1"/>
                </a:solidFill>
                <a:ea typeface="+mn-ea"/>
                <a:cs typeface="Arial" charset="0"/>
              </a:rPr>
              <a:t>A mission statement should also:</a:t>
            </a:r>
          </a:p>
          <a:p>
            <a:pPr marL="625475" indent="-352425">
              <a:spcBef>
                <a:spcPts val="600"/>
              </a:spcBef>
              <a:buFont typeface="Courier New" panose="02070309020205020404" pitchFamily="49" charset="0"/>
              <a:buChar char="o"/>
              <a:defRPr/>
            </a:pPr>
            <a:r>
              <a:rPr lang="en-US" altLang="en-US" sz="2800" dirty="0">
                <a:solidFill>
                  <a:schemeClr val="bg1">
                    <a:lumMod val="50000"/>
                  </a:schemeClr>
                </a:solidFill>
              </a:rPr>
              <a:t>serve as a framework for evaluating both current and prospective activities</a:t>
            </a:r>
          </a:p>
          <a:p>
            <a:pPr marL="625475" indent="-352425">
              <a:spcBef>
                <a:spcPts val="600"/>
              </a:spcBef>
              <a:buFont typeface="Courier New" panose="02070309020205020404" pitchFamily="49" charset="0"/>
              <a:buChar char="o"/>
              <a:defRPr/>
            </a:pPr>
            <a:r>
              <a:rPr lang="en-US" altLang="en-US" sz="2800" dirty="0">
                <a:solidFill>
                  <a:schemeClr val="bg1">
                    <a:lumMod val="50000"/>
                  </a:schemeClr>
                </a:solidFill>
              </a:rPr>
              <a:t>be stated in terms sufficiently clear to be widely understood throughout the organization</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a:defRPr/>
            </a:pPr>
            <a:r>
              <a:rPr lang="en-US" altLang="en-US" dirty="0">
                <a:solidFill>
                  <a:schemeClr val="accent3"/>
                </a:solidFill>
                <a:ea typeface="+mj-ea"/>
                <a:cs typeface="Arial" charset="0"/>
              </a:rPr>
              <a:t>A Customer Orientation</a:t>
            </a:r>
          </a:p>
        </p:txBody>
      </p:sp>
      <p:sp>
        <p:nvSpPr>
          <p:cNvPr id="53250" name="Content Placeholder 2"/>
          <p:cNvSpPr>
            <a:spLocks noGrp="1"/>
          </p:cNvSpPr>
          <p:nvPr>
            <p:ph idx="1"/>
          </p:nvPr>
        </p:nvSpPr>
        <p:spPr>
          <a:xfrm>
            <a:off x="467544" y="1628800"/>
            <a:ext cx="8136904" cy="4572000"/>
          </a:xfrm>
        </p:spPr>
        <p:txBody>
          <a:bodyPr>
            <a:normAutofit/>
          </a:bodyPr>
          <a:lstStyle/>
          <a:p>
            <a:pPr>
              <a:spcBef>
                <a:spcPts val="600"/>
              </a:spcBef>
            </a:pPr>
            <a:r>
              <a:rPr lang="en-US" altLang="en-US" sz="2800" dirty="0">
                <a:solidFill>
                  <a:schemeClr val="tx1"/>
                </a:solidFill>
                <a:cs typeface="Arial" pitchFamily="34" charset="0"/>
              </a:rPr>
              <a:t>A good mission statement reflects the anticipations of customers.</a:t>
            </a:r>
          </a:p>
          <a:p>
            <a:pPr>
              <a:spcBef>
                <a:spcPts val="600"/>
              </a:spcBef>
            </a:pPr>
            <a:r>
              <a:rPr lang="en-US" altLang="en-US" sz="2800" dirty="0">
                <a:solidFill>
                  <a:schemeClr val="tx1"/>
                </a:solidFill>
                <a:cs typeface="Arial" pitchFamily="34" charset="0"/>
              </a:rPr>
              <a:t>The operating philosophy of organizations should be to identify customers</a:t>
            </a:r>
            <a:r>
              <a:rPr lang="en-US" altLang="ja-JP" sz="2800" dirty="0">
                <a:solidFill>
                  <a:schemeClr val="tx1"/>
                </a:solidFill>
                <a:cs typeface="Arial" pitchFamily="34" charset="0"/>
              </a:rPr>
              <a:t>' needs and then provide a product or service to fulfill those needs.</a:t>
            </a:r>
            <a:endParaRPr lang="en-US" altLang="en-US" sz="2800"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a:bodyPr>
          <a:lstStyle/>
          <a:p>
            <a:pPr>
              <a:defRPr/>
            </a:pPr>
            <a:r>
              <a:rPr lang="en-US" altLang="en-US" dirty="0">
                <a:solidFill>
                  <a:schemeClr val="accent3"/>
                </a:solidFill>
                <a:ea typeface="+mj-ea"/>
                <a:cs typeface="Arial" charset="0"/>
              </a:rPr>
              <a:t>Mission Statement Components</a:t>
            </a:r>
          </a:p>
        </p:txBody>
      </p:sp>
      <p:sp>
        <p:nvSpPr>
          <p:cNvPr id="54274" name="Content Placeholder 2"/>
          <p:cNvSpPr>
            <a:spLocks noGrp="1"/>
          </p:cNvSpPr>
          <p:nvPr>
            <p:ph idx="1"/>
          </p:nvPr>
        </p:nvSpPr>
        <p:spPr>
          <a:xfrm>
            <a:off x="606247" y="1700808"/>
            <a:ext cx="8208912" cy="4572000"/>
          </a:xfrm>
        </p:spPr>
        <p:txBody>
          <a:bodyPr>
            <a:normAutofit/>
          </a:bodyPr>
          <a:lstStyle/>
          <a:p>
            <a:pPr marL="579438" indent="-579438">
              <a:spcBef>
                <a:spcPts val="600"/>
              </a:spcBef>
              <a:buNone/>
            </a:pPr>
            <a:r>
              <a:rPr lang="en-US" b="1" dirty="0">
                <a:cs typeface="Arial" panose="020B0604020202020204" pitchFamily="34" charset="0"/>
              </a:rPr>
              <a:t>1. Customers</a:t>
            </a:r>
            <a:r>
              <a:rPr lang="en-US" dirty="0">
                <a:cs typeface="Arial" panose="020B0604020202020204" pitchFamily="34" charset="0"/>
              </a:rPr>
              <a:t>—Who are the firm’s customers?</a:t>
            </a:r>
          </a:p>
          <a:p>
            <a:pPr marL="450850" indent="-450850">
              <a:spcBef>
                <a:spcPts val="600"/>
              </a:spcBef>
              <a:buNone/>
            </a:pPr>
            <a:r>
              <a:rPr lang="en-US" b="1" dirty="0">
                <a:cs typeface="Arial" panose="020B0604020202020204" pitchFamily="34" charset="0"/>
              </a:rPr>
              <a:t>2. Products or services</a:t>
            </a:r>
            <a:r>
              <a:rPr lang="en-US" dirty="0">
                <a:cs typeface="Arial" panose="020B0604020202020204" pitchFamily="34" charset="0"/>
              </a:rPr>
              <a:t>—What are the firm’s major products or services?</a:t>
            </a:r>
          </a:p>
          <a:p>
            <a:pPr marL="365125" indent="-365125">
              <a:spcBef>
                <a:spcPts val="600"/>
              </a:spcBef>
              <a:buNone/>
            </a:pPr>
            <a:r>
              <a:rPr lang="en-US" b="1" dirty="0">
                <a:cs typeface="Arial" panose="020B0604020202020204" pitchFamily="34" charset="0"/>
              </a:rPr>
              <a:t>3. Markets</a:t>
            </a:r>
            <a:r>
              <a:rPr lang="en-US" dirty="0">
                <a:cs typeface="Arial" panose="020B0604020202020204" pitchFamily="34" charset="0"/>
              </a:rPr>
              <a:t>—Geographically, where does the firm compete?</a:t>
            </a:r>
          </a:p>
          <a:p>
            <a:pPr marL="365125" indent="-365125">
              <a:spcBef>
                <a:spcPts val="600"/>
              </a:spcBef>
              <a:buNone/>
            </a:pPr>
            <a:r>
              <a:rPr lang="en-US" b="1" dirty="0">
                <a:cs typeface="Arial" panose="020B0604020202020204" pitchFamily="34" charset="0"/>
              </a:rPr>
              <a:t>4. Technology</a:t>
            </a:r>
            <a:r>
              <a:rPr lang="en-US" dirty="0">
                <a:cs typeface="Arial" panose="020B0604020202020204" pitchFamily="34" charset="0"/>
              </a:rPr>
              <a:t>—Is the firm technologically current?</a:t>
            </a:r>
          </a:p>
          <a:p>
            <a:pPr marL="450850" indent="-450850">
              <a:spcBef>
                <a:spcPts val="600"/>
              </a:spcBef>
              <a:buNone/>
            </a:pPr>
            <a:r>
              <a:rPr lang="en-US" b="1" dirty="0">
                <a:cs typeface="Arial" panose="020B0604020202020204" pitchFamily="34" charset="0"/>
              </a:rPr>
              <a:t>5. Survival, growth, and profitability</a:t>
            </a:r>
            <a:r>
              <a:rPr lang="en-US" dirty="0">
                <a:cs typeface="Arial" panose="020B0604020202020204" pitchFamily="34" charset="0"/>
              </a:rPr>
              <a:t>—Is the firm committed to growth and financial soundness? </a:t>
            </a:r>
            <a:endParaRPr lang="en-US" altLang="en-US"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a:defRPr/>
            </a:pPr>
            <a:r>
              <a:rPr lang="en-US" altLang="en-US" dirty="0">
                <a:solidFill>
                  <a:schemeClr val="accent3"/>
                </a:solidFill>
                <a:ea typeface="+mj-ea"/>
                <a:cs typeface="Arial" charset="0"/>
              </a:rPr>
              <a:t>Mission Statement Components</a:t>
            </a:r>
          </a:p>
        </p:txBody>
      </p:sp>
      <p:sp>
        <p:nvSpPr>
          <p:cNvPr id="55298" name="Content Placeholder 2"/>
          <p:cNvSpPr>
            <a:spLocks noGrp="1"/>
          </p:cNvSpPr>
          <p:nvPr>
            <p:ph idx="1"/>
          </p:nvPr>
        </p:nvSpPr>
        <p:spPr>
          <a:xfrm>
            <a:off x="467544" y="1628800"/>
            <a:ext cx="8208912" cy="4572000"/>
          </a:xfrm>
        </p:spPr>
        <p:txBody>
          <a:bodyPr>
            <a:noAutofit/>
          </a:bodyPr>
          <a:lstStyle/>
          <a:p>
            <a:pPr marL="450850" indent="-450850">
              <a:spcBef>
                <a:spcPts val="600"/>
              </a:spcBef>
              <a:buNone/>
            </a:pPr>
            <a:r>
              <a:rPr lang="en-US" b="1" dirty="0">
                <a:cs typeface="Arial" panose="020B0604020202020204" pitchFamily="34" charset="0"/>
              </a:rPr>
              <a:t>6. Philosophy</a:t>
            </a:r>
            <a:r>
              <a:rPr lang="en-US" dirty="0">
                <a:cs typeface="Arial" panose="020B0604020202020204" pitchFamily="34" charset="0"/>
              </a:rPr>
              <a:t>—What are the basic beliefs, values, aspirations, and ethical priorities of the firm?</a:t>
            </a:r>
          </a:p>
          <a:p>
            <a:pPr marL="365125" indent="-365125">
              <a:spcBef>
                <a:spcPts val="600"/>
              </a:spcBef>
              <a:buNone/>
            </a:pPr>
            <a:r>
              <a:rPr lang="en-US" b="1" dirty="0">
                <a:cs typeface="Arial" panose="020B0604020202020204" pitchFamily="34" charset="0"/>
              </a:rPr>
              <a:t>7. Self-concept (distinctive competence)</a:t>
            </a:r>
            <a:r>
              <a:rPr lang="en-US" dirty="0">
                <a:cs typeface="Arial" panose="020B0604020202020204" pitchFamily="34" charset="0"/>
              </a:rPr>
              <a:t>—What is the firm’s major competitive advantage?</a:t>
            </a:r>
          </a:p>
          <a:p>
            <a:pPr marL="450850" indent="-450850">
              <a:spcBef>
                <a:spcPts val="600"/>
              </a:spcBef>
              <a:buNone/>
            </a:pPr>
            <a:r>
              <a:rPr lang="en-US" b="1" dirty="0">
                <a:cs typeface="Arial" panose="020B0604020202020204" pitchFamily="34" charset="0"/>
              </a:rPr>
              <a:t>8. Public image</a:t>
            </a:r>
            <a:r>
              <a:rPr lang="en-US" dirty="0">
                <a:cs typeface="Arial" panose="020B0604020202020204" pitchFamily="34" charset="0"/>
              </a:rPr>
              <a:t>—Is the firm responsive to social, community, and environmental concerns?</a:t>
            </a:r>
          </a:p>
          <a:p>
            <a:pPr marL="450850" indent="-450850">
              <a:spcBef>
                <a:spcPts val="600"/>
              </a:spcBef>
              <a:buNone/>
            </a:pPr>
            <a:r>
              <a:rPr lang="en-US" b="1" dirty="0">
                <a:cs typeface="Arial" panose="020B0604020202020204" pitchFamily="34" charset="0"/>
              </a:rPr>
              <a:t>9. Employees</a:t>
            </a:r>
            <a:r>
              <a:rPr lang="en-US" dirty="0">
                <a:cs typeface="Arial" panose="020B0604020202020204" pitchFamily="34" charset="0"/>
              </a:rPr>
              <a:t>—Are employees a valuable asset of the firm?</a:t>
            </a:r>
            <a:endParaRPr lang="en-US" altLang="en-US"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6F6E415B-D25B-4FD8-A550-0103B4D77A01}"/>
              </a:ext>
            </a:extLst>
          </p:cNvPr>
          <p:cNvSpPr>
            <a:spLocks noGrp="1" noChangeArrowheads="1"/>
          </p:cNvSpPr>
          <p:nvPr>
            <p:ph type="title"/>
          </p:nvPr>
        </p:nvSpPr>
        <p:spPr/>
        <p:txBody>
          <a:bodyPr>
            <a:normAutofit/>
          </a:bodyPr>
          <a:lstStyle/>
          <a:p>
            <a:r>
              <a:rPr lang="en-US" altLang="zh-TW" sz="3600" dirty="0">
                <a:ea typeface="新細明體" panose="02020500000000000000" pitchFamily="18" charset="-120"/>
              </a:rPr>
              <a:t>Mission of Vitasoy</a:t>
            </a:r>
          </a:p>
        </p:txBody>
      </p:sp>
      <p:sp>
        <p:nvSpPr>
          <p:cNvPr id="6" name="Rectangle 3">
            <a:extLst>
              <a:ext uri="{FF2B5EF4-FFF2-40B4-BE49-F238E27FC236}">
                <a16:creationId xmlns:a16="http://schemas.microsoft.com/office/drawing/2014/main" id="{85A2164E-E254-4BF9-823D-8F69C6AEE0F4}"/>
              </a:ext>
            </a:extLst>
          </p:cNvPr>
          <p:cNvSpPr>
            <a:spLocks noGrp="1" noChangeArrowheads="1"/>
          </p:cNvSpPr>
          <p:nvPr>
            <p:ph idx="1"/>
          </p:nvPr>
        </p:nvSpPr>
        <p:spPr>
          <a:xfrm>
            <a:off x="670173" y="1700808"/>
            <a:ext cx="7803654" cy="4715867"/>
          </a:xfrm>
        </p:spPr>
        <p:txBody>
          <a:bodyPr/>
          <a:lstStyle/>
          <a:p>
            <a:pPr>
              <a:defRPr/>
            </a:pPr>
            <a:r>
              <a:rPr lang="en-US" b="1" dirty="0"/>
              <a:t>Our Mission</a:t>
            </a:r>
            <a:br>
              <a:rPr lang="en-US" dirty="0"/>
            </a:br>
            <a:br>
              <a:rPr lang="en-US" dirty="0"/>
            </a:br>
            <a:r>
              <a:rPr lang="en-US" dirty="0">
                <a:solidFill>
                  <a:schemeClr val="bg1">
                    <a:lumMod val="50000"/>
                  </a:schemeClr>
                </a:solidFill>
              </a:rPr>
              <a:t>At Vitasoy, promoting consumer wellbeing is our number one priority. This is achieved through the provision of a variety of high-quality nutritious foods and beverages. Vitasoy is an innovative company, a reliable employer, and a responsible corporate citizen dedicated to creating value for our shareholders.</a:t>
            </a:r>
            <a:endParaRPr dirty="0">
              <a:solidFill>
                <a:schemeClr val="bg1">
                  <a:lumMod val="50000"/>
                </a:schemeClr>
              </a:solidFill>
            </a:endParaRPr>
          </a:p>
        </p:txBody>
      </p:sp>
    </p:spTree>
    <p:extLst>
      <p:ext uri="{BB962C8B-B14F-4D97-AF65-F5344CB8AC3E}">
        <p14:creationId xmlns:p14="http://schemas.microsoft.com/office/powerpoint/2010/main" val="31059487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pPr>
              <a:defRPr/>
            </a:pPr>
            <a:r>
              <a:rPr lang="en-US" altLang="zh-HK" sz="2800" dirty="0"/>
              <a:t>Linking the Vision And Mission With Core Values</a:t>
            </a:r>
            <a:endParaRPr lang="en-US" altLang="en-US" sz="2800" dirty="0">
              <a:solidFill>
                <a:schemeClr val="accent3"/>
              </a:solidFill>
              <a:ea typeface="+mj-ea"/>
              <a:cs typeface="Arial" charset="0"/>
            </a:endParaRPr>
          </a:p>
        </p:txBody>
      </p:sp>
      <p:sp>
        <p:nvSpPr>
          <p:cNvPr id="53250" name="Content Placeholder 2"/>
          <p:cNvSpPr>
            <a:spLocks noGrp="1"/>
          </p:cNvSpPr>
          <p:nvPr>
            <p:ph idx="1"/>
          </p:nvPr>
        </p:nvSpPr>
        <p:spPr>
          <a:xfrm>
            <a:off x="500500" y="1556792"/>
            <a:ext cx="8136904" cy="4680520"/>
          </a:xfrm>
        </p:spPr>
        <p:txBody>
          <a:bodyPr>
            <a:normAutofit/>
          </a:bodyPr>
          <a:lstStyle/>
          <a:p>
            <a:pPr>
              <a:spcBef>
                <a:spcPts val="600"/>
              </a:spcBef>
            </a:pPr>
            <a:r>
              <a:rPr lang="en-US" altLang="zh-HK" sz="2800" dirty="0"/>
              <a:t>Core values</a:t>
            </a:r>
          </a:p>
          <a:p>
            <a:pPr lvl="1">
              <a:defRPr/>
            </a:pPr>
            <a:r>
              <a:rPr lang="en-US" altLang="zh-HK" sz="2800" dirty="0">
                <a:solidFill>
                  <a:schemeClr val="bg1">
                    <a:lumMod val="50000"/>
                  </a:schemeClr>
                </a:solidFill>
              </a:rPr>
              <a:t>Are the beliefs, traits, and behavioral norms that employees are expected to display in conducting the firm’s business and in pursuing its strategic vision and mission</a:t>
            </a:r>
          </a:p>
          <a:p>
            <a:pPr lvl="1">
              <a:defRPr/>
            </a:pPr>
            <a:r>
              <a:rPr lang="en-US" altLang="zh-HK" sz="2800" dirty="0">
                <a:solidFill>
                  <a:schemeClr val="bg1">
                    <a:lumMod val="50000"/>
                  </a:schemeClr>
                </a:solidFill>
              </a:rPr>
              <a:t>Become an integral part of the firm’s culture and what makes it tick when strongly espoused and supported by top management</a:t>
            </a:r>
          </a:p>
          <a:p>
            <a:pPr lvl="1">
              <a:defRPr/>
            </a:pPr>
            <a:r>
              <a:rPr lang="en-US" altLang="zh-HK" sz="2800" dirty="0">
                <a:solidFill>
                  <a:schemeClr val="bg1">
                    <a:lumMod val="50000"/>
                  </a:schemeClr>
                </a:solidFill>
              </a:rPr>
              <a:t>Match the firm’s vision, mission, and strategy, contributing to the firm’s business success</a:t>
            </a:r>
          </a:p>
          <a:p>
            <a:pPr>
              <a:spcBef>
                <a:spcPts val="600"/>
              </a:spcBef>
            </a:pPr>
            <a:endParaRPr lang="en-US" altLang="en-US" sz="2800" dirty="0">
              <a:solidFill>
                <a:schemeClr val="tx1"/>
              </a:solidFill>
              <a:cs typeface="Arial" pitchFamily="34" charset="0"/>
            </a:endParaRPr>
          </a:p>
        </p:txBody>
      </p:sp>
    </p:spTree>
    <p:extLst>
      <p:ext uri="{BB962C8B-B14F-4D97-AF65-F5344CB8AC3E}">
        <p14:creationId xmlns:p14="http://schemas.microsoft.com/office/powerpoint/2010/main" val="30201649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9"/>
          <p:cNvSpPr>
            <a:spLocks noGrp="1" noChangeArrowheads="1"/>
          </p:cNvSpPr>
          <p:nvPr>
            <p:ph type="title"/>
          </p:nvPr>
        </p:nvSpPr>
        <p:spPr/>
        <p:txBody>
          <a:bodyPr>
            <a:normAutofit/>
          </a:bodyPr>
          <a:lstStyle/>
          <a:p>
            <a:r>
              <a:rPr lang="en-US" dirty="0">
                <a:solidFill>
                  <a:schemeClr val="accent3"/>
                </a:solidFill>
              </a:rPr>
              <a:t>Setting Objectives</a:t>
            </a:r>
          </a:p>
        </p:txBody>
      </p:sp>
      <p:sp>
        <p:nvSpPr>
          <p:cNvPr id="64515" name="Rectangle 10"/>
          <p:cNvSpPr>
            <a:spLocks noGrp="1" noChangeArrowheads="1"/>
          </p:cNvSpPr>
          <p:nvPr>
            <p:ph idx="1"/>
          </p:nvPr>
        </p:nvSpPr>
        <p:spPr>
          <a:xfrm>
            <a:off x="467544" y="1628800"/>
            <a:ext cx="8208912" cy="4680520"/>
          </a:xfrm>
        </p:spPr>
        <p:txBody>
          <a:bodyPr>
            <a:normAutofit/>
          </a:bodyPr>
          <a:lstStyle/>
          <a:p>
            <a:pPr>
              <a:spcBef>
                <a:spcPts val="600"/>
              </a:spcBef>
            </a:pPr>
            <a:r>
              <a:rPr lang="en-US" sz="2400" dirty="0"/>
              <a:t>The purposes of setting objectives</a:t>
            </a:r>
          </a:p>
          <a:p>
            <a:pPr lvl="1">
              <a:spcBef>
                <a:spcPts val="600"/>
              </a:spcBef>
            </a:pPr>
            <a:r>
              <a:rPr lang="en-US" sz="2400" dirty="0"/>
              <a:t>To </a:t>
            </a:r>
            <a:r>
              <a:rPr lang="en-US" sz="2400" dirty="0">
                <a:solidFill>
                  <a:schemeClr val="bg1">
                    <a:lumMod val="50000"/>
                  </a:schemeClr>
                </a:solidFill>
              </a:rPr>
              <a:t>convert the vision and mission into specific, measurable, challenging and timely performance targets</a:t>
            </a:r>
          </a:p>
          <a:p>
            <a:pPr lvl="1">
              <a:spcBef>
                <a:spcPts val="600"/>
              </a:spcBef>
            </a:pPr>
            <a:r>
              <a:rPr lang="en-US" sz="2400" dirty="0">
                <a:solidFill>
                  <a:schemeClr val="bg1">
                    <a:lumMod val="50000"/>
                  </a:schemeClr>
                </a:solidFill>
              </a:rPr>
              <a:t>To focus efforts and align actions throughout the organization</a:t>
            </a:r>
          </a:p>
          <a:p>
            <a:pPr lvl="1">
              <a:spcBef>
                <a:spcPts val="600"/>
              </a:spcBef>
            </a:pPr>
            <a:r>
              <a:rPr lang="en-US" sz="2400" dirty="0">
                <a:solidFill>
                  <a:schemeClr val="bg1">
                    <a:lumMod val="50000"/>
                  </a:schemeClr>
                </a:solidFill>
              </a:rPr>
              <a:t>To serve as yardsticks for tracking a firm’s performance and progress</a:t>
            </a:r>
          </a:p>
          <a:p>
            <a:pPr lvl="1">
              <a:spcBef>
                <a:spcPts val="600"/>
              </a:spcBef>
            </a:pPr>
            <a:r>
              <a:rPr lang="en-US" sz="2400" dirty="0">
                <a:solidFill>
                  <a:schemeClr val="bg1">
                    <a:lumMod val="50000"/>
                  </a:schemeClr>
                </a:solidFill>
              </a:rPr>
              <a:t>To provide motivation and inspire employees to greater levels of effort</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9"/>
          <p:cNvSpPr>
            <a:spLocks noGrp="1" noChangeArrowheads="1"/>
          </p:cNvSpPr>
          <p:nvPr>
            <p:ph type="title"/>
          </p:nvPr>
        </p:nvSpPr>
        <p:spPr/>
        <p:txBody>
          <a:bodyPr>
            <a:normAutofit/>
          </a:bodyPr>
          <a:lstStyle/>
          <a:p>
            <a:r>
              <a:rPr lang="en-US" dirty="0">
                <a:solidFill>
                  <a:schemeClr val="accent3"/>
                </a:solidFill>
              </a:rPr>
              <a:t>Core Concept</a:t>
            </a:r>
          </a:p>
        </p:txBody>
      </p:sp>
      <p:pic>
        <p:nvPicPr>
          <p:cNvPr id="6" name="Picture 2" descr="smart principle的圖片搜尋結果">
            <a:extLst>
              <a:ext uri="{FF2B5EF4-FFF2-40B4-BE49-F238E27FC236}">
                <a16:creationId xmlns:a16="http://schemas.microsoft.com/office/drawing/2014/main" id="{7EAC3440-468C-42CD-96E6-1AFC52407B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8908" y="1628800"/>
            <a:ext cx="6166183" cy="4607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6541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6F6E415B-D25B-4FD8-A550-0103B4D77A01}"/>
              </a:ext>
            </a:extLst>
          </p:cNvPr>
          <p:cNvSpPr>
            <a:spLocks noGrp="1" noChangeArrowheads="1"/>
          </p:cNvSpPr>
          <p:nvPr>
            <p:ph type="title"/>
          </p:nvPr>
        </p:nvSpPr>
        <p:spPr/>
        <p:txBody>
          <a:bodyPr>
            <a:normAutofit/>
          </a:bodyPr>
          <a:lstStyle/>
          <a:p>
            <a:r>
              <a:rPr lang="en-US" altLang="zh-TW" sz="3600" dirty="0">
                <a:ea typeface="新細明體" panose="02020500000000000000" pitchFamily="18" charset="-120"/>
              </a:rPr>
              <a:t>Suggested Video Clip </a:t>
            </a:r>
          </a:p>
        </p:txBody>
      </p:sp>
      <p:sp>
        <p:nvSpPr>
          <p:cNvPr id="6" name="Content Placeholder 2">
            <a:extLst>
              <a:ext uri="{FF2B5EF4-FFF2-40B4-BE49-F238E27FC236}">
                <a16:creationId xmlns:a16="http://schemas.microsoft.com/office/drawing/2014/main" id="{5CAC674A-684C-462C-9816-13B5D3C8E9B5}"/>
              </a:ext>
            </a:extLst>
          </p:cNvPr>
          <p:cNvSpPr>
            <a:spLocks noGrp="1"/>
          </p:cNvSpPr>
          <p:nvPr>
            <p:ph idx="1"/>
          </p:nvPr>
        </p:nvSpPr>
        <p:spPr>
          <a:xfrm>
            <a:off x="467544" y="1628800"/>
            <a:ext cx="8136904" cy="4680520"/>
          </a:xfrm>
        </p:spPr>
        <p:txBody>
          <a:bodyPr>
            <a:normAutofit/>
          </a:bodyPr>
          <a:lstStyle/>
          <a:p>
            <a:pPr>
              <a:spcBef>
                <a:spcPts val="600"/>
              </a:spcBef>
            </a:pPr>
            <a:r>
              <a:rPr lang="en-US" altLang="zh-HK" sz="2400" dirty="0"/>
              <a:t>Our Values - Working at IKEA</a:t>
            </a:r>
          </a:p>
          <a:p>
            <a:pPr>
              <a:spcBef>
                <a:spcPts val="600"/>
              </a:spcBef>
            </a:pPr>
            <a:r>
              <a:rPr lang="en-US" altLang="zh-HK" sz="2400" dirty="0">
                <a:hlinkClick r:id="rId2"/>
              </a:rPr>
              <a:t>https://www.youtube.com/watch?v=wNqq6FSQy70</a:t>
            </a:r>
            <a:endParaRPr lang="en-US" altLang="zh-HK" sz="2400" dirty="0"/>
          </a:p>
          <a:p>
            <a:pPr>
              <a:spcBef>
                <a:spcPts val="600"/>
              </a:spcBef>
            </a:pPr>
            <a:r>
              <a:rPr lang="en-US" altLang="zh-HK" sz="2400" dirty="0"/>
              <a:t>A Simple Intro to Mission, Vision and Values</a:t>
            </a:r>
          </a:p>
          <a:p>
            <a:pPr>
              <a:spcBef>
                <a:spcPts val="600"/>
              </a:spcBef>
            </a:pPr>
            <a:r>
              <a:rPr lang="en-US" altLang="zh-HK" sz="2400" dirty="0">
                <a:hlinkClick r:id="rId3"/>
              </a:rPr>
              <a:t>https://www.youtube.com/watch?v=7mWQh_7fK3U</a:t>
            </a:r>
            <a:endParaRPr lang="en-US" altLang="zh-HK" sz="2400" dirty="0"/>
          </a:p>
          <a:p>
            <a:pPr>
              <a:spcBef>
                <a:spcPts val="600"/>
              </a:spcBef>
            </a:pPr>
            <a:endParaRPr lang="en-US" altLang="zh-HK" sz="2400" dirty="0"/>
          </a:p>
          <a:p>
            <a:pPr>
              <a:spcBef>
                <a:spcPts val="600"/>
              </a:spcBef>
            </a:pPr>
            <a:endParaRPr lang="en-US" altLang="zh-HK" sz="2400" dirty="0"/>
          </a:p>
          <a:p>
            <a:pPr marL="0" indent="0">
              <a:spcBef>
                <a:spcPts val="600"/>
              </a:spcBef>
              <a:buNone/>
            </a:pPr>
            <a:endParaRPr lang="en-US" altLang="zh-HK" sz="2800" dirty="0"/>
          </a:p>
          <a:p>
            <a:pPr>
              <a:spcBef>
                <a:spcPts val="600"/>
              </a:spcBef>
            </a:pPr>
            <a:endParaRPr lang="en-US" altLang="zh-HK" sz="2800" dirty="0"/>
          </a:p>
          <a:p>
            <a:pPr>
              <a:spcBef>
                <a:spcPts val="600"/>
              </a:spcBef>
            </a:pPr>
            <a:endParaRPr lang="en-US" altLang="zh-HK" sz="2800" dirty="0"/>
          </a:p>
          <a:p>
            <a:pPr marL="274320" lvl="1" indent="0">
              <a:buNone/>
              <a:defRPr/>
            </a:pPr>
            <a:endParaRPr lang="en-US" altLang="zh-HK" sz="2800" dirty="0">
              <a:solidFill>
                <a:srgbClr val="FF0000"/>
              </a:solidFill>
            </a:endParaRPr>
          </a:p>
          <a:p>
            <a:pPr>
              <a:spcBef>
                <a:spcPts val="600"/>
              </a:spcBef>
            </a:pPr>
            <a:endParaRPr lang="en-US" altLang="en-US" sz="2800" dirty="0">
              <a:solidFill>
                <a:schemeClr val="tx1"/>
              </a:solidFill>
              <a:cs typeface="Arial" pitchFamily="34" charset="0"/>
            </a:endParaRPr>
          </a:p>
        </p:txBody>
      </p:sp>
    </p:spTree>
    <p:extLst>
      <p:ext uri="{BB962C8B-B14F-4D97-AF65-F5344CB8AC3E}">
        <p14:creationId xmlns:p14="http://schemas.microsoft.com/office/powerpoint/2010/main" val="3024349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5294</TotalTime>
  <Words>2153</Words>
  <Application>Microsoft Office PowerPoint</Application>
  <PresentationFormat>On-screen Show (4:3)</PresentationFormat>
  <Paragraphs>208</Paragraphs>
  <Slides>36</Slides>
  <Notes>24</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36</vt:i4>
      </vt:variant>
    </vt:vector>
  </HeadingPairs>
  <TitlesOfParts>
    <vt:vector size="48" baseType="lpstr">
      <vt:lpstr>Monotype Sorts</vt:lpstr>
      <vt:lpstr>Arial</vt:lpstr>
      <vt:lpstr>Calibri</vt:lpstr>
      <vt:lpstr>Courier New</vt:lpstr>
      <vt:lpstr>Franklin Gothic Book</vt:lpstr>
      <vt:lpstr>Georgia</vt:lpstr>
      <vt:lpstr>Times New Roman</vt:lpstr>
      <vt:lpstr>Verdana</vt:lpstr>
      <vt:lpstr>Wingdings</vt:lpstr>
      <vt:lpstr>Wingdings 2</vt:lpstr>
      <vt:lpstr>Theme3</vt:lpstr>
      <vt:lpstr>Civic</vt:lpstr>
      <vt:lpstr>Chapter 5: Vision and Mission Analysis</vt:lpstr>
      <vt:lpstr>A Comprehensive Strategic-Management Model</vt:lpstr>
      <vt:lpstr>Vision Statement</vt:lpstr>
      <vt:lpstr>What Do We Want to Become?</vt:lpstr>
      <vt:lpstr>Vision Statement Examples</vt:lpstr>
      <vt:lpstr>Building a Shared Vision</vt:lpstr>
      <vt:lpstr>Building a Shared Vision</vt:lpstr>
      <vt:lpstr>Building a Shared Vision</vt:lpstr>
      <vt:lpstr>Building a Shared Vision</vt:lpstr>
      <vt:lpstr>Mission Statement</vt:lpstr>
      <vt:lpstr>Discussion</vt:lpstr>
      <vt:lpstr>Mission Statement</vt:lpstr>
      <vt:lpstr>Developing Vision &amp; Mission Statements</vt:lpstr>
      <vt:lpstr>Importance of Vision and Mission Statements</vt:lpstr>
      <vt:lpstr>Benefits of Having a Clear Mission and Vision</vt:lpstr>
      <vt:lpstr>Characteristics of a Mission Statement</vt:lpstr>
      <vt:lpstr>What are stakeholders?</vt:lpstr>
      <vt:lpstr>What are stakeholders?</vt:lpstr>
      <vt:lpstr>Internal Stakeholders and Objectives</vt:lpstr>
      <vt:lpstr>External Stakeholders and Objectives</vt:lpstr>
      <vt:lpstr>External Stakeholders and Objectives</vt:lpstr>
      <vt:lpstr>External Stakeholders and Objectives</vt:lpstr>
      <vt:lpstr>External Stakeholders and Objectives</vt:lpstr>
      <vt:lpstr>PowerPoint Presentation</vt:lpstr>
      <vt:lpstr>Discussion</vt:lpstr>
      <vt:lpstr>Characteristics of a Mission Statement</vt:lpstr>
      <vt:lpstr>A Customer Orientation</vt:lpstr>
      <vt:lpstr>A Customer Orientation</vt:lpstr>
      <vt:lpstr>A Customer Orientation</vt:lpstr>
      <vt:lpstr>Mission Statement Components</vt:lpstr>
      <vt:lpstr>Mission Statement Components</vt:lpstr>
      <vt:lpstr>Mission of Vitasoy</vt:lpstr>
      <vt:lpstr>Linking the Vision And Mission With Core Values</vt:lpstr>
      <vt:lpstr>Setting Objectives</vt:lpstr>
      <vt:lpstr>Core Concept</vt:lpstr>
      <vt:lpstr>Suggested Video Clip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248</cp:revision>
  <dcterms:created xsi:type="dcterms:W3CDTF">2015-07-18T03:20:48Z</dcterms:created>
  <dcterms:modified xsi:type="dcterms:W3CDTF">2020-08-04T06:21:36Z</dcterms:modified>
</cp:coreProperties>
</file>