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4"/>
  </p:sldMasterIdLst>
  <p:notesMasterIdLst>
    <p:notesMasterId r:id="rId31"/>
  </p:notesMasterIdLst>
  <p:handoutMasterIdLst>
    <p:handoutMasterId r:id="rId32"/>
  </p:handoutMasterIdLst>
  <p:sldIdLst>
    <p:sldId id="256" r:id="rId5"/>
    <p:sldId id="296" r:id="rId6"/>
    <p:sldId id="297" r:id="rId7"/>
    <p:sldId id="298" r:id="rId8"/>
    <p:sldId id="299" r:id="rId9"/>
    <p:sldId id="300" r:id="rId10"/>
    <p:sldId id="301" r:id="rId11"/>
    <p:sldId id="302" r:id="rId12"/>
    <p:sldId id="303" r:id="rId13"/>
    <p:sldId id="304" r:id="rId14"/>
    <p:sldId id="305" r:id="rId15"/>
    <p:sldId id="306" r:id="rId16"/>
    <p:sldId id="307" r:id="rId17"/>
    <p:sldId id="308" r:id="rId18"/>
    <p:sldId id="309" r:id="rId19"/>
    <p:sldId id="310" r:id="rId20"/>
    <p:sldId id="311" r:id="rId21"/>
    <p:sldId id="312" r:id="rId22"/>
    <p:sldId id="313" r:id="rId23"/>
    <p:sldId id="314" r:id="rId24"/>
    <p:sldId id="315" r:id="rId25"/>
    <p:sldId id="316" r:id="rId26"/>
    <p:sldId id="317" r:id="rId27"/>
    <p:sldId id="318" r:id="rId28"/>
    <p:sldId id="319" r:id="rId29"/>
    <p:sldId id="295" r:id="rId30"/>
  </p:sldIdLst>
  <p:sldSz cx="9144000" cy="6858000" type="screen4x3"/>
  <p:notesSz cx="6797675" cy="9926638"/>
  <p:custShowLst>
    <p:custShow name="Lecture Presentation" id="0">
      <p:sldLst>
        <p:sld r:id="rId5"/>
        <p:sld r:id="rId29"/>
        <p:sld r:id="rId21"/>
        <p:sld r:id="rId17"/>
        <p:sld r:id="rId9"/>
        <p:sld r:id="rId11"/>
        <p:sld r:id="rId22"/>
        <p:sld r:id="rId23"/>
        <p:sld r:id="rId24"/>
        <p:sld r:id="rId26"/>
        <p:sld r:id="rId30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1444" autoAdjust="0"/>
  </p:normalViewPr>
  <p:slideViewPr>
    <p:cSldViewPr>
      <p:cViewPr varScale="1">
        <p:scale>
          <a:sx n="74" d="100"/>
          <a:sy n="74" d="100"/>
        </p:scale>
        <p:origin x="1742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handoutMaster" Target="handoutMasters/handoutMaster1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alistapart.com/article/dao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alistapart.com/article/responsive-web-design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html+viewport+shrink-to-fit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scottohara.me/blog/2018/12/11/shrink-to-fit.html" TargetMode="Externa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html+viewport+shrink-to-fit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scottohara.me/blog/2018/12/11/shrink-to-fit.html" TargetMode="Externa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aseline="30000" dirty="0"/>
              <a:t>1</a:t>
            </a:r>
            <a:r>
              <a:rPr lang="en-GB" sz="1200" dirty="0"/>
              <a:t>A Dao of Web Design. Available: </a:t>
            </a:r>
            <a:r>
              <a:rPr lang="en-GB" sz="1200" dirty="0">
                <a:hlinkClick r:id="rId3"/>
              </a:rPr>
              <a:t>http://alistapart.com/article/dao</a:t>
            </a:r>
            <a:r>
              <a:rPr lang="en-GB" sz="1200" dirty="0"/>
              <a:t> [accessed: 08-Oct-2018]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0328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i="1" baseline="30000" dirty="0"/>
              <a:t>1</a:t>
            </a:r>
            <a:r>
              <a:rPr lang="en-GB" sz="1200" dirty="0"/>
              <a:t>Responsive Web Design with HTML5 and CSS3, 2</a:t>
            </a:r>
            <a:r>
              <a:rPr lang="en-GB" sz="1200" baseline="30000" dirty="0"/>
              <a:t>nd</a:t>
            </a:r>
            <a:r>
              <a:rPr lang="en-GB" sz="1200" dirty="0"/>
              <a:t> Edition, </a:t>
            </a:r>
            <a:r>
              <a:rPr lang="en-GB" sz="1200" dirty="0" err="1"/>
              <a:t>Packt</a:t>
            </a:r>
            <a:r>
              <a:rPr lang="en-GB" sz="1200" dirty="0"/>
              <a:t> (2015), By Ben Frain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Responsive Web Design by Ethan </a:t>
            </a:r>
            <a:r>
              <a:rPr lang="en-GB" sz="1200" dirty="0" err="1"/>
              <a:t>Marcotte</a:t>
            </a:r>
            <a:r>
              <a:rPr lang="en-GB" sz="1200" dirty="0"/>
              <a:t>: </a:t>
            </a:r>
            <a:r>
              <a:rPr lang="en-GB" sz="1200" dirty="0">
                <a:hlinkClick r:id="rId3"/>
              </a:rPr>
              <a:t>http://alistapart.com/article/responsive-web-design</a:t>
            </a:r>
            <a:r>
              <a:rPr lang="en-GB" sz="1200" dirty="0"/>
              <a:t> [accessed: 08-Oct-2018]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4821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shrink-to-fit</a:t>
            </a:r>
            <a:r>
              <a:rPr lang="en-GB" baseline="0" dirty="0"/>
              <a:t> attribute is added to support Safari browsers. In 2015, iOS 9 was released and with it Apple changed how Safari handled the initial viewport zoom on page load.</a:t>
            </a:r>
          </a:p>
          <a:p>
            <a:endParaRPr lang="en-GB" baseline="0" dirty="0"/>
          </a:p>
          <a:p>
            <a:r>
              <a:rPr lang="en-GB" baseline="0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hlinkClick r:id="rId3"/>
              </a:rPr>
              <a:t>https://www.google.com/search?q=html+viewport+shrink-to-fit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hlinkClick r:id="rId4"/>
              </a:rPr>
              <a:t>https://www.scottohara.me/blog/2018/12/11/shrink-to-fit.html</a:t>
            </a:r>
            <a:endParaRPr lang="en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9767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hlinkClick r:id="rId3"/>
              </a:rPr>
              <a:t>https://www.google.com/search?q=html+viewport+shrink-to-fit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hlinkClick r:id="rId4"/>
              </a:rPr>
              <a:t>https://www.scottohara.me/blog/2018/12/11/shrink-to-fit.html</a:t>
            </a:r>
            <a:endParaRPr lang="en-GB" baseline="0" dirty="0"/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For</a:t>
            </a:r>
            <a:r>
              <a:rPr lang="en-GB" baseline="0" dirty="0"/>
              <a:t> more information on why shrink-to-fit was introduced, see: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aseline="0" dirty="0"/>
              <a:t>https://bitsofco.de/ios-safari-and-shrink-to-fit/ [accessed: 08-Oct-2018]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aseline="0" dirty="0"/>
              <a:t>https://developer.mozilla.org/en-US/docs/Mozilla/Mobile/Viewport_meta_tag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aseline="0" dirty="0"/>
              <a:t>https://www.quirksmode.org/mobile/viewports2.html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http://kihlstrom.com/2015/shrink-to-fit-no-fixes-zoom-problem-in-ios-9/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0525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4531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Flexbox</a:t>
            </a:r>
            <a:r>
              <a:rPr lang="en-GB" baseline="0" dirty="0"/>
              <a:t> is intended for laying out items in a single dimension i.e. either one row or one column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Not two dimension, rows and columns, so not the best for creating nested grid layouts.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Better for positioning smaller details inside a row/column.</a:t>
            </a:r>
          </a:p>
          <a:p>
            <a:endParaRPr lang="en-GB" baseline="0" dirty="0"/>
          </a:p>
          <a:p>
            <a:r>
              <a:rPr lang="en-GB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https://rachelandrew.co.uk/archives/2016/03/30/should-i-use-grid-or-flexbox/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https://tutorialzine.com/2017/03/css-grid-vs-flexbox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Try</a:t>
            </a:r>
            <a:r>
              <a:rPr lang="en-GB" baseline="0" dirty="0"/>
              <a:t> and Google: should I use CSS flexbox for layout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CSS Grid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https://www.w3schools.com/css/css_grid.asp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https://css-tricks.com/snippets/css/complete-guide-grid/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https://developer.mozilla.org/en-US/docs/Web/CSS/CSS_Grid_Layout</a:t>
            </a:r>
          </a:p>
          <a:p>
            <a:endParaRPr lang="en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1937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Bootstrap version 3 had just the 1</a:t>
            </a:r>
            <a:r>
              <a:rPr lang="en-GB" baseline="30000" dirty="0"/>
              <a:t>st</a:t>
            </a:r>
            <a:r>
              <a:rPr lang="en-GB" dirty="0"/>
              <a:t> four and used the column class prefixes .col-</a:t>
            </a:r>
            <a:r>
              <a:rPr lang="en-GB" b="1" dirty="0" err="1"/>
              <a:t>xs</a:t>
            </a:r>
            <a:r>
              <a:rPr lang="en-GB" b="1" dirty="0"/>
              <a:t>-</a:t>
            </a:r>
            <a:r>
              <a:rPr lang="en-GB" dirty="0"/>
              <a:t>, .col-</a:t>
            </a:r>
            <a:r>
              <a:rPr lang="en-GB" b="1" dirty="0" err="1"/>
              <a:t>sm</a:t>
            </a:r>
            <a:r>
              <a:rPr lang="en-GB" b="1" dirty="0"/>
              <a:t>-</a:t>
            </a:r>
            <a:r>
              <a:rPr lang="en-GB" dirty="0"/>
              <a:t>, .col-</a:t>
            </a:r>
            <a:r>
              <a:rPr lang="en-GB" b="1" dirty="0"/>
              <a:t>md-</a:t>
            </a:r>
            <a:r>
              <a:rPr lang="en-GB" dirty="0"/>
              <a:t> and .col-</a:t>
            </a:r>
            <a:r>
              <a:rPr lang="en-GB" b="1" dirty="0" err="1"/>
              <a:t>lg</a:t>
            </a:r>
            <a:r>
              <a:rPr lang="en-GB" b="1" dirty="0"/>
              <a:t>-</a:t>
            </a:r>
            <a:r>
              <a:rPr lang="en-GB" dirty="0"/>
              <a:t>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26675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aseline="0" dirty="0"/>
              <a:t>Grid is based on 12 columns, which means it can contain a maximum of 12 columns per line.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-n, </a:t>
            </a:r>
            <a:r>
              <a:rPr lang="en-GB" baseline="0" dirty="0" err="1"/>
              <a:t>sm</a:t>
            </a:r>
            <a:r>
              <a:rPr lang="en-GB" baseline="0" dirty="0"/>
              <a:t>-n, md-n, </a:t>
            </a:r>
            <a:r>
              <a:rPr lang="en-GB" baseline="0" dirty="0" err="1"/>
              <a:t>lg</a:t>
            </a:r>
            <a:r>
              <a:rPr lang="en-GB" baseline="0" dirty="0"/>
              <a:t>-n, xl-n represent the classes that determine column widths.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-n is a value from 1 to 12.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732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Bootstrap 3, push</a:t>
            </a:r>
            <a:r>
              <a:rPr lang="en-GB" baseline="0" dirty="0"/>
              <a:t> and pull classes were used.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3886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486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3schools.com/css/css_pseudo_classes.asp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bitsofco.de/ios-safari-and-shrink-to-fit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cottohara.me/blog/2018/12/11/shrink-to-fit.html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css/css_float.asp" TargetMode="External"/><Relationship Id="rId7" Type="http://schemas.openxmlformats.org/officeDocument/2006/relationships/hyperlink" Target="https://caniuse.com/#feat=css-grid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3schools.com/css/css_grid.asp" TargetMode="External"/><Relationship Id="rId5" Type="http://schemas.openxmlformats.org/officeDocument/2006/relationships/hyperlink" Target="https://caniuse.com/#search=flexbox" TargetMode="External"/><Relationship Id="rId4" Type="http://schemas.openxmlformats.org/officeDocument/2006/relationships/hyperlink" Target="https://www.w3schools.com/css/css3_flexbox.asp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hyperlink" Target="http://www.w3schools.com/cssref/css3_browsersupport.asp" TargetMode="External"/><Relationship Id="rId7" Type="http://schemas.openxmlformats.org/officeDocument/2006/relationships/image" Target="../media/image9.gif"/><Relationship Id="rId2" Type="http://schemas.openxmlformats.org/officeDocument/2006/relationships/hyperlink" Target="http://canius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hyperlink" Target="https://autoprefixer.github.io/" TargetMode="External"/><Relationship Id="rId9" Type="http://schemas.openxmlformats.org/officeDocument/2006/relationships/image" Target="../media/image11.gif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CSS Page Layouts II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4a: Internet Technology &amp; Security (ITS)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28-Oct-2019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CSS Selectors Revisited</a:t>
            </a:r>
          </a:p>
          <a:p>
            <a:r>
              <a:rPr lang="en-GB" dirty="0"/>
              <a:t>Responsive Web Design (RWD)</a:t>
            </a:r>
          </a:p>
          <a:p>
            <a:r>
              <a:rPr lang="en-GB" dirty="0"/>
              <a:t>RWD with Bootstrap</a:t>
            </a:r>
          </a:p>
        </p:txBody>
      </p:sp>
    </p:spTree>
    <p:extLst>
      <p:ext uri="{BB962C8B-B14F-4D97-AF65-F5344CB8AC3E}">
        <p14:creationId xmlns:p14="http://schemas.microsoft.com/office/powerpoint/2010/main" val="6016194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Selectors Revisited</a:t>
            </a:r>
          </a:p>
        </p:txBody>
      </p:sp>
    </p:spTree>
    <p:extLst>
      <p:ext uri="{BB962C8B-B14F-4D97-AF65-F5344CB8AC3E}">
        <p14:creationId xmlns:p14="http://schemas.microsoft.com/office/powerpoint/2010/main" val="37358543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More Pseudo Class CSS Selectors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382266" cy="4800600"/>
          </a:xfrm>
        </p:spPr>
        <p:txBody>
          <a:bodyPr>
            <a:normAutofit/>
          </a:bodyPr>
          <a:lstStyle/>
          <a:p>
            <a:r>
              <a:rPr lang="en-GB" dirty="0"/>
              <a:t>Pseudo class CSS selectors also allow you to select and format </a:t>
            </a:r>
            <a:r>
              <a:rPr lang="en-GB" b="1" dirty="0"/>
              <a:t>a specific element occurrence</a:t>
            </a:r>
            <a:r>
              <a:rPr lang="en-GB" dirty="0"/>
              <a:t>.</a:t>
            </a:r>
          </a:p>
          <a:p>
            <a:r>
              <a:rPr lang="en-GB" dirty="0"/>
              <a:t>For example, the first, last, or nth child occurrence</a:t>
            </a:r>
          </a:p>
          <a:p>
            <a:pPr lvl="1"/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p:first-child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selects any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&lt;p&gt; element that is the first child of any element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</a:p>
          <a:p>
            <a:pPr lvl="1"/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p:last-child </a:t>
            </a:r>
            <a:r>
              <a:rPr lang="en-GB" sz="20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selects any &lt;</a:t>
            </a:r>
            <a:r>
              <a:rPr lang="en-GB" sz="2000" dirty="0" err="1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 descendant element in a &lt;p&gt; element that is the last child of another element */</a:t>
            </a:r>
          </a:p>
          <a:p>
            <a:pPr lvl="1"/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p:nth-child(3)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selects any &lt;p&gt; element that is the third child of its parent element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  <a:endParaRPr lang="en-GB" dirty="0"/>
          </a:p>
          <a:p>
            <a:r>
              <a:rPr lang="en-GB" dirty="0"/>
              <a:t>See more: </a:t>
            </a:r>
            <a:r>
              <a:rPr lang="en-GB" dirty="0">
                <a:hlinkClick r:id="rId2"/>
              </a:rPr>
              <a:t>here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1640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 Element CSS Selectors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153400" cy="5019261"/>
          </a:xfrm>
        </p:spPr>
        <p:txBody>
          <a:bodyPr>
            <a:normAutofit/>
          </a:bodyPr>
          <a:lstStyle/>
          <a:p>
            <a:r>
              <a:rPr lang="en-GB" dirty="0"/>
              <a:t>Pseudo elements let you select and style </a:t>
            </a:r>
            <a:r>
              <a:rPr lang="en-GB" b="1" dirty="0"/>
              <a:t>specific part of an element</a:t>
            </a:r>
            <a:r>
              <a:rPr lang="en-GB" dirty="0"/>
              <a:t>. Syntax:</a:t>
            </a:r>
          </a:p>
          <a:p>
            <a:pPr marL="320040" lvl="1" indent="0">
              <a:buNone/>
            </a:pPr>
            <a:r>
              <a:rPr lang="en-GB" sz="20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selector:pseudo-element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value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r>
              <a:rPr lang="en-GB" dirty="0"/>
              <a:t>Examples:</a:t>
            </a:r>
          </a:p>
          <a:p>
            <a:pPr lvl="1"/>
            <a:r>
              <a:rPr lang="en-GB" dirty="0"/>
              <a:t>The first line of an element (paragraph, div, etc.)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p:first-line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pPr lvl="1"/>
            <a:r>
              <a:rPr lang="en-GB" dirty="0"/>
              <a:t>The first letter of a block of text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p:first-letter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blue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font-weight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bold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r>
              <a:rPr lang="en-GB" dirty="0"/>
              <a:t>You can also use pseudo elements to insert content before (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::before</a:t>
            </a:r>
            <a:r>
              <a:rPr lang="en-GB" dirty="0"/>
              <a:t>) and after(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::after</a:t>
            </a:r>
            <a:r>
              <a:rPr lang="en-GB" dirty="0"/>
              <a:t>)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h1:before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content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url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(smiley.gif)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1031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CSS Selectors Specificity Calculations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Some selectors are more specific than others.</a:t>
            </a:r>
          </a:p>
          <a:p>
            <a:r>
              <a:rPr lang="en-GB" dirty="0"/>
              <a:t>More specific selectors will override more general ones!</a:t>
            </a:r>
          </a:p>
          <a:p>
            <a:r>
              <a:rPr lang="en-GB" dirty="0"/>
              <a:t>There is a formula to calculate a CSS selector’s specificity value.</a:t>
            </a:r>
          </a:p>
        </p:txBody>
      </p:sp>
    </p:spTree>
    <p:extLst>
      <p:ext uri="{BB962C8B-B14F-4D97-AF65-F5344CB8AC3E}">
        <p14:creationId xmlns:p14="http://schemas.microsoft.com/office/powerpoint/2010/main" val="2389260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Calculating Selectors Specificity Value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 selector’s specificity is calculated using points	</a:t>
            </a:r>
          </a:p>
          <a:p>
            <a:endParaRPr lang="en-GB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612647" y="2276872"/>
          <a:ext cx="7919794" cy="35407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51301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5528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5149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Selector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Style Attribute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dirty="0"/>
                        <a:t>&lt;p style=“</a:t>
                      </a:r>
                      <a:r>
                        <a:rPr lang="en-GB" dirty="0" err="1"/>
                        <a:t>color</a:t>
                      </a:r>
                      <a:r>
                        <a:rPr lang="en-GB" dirty="0"/>
                        <a:t>: #</a:t>
                      </a:r>
                      <a:r>
                        <a:rPr lang="en-GB" dirty="0" err="1"/>
                        <a:t>ffffff</a:t>
                      </a:r>
                      <a:r>
                        <a:rPr lang="en-GB" dirty="0"/>
                        <a:t>;”&gt;…&lt;/p&gt;</a:t>
                      </a:r>
                    </a:p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b="1" dirty="0"/>
                        <a:t>Points</a:t>
                      </a:r>
                      <a:r>
                        <a:rPr lang="en-GB" dirty="0"/>
                        <a:t>:	 (1,</a:t>
                      </a:r>
                      <a:r>
                        <a:rPr lang="en-GB" baseline="0" dirty="0"/>
                        <a:t> 0, 0, 0) = </a:t>
                      </a:r>
                      <a:r>
                        <a:rPr lang="en-GB" b="1" baseline="0" dirty="0"/>
                        <a:t>1000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b="1" dirty="0"/>
                        <a:t>Most specific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ID Selector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dirty="0"/>
                        <a:t>#para1 { </a:t>
                      </a:r>
                      <a:r>
                        <a:rPr lang="en-GB" dirty="0" err="1"/>
                        <a:t>color</a:t>
                      </a:r>
                      <a:r>
                        <a:rPr lang="en-GB" dirty="0"/>
                        <a:t>: #ff0000; }</a:t>
                      </a:r>
                    </a:p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b="1" dirty="0"/>
                        <a:t>Points</a:t>
                      </a:r>
                      <a:r>
                        <a:rPr lang="en-GB" dirty="0"/>
                        <a:t>:	 (0, 1, 0, 0) = </a:t>
                      </a:r>
                      <a:r>
                        <a:rPr lang="en-GB" b="1" dirty="0"/>
                        <a:t>0100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Class, Pseudo-class</a:t>
                      </a:r>
                      <a:r>
                        <a:rPr lang="en-GB" baseline="0" dirty="0"/>
                        <a:t> or attribute selectors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dirty="0"/>
                        <a:t>.para { </a:t>
                      </a:r>
                      <a:r>
                        <a:rPr lang="en-GB" dirty="0" err="1"/>
                        <a:t>color</a:t>
                      </a:r>
                      <a:r>
                        <a:rPr lang="en-GB" dirty="0"/>
                        <a:t>: #00ff00; }</a:t>
                      </a:r>
                    </a:p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dirty="0"/>
                        <a:t>Points:	(0, 0,</a:t>
                      </a:r>
                      <a:r>
                        <a:rPr lang="en-GB" baseline="0" dirty="0"/>
                        <a:t> 1, 0) = </a:t>
                      </a:r>
                      <a:r>
                        <a:rPr lang="en-GB" b="1" baseline="0" dirty="0"/>
                        <a:t>0010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Elements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dirty="0"/>
                        <a:t>p</a:t>
                      </a:r>
                      <a:r>
                        <a:rPr lang="en-GB" baseline="0" dirty="0"/>
                        <a:t> { </a:t>
                      </a:r>
                      <a:r>
                        <a:rPr lang="en-GB" baseline="0" dirty="0" err="1"/>
                        <a:t>color</a:t>
                      </a:r>
                      <a:r>
                        <a:rPr lang="en-GB" baseline="0" dirty="0"/>
                        <a:t>: #0000ff; }</a:t>
                      </a:r>
                    </a:p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baseline="0" dirty="0"/>
                        <a:t>Points:</a:t>
                      </a:r>
                      <a:r>
                        <a:rPr lang="en-GB" dirty="0"/>
                        <a:t>	(0,</a:t>
                      </a:r>
                      <a:r>
                        <a:rPr lang="en-GB" baseline="0" dirty="0"/>
                        <a:t> 0, 0, 1) = </a:t>
                      </a:r>
                      <a:r>
                        <a:rPr lang="en-GB" b="1" baseline="0" dirty="0"/>
                        <a:t>0001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b="1" dirty="0"/>
                        <a:t>Least specific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1" name="Down Arrow 10"/>
          <p:cNvSpPr/>
          <p:nvPr/>
        </p:nvSpPr>
        <p:spPr>
          <a:xfrm>
            <a:off x="7524328" y="3068960"/>
            <a:ext cx="144016" cy="194421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6548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#</a:t>
            </a:r>
            <a:r>
              <a:rPr lang="en-GB" b="1" dirty="0" err="1"/>
              <a:t>nav</a:t>
            </a:r>
            <a:r>
              <a:rPr lang="en-GB" b="1" dirty="0"/>
              <a:t> </a:t>
            </a:r>
            <a:r>
              <a:rPr lang="en-GB" b="1" dirty="0" err="1"/>
              <a:t>li.active</a:t>
            </a:r>
            <a:r>
              <a:rPr lang="en-GB" b="1" dirty="0"/>
              <a:t> a</a:t>
            </a:r>
          </a:p>
          <a:p>
            <a:endParaRPr lang="en-GB" dirty="0"/>
          </a:p>
          <a:p>
            <a:endParaRPr lang="en-GB" dirty="0"/>
          </a:p>
          <a:p>
            <a:r>
              <a:rPr lang="en-GB" b="1" dirty="0" err="1"/>
              <a:t>ul</a:t>
            </a:r>
            <a:r>
              <a:rPr lang="en-GB" b="1" dirty="0"/>
              <a:t> </a:t>
            </a:r>
            <a:r>
              <a:rPr lang="en-GB" b="1" dirty="0" err="1"/>
              <a:t>li.red</a:t>
            </a:r>
            <a:endParaRPr lang="en-GB" b="1" dirty="0"/>
          </a:p>
          <a:p>
            <a:endParaRPr lang="en-GB" dirty="0"/>
          </a:p>
          <a:p>
            <a:endParaRPr lang="en-GB" dirty="0"/>
          </a:p>
          <a:p>
            <a:r>
              <a:rPr lang="en-GB" b="1" dirty="0" err="1"/>
              <a:t>div#mainContent</a:t>
            </a:r>
            <a:endParaRPr lang="en-GB" b="1" dirty="0"/>
          </a:p>
        </p:txBody>
      </p:sp>
      <p:graphicFrame>
        <p:nvGraphicFramePr>
          <p:cNvPr id="9" name="Table 8"/>
          <p:cNvGraphicFramePr>
            <a:graphicFrameLocks noGrp="1"/>
          </p:cNvGraphicFramePr>
          <p:nvPr/>
        </p:nvGraphicFramePr>
        <p:xfrm>
          <a:off x="1115616" y="2204864"/>
          <a:ext cx="7560840" cy="101092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8902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6617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1424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9021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Style Attribute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Class,</a:t>
                      </a:r>
                      <a:r>
                        <a:rPr lang="en-GB" baseline="0" dirty="0"/>
                        <a:t> Pseudo-class or Attribute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Elements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10" name="Table 9"/>
          <p:cNvGraphicFramePr>
            <a:graphicFrameLocks noGrp="1"/>
          </p:cNvGraphicFramePr>
          <p:nvPr/>
        </p:nvGraphicFramePr>
        <p:xfrm>
          <a:off x="1115616" y="3717032"/>
          <a:ext cx="7560840" cy="101092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8902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6617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1424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9021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Style Attribute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Class,</a:t>
                      </a:r>
                      <a:r>
                        <a:rPr lang="en-GB" baseline="0" dirty="0"/>
                        <a:t> Pseudo-class or Attribute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Elements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11" name="Table 10"/>
          <p:cNvGraphicFramePr>
            <a:graphicFrameLocks noGrp="1"/>
          </p:cNvGraphicFramePr>
          <p:nvPr/>
        </p:nvGraphicFramePr>
        <p:xfrm>
          <a:off x="1115616" y="5301208"/>
          <a:ext cx="7560840" cy="101092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8902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6617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1424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9021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Style Attribute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Class,</a:t>
                      </a:r>
                      <a:r>
                        <a:rPr lang="en-GB" baseline="0" dirty="0"/>
                        <a:t> Pseudo-class or Attribute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Elements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9986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Notes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universal selector (*) has no specificity value (0, 0, 0, 0)</a:t>
            </a:r>
          </a:p>
          <a:p>
            <a:r>
              <a:rPr lang="en-GB" dirty="0"/>
              <a:t>Pseudo-elements (e.g. </a:t>
            </a:r>
            <a:r>
              <a:rPr lang="en-GB" b="1" dirty="0"/>
              <a:t>:first-child</a:t>
            </a:r>
            <a:r>
              <a:rPr lang="en-GB" dirty="0"/>
              <a:t>) get </a:t>
            </a:r>
            <a:r>
              <a:rPr lang="en-GB" u="sng" dirty="0"/>
              <a:t>element</a:t>
            </a:r>
            <a:r>
              <a:rPr lang="en-GB" dirty="0"/>
              <a:t> points (0, 0, 0, 1)</a:t>
            </a:r>
          </a:p>
          <a:p>
            <a:r>
              <a:rPr lang="en-GB" dirty="0"/>
              <a:t>Pseudo-classes (e.g. </a:t>
            </a:r>
            <a:r>
              <a:rPr lang="en-GB" b="1" dirty="0"/>
              <a:t>:hover</a:t>
            </a:r>
            <a:r>
              <a:rPr lang="en-GB" dirty="0"/>
              <a:t>) get </a:t>
            </a:r>
            <a:r>
              <a:rPr lang="en-GB" u="sng" dirty="0"/>
              <a:t>class</a:t>
            </a:r>
            <a:r>
              <a:rPr lang="en-GB" dirty="0"/>
              <a:t> points (0, 0, 1, 0)</a:t>
            </a:r>
          </a:p>
          <a:p>
            <a:r>
              <a:rPr lang="en-GB" dirty="0"/>
              <a:t>You can use the </a:t>
            </a:r>
            <a:r>
              <a:rPr lang="en-GB" b="1" dirty="0"/>
              <a:t>!important</a:t>
            </a:r>
            <a:r>
              <a:rPr lang="en-GB" dirty="0"/>
              <a:t> rule to override style definitions – </a:t>
            </a:r>
            <a:r>
              <a:rPr lang="en-GB" i="1" dirty="0"/>
              <a:t>will always win</a:t>
            </a:r>
            <a:r>
              <a:rPr lang="en-GB" dirty="0"/>
              <a:t>!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li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{ 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color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#f00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!important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}</a:t>
            </a:r>
            <a:endParaRPr lang="en-GB" sz="2400" dirty="0"/>
          </a:p>
        </p:txBody>
      </p:sp>
      <p:sp>
        <p:nvSpPr>
          <p:cNvPr id="4" name="Rectangle 3"/>
          <p:cNvSpPr/>
          <p:nvPr/>
        </p:nvSpPr>
        <p:spPr>
          <a:xfrm>
            <a:off x="3995936" y="5517232"/>
            <a:ext cx="1872208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649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Cascade Rules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Find all CSS declarations for the element/property</a:t>
            </a:r>
          </a:p>
          <a:p>
            <a:r>
              <a:rPr lang="en-GB" dirty="0"/>
              <a:t>Sort according to weight (importance) and origin (author, user or browser styles)</a:t>
            </a:r>
          </a:p>
          <a:p>
            <a:r>
              <a:rPr lang="en-GB" dirty="0"/>
              <a:t>Calculate specificity</a:t>
            </a:r>
          </a:p>
          <a:p>
            <a:r>
              <a:rPr lang="en-GB" dirty="0"/>
              <a:t>If two rules have the same importance, origin and specificity, </a:t>
            </a:r>
            <a:r>
              <a:rPr lang="en-GB" b="1" dirty="0"/>
              <a:t>the last one declared wins</a:t>
            </a:r>
            <a:r>
              <a:rPr lang="en-GB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8123869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Introduction to Responsive Web Design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Responsive Web Design (RWD)</a:t>
            </a:r>
          </a:p>
        </p:txBody>
      </p:sp>
    </p:spTree>
    <p:extLst>
      <p:ext uri="{BB962C8B-B14F-4D97-AF65-F5344CB8AC3E}">
        <p14:creationId xmlns:p14="http://schemas.microsoft.com/office/powerpoint/2010/main" val="19338054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Web Design Layout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Web Designers</a:t>
            </a:r>
            <a:r>
              <a:rPr lang="en-GB" baseline="30000" dirty="0"/>
              <a:t>1</a:t>
            </a:r>
          </a:p>
          <a:p>
            <a:pPr lvl="1"/>
            <a:r>
              <a:rPr lang="en-GB" dirty="0"/>
              <a:t>desire the control available in the print medium</a:t>
            </a:r>
          </a:p>
          <a:p>
            <a:pPr lvl="1"/>
            <a:r>
              <a:rPr lang="en-GB" dirty="0"/>
              <a:t>view the flexibility of  the web medium a limitation. </a:t>
            </a:r>
          </a:p>
          <a:p>
            <a:r>
              <a:rPr lang="en-GB" dirty="0"/>
              <a:t>Initially, the problem was:</a:t>
            </a:r>
          </a:p>
          <a:p>
            <a:pPr lvl="1"/>
            <a:r>
              <a:rPr lang="en-GB" dirty="0"/>
              <a:t>Screen sizes got larger</a:t>
            </a:r>
          </a:p>
          <a:p>
            <a:pPr lvl="1"/>
            <a:r>
              <a:rPr lang="en-GB" dirty="0"/>
              <a:t>Too many browsers behaving differently</a:t>
            </a:r>
          </a:p>
          <a:p>
            <a:r>
              <a:rPr lang="en-GB" dirty="0"/>
              <a:t>Now:</a:t>
            </a:r>
          </a:p>
          <a:p>
            <a:pPr lvl="1"/>
            <a:r>
              <a:rPr lang="en-GB" dirty="0"/>
              <a:t>Screen sizes are both smaller and larger!</a:t>
            </a:r>
          </a:p>
          <a:p>
            <a:pPr lvl="1"/>
            <a:r>
              <a:rPr lang="en-GB" dirty="0"/>
              <a:t>And the browsers still behave differently!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7735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Screen Size or Viewport Problem?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</a:t>
            </a:r>
            <a:r>
              <a:rPr lang="en-GB" b="1" dirty="0"/>
              <a:t>Viewport</a:t>
            </a:r>
            <a:r>
              <a:rPr lang="en-GB" dirty="0"/>
              <a:t> is actually what you need to design for, not the screen size!</a:t>
            </a:r>
          </a:p>
          <a:p>
            <a:r>
              <a:rPr lang="en-GB" dirty="0"/>
              <a:t>Viewport: actual display area of the content within the browser, excluding toolbars, tabs, etc.</a:t>
            </a:r>
          </a:p>
          <a:p>
            <a:r>
              <a:rPr lang="en-GB" dirty="0"/>
              <a:t>Screen size: physical display area of a device.</a:t>
            </a:r>
          </a:p>
          <a:p>
            <a:endParaRPr lang="en-GB" dirty="0"/>
          </a:p>
        </p:txBody>
      </p:sp>
      <p:grpSp>
        <p:nvGrpSpPr>
          <p:cNvPr id="20" name="Group 19"/>
          <p:cNvGrpSpPr/>
          <p:nvPr/>
        </p:nvGrpSpPr>
        <p:grpSpPr>
          <a:xfrm>
            <a:off x="1115616" y="4129371"/>
            <a:ext cx="3028950" cy="2552700"/>
            <a:chOff x="1115616" y="4129371"/>
            <a:chExt cx="3028950" cy="2552700"/>
          </a:xfrm>
        </p:grpSpPr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15616" y="4129371"/>
              <a:ext cx="3028950" cy="25527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6" name="Group 15"/>
            <p:cNvGrpSpPr/>
            <p:nvPr/>
          </p:nvGrpSpPr>
          <p:grpSpPr>
            <a:xfrm>
              <a:off x="1259632" y="4293096"/>
              <a:ext cx="2736304" cy="1656184"/>
              <a:chOff x="1259632" y="4293096"/>
              <a:chExt cx="2736304" cy="1656184"/>
            </a:xfrm>
          </p:grpSpPr>
          <p:cxnSp>
            <p:nvCxnSpPr>
              <p:cNvPr id="5" name="Straight Arrow Connector 4"/>
              <p:cNvCxnSpPr/>
              <p:nvPr/>
            </p:nvCxnSpPr>
            <p:spPr>
              <a:xfrm>
                <a:off x="1259632" y="4293096"/>
                <a:ext cx="2736304" cy="1656184"/>
              </a:xfrm>
              <a:prstGeom prst="straightConnector1">
                <a:avLst/>
              </a:prstGeom>
              <a:ln>
                <a:headEnd type="triangle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" name="TextBox 14"/>
              <p:cNvSpPr txBox="1"/>
              <p:nvPr/>
            </p:nvSpPr>
            <p:spPr>
              <a:xfrm rot="1882511">
                <a:off x="2111070" y="4821845"/>
                <a:ext cx="103804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400" dirty="0"/>
                  <a:t>Screen size</a:t>
                </a:r>
              </a:p>
            </p:txBody>
          </p:sp>
        </p:grpSp>
      </p:grpSp>
      <p:grpSp>
        <p:nvGrpSpPr>
          <p:cNvPr id="18" name="Group 17"/>
          <p:cNvGrpSpPr/>
          <p:nvPr/>
        </p:nvGrpSpPr>
        <p:grpSpPr>
          <a:xfrm>
            <a:off x="4932040" y="4136120"/>
            <a:ext cx="3028950" cy="2552700"/>
            <a:chOff x="4932040" y="4136120"/>
            <a:chExt cx="3028950" cy="2552700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76056" y="4293096"/>
              <a:ext cx="2808312" cy="17281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1" name="Picture 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2040" y="4136120"/>
              <a:ext cx="3028950" cy="25527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7" name="Group 16"/>
            <p:cNvGrpSpPr/>
            <p:nvPr/>
          </p:nvGrpSpPr>
          <p:grpSpPr>
            <a:xfrm>
              <a:off x="5148064" y="4653136"/>
              <a:ext cx="2592288" cy="1152128"/>
              <a:chOff x="5148064" y="4653136"/>
              <a:chExt cx="2592288" cy="1152128"/>
            </a:xfrm>
          </p:grpSpPr>
          <p:cxnSp>
            <p:nvCxnSpPr>
              <p:cNvPr id="9" name="Straight Arrow Connector 8"/>
              <p:cNvCxnSpPr/>
              <p:nvPr/>
            </p:nvCxnSpPr>
            <p:spPr>
              <a:xfrm>
                <a:off x="5148064" y="4653136"/>
                <a:ext cx="2592288" cy="1152128"/>
              </a:xfrm>
              <a:prstGeom prst="straightConnector1">
                <a:avLst/>
              </a:prstGeom>
              <a:ln>
                <a:headEnd type="triangle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" name="TextBox 18"/>
              <p:cNvSpPr txBox="1"/>
              <p:nvPr/>
            </p:nvSpPr>
            <p:spPr>
              <a:xfrm rot="1373400">
                <a:off x="5878907" y="4974245"/>
                <a:ext cx="123623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400" dirty="0"/>
                  <a:t>Viewport size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327273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Responsive Web Design?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Responsive Web Design (RWD) is the presentation of web content in the most relevant format for the viewport and device accessing it.</a:t>
            </a:r>
          </a:p>
          <a:p>
            <a:pPr marL="0" indent="0" algn="r">
              <a:buNone/>
            </a:pPr>
            <a:r>
              <a:rPr lang="en-GB" i="1" dirty="0"/>
              <a:t>Ben Frain</a:t>
            </a:r>
            <a:r>
              <a:rPr lang="en-GB" i="1" baseline="30000" dirty="0"/>
              <a:t>1</a:t>
            </a:r>
          </a:p>
          <a:p>
            <a:r>
              <a:rPr lang="en-GB" dirty="0"/>
              <a:t>It uses HTML and CSS to achieve this!</a:t>
            </a:r>
          </a:p>
          <a:p>
            <a:r>
              <a:rPr lang="en-GB" dirty="0"/>
              <a:t>Responsive Web Design = </a:t>
            </a:r>
          </a:p>
          <a:p>
            <a:pPr marL="320040" lvl="1" indent="0">
              <a:buNone/>
            </a:pPr>
            <a:r>
              <a:rPr lang="en-GB" b="1" dirty="0"/>
              <a:t>Flexible Grid Layout</a:t>
            </a:r>
            <a:r>
              <a:rPr lang="en-GB" dirty="0"/>
              <a:t> + </a:t>
            </a:r>
            <a:r>
              <a:rPr lang="en-GB" b="1" dirty="0"/>
              <a:t>Flexible Images and Media</a:t>
            </a:r>
            <a:r>
              <a:rPr lang="en-GB" dirty="0"/>
              <a:t> + </a:t>
            </a:r>
            <a:r>
              <a:rPr lang="en-GB" b="1" dirty="0"/>
              <a:t>CSS Media Queries</a:t>
            </a:r>
          </a:p>
          <a:p>
            <a:pPr marL="0" indent="0" algn="r">
              <a:buNone/>
            </a:pPr>
            <a:r>
              <a:rPr lang="en-GB" i="1" dirty="0"/>
              <a:t>Ethan </a:t>
            </a:r>
            <a:r>
              <a:rPr lang="en-GB" i="1" dirty="0" err="1"/>
              <a:t>Marcotte</a:t>
            </a:r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2092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RWD and the Viewport Meta Tag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Modern Browsers tend to auto-resize the page (shrink/scale) content to fit the viewport.</a:t>
            </a:r>
          </a:p>
          <a:p>
            <a:pPr lvl="1"/>
            <a:r>
              <a:rPr lang="en-GB" dirty="0"/>
              <a:t>The scaled down display on small devices is often quite small and may be difficult to read.</a:t>
            </a:r>
          </a:p>
          <a:p>
            <a:r>
              <a:rPr lang="en-GB" dirty="0"/>
              <a:t>HTML5 introduced the &lt;meta&gt; viewport tag to enable web developers take over the viewport: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6674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Viewport Meta Tag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viewport &lt;meta&gt; tag is added to the &lt;head&gt; section of a page:</a:t>
            </a:r>
          </a:p>
          <a:p>
            <a:pPr marL="365760" lvl="1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meta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name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="viewport"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content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="width=device-width, initial-scale=1.0" /&gt;</a:t>
            </a:r>
            <a:endParaRPr lang="en-GB" sz="2000" dirty="0"/>
          </a:p>
          <a:p>
            <a:pPr lvl="1">
              <a:spcBef>
                <a:spcPts val="1200"/>
              </a:spcBef>
            </a:pPr>
            <a:r>
              <a:rPr lang="en-GB" b="1" i="1" dirty="0"/>
              <a:t>width=device-width</a:t>
            </a:r>
            <a:r>
              <a:rPr lang="en-GB" dirty="0"/>
              <a:t> sets the width of the page to follow the screen width of the device.</a:t>
            </a:r>
          </a:p>
          <a:p>
            <a:pPr lvl="1"/>
            <a:r>
              <a:rPr lang="en-GB" b="1" i="1" dirty="0"/>
              <a:t>initial-scale=1.0</a:t>
            </a:r>
            <a:r>
              <a:rPr lang="en-GB" dirty="0"/>
              <a:t> sets the initial zoom level when page first loads i.e. zoom to full size.</a:t>
            </a:r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9392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Viewport Meta Tag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iOS 9, however, </a:t>
            </a:r>
            <a:r>
              <a:rPr lang="en-GB" dirty="0">
                <a:hlinkClick r:id="rId3"/>
              </a:rPr>
              <a:t>changed how Safari works</a:t>
            </a:r>
            <a:r>
              <a:rPr lang="en-GB" dirty="0"/>
              <a:t> and to support the browser the following was added:</a:t>
            </a:r>
          </a:p>
          <a:p>
            <a:pPr marL="365760" lvl="1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meta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name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="viewport"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content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="width=device-width, initial-scale=1.0, shrink-to-fit=no" /&gt;</a:t>
            </a:r>
            <a:endParaRPr lang="en-GB" sz="2000" dirty="0"/>
          </a:p>
          <a:p>
            <a:pPr lvl="1"/>
            <a:r>
              <a:rPr lang="en-GB" b="1" i="1" dirty="0"/>
              <a:t>shrink-to-fit=no</a:t>
            </a:r>
            <a:r>
              <a:rPr lang="en-GB" dirty="0"/>
              <a:t> stops Safari from resizing page to fit the largest fixed width element found on the page and then shrinking all other content based on this width.</a:t>
            </a:r>
          </a:p>
          <a:p>
            <a:r>
              <a:rPr lang="en-GB" dirty="0"/>
              <a:t>There are, however, </a:t>
            </a:r>
            <a:r>
              <a:rPr lang="en-GB" dirty="0">
                <a:hlinkClick r:id="rId4"/>
              </a:rPr>
              <a:t>suggestions that this is no longer needed</a:t>
            </a:r>
            <a:r>
              <a:rPr lang="en-GB" dirty="0"/>
              <a:t> as use of iOS 9 is now very low.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707904" y="2924944"/>
            <a:ext cx="2304256" cy="36004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996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Flexible Grid Layout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Flexible Grid Layout means </a:t>
            </a:r>
            <a:r>
              <a:rPr lang="en-GB" b="1" i="1" dirty="0"/>
              <a:t>flexible box models</a:t>
            </a:r>
            <a:r>
              <a:rPr lang="en-GB" dirty="0"/>
              <a:t> for Container Elements.</a:t>
            </a:r>
          </a:p>
          <a:p>
            <a:r>
              <a:rPr lang="en-GB" dirty="0"/>
              <a:t>That is:</a:t>
            </a:r>
          </a:p>
          <a:p>
            <a:pPr lvl="1"/>
            <a:r>
              <a:rPr lang="en-GB" dirty="0"/>
              <a:t>Flexible Widths</a:t>
            </a:r>
          </a:p>
          <a:p>
            <a:pPr lvl="1"/>
            <a:r>
              <a:rPr lang="en-GB" dirty="0"/>
              <a:t>Flexible Padding</a:t>
            </a:r>
          </a:p>
          <a:p>
            <a:pPr lvl="1"/>
            <a:r>
              <a:rPr lang="en-GB" dirty="0"/>
              <a:t>Flexible Borders</a:t>
            </a:r>
          </a:p>
          <a:p>
            <a:pPr lvl="1"/>
            <a:r>
              <a:rPr lang="en-GB" dirty="0"/>
              <a:t>Flexible Margins</a:t>
            </a:r>
          </a:p>
          <a:p>
            <a:r>
              <a:rPr lang="en-GB" sz="3200" dirty="0"/>
              <a:t>Usually it is the width that needs to be flexible so it will be the </a:t>
            </a:r>
            <a:r>
              <a:rPr lang="en-GB" sz="3200" b="1" dirty="0"/>
              <a:t>left and right</a:t>
            </a:r>
            <a:r>
              <a:rPr lang="en-GB" sz="3200" dirty="0"/>
              <a:t> padding, margin, borders that need to be flexible.</a:t>
            </a:r>
          </a:p>
          <a:p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3877648" y="2060848"/>
            <a:ext cx="5256584" cy="2664296"/>
            <a:chOff x="755576" y="2276872"/>
            <a:chExt cx="7992888" cy="3816424"/>
          </a:xfrm>
        </p:grpSpPr>
        <p:sp>
          <p:nvSpPr>
            <p:cNvPr id="7" name="Rectangle 6"/>
            <p:cNvSpPr/>
            <p:nvPr/>
          </p:nvSpPr>
          <p:spPr>
            <a:xfrm>
              <a:off x="755576" y="2276872"/>
              <a:ext cx="7992888" cy="3816424"/>
            </a:xfrm>
            <a:prstGeom prst="rect">
              <a:avLst/>
            </a:prstGeom>
            <a:noFill/>
            <a:ln>
              <a:solidFill>
                <a:schemeClr val="tx1">
                  <a:lumMod val="50000"/>
                  <a:lumOff val="50000"/>
                </a:schemeClr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pPr algn="ctr"/>
              <a:r>
                <a:rPr lang="en-GB" sz="1600" b="1" dirty="0">
                  <a:solidFill>
                    <a:schemeClr val="tx1"/>
                  </a:solidFill>
                </a:rPr>
                <a:t>Margin</a:t>
              </a:r>
              <a:r>
                <a:rPr lang="en-GB" sz="1600" dirty="0">
                  <a:solidFill>
                    <a:schemeClr val="tx1"/>
                  </a:solidFill>
                </a:rPr>
                <a:t>: Clear, Transparent Space around the Border. </a:t>
              </a:r>
            </a:p>
          </p:txBody>
        </p:sp>
        <p:sp>
          <p:nvSpPr>
            <p:cNvPr id="8" name="Rectangle 7"/>
            <p:cNvSpPr/>
            <p:nvPr/>
          </p:nvSpPr>
          <p:spPr>
            <a:xfrm>
              <a:off x="1115616" y="2636912"/>
              <a:ext cx="7272808" cy="3168352"/>
            </a:xfrm>
            <a:prstGeom prst="rect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lIns="36000" tIns="0" rIns="36000" bIns="0" rtlCol="0" anchor="t"/>
            <a:lstStyle/>
            <a:p>
              <a:pPr algn="ctr"/>
              <a:r>
                <a:rPr lang="en-GB" sz="1600" b="1" dirty="0"/>
                <a:t>Border</a:t>
              </a:r>
              <a:r>
                <a:rPr lang="en-GB" sz="1600" dirty="0"/>
                <a:t>: an Edge that goes around the content </a:t>
              </a:r>
              <a:r>
                <a:rPr lang="en-GB" dirty="0"/>
                <a:t>and padding</a:t>
              </a:r>
            </a:p>
          </p:txBody>
        </p:sp>
        <p:sp>
          <p:nvSpPr>
            <p:cNvPr id="9" name="Rectangle 8"/>
            <p:cNvSpPr/>
            <p:nvPr/>
          </p:nvSpPr>
          <p:spPr>
            <a:xfrm>
              <a:off x="1462584" y="3102045"/>
              <a:ext cx="6565801" cy="2415187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72000" rIns="72000" rtlCol="0" anchor="t"/>
            <a:lstStyle/>
            <a:p>
              <a:pPr algn="ctr"/>
              <a:r>
                <a:rPr lang="en-GB" sz="1600" b="1" dirty="0">
                  <a:solidFill>
                    <a:schemeClr val="tx1"/>
                  </a:solidFill>
                </a:rPr>
                <a:t>Padding</a:t>
              </a:r>
              <a:r>
                <a:rPr lang="en-GB" sz="1600" dirty="0">
                  <a:solidFill>
                    <a:schemeClr val="tx1"/>
                  </a:solidFill>
                </a:rPr>
                <a:t>: Space around content. </a:t>
              </a: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835696" y="3514631"/>
              <a:ext cx="5904656" cy="1642560"/>
            </a:xfrm>
            <a:prstGeom prst="rect">
              <a:avLst/>
            </a:prstGeom>
            <a:noFill/>
            <a:ln>
              <a:solidFill>
                <a:schemeClr val="tx1">
                  <a:lumMod val="50000"/>
                  <a:lumOff val="50000"/>
                </a:schemeClr>
              </a:solidFill>
              <a:prstDash val="lgDash"/>
              <a:miter lim="800000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b="1" dirty="0">
                  <a:solidFill>
                    <a:schemeClr val="tx1"/>
                  </a:solidFill>
                </a:rPr>
                <a:t>Content</a:t>
              </a:r>
              <a:r>
                <a:rPr lang="en-GB" sz="1600" dirty="0">
                  <a:solidFill>
                    <a:schemeClr val="tx1"/>
                  </a:solidFill>
                </a:rPr>
                <a:t>: the actual HTML content (text, images, etc.)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54532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Flexible Grid Layout Options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CSS Frameworks </a:t>
            </a:r>
            <a:r>
              <a:rPr lang="en-GB" dirty="0"/>
              <a:t>e.g. Bootstrap</a:t>
            </a:r>
          </a:p>
          <a:p>
            <a:r>
              <a:rPr lang="en-GB" b="1" dirty="0">
                <a:hlinkClick r:id="rId3"/>
              </a:rPr>
              <a:t>CSS Floats</a:t>
            </a:r>
            <a:endParaRPr lang="en-GB" b="1" dirty="0"/>
          </a:p>
          <a:p>
            <a:r>
              <a:rPr lang="en-GB" b="1" dirty="0">
                <a:hlinkClick r:id="rId4"/>
              </a:rPr>
              <a:t>CSS Flexbox</a:t>
            </a:r>
            <a:endParaRPr lang="en-GB" b="1" dirty="0"/>
          </a:p>
          <a:p>
            <a:pPr lvl="1"/>
            <a:r>
              <a:rPr lang="en-GB" dirty="0">
                <a:hlinkClick r:id="rId5"/>
              </a:rPr>
              <a:t>Not supported in &lt;= IE 10</a:t>
            </a:r>
            <a:endParaRPr lang="en-GB" dirty="0"/>
          </a:p>
          <a:p>
            <a:pPr lvl="1"/>
            <a:r>
              <a:rPr lang="en-GB" dirty="0"/>
              <a:t>Not intended for grid layouts (see notes below). </a:t>
            </a:r>
          </a:p>
          <a:p>
            <a:pPr lvl="2"/>
            <a:r>
              <a:rPr lang="en-GB" dirty="0"/>
              <a:t>It is intended for laying out items in a single dimension i.e. either a row or a column.</a:t>
            </a:r>
          </a:p>
          <a:p>
            <a:r>
              <a:rPr lang="en-GB" b="1" dirty="0">
                <a:hlinkClick r:id="rId6"/>
              </a:rPr>
              <a:t>CSS Grid</a:t>
            </a:r>
            <a:r>
              <a:rPr lang="en-GB" dirty="0"/>
              <a:t> (uses CSS setting </a:t>
            </a:r>
            <a:r>
              <a:rPr lang="en-GB" b="1" i="1" dirty="0" err="1"/>
              <a:t>display:grid</a:t>
            </a:r>
            <a:r>
              <a:rPr lang="en-GB" dirty="0"/>
              <a:t>)</a:t>
            </a:r>
            <a:endParaRPr lang="en-GB" b="1" i="1" dirty="0"/>
          </a:p>
          <a:p>
            <a:pPr lvl="1"/>
            <a:r>
              <a:rPr lang="en-GB" dirty="0">
                <a:hlinkClick r:id="rId7"/>
              </a:rPr>
              <a:t>Not fully supported by all browsers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3694910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CSS3: A Word of Caution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423848" cy="525780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CSS3 feature support may not be available in some browsers, or is provided via special prefix codes: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You can check support at:</a:t>
            </a:r>
          </a:p>
          <a:p>
            <a:pPr lvl="1"/>
            <a:r>
              <a:rPr lang="en-GB" dirty="0">
                <a:hlinkClick r:id="rId2"/>
              </a:rPr>
              <a:t>http://caniuse.com/</a:t>
            </a:r>
            <a:r>
              <a:rPr lang="en-GB" dirty="0"/>
              <a:t> </a:t>
            </a:r>
          </a:p>
          <a:p>
            <a:pPr lvl="1"/>
            <a:r>
              <a:rPr lang="en-GB" dirty="0">
                <a:hlinkClick r:id="rId3"/>
              </a:rPr>
              <a:t>W3School's CSS Reference With Browser Support</a:t>
            </a:r>
            <a:endParaRPr lang="en-GB" dirty="0"/>
          </a:p>
          <a:p>
            <a:r>
              <a:rPr lang="en-GB" dirty="0"/>
              <a:t>Use </a:t>
            </a:r>
            <a:r>
              <a:rPr lang="en-GB" dirty="0">
                <a:hlinkClick r:id="rId4"/>
              </a:rPr>
              <a:t>https://autoprefixer.github.io/</a:t>
            </a:r>
            <a:r>
              <a:rPr lang="en-GB" dirty="0"/>
              <a:t> to generate prefix codes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827584" y="2564904"/>
          <a:ext cx="7920880" cy="185420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91938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923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80910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Internet Explorer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ms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Firefox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moz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Google Chrome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webkit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Safari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webkit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Opera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webkit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896" y="2591912"/>
            <a:ext cx="295275" cy="2857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895" y="3354710"/>
            <a:ext cx="295275" cy="28575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2183" y="2996952"/>
            <a:ext cx="295275" cy="28575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6471" y="4079354"/>
            <a:ext cx="266700" cy="28575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6470" y="3713900"/>
            <a:ext cx="266700" cy="285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67892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Bootstrap’s Flexible Grid</a:t>
            </a:r>
          </a:p>
        </p:txBody>
      </p:sp>
    </p:spTree>
    <p:extLst>
      <p:ext uri="{BB962C8B-B14F-4D97-AF65-F5344CB8AC3E}">
        <p14:creationId xmlns:p14="http://schemas.microsoft.com/office/powerpoint/2010/main" val="8111697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 4 Flexible Grid System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</p:nvPr>
        </p:nvGraphicFramePr>
        <p:xfrm>
          <a:off x="612775" y="1600200"/>
          <a:ext cx="8153400" cy="51308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358900">
                  <a:extLst>
                    <a:ext uri="{9D8B030D-6E8A-4147-A177-3AD203B41FA5}">
                      <a16:colId xmlns:a16="http://schemas.microsoft.com/office/drawing/2014/main" val="360557293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3430349160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59651881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703834230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48761528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384237437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Extra small</a:t>
                      </a:r>
                    </a:p>
                    <a:p>
                      <a:r>
                        <a:rPr lang="en-GB" dirty="0"/>
                        <a:t>&lt;576px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Small (</a:t>
                      </a:r>
                      <a:r>
                        <a:rPr lang="en-GB" dirty="0" err="1"/>
                        <a:t>sm</a:t>
                      </a:r>
                      <a:r>
                        <a:rPr lang="en-GB" dirty="0"/>
                        <a:t>)</a:t>
                      </a:r>
                    </a:p>
                    <a:p>
                      <a:r>
                        <a:rPr lang="en-GB" dirty="0"/>
                        <a:t>≥576px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Medium (md)</a:t>
                      </a:r>
                    </a:p>
                    <a:p>
                      <a:r>
                        <a:rPr lang="en-GB" dirty="0"/>
                        <a:t>≥768px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Large (</a:t>
                      </a:r>
                      <a:r>
                        <a:rPr lang="en-GB" dirty="0" err="1"/>
                        <a:t>lg</a:t>
                      </a:r>
                      <a:r>
                        <a:rPr lang="en-GB" dirty="0"/>
                        <a:t>)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≥992px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Extra Large (xl)</a:t>
                      </a:r>
                    </a:p>
                    <a:p>
                      <a:r>
                        <a:rPr lang="en-GB" dirty="0"/>
                        <a:t>≥1200px</a:t>
                      </a: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2704815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Max container</a:t>
                      </a:r>
                      <a:r>
                        <a:rPr lang="en-GB" baseline="0" dirty="0"/>
                        <a:t> width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None (auto)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540px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720px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960px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1140px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4098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CSS</a:t>
                      </a:r>
                      <a:r>
                        <a:rPr lang="en-GB" baseline="0" dirty="0"/>
                        <a:t> class prefix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  <a:r>
                        <a:rPr lang="en-GB" dirty="0" err="1"/>
                        <a:t>sm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.col-md-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  <a:r>
                        <a:rPr lang="en-GB" dirty="0" err="1"/>
                        <a:t>lg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.col-xl-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673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i="1" dirty="0"/>
                        <a:t>You append</a:t>
                      </a:r>
                      <a:r>
                        <a:rPr lang="en-GB" i="1" baseline="0" dirty="0"/>
                        <a:t> the number of columns to span after the class prefix</a:t>
                      </a:r>
                      <a:endParaRPr lang="en-GB" i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11556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No of columns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34087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Gutter width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30px (15px</a:t>
                      </a:r>
                      <a:r>
                        <a:rPr lang="en-GB" baseline="0" dirty="0"/>
                        <a:t> on each side of a column)</a:t>
                      </a:r>
                    </a:p>
                    <a:p>
                      <a:r>
                        <a:rPr lang="en-GB" i="1" baseline="0" dirty="0"/>
                        <a:t>You can remove the gutter by using the class .no-gutters</a:t>
                      </a:r>
                      <a:endParaRPr lang="en-GB" i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59307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Nestable</a:t>
                      </a:r>
                      <a:endParaRPr lang="en-GB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20263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Column ordering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22873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2514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Grid Example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</p:nvPr>
        </p:nvGraphicFramePr>
        <p:xfrm>
          <a:off x="612775" y="1484784"/>
          <a:ext cx="8153400" cy="521697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9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="container"&gt;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="row"&gt;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="col-12 col-sm-6 col-md-3"&gt;&lt;/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="col-12 col-sm-6 col-md-9"&gt;&lt;/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GB" b="1" dirty="0"/>
                        <a:t>Extra Small screens </a:t>
                      </a:r>
                      <a:r>
                        <a:rPr lang="en-GB" dirty="0"/>
                        <a:t>(w</a:t>
                      </a:r>
                      <a:r>
                        <a:rPr lang="en-GB" baseline="0" dirty="0"/>
                        <a:t>ill create two rows because each div uses all 12 columns)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r>
                        <a:rPr lang="en-GB" dirty="0"/>
                        <a:t>col-12 (spans across</a:t>
                      </a:r>
                      <a:r>
                        <a:rPr lang="en-GB" baseline="0" dirty="0"/>
                        <a:t> all 12 columns)</a:t>
                      </a: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col-12 (spans</a:t>
                      </a:r>
                      <a:r>
                        <a:rPr lang="en-GB" baseline="0" dirty="0"/>
                        <a:t> across all 12 columns)</a:t>
                      </a: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GB" b="1" dirty="0"/>
                        <a:t>Small screens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 gridSpan="6">
                  <a:txBody>
                    <a:bodyPr/>
                    <a:lstStyle/>
                    <a:p>
                      <a:r>
                        <a:rPr lang="en-GB" dirty="0"/>
                        <a:t>col-sm-6 (spans across</a:t>
                      </a:r>
                      <a:r>
                        <a:rPr lang="en-GB" baseline="0" dirty="0"/>
                        <a:t> 6 columns)</a:t>
                      </a:r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6">
                  <a:txBody>
                    <a:bodyPr/>
                    <a:lstStyle/>
                    <a:p>
                      <a:r>
                        <a:rPr lang="en-GB" dirty="0"/>
                        <a:t>col-sm-6 (spans across</a:t>
                      </a:r>
                      <a:r>
                        <a:rPr lang="en-GB" baseline="0" dirty="0"/>
                        <a:t> 6 columns)</a:t>
                      </a: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GB" b="1" dirty="0"/>
                        <a:t>Large screens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 gridSpan="3">
                  <a:txBody>
                    <a:bodyPr/>
                    <a:lstStyle/>
                    <a:p>
                      <a:r>
                        <a:rPr lang="en-GB" dirty="0"/>
                        <a:t>col-md-3 (spans across</a:t>
                      </a:r>
                      <a:r>
                        <a:rPr lang="en-GB" baseline="0" dirty="0"/>
                        <a:t> 3 columns)</a:t>
                      </a:r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r>
                        <a:rPr lang="en-GB" dirty="0"/>
                        <a:t>col-md-9 (spans across</a:t>
                      </a:r>
                      <a:r>
                        <a:rPr lang="en-GB" baseline="0" dirty="0"/>
                        <a:t> 9 columns)</a:t>
                      </a: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6319712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900" dirty="0"/>
              <a:t>Additional Grid Options</a:t>
            </a:r>
            <a:br>
              <a:rPr lang="en-GB" dirty="0"/>
            </a:br>
            <a:r>
              <a:rPr lang="en-GB" sz="3600" dirty="0"/>
              <a:t>Column Reordering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You can use the </a:t>
            </a:r>
            <a:r>
              <a:rPr lang="en-GB" b="1" dirty="0"/>
              <a:t>.order-n</a:t>
            </a:r>
            <a:r>
              <a:rPr lang="en-GB" dirty="0"/>
              <a:t> to control the visual order of your columns. (</a:t>
            </a:r>
            <a:r>
              <a:rPr lang="en-GB" i="1" dirty="0"/>
              <a:t>Based on Flexbox Order</a:t>
            </a:r>
            <a:r>
              <a:rPr lang="en-GB" dirty="0"/>
              <a:t>)</a:t>
            </a:r>
          </a:p>
          <a:p>
            <a:r>
              <a:rPr lang="en-GB" dirty="0"/>
              <a:t>It is used to prioritise content by changing the default order. The following example will swap the columns round on medium screens.</a:t>
            </a:r>
          </a:p>
          <a:p>
            <a:pPr marL="320040" lvl="1" indent="0">
              <a:buClr>
                <a:srgbClr val="2DA2BF"/>
              </a:buClr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="col-12 col-md-9 order-md-2"&gt;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...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Clr>
                <a:srgbClr val="2DA2BF"/>
              </a:buClr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="col-12 col-md-3 order-md-1"&gt;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...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000" dirty="0">
              <a:solidFill>
                <a:prstClr val="black"/>
              </a:solidFill>
            </a:endParaRPr>
          </a:p>
          <a:p>
            <a:pPr marL="320400" indent="-320400"/>
            <a:r>
              <a:rPr lang="en-GB" sz="2600" dirty="0"/>
              <a:t>On a medium screen, Column 2 will display first and column 1 second: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043608" y="5669240"/>
          <a:ext cx="7344816" cy="640080"/>
        </p:xfrm>
        <a:graphic>
          <a:graphicData uri="http://schemas.openxmlformats.org/drawingml/2006/table">
            <a:tbl>
              <a:tblPr bandRow="1">
                <a:tableStyleId>{5940675A-B579-460E-94D1-54222C63F5DA}</a:tableStyleId>
              </a:tblPr>
              <a:tblGrid>
                <a:gridCol w="612068">
                  <a:extLst>
                    <a:ext uri="{9D8B030D-6E8A-4147-A177-3AD203B41FA5}">
                      <a16:colId xmlns:a16="http://schemas.microsoft.com/office/drawing/2014/main" val="2465765834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377743708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3324619453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1292418425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947664861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2447758071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2008504609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587957641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2124941256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504932414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1767476729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1573701159"/>
                    </a:ext>
                  </a:extLst>
                </a:gridCol>
              </a:tblGrid>
              <a:tr h="370840">
                <a:tc gridSpan="3">
                  <a:txBody>
                    <a:bodyPr/>
                    <a:lstStyle/>
                    <a:p>
                      <a:r>
                        <a:rPr lang="en-GB" dirty="0"/>
                        <a:t>col-md-3 </a:t>
                      </a:r>
                    </a:p>
                    <a:p>
                      <a:r>
                        <a:rPr lang="en-GB" dirty="0"/>
                        <a:t>order-md-1</a:t>
                      </a: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r>
                        <a:rPr lang="en-GB" dirty="0"/>
                        <a:t>col-md-9 order-md-2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93105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16679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Additional Grid Options</a:t>
            </a:r>
            <a:br>
              <a:rPr lang="en-GB" dirty="0"/>
            </a:br>
            <a:r>
              <a:rPr lang="en-GB" sz="2800" dirty="0"/>
              <a:t>Offsetting Columns and Margins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Offsetting Columns</a:t>
            </a:r>
          </a:p>
          <a:p>
            <a:pPr lvl="1"/>
            <a:r>
              <a:rPr lang="en-GB" dirty="0"/>
              <a:t>Used to move columns to the right or left, when the columns in a row do not add up to 12.</a:t>
            </a:r>
          </a:p>
          <a:p>
            <a:pPr lvl="2"/>
            <a:r>
              <a:rPr lang="en-GB" b="1" dirty="0"/>
              <a:t>offset-size-n</a:t>
            </a:r>
          </a:p>
          <a:p>
            <a:r>
              <a:rPr lang="en-GB" dirty="0"/>
              <a:t>Margin utility classes are used to automatically add margins based on space left in row.</a:t>
            </a:r>
          </a:p>
          <a:p>
            <a:pPr lvl="2"/>
            <a:r>
              <a:rPr lang="en-GB" b="1" dirty="0"/>
              <a:t>ml-size-auto</a:t>
            </a:r>
            <a:r>
              <a:rPr lang="en-GB" dirty="0"/>
              <a:t>: automatically add some margin to column’s left side</a:t>
            </a:r>
          </a:p>
          <a:p>
            <a:pPr lvl="2"/>
            <a:r>
              <a:rPr lang="en-GB" b="1" dirty="0" err="1"/>
              <a:t>mr</a:t>
            </a:r>
            <a:r>
              <a:rPr lang="en-GB" b="1" dirty="0"/>
              <a:t>-size-auto</a:t>
            </a:r>
            <a:r>
              <a:rPr lang="en-GB" dirty="0"/>
              <a:t>: automatically add some margin to column’s right side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5750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3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1DBAA76-B9B2-40C8-BA96-F85F0302E8A0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3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0</TotalTime>
  <Words>2121</Words>
  <Application>Microsoft Office PowerPoint</Application>
  <PresentationFormat>On-screen Show (4:3)</PresentationFormat>
  <Paragraphs>298</Paragraphs>
  <Slides>26</Slides>
  <Notes>11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  <vt:variant>
        <vt:lpstr>Custom Shows</vt:lpstr>
      </vt:variant>
      <vt:variant>
        <vt:i4>1</vt:i4>
      </vt:variant>
    </vt:vector>
  </HeadingPairs>
  <TitlesOfParts>
    <vt:vector size="34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CSS Page Layouts II</vt:lpstr>
      <vt:lpstr>Today’s Lecture</vt:lpstr>
      <vt:lpstr>CSS Selectors Revisited</vt:lpstr>
      <vt:lpstr>More Pseudo Class CSS Selectors</vt:lpstr>
      <vt:lpstr>Pseudo Element CSS Selectors</vt:lpstr>
      <vt:lpstr>CSS Selectors Specificity Calculations</vt:lpstr>
      <vt:lpstr>Calculating Selectors Specificity Value</vt:lpstr>
      <vt:lpstr>Examples</vt:lpstr>
      <vt:lpstr>Important Notes</vt:lpstr>
      <vt:lpstr>CSS Cascade Rules</vt:lpstr>
      <vt:lpstr>Responsive Web Design (RWD)</vt:lpstr>
      <vt:lpstr>The Web Design Layout Problem</vt:lpstr>
      <vt:lpstr>Screen Size or Viewport Problem?</vt:lpstr>
      <vt:lpstr>What is Responsive Web Design?</vt:lpstr>
      <vt:lpstr>RWD and the Viewport Meta Tag</vt:lpstr>
      <vt:lpstr>The Viewport Meta Tag</vt:lpstr>
      <vt:lpstr>The Viewport Meta Tag</vt:lpstr>
      <vt:lpstr>Flexible Grid Layout</vt:lpstr>
      <vt:lpstr>Flexible Grid Layout Options</vt:lpstr>
      <vt:lpstr>CSS3: A Word of Caution</vt:lpstr>
      <vt:lpstr>Bootstrap’s Flexible Grid</vt:lpstr>
      <vt:lpstr>Bootstrap 4 Flexible Grid System</vt:lpstr>
      <vt:lpstr>Grid Example</vt:lpstr>
      <vt:lpstr>Additional Grid Options Column Reordering</vt:lpstr>
      <vt:lpstr>Additional Grid Options Offsetting Columns and Margins</vt:lpstr>
      <vt:lpstr>Lab Exercise</vt:lpstr>
      <vt:lpstr>Lecture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Suneth Fernando</cp:lastModifiedBy>
  <cp:revision>1467</cp:revision>
  <cp:lastPrinted>2014-09-29T16:21:25Z</cp:lastPrinted>
  <dcterms:created xsi:type="dcterms:W3CDTF">2013-09-18T07:00:31Z</dcterms:created>
  <dcterms:modified xsi:type="dcterms:W3CDTF">2021-02-03T19:10:45Z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