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4" autoAdjust="0"/>
    <p:restoredTop sz="94660"/>
  </p:normalViewPr>
  <p:slideViewPr>
    <p:cSldViewPr snapToGrid="0">
      <p:cViewPr varScale="1">
        <p:scale>
          <a:sx n="79" d="100"/>
          <a:sy n="79" d="100"/>
        </p:scale>
        <p:origin x="54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F2CF20-4BC4-450B-885E-D26C4310E512}"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AU"/>
        </a:p>
      </dgm:t>
    </dgm:pt>
    <dgm:pt modelId="{36A47561-D256-4EAE-8B6D-9B969CFEA6E5}">
      <dgm:prSet custT="1"/>
      <dgm:spPr/>
      <dgm:t>
        <a:bodyPr/>
        <a:lstStyle/>
        <a:p>
          <a:pPr rtl="0"/>
          <a:r>
            <a:rPr lang="en-US" sz="1400">
              <a:latin typeface="Arial" panose="020B0604020202020204" pitchFamily="34" charset="0"/>
              <a:cs typeface="Arial" panose="020B0604020202020204" pitchFamily="34" charset="0"/>
            </a:rPr>
            <a:t>The audience here is the physiotherapists, so for them, the </a:t>
          </a:r>
          <a:r>
            <a:rPr lang="en-US" sz="1400" b="1">
              <a:latin typeface="Arial" panose="020B0604020202020204" pitchFamily="34" charset="0"/>
              <a:cs typeface="Arial" panose="020B0604020202020204" pitchFamily="34" charset="0"/>
            </a:rPr>
            <a:t>Rheumatology Physiotherapy Capabilities Framework </a:t>
          </a:r>
          <a:r>
            <a:rPr lang="en-US" sz="1400">
              <a:latin typeface="Arial" panose="020B0604020202020204" pitchFamily="34" charset="0"/>
              <a:cs typeface="Arial" panose="020B0604020202020204" pitchFamily="34" charset="0"/>
            </a:rPr>
            <a:t>is a guiding framework for managing the long-term conditions of arthritis (</a:t>
          </a:r>
          <a:r>
            <a:rPr lang="en-GB" sz="1400">
              <a:latin typeface="Arial" panose="020B0604020202020204" pitchFamily="34" charset="0"/>
              <a:cs typeface="Arial" panose="020B0604020202020204" pitchFamily="34" charset="0"/>
            </a:rPr>
            <a:t>British Society for Rheumatology, n.d.).</a:t>
          </a:r>
          <a:endParaRPr lang="en-IN" sz="1400">
            <a:latin typeface="Arial" panose="020B0604020202020204" pitchFamily="34" charset="0"/>
            <a:cs typeface="Arial" panose="020B0604020202020204" pitchFamily="34" charset="0"/>
          </a:endParaRPr>
        </a:p>
      </dgm:t>
    </dgm:pt>
    <dgm:pt modelId="{CBA39E92-AF87-42C9-9B14-D3284DCD32C3}" type="parTrans" cxnId="{FF69C8DC-7295-4123-B850-74E26EF0448E}">
      <dgm:prSet/>
      <dgm:spPr/>
      <dgm:t>
        <a:bodyPr/>
        <a:lstStyle/>
        <a:p>
          <a:endParaRPr lang="en-AU"/>
        </a:p>
      </dgm:t>
    </dgm:pt>
    <dgm:pt modelId="{E6E38C08-84C1-444A-BC61-B3726B2A39F2}" type="sibTrans" cxnId="{FF69C8DC-7295-4123-B850-74E26EF0448E}">
      <dgm:prSet/>
      <dgm:spPr/>
      <dgm:t>
        <a:bodyPr/>
        <a:lstStyle/>
        <a:p>
          <a:endParaRPr lang="en-AU"/>
        </a:p>
      </dgm:t>
    </dgm:pt>
    <dgm:pt modelId="{ADA8EF9E-F851-40D9-A978-031B49DCA34D}">
      <dgm:prSet custT="1"/>
      <dgm:spPr/>
      <dgm:t>
        <a:bodyPr/>
        <a:lstStyle/>
        <a:p>
          <a:pPr rtl="0"/>
          <a:r>
            <a:rPr lang="en-US" sz="1400">
              <a:latin typeface="Arial" panose="020B0604020202020204" pitchFamily="34" charset="0"/>
              <a:cs typeface="Arial" panose="020B0604020202020204" pitchFamily="34" charset="0"/>
            </a:rPr>
            <a:t>According to the framework, as the arthritis condition is confirmed, physiotherapy interventions, condition management and medication management are applied together for managing arthritis (BSR, n.d.).</a:t>
          </a:r>
          <a:endParaRPr lang="en-IN" sz="1400">
            <a:latin typeface="Arial" panose="020B0604020202020204" pitchFamily="34" charset="0"/>
            <a:cs typeface="Arial" panose="020B0604020202020204" pitchFamily="34" charset="0"/>
          </a:endParaRPr>
        </a:p>
      </dgm:t>
    </dgm:pt>
    <dgm:pt modelId="{B33084FD-0F30-461C-BA08-403E49D9A367}" type="parTrans" cxnId="{072BEAA9-5611-4929-A115-E375E5DDBE19}">
      <dgm:prSet/>
      <dgm:spPr/>
      <dgm:t>
        <a:bodyPr/>
        <a:lstStyle/>
        <a:p>
          <a:endParaRPr lang="en-AU"/>
        </a:p>
      </dgm:t>
    </dgm:pt>
    <dgm:pt modelId="{F72E6279-A380-48A0-8178-C10C10E9DFC3}" type="sibTrans" cxnId="{072BEAA9-5611-4929-A115-E375E5DDBE19}">
      <dgm:prSet/>
      <dgm:spPr/>
      <dgm:t>
        <a:bodyPr/>
        <a:lstStyle/>
        <a:p>
          <a:endParaRPr lang="en-AU"/>
        </a:p>
      </dgm:t>
    </dgm:pt>
    <dgm:pt modelId="{7191645F-BAB5-4C34-A9E4-195F83BCB30E}">
      <dgm:prSet custT="1"/>
      <dgm:spPr/>
      <dgm:t>
        <a:bodyPr/>
        <a:lstStyle/>
        <a:p>
          <a:pPr rtl="0"/>
          <a:r>
            <a:rPr lang="en-US" sz="1400" dirty="0">
              <a:latin typeface="Arial" panose="020B0604020202020204" pitchFamily="34" charset="0"/>
              <a:cs typeface="Arial" panose="020B0604020202020204" pitchFamily="34" charset="0"/>
            </a:rPr>
            <a:t>Currently, there is no specific model of managing arthritis in the UK; rather, the long-term condition is managed based on a multifaceted approach (NHS Inform, 2025).</a:t>
          </a:r>
          <a:endParaRPr lang="en-IN" sz="1400" dirty="0">
            <a:latin typeface="Arial" panose="020B0604020202020204" pitchFamily="34" charset="0"/>
            <a:cs typeface="Arial" panose="020B0604020202020204" pitchFamily="34" charset="0"/>
          </a:endParaRPr>
        </a:p>
      </dgm:t>
    </dgm:pt>
    <dgm:pt modelId="{02FDEBF5-8B3B-47F5-817F-D920F5724545}" type="parTrans" cxnId="{19B985C0-F429-4E66-B7A8-BF01B9E29570}">
      <dgm:prSet/>
      <dgm:spPr/>
      <dgm:t>
        <a:bodyPr/>
        <a:lstStyle/>
        <a:p>
          <a:endParaRPr lang="en-AU"/>
        </a:p>
      </dgm:t>
    </dgm:pt>
    <dgm:pt modelId="{B97321D8-E02F-4430-86F0-B3B5126501D0}" type="sibTrans" cxnId="{19B985C0-F429-4E66-B7A8-BF01B9E29570}">
      <dgm:prSet/>
      <dgm:spPr/>
      <dgm:t>
        <a:bodyPr/>
        <a:lstStyle/>
        <a:p>
          <a:endParaRPr lang="en-AU"/>
        </a:p>
      </dgm:t>
    </dgm:pt>
    <dgm:pt modelId="{2D69662B-7686-4C24-A467-EDF794A4B6DC}">
      <dgm:prSet custT="1"/>
      <dgm:spPr/>
      <dgm:t>
        <a:bodyPr/>
        <a:lstStyle/>
        <a:p>
          <a:pPr rtl="0"/>
          <a:r>
            <a:rPr lang="en-US" sz="1400">
              <a:latin typeface="Arial" panose="020B0604020202020204" pitchFamily="34" charset="0"/>
              <a:cs typeface="Arial" panose="020B0604020202020204" pitchFamily="34" charset="0"/>
            </a:rPr>
            <a:t>Hence, the continuous treatment and the long-term mobility management of arthritis can be done using </a:t>
          </a:r>
          <a:r>
            <a:rPr lang="en-US" sz="1400" b="1">
              <a:latin typeface="Arial" panose="020B0604020202020204" pitchFamily="34" charset="0"/>
              <a:cs typeface="Arial" panose="020B0604020202020204" pitchFamily="34" charset="0"/>
            </a:rPr>
            <a:t>the Comprehensive model of personalised care, </a:t>
          </a:r>
          <a:r>
            <a:rPr lang="en-US" sz="1400">
              <a:latin typeface="Arial" panose="020B0604020202020204" pitchFamily="34" charset="0"/>
              <a:cs typeface="Arial" panose="020B0604020202020204" pitchFamily="34" charset="0"/>
            </a:rPr>
            <a:t>following the steps:</a:t>
          </a:r>
          <a:endParaRPr lang="en-IN" sz="1400">
            <a:latin typeface="Arial" panose="020B0604020202020204" pitchFamily="34" charset="0"/>
            <a:cs typeface="Arial" panose="020B0604020202020204" pitchFamily="34" charset="0"/>
          </a:endParaRPr>
        </a:p>
      </dgm:t>
    </dgm:pt>
    <dgm:pt modelId="{31226302-5B76-489B-9BB0-712963432C27}" type="parTrans" cxnId="{7DA21733-D5D0-48F0-BBCF-F1DE1AE13BD3}">
      <dgm:prSet/>
      <dgm:spPr/>
      <dgm:t>
        <a:bodyPr/>
        <a:lstStyle/>
        <a:p>
          <a:endParaRPr lang="en-AU"/>
        </a:p>
      </dgm:t>
    </dgm:pt>
    <dgm:pt modelId="{E2315CBF-7ADF-483A-9DF3-660271D0B730}" type="sibTrans" cxnId="{7DA21733-D5D0-48F0-BBCF-F1DE1AE13BD3}">
      <dgm:prSet/>
      <dgm:spPr/>
      <dgm:t>
        <a:bodyPr/>
        <a:lstStyle/>
        <a:p>
          <a:endParaRPr lang="en-AU"/>
        </a:p>
      </dgm:t>
    </dgm:pt>
    <dgm:pt modelId="{C8E7CD63-8104-46BE-98C6-6318F8ECD017}">
      <dgm:prSet custT="1"/>
      <dgm:spPr/>
      <dgm:t>
        <a:bodyPr/>
        <a:lstStyle/>
        <a:p>
          <a:pPr rtl="0"/>
          <a:r>
            <a:rPr lang="en-US" sz="1400" dirty="0">
              <a:latin typeface="Arial" panose="020B0604020202020204" pitchFamily="34" charset="0"/>
              <a:cs typeface="Arial" panose="020B0604020202020204" pitchFamily="34" charset="0"/>
            </a:rPr>
            <a:t>Shared decision making (</a:t>
          </a:r>
          <a:r>
            <a:rPr lang="en-GB" sz="1400" dirty="0">
              <a:latin typeface="Arial" panose="020B0604020202020204" pitchFamily="34" charset="0"/>
              <a:cs typeface="Arial" panose="020B0604020202020204" pitchFamily="34" charset="0"/>
            </a:rPr>
            <a:t>NHS England,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dgm:t>
    </dgm:pt>
    <dgm:pt modelId="{B03AA93D-3484-419D-8A42-D500F3F7B860}" type="parTrans" cxnId="{B299DF7D-5E12-44BF-9BA5-F9266F2739A5}">
      <dgm:prSet/>
      <dgm:spPr/>
      <dgm:t>
        <a:bodyPr/>
        <a:lstStyle/>
        <a:p>
          <a:endParaRPr lang="en-AU"/>
        </a:p>
      </dgm:t>
    </dgm:pt>
    <dgm:pt modelId="{9E2F54C9-EA32-4054-9DB9-F4DAED0C0BE6}" type="sibTrans" cxnId="{B299DF7D-5E12-44BF-9BA5-F9266F2739A5}">
      <dgm:prSet/>
      <dgm:spPr/>
      <dgm:t>
        <a:bodyPr/>
        <a:lstStyle/>
        <a:p>
          <a:endParaRPr lang="en-AU"/>
        </a:p>
      </dgm:t>
    </dgm:pt>
    <dgm:pt modelId="{57DBA7DE-43CA-479D-A20F-902F723C8BA6}">
      <dgm:prSet custT="1"/>
      <dgm:spPr/>
      <dgm:t>
        <a:bodyPr/>
        <a:lstStyle/>
        <a:p>
          <a:pPr rtl="0"/>
          <a:r>
            <a:rPr lang="en-US" sz="1400" dirty="0" err="1">
              <a:latin typeface="Arial" panose="020B0604020202020204" pitchFamily="34" charset="0"/>
              <a:cs typeface="Arial" panose="020B0604020202020204" pitchFamily="34" charset="0"/>
            </a:rPr>
            <a:t>Personalised</a:t>
          </a:r>
          <a:r>
            <a:rPr lang="en-US" sz="1400" dirty="0">
              <a:latin typeface="Arial" panose="020B0604020202020204" pitchFamily="34" charset="0"/>
              <a:cs typeface="Arial" panose="020B0604020202020204" pitchFamily="34" charset="0"/>
            </a:rPr>
            <a:t> care and support planning (</a:t>
          </a:r>
          <a:r>
            <a:rPr lang="en-GB" sz="1400" dirty="0">
              <a:latin typeface="Arial" panose="020B0604020202020204" pitchFamily="34" charset="0"/>
              <a:cs typeface="Arial" panose="020B0604020202020204" pitchFamily="34" charset="0"/>
            </a:rPr>
            <a:t>NHS England,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dgm:t>
    </dgm:pt>
    <dgm:pt modelId="{7EA18E6F-E8AC-4ACC-8BFE-4AC815B7C655}" type="parTrans" cxnId="{883D6A22-AC5F-46FE-ABC6-96A36817EED4}">
      <dgm:prSet/>
      <dgm:spPr/>
      <dgm:t>
        <a:bodyPr/>
        <a:lstStyle/>
        <a:p>
          <a:endParaRPr lang="en-AU"/>
        </a:p>
      </dgm:t>
    </dgm:pt>
    <dgm:pt modelId="{897D5D01-33B0-4CCC-9DEB-7A56851447DA}" type="sibTrans" cxnId="{883D6A22-AC5F-46FE-ABC6-96A36817EED4}">
      <dgm:prSet/>
      <dgm:spPr/>
      <dgm:t>
        <a:bodyPr/>
        <a:lstStyle/>
        <a:p>
          <a:endParaRPr lang="en-AU"/>
        </a:p>
      </dgm:t>
    </dgm:pt>
    <dgm:pt modelId="{A6B62251-5B3C-48D0-9D2B-20A0D778F112}">
      <dgm:prSet custT="1"/>
      <dgm:spPr/>
      <dgm:t>
        <a:bodyPr/>
        <a:lstStyle/>
        <a:p>
          <a:pPr rtl="0"/>
          <a:r>
            <a:rPr lang="en-US" sz="1400" dirty="0">
              <a:latin typeface="Arial" panose="020B0604020202020204" pitchFamily="34" charset="0"/>
              <a:cs typeface="Arial" panose="020B0604020202020204" pitchFamily="34" charset="0"/>
            </a:rPr>
            <a:t>Enabling treatment choice (</a:t>
          </a:r>
          <a:r>
            <a:rPr lang="en-GB" sz="1400" dirty="0">
              <a:latin typeface="Arial" panose="020B0604020202020204" pitchFamily="34" charset="0"/>
              <a:cs typeface="Arial" panose="020B0604020202020204" pitchFamily="34" charset="0"/>
            </a:rPr>
            <a:t>NHS England,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dgm:t>
    </dgm:pt>
    <dgm:pt modelId="{9B5E3A08-C573-46F4-B14E-D15D210B3BEA}" type="parTrans" cxnId="{D34207A6-4F64-445A-B9D6-5AD83D45F670}">
      <dgm:prSet/>
      <dgm:spPr/>
      <dgm:t>
        <a:bodyPr/>
        <a:lstStyle/>
        <a:p>
          <a:endParaRPr lang="en-AU"/>
        </a:p>
      </dgm:t>
    </dgm:pt>
    <dgm:pt modelId="{3C6FCC4E-A41F-485E-9593-A0BC0F1CDE16}" type="sibTrans" cxnId="{D34207A6-4F64-445A-B9D6-5AD83D45F670}">
      <dgm:prSet/>
      <dgm:spPr/>
      <dgm:t>
        <a:bodyPr/>
        <a:lstStyle/>
        <a:p>
          <a:endParaRPr lang="en-AU"/>
        </a:p>
      </dgm:t>
    </dgm:pt>
    <dgm:pt modelId="{A00021AF-7C2E-48F6-B0B8-741A8C5B773E}">
      <dgm:prSet custT="1"/>
      <dgm:spPr/>
      <dgm:t>
        <a:bodyPr/>
        <a:lstStyle/>
        <a:p>
          <a:pPr rtl="0"/>
          <a:r>
            <a:rPr lang="en-US" sz="1400" dirty="0">
              <a:latin typeface="Arial" panose="020B0604020202020204" pitchFamily="34" charset="0"/>
              <a:cs typeface="Arial" panose="020B0604020202020204" pitchFamily="34" charset="0"/>
            </a:rPr>
            <a:t>Social prescribing and community-based support (</a:t>
          </a:r>
          <a:r>
            <a:rPr lang="en-GB" sz="1400" dirty="0">
              <a:latin typeface="Arial" panose="020B0604020202020204" pitchFamily="34" charset="0"/>
              <a:cs typeface="Arial" panose="020B0604020202020204" pitchFamily="34" charset="0"/>
            </a:rPr>
            <a:t>NHS England,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dgm:t>
    </dgm:pt>
    <dgm:pt modelId="{0B82BD04-9429-4199-8183-8FF934D676E1}" type="parTrans" cxnId="{7C31603D-81D6-454F-BB10-0496BAD1E5A2}">
      <dgm:prSet/>
      <dgm:spPr/>
      <dgm:t>
        <a:bodyPr/>
        <a:lstStyle/>
        <a:p>
          <a:endParaRPr lang="en-AU"/>
        </a:p>
      </dgm:t>
    </dgm:pt>
    <dgm:pt modelId="{FFBC4CF9-8E00-412D-B60C-C8DBBC113E90}" type="sibTrans" cxnId="{7C31603D-81D6-454F-BB10-0496BAD1E5A2}">
      <dgm:prSet/>
      <dgm:spPr/>
      <dgm:t>
        <a:bodyPr/>
        <a:lstStyle/>
        <a:p>
          <a:endParaRPr lang="en-AU"/>
        </a:p>
      </dgm:t>
    </dgm:pt>
    <dgm:pt modelId="{633EEF5F-3BE0-4DE7-9631-DAB45EF2F9D9}">
      <dgm:prSet custT="1"/>
      <dgm:spPr/>
      <dgm:t>
        <a:bodyPr/>
        <a:lstStyle/>
        <a:p>
          <a:pPr rtl="0"/>
          <a:r>
            <a:rPr lang="en-US" sz="1400" dirty="0">
              <a:latin typeface="Arial" panose="020B0604020202020204" pitchFamily="34" charset="0"/>
              <a:cs typeface="Arial" panose="020B0604020202020204" pitchFamily="34" charset="0"/>
            </a:rPr>
            <a:t>Supported self-management (</a:t>
          </a:r>
          <a:r>
            <a:rPr lang="en-GB" sz="1400" dirty="0">
              <a:latin typeface="Arial" panose="020B0604020202020204" pitchFamily="34" charset="0"/>
              <a:cs typeface="Arial" panose="020B0604020202020204" pitchFamily="34" charset="0"/>
            </a:rPr>
            <a:t>NHS England,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dgm:t>
    </dgm:pt>
    <dgm:pt modelId="{39927BB1-BEF8-43C2-B9DB-4CDCEA2E6F98}" type="parTrans" cxnId="{2A77D2BB-F6B1-4294-9F24-9BFAC8D93427}">
      <dgm:prSet/>
      <dgm:spPr/>
      <dgm:t>
        <a:bodyPr/>
        <a:lstStyle/>
        <a:p>
          <a:endParaRPr lang="en-AU"/>
        </a:p>
      </dgm:t>
    </dgm:pt>
    <dgm:pt modelId="{6B1F45A4-1236-4776-B2DC-C83D9E2D0F22}" type="sibTrans" cxnId="{2A77D2BB-F6B1-4294-9F24-9BFAC8D93427}">
      <dgm:prSet/>
      <dgm:spPr/>
      <dgm:t>
        <a:bodyPr/>
        <a:lstStyle/>
        <a:p>
          <a:endParaRPr lang="en-AU"/>
        </a:p>
      </dgm:t>
    </dgm:pt>
    <dgm:pt modelId="{55A78921-CDBA-455A-B2FE-A5DCBCA75010}">
      <dgm:prSet custT="1"/>
      <dgm:spPr/>
      <dgm:t>
        <a:bodyPr/>
        <a:lstStyle/>
        <a:p>
          <a:pPr rtl="0"/>
          <a:r>
            <a:rPr lang="en-US" sz="1400" dirty="0">
              <a:latin typeface="Arial" panose="020B0604020202020204" pitchFamily="34" charset="0"/>
              <a:cs typeface="Arial" panose="020B0604020202020204" pitchFamily="34" charset="0"/>
            </a:rPr>
            <a:t>Personal health budget (</a:t>
          </a:r>
          <a:r>
            <a:rPr lang="en-GB" sz="1400" dirty="0">
              <a:latin typeface="Arial" panose="020B0604020202020204" pitchFamily="34" charset="0"/>
              <a:cs typeface="Arial" panose="020B0604020202020204" pitchFamily="34" charset="0"/>
            </a:rPr>
            <a:t>NHS England,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endParaRPr lang="en-IN" sz="1400" dirty="0">
            <a:latin typeface="Arial" panose="020B0604020202020204" pitchFamily="34" charset="0"/>
            <a:cs typeface="Arial" panose="020B0604020202020204" pitchFamily="34" charset="0"/>
          </a:endParaRPr>
        </a:p>
      </dgm:t>
    </dgm:pt>
    <dgm:pt modelId="{0AAB564E-D7F5-46A7-8C84-E1A7289773EA}" type="parTrans" cxnId="{9634B9BE-CF1C-4F2B-9BAB-4E3ABCE8222B}">
      <dgm:prSet/>
      <dgm:spPr/>
      <dgm:t>
        <a:bodyPr/>
        <a:lstStyle/>
        <a:p>
          <a:endParaRPr lang="en-AU"/>
        </a:p>
      </dgm:t>
    </dgm:pt>
    <dgm:pt modelId="{FFCDFFE1-C374-4FF5-ACE2-44EC475E74A3}" type="sibTrans" cxnId="{9634B9BE-CF1C-4F2B-9BAB-4E3ABCE8222B}">
      <dgm:prSet/>
      <dgm:spPr/>
      <dgm:t>
        <a:bodyPr/>
        <a:lstStyle/>
        <a:p>
          <a:endParaRPr lang="en-AU"/>
        </a:p>
      </dgm:t>
    </dgm:pt>
    <dgm:pt modelId="{AA781198-79CD-4C60-B5DA-6148FF024CA7}" type="pres">
      <dgm:prSet presAssocID="{3AF2CF20-4BC4-450B-885E-D26C4310E512}" presName="linear" presStyleCnt="0">
        <dgm:presLayoutVars>
          <dgm:animLvl val="lvl"/>
          <dgm:resizeHandles val="exact"/>
        </dgm:presLayoutVars>
      </dgm:prSet>
      <dgm:spPr/>
    </dgm:pt>
    <dgm:pt modelId="{F7B8A3D4-F592-4414-927C-AA59CE664B6B}" type="pres">
      <dgm:prSet presAssocID="{36A47561-D256-4EAE-8B6D-9B969CFEA6E5}" presName="parentText" presStyleLbl="node1" presStyleIdx="0" presStyleCnt="10">
        <dgm:presLayoutVars>
          <dgm:chMax val="0"/>
          <dgm:bulletEnabled val="1"/>
        </dgm:presLayoutVars>
      </dgm:prSet>
      <dgm:spPr/>
    </dgm:pt>
    <dgm:pt modelId="{4F642D9C-584D-4623-865E-C3834BED7219}" type="pres">
      <dgm:prSet presAssocID="{E6E38C08-84C1-444A-BC61-B3726B2A39F2}" presName="spacer" presStyleCnt="0"/>
      <dgm:spPr/>
    </dgm:pt>
    <dgm:pt modelId="{5A4E0E49-2447-4BC7-9753-8463FA8842D5}" type="pres">
      <dgm:prSet presAssocID="{ADA8EF9E-F851-40D9-A978-031B49DCA34D}" presName="parentText" presStyleLbl="node1" presStyleIdx="1" presStyleCnt="10">
        <dgm:presLayoutVars>
          <dgm:chMax val="0"/>
          <dgm:bulletEnabled val="1"/>
        </dgm:presLayoutVars>
      </dgm:prSet>
      <dgm:spPr/>
    </dgm:pt>
    <dgm:pt modelId="{A51404A1-41BC-439A-A5D2-8BA19B5D5753}" type="pres">
      <dgm:prSet presAssocID="{F72E6279-A380-48A0-8178-C10C10E9DFC3}" presName="spacer" presStyleCnt="0"/>
      <dgm:spPr/>
    </dgm:pt>
    <dgm:pt modelId="{057948BB-69A5-44E2-BEFB-5D4B27BF9B3E}" type="pres">
      <dgm:prSet presAssocID="{7191645F-BAB5-4C34-A9E4-195F83BCB30E}" presName="parentText" presStyleLbl="node1" presStyleIdx="2" presStyleCnt="10">
        <dgm:presLayoutVars>
          <dgm:chMax val="0"/>
          <dgm:bulletEnabled val="1"/>
        </dgm:presLayoutVars>
      </dgm:prSet>
      <dgm:spPr/>
    </dgm:pt>
    <dgm:pt modelId="{74C98CEB-F0AD-450E-AD85-3804E97C1D50}" type="pres">
      <dgm:prSet presAssocID="{B97321D8-E02F-4430-86F0-B3B5126501D0}" presName="spacer" presStyleCnt="0"/>
      <dgm:spPr/>
    </dgm:pt>
    <dgm:pt modelId="{963F8BD7-7004-4AB3-B1D2-4EC4F18F06E9}" type="pres">
      <dgm:prSet presAssocID="{2D69662B-7686-4C24-A467-EDF794A4B6DC}" presName="parentText" presStyleLbl="node1" presStyleIdx="3" presStyleCnt="10">
        <dgm:presLayoutVars>
          <dgm:chMax val="0"/>
          <dgm:bulletEnabled val="1"/>
        </dgm:presLayoutVars>
      </dgm:prSet>
      <dgm:spPr/>
    </dgm:pt>
    <dgm:pt modelId="{289DFFAB-D95D-48B7-B7B6-CE91A2056CF6}" type="pres">
      <dgm:prSet presAssocID="{E2315CBF-7ADF-483A-9DF3-660271D0B730}" presName="spacer" presStyleCnt="0"/>
      <dgm:spPr/>
    </dgm:pt>
    <dgm:pt modelId="{5DCEFBFA-B644-4B90-B382-15D4F5DAE553}" type="pres">
      <dgm:prSet presAssocID="{C8E7CD63-8104-46BE-98C6-6318F8ECD017}" presName="parentText" presStyleLbl="node1" presStyleIdx="4" presStyleCnt="10">
        <dgm:presLayoutVars>
          <dgm:chMax val="0"/>
          <dgm:bulletEnabled val="1"/>
        </dgm:presLayoutVars>
      </dgm:prSet>
      <dgm:spPr/>
    </dgm:pt>
    <dgm:pt modelId="{8137C99F-3240-4151-A8DC-88DC7EF1A3DC}" type="pres">
      <dgm:prSet presAssocID="{9E2F54C9-EA32-4054-9DB9-F4DAED0C0BE6}" presName="spacer" presStyleCnt="0"/>
      <dgm:spPr/>
    </dgm:pt>
    <dgm:pt modelId="{4B408AF6-2478-492F-AD70-2FFF445F894D}" type="pres">
      <dgm:prSet presAssocID="{57DBA7DE-43CA-479D-A20F-902F723C8BA6}" presName="parentText" presStyleLbl="node1" presStyleIdx="5" presStyleCnt="10">
        <dgm:presLayoutVars>
          <dgm:chMax val="0"/>
          <dgm:bulletEnabled val="1"/>
        </dgm:presLayoutVars>
      </dgm:prSet>
      <dgm:spPr/>
    </dgm:pt>
    <dgm:pt modelId="{745AEA8A-4A0B-4147-97DF-1FCA813E2A87}" type="pres">
      <dgm:prSet presAssocID="{897D5D01-33B0-4CCC-9DEB-7A56851447DA}" presName="spacer" presStyleCnt="0"/>
      <dgm:spPr/>
    </dgm:pt>
    <dgm:pt modelId="{BBEF4E7A-75F5-47DB-8840-0F46632EC841}" type="pres">
      <dgm:prSet presAssocID="{A6B62251-5B3C-48D0-9D2B-20A0D778F112}" presName="parentText" presStyleLbl="node1" presStyleIdx="6" presStyleCnt="10">
        <dgm:presLayoutVars>
          <dgm:chMax val="0"/>
          <dgm:bulletEnabled val="1"/>
        </dgm:presLayoutVars>
      </dgm:prSet>
      <dgm:spPr/>
    </dgm:pt>
    <dgm:pt modelId="{55D276C5-AEFB-489B-A9A7-02A2837C41E0}" type="pres">
      <dgm:prSet presAssocID="{3C6FCC4E-A41F-485E-9593-A0BC0F1CDE16}" presName="spacer" presStyleCnt="0"/>
      <dgm:spPr/>
    </dgm:pt>
    <dgm:pt modelId="{4414A1B3-3AF0-4050-A9F5-94C9EF27429A}" type="pres">
      <dgm:prSet presAssocID="{A00021AF-7C2E-48F6-B0B8-741A8C5B773E}" presName="parentText" presStyleLbl="node1" presStyleIdx="7" presStyleCnt="10">
        <dgm:presLayoutVars>
          <dgm:chMax val="0"/>
          <dgm:bulletEnabled val="1"/>
        </dgm:presLayoutVars>
      </dgm:prSet>
      <dgm:spPr/>
    </dgm:pt>
    <dgm:pt modelId="{B16F3646-74CD-4716-B61E-F753FA68F01B}" type="pres">
      <dgm:prSet presAssocID="{FFBC4CF9-8E00-412D-B60C-C8DBBC113E90}" presName="spacer" presStyleCnt="0"/>
      <dgm:spPr/>
    </dgm:pt>
    <dgm:pt modelId="{CD8FC859-31D1-4086-8113-91EBF78EFEAD}" type="pres">
      <dgm:prSet presAssocID="{633EEF5F-3BE0-4DE7-9631-DAB45EF2F9D9}" presName="parentText" presStyleLbl="node1" presStyleIdx="8" presStyleCnt="10">
        <dgm:presLayoutVars>
          <dgm:chMax val="0"/>
          <dgm:bulletEnabled val="1"/>
        </dgm:presLayoutVars>
      </dgm:prSet>
      <dgm:spPr/>
    </dgm:pt>
    <dgm:pt modelId="{767B640F-AA8A-4228-98A5-F063F193DE68}" type="pres">
      <dgm:prSet presAssocID="{6B1F45A4-1236-4776-B2DC-C83D9E2D0F22}" presName="spacer" presStyleCnt="0"/>
      <dgm:spPr/>
    </dgm:pt>
    <dgm:pt modelId="{D8F55A49-8E17-44D0-9852-78754ED2E6D8}" type="pres">
      <dgm:prSet presAssocID="{55A78921-CDBA-455A-B2FE-A5DCBCA75010}" presName="parentText" presStyleLbl="node1" presStyleIdx="9" presStyleCnt="10">
        <dgm:presLayoutVars>
          <dgm:chMax val="0"/>
          <dgm:bulletEnabled val="1"/>
        </dgm:presLayoutVars>
      </dgm:prSet>
      <dgm:spPr/>
    </dgm:pt>
  </dgm:ptLst>
  <dgm:cxnLst>
    <dgm:cxn modelId="{CA388E1D-5CB6-46DA-A782-6020542CDF2E}" type="presOf" srcId="{A6B62251-5B3C-48D0-9D2B-20A0D778F112}" destId="{BBEF4E7A-75F5-47DB-8840-0F46632EC841}" srcOrd="0" destOrd="0" presId="urn:microsoft.com/office/officeart/2005/8/layout/vList2"/>
    <dgm:cxn modelId="{883D6A22-AC5F-46FE-ABC6-96A36817EED4}" srcId="{3AF2CF20-4BC4-450B-885E-D26C4310E512}" destId="{57DBA7DE-43CA-479D-A20F-902F723C8BA6}" srcOrd="5" destOrd="0" parTransId="{7EA18E6F-E8AC-4ACC-8BFE-4AC815B7C655}" sibTransId="{897D5D01-33B0-4CCC-9DEB-7A56851447DA}"/>
    <dgm:cxn modelId="{485AF023-AEEA-4E76-B6FF-239922B76294}" type="presOf" srcId="{ADA8EF9E-F851-40D9-A978-031B49DCA34D}" destId="{5A4E0E49-2447-4BC7-9753-8463FA8842D5}" srcOrd="0" destOrd="0" presId="urn:microsoft.com/office/officeart/2005/8/layout/vList2"/>
    <dgm:cxn modelId="{7DA21733-D5D0-48F0-BBCF-F1DE1AE13BD3}" srcId="{3AF2CF20-4BC4-450B-885E-D26C4310E512}" destId="{2D69662B-7686-4C24-A467-EDF794A4B6DC}" srcOrd="3" destOrd="0" parTransId="{31226302-5B76-489B-9BB0-712963432C27}" sibTransId="{E2315CBF-7ADF-483A-9DF3-660271D0B730}"/>
    <dgm:cxn modelId="{7C31603D-81D6-454F-BB10-0496BAD1E5A2}" srcId="{3AF2CF20-4BC4-450B-885E-D26C4310E512}" destId="{A00021AF-7C2E-48F6-B0B8-741A8C5B773E}" srcOrd="7" destOrd="0" parTransId="{0B82BD04-9429-4199-8183-8FF934D676E1}" sibTransId="{FFBC4CF9-8E00-412D-B60C-C8DBBC113E90}"/>
    <dgm:cxn modelId="{5CB60340-A9E5-4FA6-84CE-7105D3601957}" type="presOf" srcId="{3AF2CF20-4BC4-450B-885E-D26C4310E512}" destId="{AA781198-79CD-4C60-B5DA-6148FF024CA7}" srcOrd="0" destOrd="0" presId="urn:microsoft.com/office/officeart/2005/8/layout/vList2"/>
    <dgm:cxn modelId="{91B32D48-7D0B-4CD4-ACAA-A2AB4F269938}" type="presOf" srcId="{7191645F-BAB5-4C34-A9E4-195F83BCB30E}" destId="{057948BB-69A5-44E2-BEFB-5D4B27BF9B3E}" srcOrd="0" destOrd="0" presId="urn:microsoft.com/office/officeart/2005/8/layout/vList2"/>
    <dgm:cxn modelId="{8ACF0E79-98E9-4555-8589-257510E09FC5}" type="presOf" srcId="{57DBA7DE-43CA-479D-A20F-902F723C8BA6}" destId="{4B408AF6-2478-492F-AD70-2FFF445F894D}" srcOrd="0" destOrd="0" presId="urn:microsoft.com/office/officeart/2005/8/layout/vList2"/>
    <dgm:cxn modelId="{B299DF7D-5E12-44BF-9BA5-F9266F2739A5}" srcId="{3AF2CF20-4BC4-450B-885E-D26C4310E512}" destId="{C8E7CD63-8104-46BE-98C6-6318F8ECD017}" srcOrd="4" destOrd="0" parTransId="{B03AA93D-3484-419D-8A42-D500F3F7B860}" sibTransId="{9E2F54C9-EA32-4054-9DB9-F4DAED0C0BE6}"/>
    <dgm:cxn modelId="{3139E782-8F82-470F-BAA5-175839D780B4}" type="presOf" srcId="{36A47561-D256-4EAE-8B6D-9B969CFEA6E5}" destId="{F7B8A3D4-F592-4414-927C-AA59CE664B6B}" srcOrd="0" destOrd="0" presId="urn:microsoft.com/office/officeart/2005/8/layout/vList2"/>
    <dgm:cxn modelId="{1A8D9385-C1E6-4C1A-BB07-FC827B4873C2}" type="presOf" srcId="{633EEF5F-3BE0-4DE7-9631-DAB45EF2F9D9}" destId="{CD8FC859-31D1-4086-8113-91EBF78EFEAD}" srcOrd="0" destOrd="0" presId="urn:microsoft.com/office/officeart/2005/8/layout/vList2"/>
    <dgm:cxn modelId="{877D9688-4BD6-49A9-97DC-24E1C9050D68}" type="presOf" srcId="{C8E7CD63-8104-46BE-98C6-6318F8ECD017}" destId="{5DCEFBFA-B644-4B90-B382-15D4F5DAE553}" srcOrd="0" destOrd="0" presId="urn:microsoft.com/office/officeart/2005/8/layout/vList2"/>
    <dgm:cxn modelId="{3AF07F97-2B14-4C06-9B09-FE43A6E58EFB}" type="presOf" srcId="{55A78921-CDBA-455A-B2FE-A5DCBCA75010}" destId="{D8F55A49-8E17-44D0-9852-78754ED2E6D8}" srcOrd="0" destOrd="0" presId="urn:microsoft.com/office/officeart/2005/8/layout/vList2"/>
    <dgm:cxn modelId="{D34207A6-4F64-445A-B9D6-5AD83D45F670}" srcId="{3AF2CF20-4BC4-450B-885E-D26C4310E512}" destId="{A6B62251-5B3C-48D0-9D2B-20A0D778F112}" srcOrd="6" destOrd="0" parTransId="{9B5E3A08-C573-46F4-B14E-D15D210B3BEA}" sibTransId="{3C6FCC4E-A41F-485E-9593-A0BC0F1CDE16}"/>
    <dgm:cxn modelId="{072BEAA9-5611-4929-A115-E375E5DDBE19}" srcId="{3AF2CF20-4BC4-450B-885E-D26C4310E512}" destId="{ADA8EF9E-F851-40D9-A978-031B49DCA34D}" srcOrd="1" destOrd="0" parTransId="{B33084FD-0F30-461C-BA08-403E49D9A367}" sibTransId="{F72E6279-A380-48A0-8178-C10C10E9DFC3}"/>
    <dgm:cxn modelId="{F6A154B8-4B25-4471-BFE7-8C06393FB9E2}" type="presOf" srcId="{A00021AF-7C2E-48F6-B0B8-741A8C5B773E}" destId="{4414A1B3-3AF0-4050-A9F5-94C9EF27429A}" srcOrd="0" destOrd="0" presId="urn:microsoft.com/office/officeart/2005/8/layout/vList2"/>
    <dgm:cxn modelId="{2A77D2BB-F6B1-4294-9F24-9BFAC8D93427}" srcId="{3AF2CF20-4BC4-450B-885E-D26C4310E512}" destId="{633EEF5F-3BE0-4DE7-9631-DAB45EF2F9D9}" srcOrd="8" destOrd="0" parTransId="{39927BB1-BEF8-43C2-B9DB-4CDCEA2E6F98}" sibTransId="{6B1F45A4-1236-4776-B2DC-C83D9E2D0F22}"/>
    <dgm:cxn modelId="{9634B9BE-CF1C-4F2B-9BAB-4E3ABCE8222B}" srcId="{3AF2CF20-4BC4-450B-885E-D26C4310E512}" destId="{55A78921-CDBA-455A-B2FE-A5DCBCA75010}" srcOrd="9" destOrd="0" parTransId="{0AAB564E-D7F5-46A7-8C84-E1A7289773EA}" sibTransId="{FFCDFFE1-C374-4FF5-ACE2-44EC475E74A3}"/>
    <dgm:cxn modelId="{19B985C0-F429-4E66-B7A8-BF01B9E29570}" srcId="{3AF2CF20-4BC4-450B-885E-D26C4310E512}" destId="{7191645F-BAB5-4C34-A9E4-195F83BCB30E}" srcOrd="2" destOrd="0" parTransId="{02FDEBF5-8B3B-47F5-817F-D920F5724545}" sibTransId="{B97321D8-E02F-4430-86F0-B3B5126501D0}"/>
    <dgm:cxn modelId="{94D8A6CC-E5BF-4380-ACB2-DEA003B00EAB}" type="presOf" srcId="{2D69662B-7686-4C24-A467-EDF794A4B6DC}" destId="{963F8BD7-7004-4AB3-B1D2-4EC4F18F06E9}" srcOrd="0" destOrd="0" presId="urn:microsoft.com/office/officeart/2005/8/layout/vList2"/>
    <dgm:cxn modelId="{FF69C8DC-7295-4123-B850-74E26EF0448E}" srcId="{3AF2CF20-4BC4-450B-885E-D26C4310E512}" destId="{36A47561-D256-4EAE-8B6D-9B969CFEA6E5}" srcOrd="0" destOrd="0" parTransId="{CBA39E92-AF87-42C9-9B14-D3284DCD32C3}" sibTransId="{E6E38C08-84C1-444A-BC61-B3726B2A39F2}"/>
    <dgm:cxn modelId="{38C403C3-42F7-41B3-9B97-85FFEFE46E05}" type="presParOf" srcId="{AA781198-79CD-4C60-B5DA-6148FF024CA7}" destId="{F7B8A3D4-F592-4414-927C-AA59CE664B6B}" srcOrd="0" destOrd="0" presId="urn:microsoft.com/office/officeart/2005/8/layout/vList2"/>
    <dgm:cxn modelId="{9A139D98-1D7B-4FCB-B21B-F8D533442C98}" type="presParOf" srcId="{AA781198-79CD-4C60-B5DA-6148FF024CA7}" destId="{4F642D9C-584D-4623-865E-C3834BED7219}" srcOrd="1" destOrd="0" presId="urn:microsoft.com/office/officeart/2005/8/layout/vList2"/>
    <dgm:cxn modelId="{CA7E00C2-E8FF-464D-888F-10BF922F567F}" type="presParOf" srcId="{AA781198-79CD-4C60-B5DA-6148FF024CA7}" destId="{5A4E0E49-2447-4BC7-9753-8463FA8842D5}" srcOrd="2" destOrd="0" presId="urn:microsoft.com/office/officeart/2005/8/layout/vList2"/>
    <dgm:cxn modelId="{35C289A3-E763-4424-AB6A-C8BCEBD2B3E8}" type="presParOf" srcId="{AA781198-79CD-4C60-B5DA-6148FF024CA7}" destId="{A51404A1-41BC-439A-A5D2-8BA19B5D5753}" srcOrd="3" destOrd="0" presId="urn:microsoft.com/office/officeart/2005/8/layout/vList2"/>
    <dgm:cxn modelId="{8DC4406D-24E3-482B-B63A-1C8B8706D32D}" type="presParOf" srcId="{AA781198-79CD-4C60-B5DA-6148FF024CA7}" destId="{057948BB-69A5-44E2-BEFB-5D4B27BF9B3E}" srcOrd="4" destOrd="0" presId="urn:microsoft.com/office/officeart/2005/8/layout/vList2"/>
    <dgm:cxn modelId="{23EA17E7-F30B-40D3-8F88-FF99874B5C78}" type="presParOf" srcId="{AA781198-79CD-4C60-B5DA-6148FF024CA7}" destId="{74C98CEB-F0AD-450E-AD85-3804E97C1D50}" srcOrd="5" destOrd="0" presId="urn:microsoft.com/office/officeart/2005/8/layout/vList2"/>
    <dgm:cxn modelId="{422A17AA-5072-4603-9420-E8EDB34D2EEF}" type="presParOf" srcId="{AA781198-79CD-4C60-B5DA-6148FF024CA7}" destId="{963F8BD7-7004-4AB3-B1D2-4EC4F18F06E9}" srcOrd="6" destOrd="0" presId="urn:microsoft.com/office/officeart/2005/8/layout/vList2"/>
    <dgm:cxn modelId="{58C17C26-4F4B-4B03-AEBA-FD202029FAB5}" type="presParOf" srcId="{AA781198-79CD-4C60-B5DA-6148FF024CA7}" destId="{289DFFAB-D95D-48B7-B7B6-CE91A2056CF6}" srcOrd="7" destOrd="0" presId="urn:microsoft.com/office/officeart/2005/8/layout/vList2"/>
    <dgm:cxn modelId="{3968EC7D-3183-4320-80A1-D7E82E8F58BA}" type="presParOf" srcId="{AA781198-79CD-4C60-B5DA-6148FF024CA7}" destId="{5DCEFBFA-B644-4B90-B382-15D4F5DAE553}" srcOrd="8" destOrd="0" presId="urn:microsoft.com/office/officeart/2005/8/layout/vList2"/>
    <dgm:cxn modelId="{7F816ED4-9E05-4298-9D69-23D80655E9D0}" type="presParOf" srcId="{AA781198-79CD-4C60-B5DA-6148FF024CA7}" destId="{8137C99F-3240-4151-A8DC-88DC7EF1A3DC}" srcOrd="9" destOrd="0" presId="urn:microsoft.com/office/officeart/2005/8/layout/vList2"/>
    <dgm:cxn modelId="{859CDFB5-5F46-443C-9183-C2CA3556E190}" type="presParOf" srcId="{AA781198-79CD-4C60-B5DA-6148FF024CA7}" destId="{4B408AF6-2478-492F-AD70-2FFF445F894D}" srcOrd="10" destOrd="0" presId="urn:microsoft.com/office/officeart/2005/8/layout/vList2"/>
    <dgm:cxn modelId="{1EB7C22F-A3D3-4FA8-8011-B99C6651109F}" type="presParOf" srcId="{AA781198-79CD-4C60-B5DA-6148FF024CA7}" destId="{745AEA8A-4A0B-4147-97DF-1FCA813E2A87}" srcOrd="11" destOrd="0" presId="urn:microsoft.com/office/officeart/2005/8/layout/vList2"/>
    <dgm:cxn modelId="{E3F038D1-2AA4-4E00-B3AC-AA25C29F4CF3}" type="presParOf" srcId="{AA781198-79CD-4C60-B5DA-6148FF024CA7}" destId="{BBEF4E7A-75F5-47DB-8840-0F46632EC841}" srcOrd="12" destOrd="0" presId="urn:microsoft.com/office/officeart/2005/8/layout/vList2"/>
    <dgm:cxn modelId="{47CEB6AD-ABA5-418E-8039-B14A3D34305E}" type="presParOf" srcId="{AA781198-79CD-4C60-B5DA-6148FF024CA7}" destId="{55D276C5-AEFB-489B-A9A7-02A2837C41E0}" srcOrd="13" destOrd="0" presId="urn:microsoft.com/office/officeart/2005/8/layout/vList2"/>
    <dgm:cxn modelId="{9CDA1E04-DAF7-4EBD-86C8-B2C3637D0D08}" type="presParOf" srcId="{AA781198-79CD-4C60-B5DA-6148FF024CA7}" destId="{4414A1B3-3AF0-4050-A9F5-94C9EF27429A}" srcOrd="14" destOrd="0" presId="urn:microsoft.com/office/officeart/2005/8/layout/vList2"/>
    <dgm:cxn modelId="{C4D020FC-F951-4FB6-BE85-EC8162F5CB06}" type="presParOf" srcId="{AA781198-79CD-4C60-B5DA-6148FF024CA7}" destId="{B16F3646-74CD-4716-B61E-F753FA68F01B}" srcOrd="15" destOrd="0" presId="urn:microsoft.com/office/officeart/2005/8/layout/vList2"/>
    <dgm:cxn modelId="{4C9209E2-072D-4D96-8B7E-0904FE2C5372}" type="presParOf" srcId="{AA781198-79CD-4C60-B5DA-6148FF024CA7}" destId="{CD8FC859-31D1-4086-8113-91EBF78EFEAD}" srcOrd="16" destOrd="0" presId="urn:microsoft.com/office/officeart/2005/8/layout/vList2"/>
    <dgm:cxn modelId="{3889C888-3EF0-4F2B-AF30-ADEBC4C23126}" type="presParOf" srcId="{AA781198-79CD-4C60-B5DA-6148FF024CA7}" destId="{767B640F-AA8A-4228-98A5-F063F193DE68}" srcOrd="17" destOrd="0" presId="urn:microsoft.com/office/officeart/2005/8/layout/vList2"/>
    <dgm:cxn modelId="{63D4CF2F-E199-4EBB-A145-403B298447FB}" type="presParOf" srcId="{AA781198-79CD-4C60-B5DA-6148FF024CA7}" destId="{D8F55A49-8E17-44D0-9852-78754ED2E6D8}"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8A3D4-F592-4414-927C-AA59CE664B6B}">
      <dsp:nvSpPr>
        <dsp:cNvPr id="0" name=""/>
        <dsp:cNvSpPr/>
      </dsp:nvSpPr>
      <dsp:spPr>
        <a:xfrm>
          <a:off x="0" y="3115"/>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The audience here is the physiotherapists, so for them, the </a:t>
          </a:r>
          <a:r>
            <a:rPr lang="en-US" sz="1400" b="1" kern="1200">
              <a:latin typeface="Arial" panose="020B0604020202020204" pitchFamily="34" charset="0"/>
              <a:cs typeface="Arial" panose="020B0604020202020204" pitchFamily="34" charset="0"/>
            </a:rPr>
            <a:t>Rheumatology Physiotherapy Capabilities Framework </a:t>
          </a:r>
          <a:r>
            <a:rPr lang="en-US" sz="1400" kern="1200">
              <a:latin typeface="Arial" panose="020B0604020202020204" pitchFamily="34" charset="0"/>
              <a:cs typeface="Arial" panose="020B0604020202020204" pitchFamily="34" charset="0"/>
            </a:rPr>
            <a:t>is a guiding framework for managing the long-term conditions of arthritis (</a:t>
          </a:r>
          <a:r>
            <a:rPr lang="en-GB" sz="1400" kern="1200">
              <a:latin typeface="Arial" panose="020B0604020202020204" pitchFamily="34" charset="0"/>
              <a:cs typeface="Arial" panose="020B0604020202020204" pitchFamily="34" charset="0"/>
            </a:rPr>
            <a:t>British Society for Rheumatology, n.d.).</a:t>
          </a:r>
          <a:endParaRPr lang="en-IN" sz="1400" kern="1200">
            <a:latin typeface="Arial" panose="020B0604020202020204" pitchFamily="34" charset="0"/>
            <a:cs typeface="Arial" panose="020B0604020202020204" pitchFamily="34" charset="0"/>
          </a:endParaRPr>
        </a:p>
      </dsp:txBody>
      <dsp:txXfrm>
        <a:off x="27233" y="30348"/>
        <a:ext cx="9203469" cy="503397"/>
      </dsp:txXfrm>
    </dsp:sp>
    <dsp:sp modelId="{5A4E0E49-2447-4BC7-9753-8463FA8842D5}">
      <dsp:nvSpPr>
        <dsp:cNvPr id="0" name=""/>
        <dsp:cNvSpPr/>
      </dsp:nvSpPr>
      <dsp:spPr>
        <a:xfrm>
          <a:off x="0" y="571877"/>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According to the framework, as the arthritis condition is confirmed, physiotherapy interventions, condition management and medication management are applied together for managing arthritis (BSR, n.d.).</a:t>
          </a:r>
          <a:endParaRPr lang="en-IN" sz="1400" kern="1200">
            <a:latin typeface="Arial" panose="020B0604020202020204" pitchFamily="34" charset="0"/>
            <a:cs typeface="Arial" panose="020B0604020202020204" pitchFamily="34" charset="0"/>
          </a:endParaRPr>
        </a:p>
      </dsp:txBody>
      <dsp:txXfrm>
        <a:off x="27233" y="599110"/>
        <a:ext cx="9203469" cy="503397"/>
      </dsp:txXfrm>
    </dsp:sp>
    <dsp:sp modelId="{057948BB-69A5-44E2-BEFB-5D4B27BF9B3E}">
      <dsp:nvSpPr>
        <dsp:cNvPr id="0" name=""/>
        <dsp:cNvSpPr/>
      </dsp:nvSpPr>
      <dsp:spPr>
        <a:xfrm>
          <a:off x="0" y="1140639"/>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Currently, there is no specific model of managing arthritis in the UK; rather, the long-term condition is managed based on a multifaceted approach (NHS Inform, 2025).</a:t>
          </a:r>
          <a:endParaRPr lang="en-IN" sz="1400" kern="1200" dirty="0">
            <a:latin typeface="Arial" panose="020B0604020202020204" pitchFamily="34" charset="0"/>
            <a:cs typeface="Arial" panose="020B0604020202020204" pitchFamily="34" charset="0"/>
          </a:endParaRPr>
        </a:p>
      </dsp:txBody>
      <dsp:txXfrm>
        <a:off x="27233" y="1167872"/>
        <a:ext cx="9203469" cy="503397"/>
      </dsp:txXfrm>
    </dsp:sp>
    <dsp:sp modelId="{963F8BD7-7004-4AB3-B1D2-4EC4F18F06E9}">
      <dsp:nvSpPr>
        <dsp:cNvPr id="0" name=""/>
        <dsp:cNvSpPr/>
      </dsp:nvSpPr>
      <dsp:spPr>
        <a:xfrm>
          <a:off x="0" y="1709401"/>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Hence, the continuous treatment and the long-term mobility management of arthritis can be done using </a:t>
          </a:r>
          <a:r>
            <a:rPr lang="en-US" sz="1400" b="1" kern="1200">
              <a:latin typeface="Arial" panose="020B0604020202020204" pitchFamily="34" charset="0"/>
              <a:cs typeface="Arial" panose="020B0604020202020204" pitchFamily="34" charset="0"/>
            </a:rPr>
            <a:t>the Comprehensive model of personalised care, </a:t>
          </a:r>
          <a:r>
            <a:rPr lang="en-US" sz="1400" kern="1200">
              <a:latin typeface="Arial" panose="020B0604020202020204" pitchFamily="34" charset="0"/>
              <a:cs typeface="Arial" panose="020B0604020202020204" pitchFamily="34" charset="0"/>
            </a:rPr>
            <a:t>following the steps:</a:t>
          </a:r>
          <a:endParaRPr lang="en-IN" sz="1400" kern="1200">
            <a:latin typeface="Arial" panose="020B0604020202020204" pitchFamily="34" charset="0"/>
            <a:cs typeface="Arial" panose="020B0604020202020204" pitchFamily="34" charset="0"/>
          </a:endParaRPr>
        </a:p>
      </dsp:txBody>
      <dsp:txXfrm>
        <a:off x="27233" y="1736634"/>
        <a:ext cx="9203469" cy="503397"/>
      </dsp:txXfrm>
    </dsp:sp>
    <dsp:sp modelId="{5DCEFBFA-B644-4B90-B382-15D4F5DAE553}">
      <dsp:nvSpPr>
        <dsp:cNvPr id="0" name=""/>
        <dsp:cNvSpPr/>
      </dsp:nvSpPr>
      <dsp:spPr>
        <a:xfrm>
          <a:off x="0" y="2278164"/>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Shared decision making (</a:t>
          </a:r>
          <a:r>
            <a:rPr lang="en-GB" sz="1400" kern="1200" dirty="0">
              <a:latin typeface="Arial" panose="020B0604020202020204" pitchFamily="34" charset="0"/>
              <a:cs typeface="Arial" panose="020B0604020202020204" pitchFamily="34" charset="0"/>
            </a:rPr>
            <a:t>NHS England, </a:t>
          </a:r>
          <a:r>
            <a:rPr lang="en-GB" sz="1400" kern="1200" dirty="0" err="1">
              <a:latin typeface="Arial" panose="020B0604020202020204" pitchFamily="34" charset="0"/>
              <a:cs typeface="Arial" panose="020B0604020202020204" pitchFamily="34" charset="0"/>
            </a:rPr>
            <a:t>n.d.</a:t>
          </a:r>
          <a:r>
            <a:rPr lang="en-GB" sz="1400" kern="1200" dirty="0">
              <a:latin typeface="Arial" panose="020B0604020202020204" pitchFamily="34" charset="0"/>
              <a:cs typeface="Arial" panose="020B0604020202020204" pitchFamily="34" charset="0"/>
            </a:rPr>
            <a:t>). </a:t>
          </a:r>
          <a:endParaRPr lang="en-IN" sz="1400" kern="1200" dirty="0">
            <a:latin typeface="Arial" panose="020B0604020202020204" pitchFamily="34" charset="0"/>
            <a:cs typeface="Arial" panose="020B0604020202020204" pitchFamily="34" charset="0"/>
          </a:endParaRPr>
        </a:p>
      </dsp:txBody>
      <dsp:txXfrm>
        <a:off x="27233" y="2305397"/>
        <a:ext cx="9203469" cy="503397"/>
      </dsp:txXfrm>
    </dsp:sp>
    <dsp:sp modelId="{4B408AF6-2478-492F-AD70-2FFF445F894D}">
      <dsp:nvSpPr>
        <dsp:cNvPr id="0" name=""/>
        <dsp:cNvSpPr/>
      </dsp:nvSpPr>
      <dsp:spPr>
        <a:xfrm>
          <a:off x="0" y="2846926"/>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err="1">
              <a:latin typeface="Arial" panose="020B0604020202020204" pitchFamily="34" charset="0"/>
              <a:cs typeface="Arial" panose="020B0604020202020204" pitchFamily="34" charset="0"/>
            </a:rPr>
            <a:t>Personalised</a:t>
          </a:r>
          <a:r>
            <a:rPr lang="en-US" sz="1400" kern="1200" dirty="0">
              <a:latin typeface="Arial" panose="020B0604020202020204" pitchFamily="34" charset="0"/>
              <a:cs typeface="Arial" panose="020B0604020202020204" pitchFamily="34" charset="0"/>
            </a:rPr>
            <a:t> care and support planning (</a:t>
          </a:r>
          <a:r>
            <a:rPr lang="en-GB" sz="1400" kern="1200" dirty="0">
              <a:latin typeface="Arial" panose="020B0604020202020204" pitchFamily="34" charset="0"/>
              <a:cs typeface="Arial" panose="020B0604020202020204" pitchFamily="34" charset="0"/>
            </a:rPr>
            <a:t>NHS England, </a:t>
          </a:r>
          <a:r>
            <a:rPr lang="en-GB" sz="1400" kern="1200" dirty="0" err="1">
              <a:latin typeface="Arial" panose="020B0604020202020204" pitchFamily="34" charset="0"/>
              <a:cs typeface="Arial" panose="020B0604020202020204" pitchFamily="34" charset="0"/>
            </a:rPr>
            <a:t>n.d.</a:t>
          </a:r>
          <a:r>
            <a:rPr lang="en-GB" sz="1400" kern="1200" dirty="0">
              <a:latin typeface="Arial" panose="020B0604020202020204" pitchFamily="34" charset="0"/>
              <a:cs typeface="Arial" panose="020B0604020202020204" pitchFamily="34" charset="0"/>
            </a:rPr>
            <a:t>). </a:t>
          </a:r>
          <a:r>
            <a:rPr lang="en-US" sz="1400" kern="1200" dirty="0">
              <a:latin typeface="Arial" panose="020B0604020202020204" pitchFamily="34" charset="0"/>
              <a:cs typeface="Arial" panose="020B0604020202020204" pitchFamily="34" charset="0"/>
            </a:rPr>
            <a:t> </a:t>
          </a:r>
          <a:endParaRPr lang="en-IN" sz="1400" kern="1200" dirty="0">
            <a:latin typeface="Arial" panose="020B0604020202020204" pitchFamily="34" charset="0"/>
            <a:cs typeface="Arial" panose="020B0604020202020204" pitchFamily="34" charset="0"/>
          </a:endParaRPr>
        </a:p>
      </dsp:txBody>
      <dsp:txXfrm>
        <a:off x="27233" y="2874159"/>
        <a:ext cx="9203469" cy="503397"/>
      </dsp:txXfrm>
    </dsp:sp>
    <dsp:sp modelId="{BBEF4E7A-75F5-47DB-8840-0F46632EC841}">
      <dsp:nvSpPr>
        <dsp:cNvPr id="0" name=""/>
        <dsp:cNvSpPr/>
      </dsp:nvSpPr>
      <dsp:spPr>
        <a:xfrm>
          <a:off x="0" y="3415688"/>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Enabling treatment choice (</a:t>
          </a:r>
          <a:r>
            <a:rPr lang="en-GB" sz="1400" kern="1200" dirty="0">
              <a:latin typeface="Arial" panose="020B0604020202020204" pitchFamily="34" charset="0"/>
              <a:cs typeface="Arial" panose="020B0604020202020204" pitchFamily="34" charset="0"/>
            </a:rPr>
            <a:t>NHS England, </a:t>
          </a:r>
          <a:r>
            <a:rPr lang="en-GB" sz="1400" kern="1200" dirty="0" err="1">
              <a:latin typeface="Arial" panose="020B0604020202020204" pitchFamily="34" charset="0"/>
              <a:cs typeface="Arial" panose="020B0604020202020204" pitchFamily="34" charset="0"/>
            </a:rPr>
            <a:t>n.d.</a:t>
          </a:r>
          <a:r>
            <a:rPr lang="en-GB" sz="1400" kern="1200" dirty="0">
              <a:latin typeface="Arial" panose="020B0604020202020204" pitchFamily="34" charset="0"/>
              <a:cs typeface="Arial" panose="020B0604020202020204" pitchFamily="34" charset="0"/>
            </a:rPr>
            <a:t>). </a:t>
          </a:r>
          <a:endParaRPr lang="en-IN" sz="1400" kern="1200" dirty="0">
            <a:latin typeface="Arial" panose="020B0604020202020204" pitchFamily="34" charset="0"/>
            <a:cs typeface="Arial" panose="020B0604020202020204" pitchFamily="34" charset="0"/>
          </a:endParaRPr>
        </a:p>
      </dsp:txBody>
      <dsp:txXfrm>
        <a:off x="27233" y="3442921"/>
        <a:ext cx="9203469" cy="503397"/>
      </dsp:txXfrm>
    </dsp:sp>
    <dsp:sp modelId="{4414A1B3-3AF0-4050-A9F5-94C9EF27429A}">
      <dsp:nvSpPr>
        <dsp:cNvPr id="0" name=""/>
        <dsp:cNvSpPr/>
      </dsp:nvSpPr>
      <dsp:spPr>
        <a:xfrm>
          <a:off x="0" y="3984450"/>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Social prescribing and community-based support (</a:t>
          </a:r>
          <a:r>
            <a:rPr lang="en-GB" sz="1400" kern="1200" dirty="0">
              <a:latin typeface="Arial" panose="020B0604020202020204" pitchFamily="34" charset="0"/>
              <a:cs typeface="Arial" panose="020B0604020202020204" pitchFamily="34" charset="0"/>
            </a:rPr>
            <a:t>NHS England, </a:t>
          </a:r>
          <a:r>
            <a:rPr lang="en-GB" sz="1400" kern="1200" dirty="0" err="1">
              <a:latin typeface="Arial" panose="020B0604020202020204" pitchFamily="34" charset="0"/>
              <a:cs typeface="Arial" panose="020B0604020202020204" pitchFamily="34" charset="0"/>
            </a:rPr>
            <a:t>n.d.</a:t>
          </a:r>
          <a:r>
            <a:rPr lang="en-GB" sz="1400" kern="1200" dirty="0">
              <a:latin typeface="Arial" panose="020B0604020202020204" pitchFamily="34" charset="0"/>
              <a:cs typeface="Arial" panose="020B0604020202020204" pitchFamily="34" charset="0"/>
            </a:rPr>
            <a:t>). </a:t>
          </a:r>
          <a:endParaRPr lang="en-IN" sz="1400" kern="1200" dirty="0">
            <a:latin typeface="Arial" panose="020B0604020202020204" pitchFamily="34" charset="0"/>
            <a:cs typeface="Arial" panose="020B0604020202020204" pitchFamily="34" charset="0"/>
          </a:endParaRPr>
        </a:p>
      </dsp:txBody>
      <dsp:txXfrm>
        <a:off x="27233" y="4011683"/>
        <a:ext cx="9203469" cy="503397"/>
      </dsp:txXfrm>
    </dsp:sp>
    <dsp:sp modelId="{CD8FC859-31D1-4086-8113-91EBF78EFEAD}">
      <dsp:nvSpPr>
        <dsp:cNvPr id="0" name=""/>
        <dsp:cNvSpPr/>
      </dsp:nvSpPr>
      <dsp:spPr>
        <a:xfrm>
          <a:off x="0" y="4553212"/>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Supported self-management (</a:t>
          </a:r>
          <a:r>
            <a:rPr lang="en-GB" sz="1400" kern="1200" dirty="0">
              <a:latin typeface="Arial" panose="020B0604020202020204" pitchFamily="34" charset="0"/>
              <a:cs typeface="Arial" panose="020B0604020202020204" pitchFamily="34" charset="0"/>
            </a:rPr>
            <a:t>NHS England, </a:t>
          </a:r>
          <a:r>
            <a:rPr lang="en-GB" sz="1400" kern="1200" dirty="0" err="1">
              <a:latin typeface="Arial" panose="020B0604020202020204" pitchFamily="34" charset="0"/>
              <a:cs typeface="Arial" panose="020B0604020202020204" pitchFamily="34" charset="0"/>
            </a:rPr>
            <a:t>n.d.</a:t>
          </a:r>
          <a:r>
            <a:rPr lang="en-GB" sz="1400" kern="1200" dirty="0">
              <a:latin typeface="Arial" panose="020B0604020202020204" pitchFamily="34" charset="0"/>
              <a:cs typeface="Arial" panose="020B0604020202020204" pitchFamily="34" charset="0"/>
            </a:rPr>
            <a:t>). </a:t>
          </a:r>
          <a:endParaRPr lang="en-IN" sz="1400" kern="1200" dirty="0">
            <a:latin typeface="Arial" panose="020B0604020202020204" pitchFamily="34" charset="0"/>
            <a:cs typeface="Arial" panose="020B0604020202020204" pitchFamily="34" charset="0"/>
          </a:endParaRPr>
        </a:p>
      </dsp:txBody>
      <dsp:txXfrm>
        <a:off x="27233" y="4580445"/>
        <a:ext cx="9203469" cy="503397"/>
      </dsp:txXfrm>
    </dsp:sp>
    <dsp:sp modelId="{D8F55A49-8E17-44D0-9852-78754ED2E6D8}">
      <dsp:nvSpPr>
        <dsp:cNvPr id="0" name=""/>
        <dsp:cNvSpPr/>
      </dsp:nvSpPr>
      <dsp:spPr>
        <a:xfrm>
          <a:off x="0" y="5121975"/>
          <a:ext cx="9257935" cy="557863"/>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Personal health budget (</a:t>
          </a:r>
          <a:r>
            <a:rPr lang="en-GB" sz="1400" kern="1200" dirty="0">
              <a:latin typeface="Arial" panose="020B0604020202020204" pitchFamily="34" charset="0"/>
              <a:cs typeface="Arial" panose="020B0604020202020204" pitchFamily="34" charset="0"/>
            </a:rPr>
            <a:t>NHS England, </a:t>
          </a:r>
          <a:r>
            <a:rPr lang="en-GB" sz="1400" kern="1200" dirty="0" err="1">
              <a:latin typeface="Arial" panose="020B0604020202020204" pitchFamily="34" charset="0"/>
              <a:cs typeface="Arial" panose="020B0604020202020204" pitchFamily="34" charset="0"/>
            </a:rPr>
            <a:t>n.d.</a:t>
          </a:r>
          <a:r>
            <a:rPr lang="en-GB" sz="1400" kern="1200" dirty="0">
              <a:latin typeface="Arial" panose="020B0604020202020204" pitchFamily="34" charset="0"/>
              <a:cs typeface="Arial" panose="020B0604020202020204" pitchFamily="34" charset="0"/>
            </a:rPr>
            <a:t>). </a:t>
          </a:r>
          <a:endParaRPr lang="en-IN" sz="1400" kern="1200" dirty="0">
            <a:latin typeface="Arial" panose="020B0604020202020204" pitchFamily="34" charset="0"/>
            <a:cs typeface="Arial" panose="020B0604020202020204" pitchFamily="34" charset="0"/>
          </a:endParaRPr>
        </a:p>
      </dsp:txBody>
      <dsp:txXfrm>
        <a:off x="27233" y="5149208"/>
        <a:ext cx="9203469" cy="5033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4066136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3607060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2776361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C70486-E0C3-4CA1-B7FC-7F3F3AF74B9B}" type="datetimeFigureOut">
              <a:rPr lang="en-AU" smtClean="0"/>
              <a:t>8/12/2025</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1063537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C70486-E0C3-4CA1-B7FC-7F3F3AF74B9B}" type="datetimeFigureOut">
              <a:rPr lang="en-AU" smtClean="0"/>
              <a:t>8/12/2025</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2794136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C70486-E0C3-4CA1-B7FC-7F3F3AF74B9B}" type="datetimeFigureOut">
              <a:rPr lang="en-AU" smtClean="0"/>
              <a:t>8/12/2025</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550477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C70486-E0C3-4CA1-B7FC-7F3F3AF74B9B}" type="datetimeFigureOut">
              <a:rPr lang="en-AU" smtClean="0"/>
              <a:t>8/12/2025</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2250604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C70486-E0C3-4CA1-B7FC-7F3F3AF74B9B}" type="datetimeFigureOut">
              <a:rPr lang="en-AU" smtClean="0"/>
              <a:t>8/12/2025</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830313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58010B98-14AB-4C38-BB54-64BD860DF19C}" type="slidenum">
              <a:rPr lang="en-AU" smtClean="0"/>
              <a:t>‹#›</a:t>
            </a:fld>
            <a:endParaRPr lang="en-AU"/>
          </a:p>
        </p:txBody>
      </p:sp>
      <p:sp>
        <p:nvSpPr>
          <p:cNvPr id="5" name="Date Placeholder 4"/>
          <p:cNvSpPr>
            <a:spLocks noGrp="1"/>
          </p:cNvSpPr>
          <p:nvPr>
            <p:ph type="dt" sz="half" idx="10"/>
          </p:nvPr>
        </p:nvSpPr>
        <p:spPr/>
        <p:txBody>
          <a:bodyPr/>
          <a:lstStyle/>
          <a:p>
            <a:fld id="{6FC70486-E0C3-4CA1-B7FC-7F3F3AF74B9B}" type="datetimeFigureOut">
              <a:rPr lang="en-AU" smtClean="0"/>
              <a:t>8/12/2025</a:t>
            </a:fld>
            <a:endParaRPr lang="en-AU"/>
          </a:p>
        </p:txBody>
      </p:sp>
    </p:spTree>
    <p:extLst>
      <p:ext uri="{BB962C8B-B14F-4D97-AF65-F5344CB8AC3E}">
        <p14:creationId xmlns:p14="http://schemas.microsoft.com/office/powerpoint/2010/main" val="1127182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178520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8524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1027168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3506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3047900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4557492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C70486-E0C3-4CA1-B7FC-7F3F3AF74B9B}" type="datetimeFigureOut">
              <a:rPr lang="en-AU" smtClean="0"/>
              <a:t>8/12/2025</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58010B98-14AB-4C38-BB54-64BD860DF19C}" type="slidenum">
              <a:rPr lang="en-AU" smtClean="0"/>
              <a:t>‹#›</a:t>
            </a:fld>
            <a:endParaRPr lang="en-AU"/>
          </a:p>
        </p:txBody>
      </p:sp>
    </p:spTree>
    <p:extLst>
      <p:ext uri="{BB962C8B-B14F-4D97-AF65-F5344CB8AC3E}">
        <p14:creationId xmlns:p14="http://schemas.microsoft.com/office/powerpoint/2010/main" val="2853341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C70486-E0C3-4CA1-B7FC-7F3F3AF74B9B}" type="datetimeFigureOut">
              <a:rPr lang="en-AU" smtClean="0"/>
              <a:t>8/12/2025</a:t>
            </a:fld>
            <a:endParaRPr lang="en-AU"/>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8010B98-14AB-4C38-BB54-64BD860DF19C}" type="slidenum">
              <a:rPr lang="en-AU" smtClean="0"/>
              <a:t>‹#›</a:t>
            </a:fld>
            <a:endParaRPr lang="en-AU"/>
          </a:p>
        </p:txBody>
      </p:sp>
    </p:spTree>
    <p:extLst>
      <p:ext uri="{BB962C8B-B14F-4D97-AF65-F5344CB8AC3E}">
        <p14:creationId xmlns:p14="http://schemas.microsoft.com/office/powerpoint/2010/main" val="314887060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england.nhs.uk/wp-content/uploads/2019/02/comprehensive-model-of-personalised-care.pdf" TargetMode="External"/><Relationship Id="rId3" Type="http://schemas.openxmlformats.org/officeDocument/2006/relationships/hyperlink" Target="https://www.rheumatology.org.uk/Portals/0/Documents/Policy/Rheumatology-physiotherapy-capabilities-framework.pdf?ver=2021-09-24-100925-060" TargetMode="External"/><Relationship Id="rId7" Type="http://schemas.openxmlformats.org/officeDocument/2006/relationships/hyperlink" Target="https://www.kingedwardvii.co.uk/health-hub/how-to-prevent-arthritis-39-things" TargetMode="External"/><Relationship Id="rId2" Type="http://schemas.openxmlformats.org/officeDocument/2006/relationships/hyperlink" Target="https://www.arthritis-uk.org/media/5jdddw1v/clinicalepidemiologyconsortium2425calldocument-1.pdf" TargetMode="External"/><Relationship Id="rId1" Type="http://schemas.openxmlformats.org/officeDocument/2006/relationships/slideLayout" Target="../slideLayouts/slideLayout2.xml"/><Relationship Id="rId6" Type="http://schemas.openxmlformats.org/officeDocument/2006/relationships/hyperlink" Target="https://www.globaldata.com/store/report/rheumatoid-arthritis-epidemiology-forecast-to-2029/" TargetMode="External"/><Relationship Id="rId5" Type="http://schemas.openxmlformats.org/officeDocument/2006/relationships/hyperlink" Target="https://ard.bmj.com/content/annrheumdis/73/1/62.full.pdf" TargetMode="External"/><Relationship Id="rId4" Type="http://schemas.openxmlformats.org/officeDocument/2006/relationships/hyperlink" Target="https://my.clevelandclinic.org/health/diseases/12061-arthritis" TargetMode="External"/><Relationship Id="rId9" Type="http://schemas.openxmlformats.org/officeDocument/2006/relationships/hyperlink" Target="https://www.nhs.uk/conditions/rheumatoid-arthritis/cause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link.springer.com/content/pdf/10.1186/s12891-025-08444-y.pdf" TargetMode="External"/><Relationship Id="rId3" Type="http://schemas.openxmlformats.org/officeDocument/2006/relationships/hyperlink" Target="https://www.nhs.uk/conditions/rheumatoid-arthritis/treatment/" TargetMode="External"/><Relationship Id="rId7" Type="http://schemas.openxmlformats.org/officeDocument/2006/relationships/hyperlink" Target="https://www.thelancet.com/action/showPdf?pii=S2665-9913(23)00163-7" TargetMode="External"/><Relationship Id="rId2" Type="http://schemas.openxmlformats.org/officeDocument/2006/relationships/hyperlink" Target="https://www.nhs.uk/conditions/osteoarthritis/" TargetMode="External"/><Relationship Id="rId1" Type="http://schemas.openxmlformats.org/officeDocument/2006/relationships/slideLayout" Target="../slideLayouts/slideLayout2.xml"/><Relationship Id="rId6" Type="http://schemas.openxmlformats.org/officeDocument/2006/relationships/hyperlink" Target="https://www.scie.org.uk/co-production/what-how/" TargetMode="External"/><Relationship Id="rId5" Type="http://schemas.openxmlformats.org/officeDocument/2006/relationships/hyperlink" Target="https://www.nhsinform.scot/illnesses-and-conditions/muscle-bone-and-joints/conditions-that-can-affect-multiple-parts-of-the-body/arthritis" TargetMode="External"/><Relationship Id="rId4" Type="http://schemas.openxmlformats.org/officeDocument/2006/relationships/hyperlink" Target="https://www.england.nhs.uk/personalisedcare/comprehensive-model-of-personalised-care/" TargetMode="External"/><Relationship Id="rId9" Type="http://schemas.openxmlformats.org/officeDocument/2006/relationships/hyperlink" Target="https://academic.oup.com/rheumatology/advance-article-pdf/doi/10.1093/rheumatology/keaf226/63011612/keaf22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CAFCE2-979D-4295-A718-484F1FEC8502}"/>
              </a:ext>
            </a:extLst>
          </p:cNvPr>
          <p:cNvSpPr>
            <a:spLocks noGrp="1"/>
          </p:cNvSpPr>
          <p:nvPr>
            <p:ph type="title"/>
          </p:nvPr>
        </p:nvSpPr>
        <p:spPr>
          <a:xfrm>
            <a:off x="4202" y="2591755"/>
            <a:ext cx="12206514" cy="1519033"/>
          </a:xfrm>
        </p:spPr>
        <p:txBody>
          <a:bodyPr>
            <a:normAutofit/>
          </a:bodyPr>
          <a:lstStyle/>
          <a:p>
            <a:r>
              <a:rPr lang="en-IN" sz="2000" u="sng" dirty="0">
                <a:latin typeface="Arial Black" panose="020B0A04020102020204" pitchFamily="34" charset="0"/>
              </a:rPr>
              <a:t> </a:t>
            </a:r>
            <a:r>
              <a:rPr lang="en-IN" sz="1800" u="sng" dirty="0">
                <a:latin typeface="Arial Black" panose="020B0A04020102020204" pitchFamily="34" charset="0"/>
              </a:rPr>
              <a:t>Name</a:t>
            </a:r>
            <a:r>
              <a:rPr lang="en-IN" sz="1800" dirty="0">
                <a:latin typeface="Arial Black" panose="020B0A04020102020204" pitchFamily="34" charset="0"/>
              </a:rPr>
              <a:t>:                  </a:t>
            </a:r>
            <a:r>
              <a:rPr lang="en-IN" sz="1800" dirty="0">
                <a:solidFill>
                  <a:schemeClr val="bg1">
                    <a:lumMod val="10000"/>
                  </a:schemeClr>
                </a:solidFill>
                <a:latin typeface="Arial Black" panose="020B0A04020102020204" pitchFamily="34" charset="0"/>
              </a:rPr>
              <a:t>Ronak Yusuf Sheikh </a:t>
            </a:r>
            <a:br>
              <a:rPr lang="en-IN" sz="1800" dirty="0">
                <a:latin typeface="Arial Black" panose="020B0A04020102020204" pitchFamily="34" charset="0"/>
              </a:rPr>
            </a:br>
            <a:r>
              <a:rPr lang="en-IN" sz="1800" dirty="0">
                <a:latin typeface="Arial Black" panose="020B0A04020102020204" pitchFamily="34" charset="0"/>
              </a:rPr>
              <a:t> </a:t>
            </a:r>
            <a:r>
              <a:rPr lang="en-IN" sz="1800" u="sng" dirty="0">
                <a:latin typeface="Arial Black" panose="020B0A04020102020204" pitchFamily="34" charset="0"/>
              </a:rPr>
              <a:t>Student Id</a:t>
            </a:r>
            <a:r>
              <a:rPr lang="en-IN" sz="1800" dirty="0">
                <a:latin typeface="Arial Black" panose="020B0A04020102020204" pitchFamily="34" charset="0"/>
              </a:rPr>
              <a:t>:           </a:t>
            </a:r>
            <a:r>
              <a:rPr lang="en-IN" sz="1800" dirty="0">
                <a:solidFill>
                  <a:schemeClr val="bg1">
                    <a:lumMod val="10000"/>
                  </a:schemeClr>
                </a:solidFill>
                <a:latin typeface="Arial Black" panose="020B0A04020102020204" pitchFamily="34" charset="0"/>
              </a:rPr>
              <a:t>2436884</a:t>
            </a:r>
            <a:br>
              <a:rPr lang="en-IN" sz="1800" dirty="0">
                <a:latin typeface="Arial Black" panose="020B0A04020102020204" pitchFamily="34" charset="0"/>
              </a:rPr>
            </a:br>
            <a:r>
              <a:rPr lang="en-IN" sz="1800" dirty="0">
                <a:latin typeface="Arial Black" panose="020B0A04020102020204" pitchFamily="34" charset="0"/>
              </a:rPr>
              <a:t> </a:t>
            </a:r>
            <a:r>
              <a:rPr lang="en-IN" sz="1800" u="sng" dirty="0">
                <a:latin typeface="Arial Black" panose="020B0A04020102020204" pitchFamily="34" charset="0"/>
              </a:rPr>
              <a:t>Module:</a:t>
            </a:r>
            <a:r>
              <a:rPr lang="en-IN" sz="1800" dirty="0">
                <a:latin typeface="Arial Black" panose="020B0A04020102020204" pitchFamily="34" charset="0"/>
              </a:rPr>
              <a:t>                </a:t>
            </a:r>
            <a:r>
              <a:rPr lang="en-IN" sz="1800" dirty="0">
                <a:solidFill>
                  <a:schemeClr val="tx1"/>
                </a:solidFill>
                <a:latin typeface="Arial Black" panose="020B0A04020102020204" pitchFamily="34" charset="0"/>
              </a:rPr>
              <a:t>Community Care and Management of LongerTerm Conditions(LCHS7003)</a:t>
            </a:r>
            <a:br>
              <a:rPr lang="en-IN" sz="1800" dirty="0">
                <a:solidFill>
                  <a:schemeClr val="tx1"/>
                </a:solidFill>
                <a:latin typeface="Arial Black" panose="020B0A04020102020204" pitchFamily="34" charset="0"/>
              </a:rPr>
            </a:br>
            <a:r>
              <a:rPr lang="en-IN" sz="1800" dirty="0">
                <a:solidFill>
                  <a:schemeClr val="tx1"/>
                </a:solidFill>
                <a:latin typeface="Arial Black" panose="020B0A04020102020204" pitchFamily="34" charset="0"/>
              </a:rPr>
              <a:t> </a:t>
            </a:r>
            <a:r>
              <a:rPr lang="en-IN" sz="1800" u="sng" dirty="0">
                <a:latin typeface="Arial Black" panose="020B0A04020102020204" pitchFamily="34" charset="0"/>
              </a:rPr>
              <a:t>Lecture's Name</a:t>
            </a:r>
            <a:r>
              <a:rPr lang="en-IN" sz="1800" dirty="0">
                <a:latin typeface="Arial Black" panose="020B0A04020102020204" pitchFamily="34" charset="0"/>
              </a:rPr>
              <a:t>:  </a:t>
            </a:r>
            <a:r>
              <a:rPr lang="en-IN" sz="1800" dirty="0">
                <a:solidFill>
                  <a:schemeClr val="tx1"/>
                </a:solidFill>
                <a:latin typeface="Arial Black" panose="020B0A04020102020204" pitchFamily="34" charset="0"/>
              </a:rPr>
              <a:t>Dr Brian </a:t>
            </a:r>
            <a:r>
              <a:rPr lang="en-IN" sz="1800" dirty="0" err="1">
                <a:solidFill>
                  <a:schemeClr val="tx1"/>
                </a:solidFill>
                <a:latin typeface="Arial Black" panose="020B0A04020102020204" pitchFamily="34" charset="0"/>
              </a:rPr>
              <a:t>Mashumba</a:t>
            </a:r>
            <a:br>
              <a:rPr lang="en-IN" sz="1800" dirty="0">
                <a:solidFill>
                  <a:schemeClr val="tx1"/>
                </a:solidFill>
                <a:latin typeface="Arial Black" panose="020B0A04020102020204" pitchFamily="34" charset="0"/>
              </a:rPr>
            </a:br>
            <a:r>
              <a:rPr lang="en-IN" sz="1800" dirty="0">
                <a:solidFill>
                  <a:schemeClr val="tx1"/>
                </a:solidFill>
                <a:latin typeface="Arial Black" panose="020B0A04020102020204" pitchFamily="34" charset="0"/>
              </a:rPr>
              <a:t> </a:t>
            </a:r>
            <a:r>
              <a:rPr lang="en-IN" sz="1800" u="sng" dirty="0">
                <a:latin typeface="Arial Black" panose="020B0A04020102020204" pitchFamily="34" charset="0"/>
              </a:rPr>
              <a:t>Assignment Title</a:t>
            </a:r>
            <a:r>
              <a:rPr lang="en-IN" sz="1800" dirty="0">
                <a:latin typeface="Arial Black" panose="020B0A04020102020204" pitchFamily="34" charset="0"/>
              </a:rPr>
              <a:t>:</a:t>
            </a:r>
            <a:r>
              <a:rPr lang="en-IN" sz="1800" dirty="0">
                <a:solidFill>
                  <a:schemeClr val="tx1"/>
                </a:solidFill>
                <a:latin typeface="Arial Black" panose="020B0A04020102020204" pitchFamily="34" charset="0"/>
              </a:rPr>
              <a:t> Awareness creation for long-term condition : Arthritis </a:t>
            </a:r>
          </a:p>
        </p:txBody>
      </p:sp>
      <p:pic>
        <p:nvPicPr>
          <p:cNvPr id="6" name="Content Placeholder 5" descr="A black background with white text&#10;&#10;AI-generated content may be incorrect.">
            <a:extLst>
              <a:ext uri="{FF2B5EF4-FFF2-40B4-BE49-F238E27FC236}">
                <a16:creationId xmlns:a16="http://schemas.microsoft.com/office/drawing/2014/main" id="{B4D10B7A-31C2-4865-8C19-5DABC6487526}"/>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292713" y="206148"/>
            <a:ext cx="4735173" cy="1895475"/>
          </a:xfrm>
          <a:prstGeom prst="rect">
            <a:avLst/>
          </a:prstGeom>
        </p:spPr>
      </p:pic>
    </p:spTree>
    <p:extLst>
      <p:ext uri="{BB962C8B-B14F-4D97-AF65-F5344CB8AC3E}">
        <p14:creationId xmlns:p14="http://schemas.microsoft.com/office/powerpoint/2010/main" val="4221973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6804" y="945370"/>
            <a:ext cx="7766936" cy="4967259"/>
          </a:xfrm>
        </p:spPr>
        <p:txBody>
          <a:bodyPr/>
          <a:lstStyle/>
          <a:p>
            <a:pPr algn="ct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Component 2: Community Care and Management of Longer-term Conditions  </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Awareness creation for the long-term condition: Arthritis</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Audience: Physiotherapist </a:t>
            </a:r>
            <a:br>
              <a:rPr lang="en-US" sz="3600" b="1" dirty="0">
                <a:latin typeface="Arial" panose="020B0604020202020204" pitchFamily="34" charset="0"/>
                <a:cs typeface="Arial" panose="020B0604020202020204" pitchFamily="34" charset="0"/>
              </a:rPr>
            </a:br>
            <a:br>
              <a:rPr lang="en-IN" sz="3600" dirty="0">
                <a:latin typeface="Arial" panose="020B0604020202020204" pitchFamily="34" charset="0"/>
                <a:cs typeface="Arial" panose="020B0604020202020204" pitchFamily="34" charset="0"/>
              </a:rPr>
            </a:br>
            <a:endParaRPr lang="en-AU" sz="3600" dirty="0"/>
          </a:p>
        </p:txBody>
      </p:sp>
    </p:spTree>
    <p:extLst>
      <p:ext uri="{BB962C8B-B14F-4D97-AF65-F5344CB8AC3E}">
        <p14:creationId xmlns:p14="http://schemas.microsoft.com/office/powerpoint/2010/main" val="1809968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0800"/>
            <a:ext cx="8596668" cy="1320800"/>
          </a:xfrm>
        </p:spPr>
        <p:txBody>
          <a:bodyPr>
            <a:normAutofit/>
          </a:bodyPr>
          <a:lstStyle/>
          <a:p>
            <a:pPr algn="ctr"/>
            <a:r>
              <a:rPr lang="en-US" sz="2400" b="1" dirty="0">
                <a:latin typeface="Arial" panose="020B0604020202020204" pitchFamily="34" charset="0"/>
                <a:cs typeface="Arial" panose="020B0604020202020204" pitchFamily="34" charset="0"/>
              </a:rPr>
              <a:t>Arthritis overview </a:t>
            </a: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401150"/>
            <a:ext cx="8173616" cy="3880773"/>
          </a:xfrm>
        </p:spPr>
        <p:txBody>
          <a:bodyPr>
            <a:noAutofit/>
          </a:bodyPr>
          <a:lstStyle/>
          <a:p>
            <a:pPr lvl="0"/>
            <a:r>
              <a:rPr lang="en-US" sz="2000" b="1" dirty="0">
                <a:solidFill>
                  <a:schemeClr val="tx1"/>
                </a:solidFill>
                <a:latin typeface="Arial" panose="020B0604020202020204" pitchFamily="34" charset="0"/>
                <a:cs typeface="Arial" panose="020B0604020202020204" pitchFamily="34" charset="0"/>
              </a:rPr>
              <a:t>Definition: </a:t>
            </a:r>
            <a:r>
              <a:rPr lang="en-US" sz="2000" dirty="0">
                <a:solidFill>
                  <a:schemeClr val="tx1"/>
                </a:solidFill>
                <a:latin typeface="Arial" panose="020B0604020202020204" pitchFamily="34" charset="0"/>
                <a:cs typeface="Arial" panose="020B0604020202020204" pitchFamily="34" charset="0"/>
              </a:rPr>
              <a:t>Arthritis is a disease that causes damage to the joints. Joints are the places in the body where two bones meet (</a:t>
            </a:r>
            <a:r>
              <a:rPr lang="en-GB" sz="2000" dirty="0">
                <a:solidFill>
                  <a:schemeClr val="tx1"/>
                </a:solidFill>
                <a:latin typeface="Arial" panose="020B0604020202020204" pitchFamily="34" charset="0"/>
                <a:cs typeface="Arial" panose="020B0604020202020204" pitchFamily="34" charset="0"/>
              </a:rPr>
              <a:t>Cleveland Clinic, 2025). </a:t>
            </a:r>
            <a:endParaRPr lang="en-IN" sz="2000" dirty="0">
              <a:solidFill>
                <a:schemeClr val="tx1"/>
              </a:solidFill>
              <a:latin typeface="Arial" panose="020B0604020202020204" pitchFamily="34" charset="0"/>
              <a:cs typeface="Arial" panose="020B0604020202020204" pitchFamily="34" charset="0"/>
            </a:endParaRPr>
          </a:p>
          <a:p>
            <a:pPr lvl="0"/>
            <a:r>
              <a:rPr lang="en-US" sz="2000" b="1" dirty="0">
                <a:solidFill>
                  <a:schemeClr val="tx1"/>
                </a:solidFill>
                <a:latin typeface="Arial" panose="020B0604020202020204" pitchFamily="34" charset="0"/>
                <a:cs typeface="Arial" panose="020B0604020202020204" pitchFamily="34" charset="0"/>
              </a:rPr>
              <a:t>Symptoms</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Joint pain, stiffness and tenderness are primary symptoms (</a:t>
            </a:r>
            <a:r>
              <a:rPr lang="en-GB" sz="2000" dirty="0">
                <a:solidFill>
                  <a:schemeClr val="tx1"/>
                </a:solidFill>
                <a:latin typeface="Arial" panose="020B0604020202020204" pitchFamily="34" charset="0"/>
                <a:cs typeface="Arial" panose="020B0604020202020204" pitchFamily="34" charset="0"/>
              </a:rPr>
              <a:t>NHS, 2023a</a:t>
            </a:r>
            <a:r>
              <a:rPr lang="en-US" sz="2000" dirty="0">
                <a:solidFill>
                  <a:schemeClr val="tx1"/>
                </a:solidFill>
                <a:latin typeface="Arial" panose="020B0604020202020204" pitchFamily="34" charset="0"/>
                <a:cs typeface="Arial" panose="020B0604020202020204" pitchFamily="34" charset="0"/>
              </a:rPr>
              <a:t>).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Inflammation in and around the joints, restricted joint movement, warm, red skin over the affected joint, and muscle wasting (</a:t>
            </a:r>
            <a:r>
              <a:rPr lang="en-GB" sz="2000" dirty="0">
                <a:solidFill>
                  <a:schemeClr val="tx1"/>
                </a:solidFill>
                <a:latin typeface="Arial" panose="020B0604020202020204" pitchFamily="34" charset="0"/>
                <a:cs typeface="Arial" panose="020B0604020202020204" pitchFamily="34" charset="0"/>
              </a:rPr>
              <a:t>NHS, 2023a</a:t>
            </a:r>
            <a:r>
              <a:rPr lang="en-US"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lvl="0"/>
            <a:r>
              <a:rPr lang="en-US" sz="2000" b="1" dirty="0" err="1">
                <a:solidFill>
                  <a:schemeClr val="tx1"/>
                </a:solidFill>
                <a:latin typeface="Arial" panose="020B0604020202020204" pitchFamily="34" charset="0"/>
                <a:cs typeface="Arial" panose="020B0604020202020204" pitchFamily="34" charset="0"/>
              </a:rPr>
              <a:t>Aetiology</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Often, arthritis is an autoimmune condition in which the immune system attacks the body (NHS, 2023a).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The thin layers of cells (</a:t>
            </a:r>
            <a:r>
              <a:rPr lang="en-US" sz="2000" dirty="0" err="1">
                <a:solidFill>
                  <a:schemeClr val="tx1"/>
                </a:solidFill>
                <a:latin typeface="Arial" panose="020B0604020202020204" pitchFamily="34" charset="0"/>
                <a:cs typeface="Arial" panose="020B0604020202020204" pitchFamily="34" charset="0"/>
              </a:rPr>
              <a:t>synovium</a:t>
            </a:r>
            <a:r>
              <a:rPr lang="en-US" sz="2000" dirty="0">
                <a:solidFill>
                  <a:schemeClr val="tx1"/>
                </a:solidFill>
                <a:latin typeface="Arial" panose="020B0604020202020204" pitchFamily="34" charset="0"/>
                <a:cs typeface="Arial" panose="020B0604020202020204" pitchFamily="34" charset="0"/>
              </a:rPr>
              <a:t>) covering the joints become sore and inflamed, which release chemicals and damage bones, cartilage, tendons, and ligaments (NHS, 2023a).</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The presence of family, adverse impacts of the hormones like </a:t>
            </a:r>
            <a:r>
              <a:rPr lang="en-US" sz="2000" dirty="0" err="1">
                <a:solidFill>
                  <a:schemeClr val="tx1"/>
                </a:solidFill>
                <a:latin typeface="Arial" panose="020B0604020202020204" pitchFamily="34" charset="0"/>
                <a:cs typeface="Arial" panose="020B0604020202020204" pitchFamily="34" charset="0"/>
              </a:rPr>
              <a:t>oestrogen</a:t>
            </a:r>
            <a:r>
              <a:rPr lang="en-US" sz="2000" dirty="0">
                <a:solidFill>
                  <a:schemeClr val="tx1"/>
                </a:solidFill>
                <a:latin typeface="Arial" panose="020B0604020202020204" pitchFamily="34" charset="0"/>
                <a:cs typeface="Arial" panose="020B0604020202020204" pitchFamily="34" charset="0"/>
              </a:rPr>
              <a:t> often cause arthritis issues, and a high level of smoking causes arthritis (NHS, 2023a). </a:t>
            </a:r>
            <a:endParaRPr lang="en-IN" sz="2000" dirty="0">
              <a:solidFill>
                <a:schemeClr val="tx1"/>
              </a:solidFill>
              <a:latin typeface="Arial" panose="020B0604020202020204" pitchFamily="34" charset="0"/>
              <a:cs typeface="Arial" panose="020B0604020202020204" pitchFamily="34" charset="0"/>
            </a:endParaRPr>
          </a:p>
          <a:p>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a:blip r:embed="rId2"/>
          <a:stretch>
            <a:fillRect/>
          </a:stretch>
        </p:blipFill>
        <p:spPr>
          <a:xfrm>
            <a:off x="8173616" y="1120709"/>
            <a:ext cx="3805642" cy="3768805"/>
          </a:xfrm>
          <a:prstGeom prst="rect">
            <a:avLst/>
          </a:prstGeom>
        </p:spPr>
      </p:pic>
      <p:sp>
        <p:nvSpPr>
          <p:cNvPr id="5" name="Rectangle 4"/>
          <p:cNvSpPr/>
          <p:nvPr/>
        </p:nvSpPr>
        <p:spPr>
          <a:xfrm>
            <a:off x="8173616" y="5001482"/>
            <a:ext cx="3938766" cy="1831271"/>
          </a:xfrm>
          <a:prstGeom prst="rect">
            <a:avLst/>
          </a:prstGeom>
        </p:spPr>
        <p:txBody>
          <a:bodyPr wrap="square">
            <a:spAutoFit/>
          </a:bodyPr>
          <a:lstStyle/>
          <a:p>
            <a:pPr algn="ctr">
              <a:lnSpc>
                <a:spcPct val="150000"/>
              </a:lnSpc>
              <a:spcAft>
                <a:spcPts val="600"/>
              </a:spcAft>
            </a:pPr>
            <a:r>
              <a:rPr lang="en-US"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Figure 1: Representation of arthritis</a:t>
            </a:r>
            <a:endParaRPr lang="en-IN"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gn="ctr">
              <a:lnSpc>
                <a:spcPct val="150000"/>
              </a:lnSpc>
              <a:spcAft>
                <a:spcPts val="600"/>
              </a:spcAft>
            </a:pPr>
            <a:r>
              <a:rPr lang="en-US"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GB"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National Rheumatoid Arthritis Society, 2025)</a:t>
            </a:r>
            <a:endParaRPr lang="en-IN"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5486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435" y="46870"/>
            <a:ext cx="8596668" cy="1320800"/>
          </a:xfrm>
        </p:spPr>
        <p:txBody>
          <a:bodyPr>
            <a:normAutofit/>
          </a:bodyPr>
          <a:lstStyle/>
          <a:p>
            <a:pPr algn="ctr"/>
            <a:r>
              <a:rPr lang="en-US" sz="2400" b="1" dirty="0">
                <a:latin typeface="Arial" panose="020B0604020202020204" pitchFamily="34" charset="0"/>
                <a:cs typeface="Arial" panose="020B0604020202020204" pitchFamily="34" charset="0"/>
              </a:rPr>
              <a:t>Prevalence of long-term conditions in the UK and worldwide</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2143" y="1254526"/>
            <a:ext cx="6078028" cy="5350554"/>
          </a:xfrm>
        </p:spPr>
        <p:txBody>
          <a:bodyPr>
            <a:normAutofit/>
          </a:bodyPr>
          <a:lstStyle/>
          <a:p>
            <a:pPr lvl="0"/>
            <a:r>
              <a:rPr lang="en-US" sz="2000" dirty="0">
                <a:solidFill>
                  <a:schemeClr val="tx1"/>
                </a:solidFill>
                <a:latin typeface="Arial" panose="020B0604020202020204" pitchFamily="34" charset="0"/>
                <a:cs typeface="Arial" panose="020B0604020202020204" pitchFamily="34" charset="0"/>
              </a:rPr>
              <a:t>595 million people have osteoarthritis globally (</a:t>
            </a:r>
            <a:r>
              <a:rPr lang="en-GB" sz="2000" dirty="0">
                <a:solidFill>
                  <a:schemeClr val="tx1"/>
                </a:solidFill>
                <a:latin typeface="Arial" panose="020B0604020202020204" pitchFamily="34" charset="0"/>
                <a:cs typeface="Arial" panose="020B0604020202020204" pitchFamily="34" charset="0"/>
              </a:rPr>
              <a:t>Steinmetz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2023). </a:t>
            </a:r>
            <a:endParaRPr lang="en-IN"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Between 1990 and 2020, the cases of osteoarthritis increased by 74% (Steinmetz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2023). </a:t>
            </a:r>
            <a:endParaRPr lang="en-IN"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In the UK, more than 10 million people are currently suffering from arthritis, which is alarming (Arthritis UK, 2024). </a:t>
            </a:r>
            <a:endParaRPr lang="en-IN"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15% of the UK population accounts for arthritis, and osteoarthritis is the most common type of condition (Taylor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2025). </a:t>
            </a:r>
            <a:endParaRPr lang="en-IN"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Figure 2 indicates that globally and in the UK, the rheumatoid arthritis cases are increasing day by day, and by 2029, a greater leap is projected (Global Data, 2020). </a:t>
            </a:r>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a:blip r:embed="rId2"/>
          <a:stretch>
            <a:fillRect/>
          </a:stretch>
        </p:blipFill>
        <p:spPr>
          <a:xfrm>
            <a:off x="6866703" y="1325728"/>
            <a:ext cx="4876800" cy="3068472"/>
          </a:xfrm>
          <a:prstGeom prst="rect">
            <a:avLst/>
          </a:prstGeom>
        </p:spPr>
      </p:pic>
      <p:sp>
        <p:nvSpPr>
          <p:cNvPr id="5" name="Rectangle 4"/>
          <p:cNvSpPr/>
          <p:nvPr/>
        </p:nvSpPr>
        <p:spPr>
          <a:xfrm>
            <a:off x="6866703" y="5115125"/>
            <a:ext cx="6096000" cy="1035605"/>
          </a:xfrm>
          <a:prstGeom prst="rect">
            <a:avLst/>
          </a:prstGeom>
        </p:spPr>
        <p:txBody>
          <a:bodyPr>
            <a:spAutoFit/>
          </a:bodyPr>
          <a:lstStyle/>
          <a:p>
            <a:pPr marL="228600" algn="ctr">
              <a:lnSpc>
                <a:spcPct val="150000"/>
              </a:lnSpc>
              <a:spcAft>
                <a:spcPts val="600"/>
              </a:spcAft>
            </a:pPr>
            <a:r>
              <a:rPr lang="en-US" sz="2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Figure 2: Increasing trend of arthritis </a:t>
            </a:r>
            <a:endParaRPr lang="en-IN" sz="2000" dirty="0">
              <a:effectLst/>
              <a:latin typeface="Arial" panose="020B0604020202020204" pitchFamily="34" charset="0"/>
              <a:ea typeface="Times New Roman" panose="02020603050405020304" pitchFamily="18" charset="0"/>
              <a:cs typeface="Arial" panose="020B0604020202020204" pitchFamily="34" charset="0"/>
            </a:endParaRPr>
          </a:p>
          <a:p>
            <a:pPr marL="228600" algn="ctr">
              <a:lnSpc>
                <a:spcPct val="150000"/>
              </a:lnSpc>
              <a:spcAft>
                <a:spcPts val="600"/>
              </a:spcAft>
            </a:pPr>
            <a:r>
              <a:rPr lang="en-US"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(Source: </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Global Data, 2020)</a:t>
            </a:r>
            <a:endParaRPr lang="en-IN" sz="20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29049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Social Burden and economic burden of arthritis</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507447"/>
            <a:ext cx="8596668" cy="3880773"/>
          </a:xfrm>
        </p:spPr>
        <p:txBody>
          <a:bodyPr>
            <a:noAutofit/>
          </a:bodyPr>
          <a:lstStyle/>
          <a:p>
            <a:pPr lvl="0"/>
            <a:r>
              <a:rPr lang="en-US" sz="2000" dirty="0">
                <a:solidFill>
                  <a:schemeClr val="tx1"/>
                </a:solidFill>
                <a:latin typeface="Arial" panose="020B0604020202020204" pitchFamily="34" charset="0"/>
                <a:cs typeface="Arial" panose="020B0604020202020204" pitchFamily="34" charset="0"/>
              </a:rPr>
              <a:t>Individuals with arthritis experience difficulties in physical functioning, high levels of anxiety, and lower quality of life, depression (</a:t>
            </a:r>
            <a:r>
              <a:rPr lang="en-GB" sz="2000" dirty="0">
                <a:solidFill>
                  <a:schemeClr val="tx1"/>
                </a:solidFill>
                <a:latin typeface="Arial" panose="020B0604020202020204" pitchFamily="34" charset="0"/>
                <a:cs typeface="Arial" panose="020B0604020202020204" pitchFamily="34" charset="0"/>
              </a:rPr>
              <a:t>Taylor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2025</a:t>
            </a:r>
            <a:r>
              <a:rPr lang="en-US"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Arthritis is directly related to increasing the chances of mortality (</a:t>
            </a:r>
            <a:r>
              <a:rPr lang="en-GB" sz="2000" dirty="0">
                <a:solidFill>
                  <a:schemeClr val="tx1"/>
                </a:solidFill>
                <a:latin typeface="Arial" panose="020B0604020202020204" pitchFamily="34" charset="0"/>
                <a:cs typeface="Arial" panose="020B0604020202020204" pitchFamily="34" charset="0"/>
              </a:rPr>
              <a:t>Taylor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2025</a:t>
            </a:r>
            <a:r>
              <a:rPr lang="en-US"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Being a long-term condition, arthritis increases healthcare service usage and an individual's ability to work (</a:t>
            </a:r>
            <a:r>
              <a:rPr lang="en-GB" sz="2000" dirty="0">
                <a:solidFill>
                  <a:schemeClr val="tx1"/>
                </a:solidFill>
                <a:latin typeface="Arial" panose="020B0604020202020204" pitchFamily="34" charset="0"/>
                <a:cs typeface="Arial" panose="020B0604020202020204" pitchFamily="34" charset="0"/>
              </a:rPr>
              <a:t>Taylor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2025</a:t>
            </a:r>
            <a:r>
              <a:rPr lang="en-US" sz="2000" dirty="0">
                <a:solidFill>
                  <a:schemeClr val="tx1"/>
                </a:solidFill>
                <a:latin typeface="Arial" panose="020B0604020202020204" pitchFamily="34" charset="0"/>
                <a:cs typeface="Arial" panose="020B0604020202020204" pitchFamily="34" charset="0"/>
              </a:rPr>
              <a:t>).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Due to chronic treatment needs, arthritis imposes a high economic burden on common people (</a:t>
            </a:r>
            <a:r>
              <a:rPr lang="en-GB" sz="2000" dirty="0">
                <a:solidFill>
                  <a:schemeClr val="tx1"/>
                </a:solidFill>
                <a:latin typeface="Arial" panose="020B0604020202020204" pitchFamily="34" charset="0"/>
                <a:cs typeface="Arial" panose="020B0604020202020204" pitchFamily="34" charset="0"/>
              </a:rPr>
              <a:t>Taylor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2025).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The cumulative cost burden of arthritis management accounts for 12.5 billion GBP (</a:t>
            </a:r>
            <a:r>
              <a:rPr lang="en-GB" sz="2000" dirty="0" err="1">
                <a:solidFill>
                  <a:schemeClr val="tx1"/>
                </a:solidFill>
                <a:latin typeface="Arial" panose="020B0604020202020204" pitchFamily="34" charset="0"/>
                <a:cs typeface="Arial" panose="020B0604020202020204" pitchFamily="34" charset="0"/>
              </a:rPr>
              <a:t>Zanghelini</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2025)</a:t>
            </a:r>
            <a:r>
              <a:rPr lang="en-US"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The diseases reduce human productivity by 65.1% and out-of-pocket expenses by 31.3% (</a:t>
            </a:r>
            <a:r>
              <a:rPr lang="en-GB" sz="2000" dirty="0" err="1">
                <a:solidFill>
                  <a:schemeClr val="tx1"/>
                </a:solidFill>
                <a:latin typeface="Arial" panose="020B0604020202020204" pitchFamily="34" charset="0"/>
                <a:cs typeface="Arial" panose="020B0604020202020204" pitchFamily="34" charset="0"/>
              </a:rPr>
              <a:t>Zanghelini</a:t>
            </a:r>
            <a:r>
              <a:rPr lang="en-GB" sz="2000" dirty="0">
                <a:solidFill>
                  <a:schemeClr val="tx1"/>
                </a:solidFill>
                <a:latin typeface="Arial" panose="020B0604020202020204" pitchFamily="34" charset="0"/>
                <a:cs typeface="Arial" panose="020B0604020202020204" pitchFamily="34" charset="0"/>
              </a:rPr>
              <a:t> </a:t>
            </a:r>
            <a:r>
              <a:rPr lang="en-GB" sz="2000" i="1" dirty="0">
                <a:solidFill>
                  <a:schemeClr val="tx1"/>
                </a:solidFill>
                <a:latin typeface="Arial" panose="020B0604020202020204" pitchFamily="34" charset="0"/>
                <a:cs typeface="Arial" panose="020B0604020202020204" pitchFamily="34" charset="0"/>
              </a:rPr>
              <a:t>et al., </a:t>
            </a:r>
            <a:r>
              <a:rPr lang="en-GB" sz="2000" dirty="0">
                <a:solidFill>
                  <a:schemeClr val="tx1"/>
                </a:solidFill>
                <a:latin typeface="Arial" panose="020B0604020202020204" pitchFamily="34" charset="0"/>
                <a:cs typeface="Arial" panose="020B0604020202020204" pitchFamily="34" charset="0"/>
              </a:rPr>
              <a:t>2025). </a:t>
            </a:r>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328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Diagnosis and initial assessment </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38075"/>
            <a:ext cx="8596668" cy="4856031"/>
          </a:xfrm>
        </p:spPr>
        <p:txBody>
          <a:bodyPr>
            <a:noAutofit/>
          </a:bodyPr>
          <a:lstStyle/>
          <a:p>
            <a:pPr lvl="0"/>
            <a:r>
              <a:rPr lang="en-US" sz="2000" dirty="0">
                <a:solidFill>
                  <a:schemeClr val="tx1"/>
                </a:solidFill>
                <a:latin typeface="Arial" panose="020B0604020202020204" pitchFamily="34" charset="0"/>
                <a:cs typeface="Arial" panose="020B0604020202020204" pitchFamily="34" charset="0"/>
              </a:rPr>
              <a:t>The initial assessment of arthritis, like in the case of osteoarthritis, is checking the symptoms.</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The general practitioner (GP) assesses whether the individual is feeling anything in the joint, like swelling or tenderness (NHS, 2023b).</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Often, the GP hears the crackling and grating sound when moving affected joints (NHS, 2023b).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At the beginning of diagnosis, the GP asks about older age, an increase in joint pain with joint use, and existing stiffness of joints (at least 30 minutes) (NHS, 2023b).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In order to confirm arthritis incidence, X-rays and blood tests are done so that similar causes like fractured bone can be ruled out (NHS, 2023b).</a:t>
            </a:r>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9744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r>
              <a:rPr lang="en-US" sz="2400" b="1" dirty="0">
                <a:latin typeface="Arial" panose="020B0604020202020204" pitchFamily="34" charset="0"/>
                <a:cs typeface="Arial" panose="020B0604020202020204" pitchFamily="34" charset="0"/>
              </a:rPr>
              <a:t>Management of long-term conditions</a:t>
            </a:r>
            <a:endParaRPr lang="en-AU"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612587"/>
              </p:ext>
            </p:extLst>
          </p:nvPr>
        </p:nvGraphicFramePr>
        <p:xfrm>
          <a:off x="1185025" y="606751"/>
          <a:ext cx="9257936" cy="5682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0984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Treatment option</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64479"/>
            <a:ext cx="8596668" cy="3880773"/>
          </a:xfrm>
        </p:spPr>
        <p:txBody>
          <a:bodyPr>
            <a:noAutofit/>
          </a:bodyPr>
          <a:lstStyle/>
          <a:p>
            <a:pPr lvl="0"/>
            <a:r>
              <a:rPr lang="en-US" sz="2000" dirty="0">
                <a:solidFill>
                  <a:schemeClr val="tx1"/>
                </a:solidFill>
                <a:latin typeface="Arial" panose="020B0604020202020204" pitchFamily="34" charset="0"/>
                <a:cs typeface="Arial" panose="020B0604020202020204" pitchFamily="34" charset="0"/>
              </a:rPr>
              <a:t>The first set of treatments for arthritis is medicinal treatments like painkillers, non-steroidal anti-inflammatory drugs (NSAIDs), corticosteroids, and modifying anti-rheumatic drugs (DMARDs) (</a:t>
            </a:r>
            <a:r>
              <a:rPr lang="en-GB" sz="2000" dirty="0">
                <a:solidFill>
                  <a:schemeClr val="tx1"/>
                </a:solidFill>
                <a:latin typeface="Arial" panose="020B0604020202020204" pitchFamily="34" charset="0"/>
                <a:cs typeface="Arial" panose="020B0604020202020204" pitchFamily="34" charset="0"/>
              </a:rPr>
              <a:t>NHS inform, 2025).</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In order to maintain mobility, occupational therapy, such as providing supporting equipment for moving, is recommended </a:t>
            </a:r>
            <a:r>
              <a:rPr lang="en-US" sz="2000" b="1" dirty="0">
                <a:solidFill>
                  <a:schemeClr val="tx1"/>
                </a:solidFill>
                <a:latin typeface="Arial" panose="020B0604020202020204" pitchFamily="34" charset="0"/>
                <a:cs typeface="Arial" panose="020B0604020202020204" pitchFamily="34" charset="0"/>
              </a:rPr>
              <a:t>(</a:t>
            </a:r>
            <a:r>
              <a:rPr lang="en-GB" sz="2000" dirty="0">
                <a:solidFill>
                  <a:schemeClr val="tx1"/>
                </a:solidFill>
                <a:latin typeface="Arial" panose="020B0604020202020204" pitchFamily="34" charset="0"/>
                <a:cs typeface="Arial" panose="020B0604020202020204" pitchFamily="34" charset="0"/>
              </a:rPr>
              <a:t>NHS Inform, 2025).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Physiotherapy is recommended as supportive treatment of arthritis.</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Through face-to-face sessions, physiotherapists guide patients in muscle strengthening, doing exercises, and reducing pain by using heat or ice packs (</a:t>
            </a:r>
            <a:r>
              <a:rPr lang="en-GB" sz="2000" dirty="0">
                <a:solidFill>
                  <a:schemeClr val="tx1"/>
                </a:solidFill>
                <a:latin typeface="Arial" panose="020B0604020202020204" pitchFamily="34" charset="0"/>
                <a:cs typeface="Arial" panose="020B0604020202020204" pitchFamily="34" charset="0"/>
              </a:rPr>
              <a:t>NHS, 2023c</a:t>
            </a:r>
            <a:r>
              <a:rPr lang="en-US"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Transcutaneous electrical nerve stimulation (TENS) is recommended for reducing arthritis pain (</a:t>
            </a:r>
            <a:r>
              <a:rPr lang="en-GB" sz="2000" dirty="0">
                <a:solidFill>
                  <a:schemeClr val="tx1"/>
                </a:solidFill>
                <a:latin typeface="Arial" panose="020B0604020202020204" pitchFamily="34" charset="0"/>
                <a:cs typeface="Arial" panose="020B0604020202020204" pitchFamily="34" charset="0"/>
              </a:rPr>
              <a:t>NHS, 2023c</a:t>
            </a:r>
            <a:r>
              <a:rPr lang="en-US" sz="2000" dirty="0">
                <a:solidFill>
                  <a:schemeClr val="tx1"/>
                </a:solidFill>
                <a:latin typeface="Arial" panose="020B0604020202020204" pitchFamily="34" charset="0"/>
                <a:cs typeface="Arial" panose="020B0604020202020204" pitchFamily="34" charset="0"/>
              </a:rPr>
              <a:t>). </a:t>
            </a:r>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1733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Comorbidity</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800666"/>
            <a:ext cx="8596668" cy="3880773"/>
          </a:xfrm>
        </p:spPr>
        <p:txBody>
          <a:bodyPr>
            <a:normAutofit/>
          </a:bodyPr>
          <a:lstStyle/>
          <a:p>
            <a:pPr lvl="0"/>
            <a:r>
              <a:rPr lang="en-US" sz="2400" dirty="0">
                <a:solidFill>
                  <a:schemeClr val="tx1"/>
                </a:solidFill>
                <a:latin typeface="Arial" panose="020B0604020202020204" pitchFamily="34" charset="0"/>
                <a:cs typeface="Arial" panose="020B0604020202020204" pitchFamily="34" charset="0"/>
              </a:rPr>
              <a:t>Arthritis causes long-term joint pain and joint mobility issues, which hamper quality of life (</a:t>
            </a:r>
            <a:r>
              <a:rPr lang="en-GB" sz="2400" dirty="0">
                <a:solidFill>
                  <a:schemeClr val="tx1"/>
                </a:solidFill>
                <a:latin typeface="Arial" panose="020B0604020202020204" pitchFamily="34" charset="0"/>
                <a:cs typeface="Arial" panose="020B0604020202020204" pitchFamily="34" charset="0"/>
              </a:rPr>
              <a:t>NHS, 2023a). </a:t>
            </a:r>
            <a:endParaRPr lang="en-IN" sz="2400" dirty="0">
              <a:solidFill>
                <a:schemeClr val="tx1"/>
              </a:solidFill>
              <a:latin typeface="Arial" panose="020B0604020202020204" pitchFamily="34" charset="0"/>
              <a:cs typeface="Arial" panose="020B0604020202020204" pitchFamily="34" charset="0"/>
            </a:endParaRPr>
          </a:p>
          <a:p>
            <a:pPr lvl="0"/>
            <a:r>
              <a:rPr lang="en-GB" sz="2400" dirty="0">
                <a:solidFill>
                  <a:schemeClr val="tx1"/>
                </a:solidFill>
                <a:latin typeface="Arial" panose="020B0604020202020204" pitchFamily="34" charset="0"/>
                <a:cs typeface="Arial" panose="020B0604020202020204" pitchFamily="34" charset="0"/>
              </a:rPr>
              <a:t>In the long run, arthritis affected people develop depression (15%), asthma (6.6%), cardiovascular issues (6%), solid malignancies (4.5%), and chronic obstructive pulmonary disease (3.5%) (</a:t>
            </a:r>
            <a:r>
              <a:rPr lang="en-GB" sz="2400" dirty="0" err="1">
                <a:solidFill>
                  <a:schemeClr val="tx1"/>
                </a:solidFill>
                <a:latin typeface="Arial" panose="020B0604020202020204" pitchFamily="34" charset="0"/>
                <a:cs typeface="Arial" panose="020B0604020202020204" pitchFamily="34" charset="0"/>
              </a:rPr>
              <a:t>Dougados</a:t>
            </a:r>
            <a:r>
              <a:rPr lang="en-GB" sz="2400" dirty="0">
                <a:solidFill>
                  <a:schemeClr val="tx1"/>
                </a:solidFill>
                <a:latin typeface="Arial" panose="020B0604020202020204" pitchFamily="34" charset="0"/>
                <a:cs typeface="Arial" panose="020B0604020202020204" pitchFamily="34" charset="0"/>
              </a:rPr>
              <a:t> </a:t>
            </a:r>
            <a:r>
              <a:rPr lang="en-GB" sz="2400" i="1" dirty="0">
                <a:solidFill>
                  <a:schemeClr val="tx1"/>
                </a:solidFill>
                <a:latin typeface="Arial" panose="020B0604020202020204" pitchFamily="34" charset="0"/>
                <a:cs typeface="Arial" panose="020B0604020202020204" pitchFamily="34" charset="0"/>
              </a:rPr>
              <a:t>et al., </a:t>
            </a:r>
            <a:r>
              <a:rPr lang="en-GB" sz="2400" dirty="0">
                <a:solidFill>
                  <a:schemeClr val="tx1"/>
                </a:solidFill>
                <a:latin typeface="Arial" panose="020B0604020202020204" pitchFamily="34" charset="0"/>
                <a:cs typeface="Arial" panose="020B0604020202020204" pitchFamily="34" charset="0"/>
              </a:rPr>
              <a:t>2014).</a:t>
            </a:r>
            <a:endParaRPr lang="en-IN" sz="2400" dirty="0">
              <a:solidFill>
                <a:schemeClr val="tx1"/>
              </a:solidFill>
              <a:latin typeface="Arial" panose="020B0604020202020204" pitchFamily="34" charset="0"/>
              <a:cs typeface="Arial" panose="020B0604020202020204" pitchFamily="34" charset="0"/>
            </a:endParaRPr>
          </a:p>
          <a:p>
            <a:pPr lvl="0"/>
            <a:r>
              <a:rPr lang="en-GB" sz="2400" dirty="0">
                <a:solidFill>
                  <a:schemeClr val="tx1"/>
                </a:solidFill>
                <a:latin typeface="Arial" panose="020B0604020202020204" pitchFamily="34" charset="0"/>
                <a:cs typeface="Arial" panose="020B0604020202020204" pitchFamily="34" charset="0"/>
              </a:rPr>
              <a:t>Other comorbidities are observed as well, like </a:t>
            </a:r>
            <a:r>
              <a:rPr lang="en-GB" sz="2400" dirty="0" err="1">
                <a:solidFill>
                  <a:schemeClr val="tx1"/>
                </a:solidFill>
                <a:latin typeface="Arial" panose="020B0604020202020204" pitchFamily="34" charset="0"/>
                <a:cs typeface="Arial" panose="020B0604020202020204" pitchFamily="34" charset="0"/>
              </a:rPr>
              <a:t>hyperlipidemia</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hyperglycemia</a:t>
            </a:r>
            <a:r>
              <a:rPr lang="en-GB" sz="2400" dirty="0">
                <a:solidFill>
                  <a:schemeClr val="tx1"/>
                </a:solidFill>
                <a:latin typeface="Arial" panose="020B0604020202020204" pitchFamily="34" charset="0"/>
                <a:cs typeface="Arial" panose="020B0604020202020204" pitchFamily="34" charset="0"/>
              </a:rPr>
              <a:t> and blood pressure (</a:t>
            </a:r>
            <a:r>
              <a:rPr lang="en-GB" sz="2400" dirty="0" err="1">
                <a:solidFill>
                  <a:schemeClr val="tx1"/>
                </a:solidFill>
                <a:latin typeface="Arial" panose="020B0604020202020204" pitchFamily="34" charset="0"/>
                <a:cs typeface="Arial" panose="020B0604020202020204" pitchFamily="34" charset="0"/>
              </a:rPr>
              <a:t>Dougados</a:t>
            </a:r>
            <a:r>
              <a:rPr lang="en-GB" sz="2400" dirty="0">
                <a:solidFill>
                  <a:schemeClr val="tx1"/>
                </a:solidFill>
                <a:latin typeface="Arial" panose="020B0604020202020204" pitchFamily="34" charset="0"/>
                <a:cs typeface="Arial" panose="020B0604020202020204" pitchFamily="34" charset="0"/>
              </a:rPr>
              <a:t> </a:t>
            </a:r>
            <a:r>
              <a:rPr lang="en-GB" sz="2400" i="1" dirty="0">
                <a:solidFill>
                  <a:schemeClr val="tx1"/>
                </a:solidFill>
                <a:latin typeface="Arial" panose="020B0604020202020204" pitchFamily="34" charset="0"/>
                <a:cs typeface="Arial" panose="020B0604020202020204" pitchFamily="34" charset="0"/>
              </a:rPr>
              <a:t>et al., </a:t>
            </a:r>
            <a:r>
              <a:rPr lang="en-GB" sz="2400" dirty="0">
                <a:solidFill>
                  <a:schemeClr val="tx1"/>
                </a:solidFill>
                <a:latin typeface="Arial" panose="020B0604020202020204" pitchFamily="34" charset="0"/>
                <a:cs typeface="Arial" panose="020B0604020202020204" pitchFamily="34" charset="0"/>
              </a:rPr>
              <a:t>2014). </a:t>
            </a:r>
            <a:endParaRPr lang="en-IN" sz="2400" dirty="0">
              <a:solidFill>
                <a:schemeClr val="tx1"/>
              </a:solidFill>
              <a:latin typeface="Arial" panose="020B0604020202020204" pitchFamily="34" charset="0"/>
              <a:cs typeface="Arial" panose="020B0604020202020204" pitchFamily="34" charset="0"/>
            </a:endParaRPr>
          </a:p>
          <a:p>
            <a:endParaRPr lang="en-AU"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5469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Preventing arthritis </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59894" y="2153713"/>
            <a:ext cx="6303553" cy="4688080"/>
          </a:xfrm>
        </p:spPr>
        <p:txBody>
          <a:bodyPr>
            <a:normAutofit/>
          </a:bodyPr>
          <a:lstStyle/>
          <a:p>
            <a:pPr lvl="0"/>
            <a:r>
              <a:rPr lang="en-US" sz="2000" dirty="0">
                <a:solidFill>
                  <a:schemeClr val="tx1"/>
                </a:solidFill>
                <a:latin typeface="Arial" panose="020B0604020202020204" pitchFamily="34" charset="0"/>
                <a:cs typeface="Arial" panose="020B0604020202020204" pitchFamily="34" charset="0"/>
              </a:rPr>
              <a:t>Following a balanced diet rich in antioxidants and omega-3 3 fatty acids can help in reducing the chances of arthritis (</a:t>
            </a:r>
            <a:r>
              <a:rPr lang="en-GB" sz="2000" dirty="0">
                <a:solidFill>
                  <a:schemeClr val="tx1"/>
                </a:solidFill>
                <a:latin typeface="Arial" panose="020B0604020202020204" pitchFamily="34" charset="0"/>
                <a:cs typeface="Arial" panose="020B0604020202020204" pitchFamily="34" charset="0"/>
              </a:rPr>
              <a:t>King Edward VII’s Hospital, 2025).</a:t>
            </a:r>
            <a:endParaRPr lang="en-IN"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Maintaining a healthy weight through a balanced diet and exercise can reduce pressure on joints, reducing the chances of arthritis (KEVH, 2025).</a:t>
            </a:r>
            <a:endParaRPr lang="en-IN" sz="2000" dirty="0">
              <a:solidFill>
                <a:schemeClr val="tx1"/>
              </a:solidFill>
              <a:latin typeface="Arial" panose="020B0604020202020204" pitchFamily="34" charset="0"/>
              <a:cs typeface="Arial" panose="020B0604020202020204" pitchFamily="34" charset="0"/>
            </a:endParaRPr>
          </a:p>
          <a:p>
            <a:pPr lvl="0"/>
            <a:r>
              <a:rPr lang="en-GB" sz="2000" dirty="0">
                <a:solidFill>
                  <a:schemeClr val="tx1"/>
                </a:solidFill>
                <a:latin typeface="Arial" panose="020B0604020202020204" pitchFamily="34" charset="0"/>
                <a:cs typeface="Arial" panose="020B0604020202020204" pitchFamily="34" charset="0"/>
              </a:rPr>
              <a:t>Maintaining good posture while standing and sitting, like keeping the spine aligned, often helps in reducing arthritis development (KEVH, 2025).</a:t>
            </a:r>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a:blip r:embed="rId2"/>
          <a:stretch>
            <a:fillRect/>
          </a:stretch>
        </p:blipFill>
        <p:spPr>
          <a:xfrm>
            <a:off x="7007052" y="2153713"/>
            <a:ext cx="4533900" cy="2326640"/>
          </a:xfrm>
          <a:prstGeom prst="rect">
            <a:avLst/>
          </a:prstGeom>
        </p:spPr>
      </p:pic>
      <p:sp>
        <p:nvSpPr>
          <p:cNvPr id="5" name="Rectangle 4"/>
          <p:cNvSpPr/>
          <p:nvPr/>
        </p:nvSpPr>
        <p:spPr>
          <a:xfrm>
            <a:off x="6096000" y="4906953"/>
            <a:ext cx="6096000" cy="955518"/>
          </a:xfrm>
          <a:prstGeom prst="rect">
            <a:avLst/>
          </a:prstGeom>
        </p:spPr>
        <p:txBody>
          <a:bodyPr>
            <a:spAutoFit/>
          </a:bodyPr>
          <a:lstStyle/>
          <a:p>
            <a:pPr algn="ctr">
              <a:lnSpc>
                <a:spcPct val="150000"/>
              </a:lnSpc>
              <a:spcAft>
                <a:spcPts val="600"/>
              </a:spcAft>
            </a:pPr>
            <a:r>
              <a:rPr lang="en-US"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Figure 3: Maintaining good posture </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600"/>
              </a:spcAft>
            </a:pPr>
            <a:r>
              <a:rPr lang="en-US"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(Source: KEVH, 2025)</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594209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Skills, values and </a:t>
            </a:r>
            <a:r>
              <a:rPr lang="en-US" sz="2400" b="1" dirty="0" err="1">
                <a:latin typeface="Arial" panose="020B0604020202020204" pitchFamily="34" charset="0"/>
                <a:cs typeface="Arial" panose="020B0604020202020204" pitchFamily="34" charset="0"/>
              </a:rPr>
              <a:t>behaviours</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761755"/>
            <a:ext cx="8596668" cy="3880773"/>
          </a:xfrm>
        </p:spPr>
        <p:txBody>
          <a:bodyPr>
            <a:noAutofit/>
          </a:bodyPr>
          <a:lstStyle/>
          <a:p>
            <a:pPr lvl="0"/>
            <a:r>
              <a:rPr lang="en-US" sz="2000" dirty="0">
                <a:latin typeface="Arial" panose="020B0604020202020204" pitchFamily="34" charset="0"/>
                <a:cs typeface="Arial" panose="020B0604020202020204" pitchFamily="34" charset="0"/>
              </a:rPr>
              <a:t>For the physiotherapy specialists in managing the long-term condition of arthritis through co-productive care needs. </a:t>
            </a:r>
            <a:endParaRPr lang="en-IN" sz="2000" dirty="0">
              <a:latin typeface="Arial" panose="020B0604020202020204" pitchFamily="34" charset="0"/>
              <a:cs typeface="Arial" panose="020B0604020202020204" pitchFamily="34" charset="0"/>
            </a:endParaRPr>
          </a:p>
          <a:p>
            <a:pPr lvl="1"/>
            <a:r>
              <a:rPr lang="en-US" sz="2000" b="1" dirty="0">
                <a:latin typeface="Arial" panose="020B0604020202020204" pitchFamily="34" charset="0"/>
                <a:cs typeface="Arial" panose="020B0604020202020204" pitchFamily="34" charset="0"/>
              </a:rPr>
              <a:t>Skills:</a:t>
            </a:r>
            <a:r>
              <a:rPr lang="en-US" sz="2000" dirty="0">
                <a:latin typeface="Arial" panose="020B0604020202020204" pitchFamily="34" charset="0"/>
                <a:cs typeface="Arial" panose="020B0604020202020204" pitchFamily="34" charset="0"/>
              </a:rPr>
              <a:t> Co-delivery of the rehabilitation services where the families are involved in choosing the exercises, communication skills, and solving skills (SCIE, 2024). </a:t>
            </a:r>
            <a:endParaRPr lang="en-IN" sz="2000" dirty="0">
              <a:latin typeface="Arial" panose="020B0604020202020204" pitchFamily="34" charset="0"/>
              <a:cs typeface="Arial" panose="020B0604020202020204" pitchFamily="34" charset="0"/>
            </a:endParaRPr>
          </a:p>
          <a:p>
            <a:pPr lvl="1"/>
            <a:r>
              <a:rPr lang="en-US" sz="2000" b="1" dirty="0">
                <a:latin typeface="Arial" panose="020B0604020202020204" pitchFamily="34" charset="0"/>
                <a:cs typeface="Arial" panose="020B0604020202020204" pitchFamily="34" charset="0"/>
              </a:rPr>
              <a:t>Values: </a:t>
            </a:r>
            <a:r>
              <a:rPr lang="en-US" sz="2000" dirty="0">
                <a:latin typeface="Arial" panose="020B0604020202020204" pitchFamily="34" charset="0"/>
                <a:cs typeface="Arial" panose="020B0604020202020204" pitchFamily="34" charset="0"/>
              </a:rPr>
              <a:t>Providing equal access to care services for all, responding to the needs of each patient, empowerment, collaboration, respect, and dignity are important values that physiotherapists need to maintain (SCIE, 2024).</a:t>
            </a:r>
            <a:endParaRPr lang="en-IN" sz="2000" dirty="0">
              <a:latin typeface="Arial" panose="020B0604020202020204" pitchFamily="34" charset="0"/>
              <a:cs typeface="Arial" panose="020B0604020202020204" pitchFamily="34" charset="0"/>
            </a:endParaRPr>
          </a:p>
          <a:p>
            <a:pPr lvl="1"/>
            <a:r>
              <a:rPr lang="en-US" sz="2000" b="1" dirty="0" err="1">
                <a:latin typeface="Arial" panose="020B0604020202020204" pitchFamily="34" charset="0"/>
                <a:cs typeface="Arial" panose="020B0604020202020204" pitchFamily="34" charset="0"/>
              </a:rPr>
              <a:t>Behaviours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The supportive health workers, like the physiotherapists, need to involve the family in exercise planning and ensure continuation. Trust building with the client is also important (SCIE, 2024).</a:t>
            </a:r>
            <a:endParaRPr lang="en-IN" sz="2000" dirty="0">
              <a:latin typeface="Arial" panose="020B0604020202020204" pitchFamily="34" charset="0"/>
              <a:cs typeface="Arial" panose="020B0604020202020204" pitchFamily="34" charset="0"/>
            </a:endParaRPr>
          </a:p>
          <a:p>
            <a:endParaRPr lang="en-AU"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5988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235" y="-50800"/>
            <a:ext cx="8596668" cy="1320800"/>
          </a:xfrm>
        </p:spPr>
        <p:txBody>
          <a:bodyPr>
            <a:normAutofit/>
          </a:bodyPr>
          <a:lstStyle/>
          <a:p>
            <a:pPr algn="ctr"/>
            <a:r>
              <a:rPr lang="en-US" sz="2400" b="1" dirty="0">
                <a:latin typeface="Arial" panose="020B0604020202020204" pitchFamily="34" charset="0"/>
                <a:cs typeface="Arial" panose="020B0604020202020204" pitchFamily="34" charset="0"/>
              </a:rPr>
              <a:t>Recommendation</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7023" y="827693"/>
            <a:ext cx="6426804" cy="3880773"/>
          </a:xfrm>
        </p:spPr>
        <p:txBody>
          <a:bodyPr>
            <a:noAutofit/>
          </a:bodyPr>
          <a:lstStyle/>
          <a:p>
            <a:pPr lvl="0"/>
            <a:r>
              <a:rPr lang="en-US" sz="1500" dirty="0">
                <a:latin typeface="Arial" panose="020B0604020202020204" pitchFamily="34" charset="0"/>
                <a:cs typeface="Arial" panose="020B0604020202020204" pitchFamily="34" charset="0"/>
              </a:rPr>
              <a:t>Following the comprehensive care model, the recommendations are;</a:t>
            </a:r>
            <a:endParaRPr lang="en-IN" sz="1500" dirty="0">
              <a:latin typeface="Arial" panose="020B0604020202020204" pitchFamily="34" charset="0"/>
              <a:cs typeface="Arial" panose="020B0604020202020204" pitchFamily="34" charset="0"/>
            </a:endParaRPr>
          </a:p>
          <a:p>
            <a:pPr lvl="1"/>
            <a:r>
              <a:rPr lang="en-US" sz="1500" dirty="0">
                <a:latin typeface="Arial" panose="020B0604020202020204" pitchFamily="34" charset="0"/>
                <a:cs typeface="Arial" panose="020B0604020202020204" pitchFamily="34" charset="0"/>
              </a:rPr>
              <a:t>A physiotherapist needs to discuss the exercises the patient can do with the doctor and make the final list of exercises through </a:t>
            </a:r>
            <a:r>
              <a:rPr lang="en-US" sz="1500" b="1" dirty="0">
                <a:latin typeface="Arial" panose="020B0604020202020204" pitchFamily="34" charset="0"/>
                <a:cs typeface="Arial" panose="020B0604020202020204" pitchFamily="34" charset="0"/>
              </a:rPr>
              <a:t>shared decision-making</a:t>
            </a:r>
            <a:r>
              <a:rPr lang="en-US" sz="1500" dirty="0">
                <a:latin typeface="Arial" panose="020B0604020202020204" pitchFamily="34" charset="0"/>
                <a:cs typeface="Arial" panose="020B0604020202020204" pitchFamily="34" charset="0"/>
              </a:rPr>
              <a:t> (NHS England, </a:t>
            </a:r>
            <a:r>
              <a:rPr lang="en-US" sz="1500" dirty="0" err="1">
                <a:latin typeface="Arial" panose="020B0604020202020204" pitchFamily="34" charset="0"/>
                <a:cs typeface="Arial" panose="020B0604020202020204" pitchFamily="34" charset="0"/>
              </a:rPr>
              <a:t>n.d.</a:t>
            </a:r>
            <a:r>
              <a:rPr lang="en-US" sz="1500" dirty="0">
                <a:latin typeface="Arial" panose="020B0604020202020204" pitchFamily="34" charset="0"/>
                <a:cs typeface="Arial" panose="020B0604020202020204" pitchFamily="34" charset="0"/>
              </a:rPr>
              <a:t>).</a:t>
            </a:r>
            <a:endParaRPr lang="en-IN" sz="1500" dirty="0">
              <a:latin typeface="Arial" panose="020B0604020202020204" pitchFamily="34" charset="0"/>
              <a:cs typeface="Arial" panose="020B0604020202020204" pitchFamily="34" charset="0"/>
            </a:endParaRPr>
          </a:p>
          <a:p>
            <a:pPr lvl="1"/>
            <a:r>
              <a:rPr lang="en-US" sz="1500" dirty="0">
                <a:latin typeface="Arial" panose="020B0604020202020204" pitchFamily="34" charset="0"/>
                <a:cs typeface="Arial" panose="020B0604020202020204" pitchFamily="34" charset="0"/>
              </a:rPr>
              <a:t>A physiotherapist can discuss the exercises with the patients and can know the ones which they will be able to do as part of </a:t>
            </a:r>
            <a:r>
              <a:rPr lang="en-US" sz="1500" b="1" dirty="0" err="1">
                <a:latin typeface="Arial" panose="020B0604020202020204" pitchFamily="34" charset="0"/>
                <a:cs typeface="Arial" panose="020B0604020202020204" pitchFamily="34" charset="0"/>
              </a:rPr>
              <a:t>personalised</a:t>
            </a:r>
            <a:r>
              <a:rPr lang="en-US" sz="1500" b="1" dirty="0">
                <a:latin typeface="Arial" panose="020B0604020202020204" pitchFamily="34" charset="0"/>
                <a:cs typeface="Arial" panose="020B0604020202020204" pitchFamily="34" charset="0"/>
              </a:rPr>
              <a:t> support planning </a:t>
            </a:r>
            <a:r>
              <a:rPr lang="en-US" sz="1500" dirty="0">
                <a:latin typeface="Arial" panose="020B0604020202020204" pitchFamily="34" charset="0"/>
                <a:cs typeface="Arial" panose="020B0604020202020204" pitchFamily="34" charset="0"/>
              </a:rPr>
              <a:t>in rheumatoid arthritis (NHS England, </a:t>
            </a:r>
            <a:r>
              <a:rPr lang="en-US" sz="1500" dirty="0" err="1">
                <a:latin typeface="Arial" panose="020B0604020202020204" pitchFamily="34" charset="0"/>
                <a:cs typeface="Arial" panose="020B0604020202020204" pitchFamily="34" charset="0"/>
              </a:rPr>
              <a:t>n.d.</a:t>
            </a:r>
            <a:r>
              <a:rPr lang="en-US" sz="1500" dirty="0">
                <a:latin typeface="Arial" panose="020B0604020202020204" pitchFamily="34" charset="0"/>
                <a:cs typeface="Arial" panose="020B0604020202020204" pitchFamily="34" charset="0"/>
              </a:rPr>
              <a:t>). </a:t>
            </a:r>
            <a:endParaRPr lang="en-IN" sz="1500" dirty="0">
              <a:latin typeface="Arial" panose="020B0604020202020204" pitchFamily="34" charset="0"/>
              <a:cs typeface="Arial" panose="020B0604020202020204" pitchFamily="34" charset="0"/>
            </a:endParaRPr>
          </a:p>
          <a:p>
            <a:pPr lvl="1"/>
            <a:r>
              <a:rPr lang="en-US" sz="1500" dirty="0">
                <a:latin typeface="Arial" panose="020B0604020202020204" pitchFamily="34" charset="0"/>
                <a:cs typeface="Arial" panose="020B0604020202020204" pitchFamily="34" charset="0"/>
              </a:rPr>
              <a:t>The physiotherapists can </a:t>
            </a:r>
            <a:r>
              <a:rPr lang="en-US" sz="1500" b="1" dirty="0">
                <a:latin typeface="Arial" panose="020B0604020202020204" pitchFamily="34" charset="0"/>
                <a:cs typeface="Arial" panose="020B0604020202020204" pitchFamily="34" charset="0"/>
              </a:rPr>
              <a:t>enable the choice</a:t>
            </a:r>
            <a:r>
              <a:rPr lang="en-US" sz="1500" dirty="0">
                <a:latin typeface="Arial" panose="020B0604020202020204" pitchFamily="34" charset="0"/>
                <a:cs typeface="Arial" panose="020B0604020202020204" pitchFamily="34" charset="0"/>
              </a:rPr>
              <a:t> of the people regarding special therapeutic exercises like TENS in case of rheumatoid arthritis (NHS England, </a:t>
            </a:r>
            <a:r>
              <a:rPr lang="en-US" sz="1500" dirty="0" err="1">
                <a:latin typeface="Arial" panose="020B0604020202020204" pitchFamily="34" charset="0"/>
                <a:cs typeface="Arial" panose="020B0604020202020204" pitchFamily="34" charset="0"/>
              </a:rPr>
              <a:t>n.d.</a:t>
            </a:r>
            <a:r>
              <a:rPr lang="en-US" sz="1500" dirty="0">
                <a:latin typeface="Arial" panose="020B0604020202020204" pitchFamily="34" charset="0"/>
                <a:cs typeface="Arial" panose="020B0604020202020204" pitchFamily="34" charset="0"/>
              </a:rPr>
              <a:t>). </a:t>
            </a:r>
            <a:endParaRPr lang="en-IN" sz="1500" dirty="0">
              <a:latin typeface="Arial" panose="020B0604020202020204" pitchFamily="34" charset="0"/>
              <a:cs typeface="Arial" panose="020B0604020202020204" pitchFamily="34" charset="0"/>
            </a:endParaRPr>
          </a:p>
          <a:p>
            <a:pPr lvl="1"/>
            <a:r>
              <a:rPr lang="en-US" sz="1500" dirty="0">
                <a:latin typeface="Arial" panose="020B0604020202020204" pitchFamily="34" charset="0"/>
                <a:cs typeface="Arial" panose="020B0604020202020204" pitchFamily="34" charset="0"/>
              </a:rPr>
              <a:t>Social prescribing can be helpful for the physiotherapists as through that they will get the patients referred by the doctor to them (NHS England, </a:t>
            </a:r>
            <a:r>
              <a:rPr lang="en-US" sz="1500" dirty="0" err="1">
                <a:latin typeface="Arial" panose="020B0604020202020204" pitchFamily="34" charset="0"/>
                <a:cs typeface="Arial" panose="020B0604020202020204" pitchFamily="34" charset="0"/>
              </a:rPr>
              <a:t>n.d.</a:t>
            </a:r>
            <a:r>
              <a:rPr lang="en-US" sz="1500" dirty="0">
                <a:latin typeface="Arial" panose="020B0604020202020204" pitchFamily="34" charset="0"/>
                <a:cs typeface="Arial" panose="020B0604020202020204" pitchFamily="34" charset="0"/>
              </a:rPr>
              <a:t>).</a:t>
            </a:r>
            <a:endParaRPr lang="en-IN" sz="1500" dirty="0">
              <a:latin typeface="Arial" panose="020B0604020202020204" pitchFamily="34" charset="0"/>
              <a:cs typeface="Arial" panose="020B0604020202020204" pitchFamily="34" charset="0"/>
            </a:endParaRPr>
          </a:p>
          <a:p>
            <a:pPr lvl="1"/>
            <a:r>
              <a:rPr lang="en-US" sz="1500" b="1" dirty="0">
                <a:latin typeface="Arial" panose="020B0604020202020204" pitchFamily="34" charset="0"/>
                <a:cs typeface="Arial" panose="020B0604020202020204" pitchFamily="34" charset="0"/>
              </a:rPr>
              <a:t>Supported self-management </a:t>
            </a:r>
            <a:r>
              <a:rPr lang="en-US" sz="1500" dirty="0">
                <a:latin typeface="Arial" panose="020B0604020202020204" pitchFamily="34" charset="0"/>
                <a:cs typeface="Arial" panose="020B0604020202020204" pitchFamily="34" charset="0"/>
              </a:rPr>
              <a:t>can be executed where the physiotherapists will recommend how patients can do exercises at home (NHS England, </a:t>
            </a:r>
            <a:r>
              <a:rPr lang="en-US" sz="1500" dirty="0" err="1">
                <a:latin typeface="Arial" panose="020B0604020202020204" pitchFamily="34" charset="0"/>
                <a:cs typeface="Arial" panose="020B0604020202020204" pitchFamily="34" charset="0"/>
              </a:rPr>
              <a:t>n.d.</a:t>
            </a:r>
            <a:r>
              <a:rPr lang="en-US" sz="1500" dirty="0">
                <a:latin typeface="Arial" panose="020B0604020202020204" pitchFamily="34" charset="0"/>
                <a:cs typeface="Arial" panose="020B0604020202020204" pitchFamily="34" charset="0"/>
              </a:rPr>
              <a:t>).</a:t>
            </a:r>
            <a:endParaRPr lang="en-IN" sz="1500" dirty="0">
              <a:latin typeface="Arial" panose="020B0604020202020204" pitchFamily="34" charset="0"/>
              <a:cs typeface="Arial" panose="020B0604020202020204" pitchFamily="34" charset="0"/>
            </a:endParaRPr>
          </a:p>
          <a:p>
            <a:pPr lvl="1"/>
            <a:r>
              <a:rPr lang="en-US" sz="1500" dirty="0">
                <a:latin typeface="Arial" panose="020B0604020202020204" pitchFamily="34" charset="0"/>
                <a:cs typeface="Arial" panose="020B0604020202020204" pitchFamily="34" charset="0"/>
              </a:rPr>
              <a:t>Physiotherapists cannot do much in </a:t>
            </a:r>
            <a:r>
              <a:rPr lang="en-US" sz="1500" dirty="0" err="1">
                <a:latin typeface="Arial" panose="020B0604020202020204" pitchFamily="34" charset="0"/>
                <a:cs typeface="Arial" panose="020B0604020202020204" pitchFamily="34" charset="0"/>
              </a:rPr>
              <a:t>finalising</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personal budget</a:t>
            </a:r>
            <a:r>
              <a:rPr lang="en-US" sz="1500" dirty="0">
                <a:latin typeface="Arial" panose="020B0604020202020204" pitchFamily="34" charset="0"/>
                <a:cs typeface="Arial" panose="020B0604020202020204" pitchFamily="34" charset="0"/>
              </a:rPr>
              <a:t>s, but can mention the nurses to advocate for NHS funding for long-term arthritis care (NHS England, </a:t>
            </a:r>
            <a:r>
              <a:rPr lang="en-US" sz="1500" dirty="0" err="1">
                <a:latin typeface="Arial" panose="020B0604020202020204" pitchFamily="34" charset="0"/>
                <a:cs typeface="Arial" panose="020B0604020202020204" pitchFamily="34" charset="0"/>
              </a:rPr>
              <a:t>n.d.</a:t>
            </a:r>
            <a:r>
              <a:rPr lang="en-US" sz="1500" dirty="0">
                <a:latin typeface="Arial" panose="020B0604020202020204" pitchFamily="34" charset="0"/>
                <a:cs typeface="Arial" panose="020B0604020202020204" pitchFamily="34" charset="0"/>
              </a:rPr>
              <a:t>). </a:t>
            </a:r>
            <a:endParaRPr lang="en-IN" sz="1500" dirty="0">
              <a:latin typeface="Arial" panose="020B0604020202020204" pitchFamily="34" charset="0"/>
              <a:cs typeface="Arial" panose="020B0604020202020204" pitchFamily="34" charset="0"/>
            </a:endParaRPr>
          </a:p>
          <a:p>
            <a:endParaRPr lang="en-AU" sz="1500" dirty="0">
              <a:latin typeface="Arial" panose="020B0604020202020204" pitchFamily="34" charset="0"/>
              <a:cs typeface="Arial" panose="020B0604020202020204" pitchFamily="34" charset="0"/>
            </a:endParaRPr>
          </a:p>
        </p:txBody>
      </p:sp>
      <p:pic>
        <p:nvPicPr>
          <p:cNvPr id="4" name="Picture 3"/>
          <p:cNvPicPr/>
          <p:nvPr/>
        </p:nvPicPr>
        <p:blipFill>
          <a:blip r:embed="rId2"/>
          <a:stretch>
            <a:fillRect/>
          </a:stretch>
        </p:blipFill>
        <p:spPr>
          <a:xfrm>
            <a:off x="6523827" y="609599"/>
            <a:ext cx="5344712" cy="4316963"/>
          </a:xfrm>
          <a:prstGeom prst="rect">
            <a:avLst/>
          </a:prstGeom>
        </p:spPr>
      </p:pic>
      <p:sp>
        <p:nvSpPr>
          <p:cNvPr id="5" name="TextBox 4"/>
          <p:cNvSpPr txBox="1"/>
          <p:nvPr/>
        </p:nvSpPr>
        <p:spPr>
          <a:xfrm>
            <a:off x="7464490" y="5467739"/>
            <a:ext cx="3489649" cy="1323439"/>
          </a:xfrm>
          <a:prstGeom prst="rect">
            <a:avLst/>
          </a:prstGeom>
          <a:noFill/>
        </p:spPr>
        <p:txBody>
          <a:bodyPr wrap="square" rtlCol="0">
            <a:spAutoFit/>
          </a:bodyPr>
          <a:lstStyle/>
          <a:p>
            <a:pPr algn="ctr"/>
            <a:r>
              <a:rPr lang="en-US" sz="2000" b="1" dirty="0">
                <a:latin typeface="Arial" panose="020B0604020202020204" pitchFamily="34" charset="0"/>
                <a:cs typeface="Arial" panose="020B0604020202020204" pitchFamily="34" charset="0"/>
              </a:rPr>
              <a:t>Figure 4: Comprehensive </a:t>
            </a:r>
            <a:r>
              <a:rPr lang="en-US" sz="2000" b="1" dirty="0" err="1">
                <a:latin typeface="Arial" panose="020B0604020202020204" pitchFamily="34" charset="0"/>
                <a:cs typeface="Arial" panose="020B0604020202020204" pitchFamily="34" charset="0"/>
              </a:rPr>
              <a:t>Personalised</a:t>
            </a:r>
            <a:r>
              <a:rPr lang="en-US" sz="2000" b="1" dirty="0">
                <a:latin typeface="Arial" panose="020B0604020202020204" pitchFamily="34" charset="0"/>
                <a:cs typeface="Arial" panose="020B0604020202020204" pitchFamily="34" charset="0"/>
              </a:rPr>
              <a:t> Care Model</a:t>
            </a:r>
            <a:endParaRPr lang="en-IN" sz="20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(Source: NHS, 2019) </a:t>
            </a:r>
            <a:endParaRPr lang="en-IN" sz="2000" dirty="0">
              <a:latin typeface="Arial" panose="020B0604020202020204" pitchFamily="34" charset="0"/>
              <a:cs typeface="Arial" panose="020B0604020202020204" pitchFamily="34" charset="0"/>
            </a:endParaRPr>
          </a:p>
          <a:p>
            <a:pPr algn="ctr"/>
            <a:endParaRPr lang="en-AU"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9261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6713" y="0"/>
            <a:ext cx="8596668" cy="295754"/>
          </a:xfrm>
        </p:spPr>
        <p:txBody>
          <a:bodyPr>
            <a:normAutofit fontScale="90000"/>
          </a:bodyPr>
          <a:lstStyle/>
          <a:p>
            <a:pPr algn="ctr"/>
            <a:r>
              <a:rPr lang="en-GB" sz="2400" b="1" dirty="0">
                <a:latin typeface="Arial" panose="020B0604020202020204" pitchFamily="34" charset="0"/>
                <a:cs typeface="Arial" panose="020B0604020202020204" pitchFamily="34" charset="0"/>
              </a:rPr>
              <a:t>References</a:t>
            </a:r>
            <a:endParaRPr lang="en-AU"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03F645C-9D1E-C720-B344-0F076F95DA1B}"/>
              </a:ext>
            </a:extLst>
          </p:cNvPr>
          <p:cNvSpPr txBox="1"/>
          <p:nvPr/>
        </p:nvSpPr>
        <p:spPr>
          <a:xfrm>
            <a:off x="171855" y="295754"/>
            <a:ext cx="11848289" cy="6562246"/>
          </a:xfrm>
          <a:prstGeom prst="rect">
            <a:avLst/>
          </a:prstGeom>
          <a:noFill/>
        </p:spPr>
        <p:txBody>
          <a:bodyPr wrap="square">
            <a:spAutoFit/>
          </a:bodyPr>
          <a:lstStyle/>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Arthritis UK (2024)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Clinical Epidemiology Research Consortium 2025 - Call for applications.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https://www.arthritis-uk.org/media/5jdddw1v/clinicalepidemiologyconsortium2425calldocument-1.pdf</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British Society for Rheumatology (BSR) (n.d.)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Rheumatology Physiotherapy Capabilities Framework: Screening, Assessment and Specialist Management.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https://www.rheumatology.org.uk/Portals/0/Documents/Policy/Rheumatology-physiotherapy-capabilities-framework.pdf?ver=2021-09-24-100925-060</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Cleveland Clinic (2025)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Arthritis.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https://my.clevelandclinic.org/health/diseases/12061-arthritis</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Dougados</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M.,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Soubrier</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M., Antunez, A., Balint, P., Balsa, A., Buch, M.H., Casado, G., Detert, J., El-</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Zorkany</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B., Emery, P. and Hajjaj-Hassouni, N. (2014) ‘Prevalence of comorbidities in rheumatoid arthritis and evaluation of their monitoring: results of an international, cross-sectional study (COMORA)’, </a:t>
            </a:r>
            <a:r>
              <a:rPr lang="en-IN" sz="1600" i="1" kern="100" dirty="0">
                <a:effectLst/>
                <a:latin typeface="Aptos" panose="020B0004020202020204" pitchFamily="34" charset="0"/>
                <a:ea typeface="Aptos" panose="020B0004020202020204" pitchFamily="34" charset="0"/>
                <a:cs typeface="Times New Roman" panose="02020603050405020304" pitchFamily="18" charset="0"/>
              </a:rPr>
              <a:t>Annals of the rheumatic diseases</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 </a:t>
            </a:r>
            <a:r>
              <a:rPr lang="en-IN" sz="1600" i="1" kern="100" dirty="0">
                <a:effectLst/>
                <a:latin typeface="Aptos" panose="020B0004020202020204" pitchFamily="34" charset="0"/>
                <a:ea typeface="Aptos" panose="020B0004020202020204" pitchFamily="34" charset="0"/>
                <a:cs typeface="Times New Roman" panose="02020603050405020304" pitchFamily="18" charset="0"/>
              </a:rPr>
              <a:t>73</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(1), pp.62-68. </a:t>
            </a:r>
            <a:r>
              <a:rPr lang="en-IN"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https://ard.bmj.com/content/annrheumdis/73/1/62.full.pdf</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Global Data (2020)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Rheumatoid Arthritis – Epidemiology Forecast to 2029.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https://www.globaldata.com/store/report/rheumatoid-arthritis-epidemiology-forecast-to-2029/</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King Edward VII’s Hospital (KEVH) (2025)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39 things you can do to help prevent arthritis.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https://www.kingedwardvii.co.uk/health-hub/how-to-prevent-arthritis-39-things</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24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National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Rhematiod</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Arthritis Society (NRAS) (2025)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What is RA?</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Available at: https://nras.org.uk/resource/what-is-ra/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NHS (2019)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Comprehensive Personalised Care Model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https://www.england.nhs.uk/wp-content/uploads/2019/02/comprehensive-model-of-personalised-care.pdf</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24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NHS (2023a)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Causes.</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Available at:</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https://www.nhs.uk/conditions/rheumatoid-arthritis/causes/</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p:txBody>
      </p:sp>
    </p:spTree>
    <p:extLst>
      <p:ext uri="{BB962C8B-B14F-4D97-AF65-F5344CB8AC3E}">
        <p14:creationId xmlns:p14="http://schemas.microsoft.com/office/powerpoint/2010/main" val="2511128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245" y="94034"/>
            <a:ext cx="8596668" cy="509081"/>
          </a:xfrm>
        </p:spPr>
        <p:txBody>
          <a:bodyPr>
            <a:normAutofit/>
          </a:bodyPr>
          <a:lstStyle/>
          <a:p>
            <a:pPr algn="ctr"/>
            <a:r>
              <a:rPr lang="en-GB" sz="2400" b="1" dirty="0">
                <a:latin typeface="Arial" panose="020B0604020202020204" pitchFamily="34" charset="0"/>
                <a:cs typeface="Arial" panose="020B0604020202020204" pitchFamily="34" charset="0"/>
              </a:rPr>
              <a:t>References</a:t>
            </a:r>
            <a:endParaRPr lang="en-AU" sz="24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7A9C6A2-B26A-A358-8EC1-FD970C654E82}"/>
              </a:ext>
            </a:extLst>
          </p:cNvPr>
          <p:cNvSpPr txBox="1"/>
          <p:nvPr/>
        </p:nvSpPr>
        <p:spPr>
          <a:xfrm>
            <a:off x="98898" y="455723"/>
            <a:ext cx="12093102" cy="6459653"/>
          </a:xfrm>
          <a:prstGeom prst="rect">
            <a:avLst/>
          </a:prstGeom>
          <a:noFill/>
        </p:spPr>
        <p:txBody>
          <a:bodyPr wrap="square">
            <a:spAutoFit/>
          </a:bodyPr>
          <a:lstStyle/>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NHS (2023b)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Overview Osteoarthritis.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https://www.nhs.uk/conditions/osteoarthritis/</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NHS (2023c)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Treatment.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https://www.nhs.uk/conditions/rheumatoid-arthritis/treatment/</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NHS England (n.d.)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Comprehensive model of personalised care.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https://www.england.nhs.uk/personalisedcare/comprehensive-model-of-personalised-care/</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NHS inform (2025)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Arthritis.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https://www.nhsinform.scot/illnesses-and-conditions/muscle-bone-and-joints/conditions-that-can-affect-multiple-parts-of-the-body/arthritis#:~:text=Treatment%20for%20arthritis,regular%20exercise</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26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SCIE (2022) </a:t>
            </a:r>
            <a:r>
              <a:rPr lang="en-GB" sz="1600" i="1" kern="100" dirty="0">
                <a:effectLst/>
                <a:latin typeface="Aptos" panose="020B0004020202020204" pitchFamily="34" charset="0"/>
                <a:ea typeface="Aptos" panose="020B0004020202020204" pitchFamily="34" charset="0"/>
                <a:cs typeface="Times New Roman" panose="02020603050405020304" pitchFamily="18" charset="0"/>
              </a:rPr>
              <a:t>Co-production: what it is and how to do it.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https://www.scie.org.uk/co-production/what-how/</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(Accessed: 24 November 2025)</a:t>
            </a: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Steinmetz, J.D., Culbreth, G.T., Haile, L.M., Rafferty, Q., Lo, J.,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Fukutaki</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K.G., Cruz, J.A., Smith, A.E.,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Vollset</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S.E., Brooks, P.M. and Cross, M. (2023) ‘Global, regional, and national burden of osteoarthritis, 1990–2020 and projections to 2050: a systematic analysis for the Global Burden of Disease Study 2021’, </a:t>
            </a:r>
            <a:r>
              <a:rPr lang="en-IN" sz="1600" i="1" kern="100" dirty="0">
                <a:effectLst/>
                <a:latin typeface="Aptos" panose="020B0004020202020204" pitchFamily="34" charset="0"/>
                <a:ea typeface="Aptos" panose="020B0004020202020204" pitchFamily="34" charset="0"/>
                <a:cs typeface="Times New Roman" panose="02020603050405020304" pitchFamily="18" charset="0"/>
              </a:rPr>
              <a:t>The Lancet Rheumatology</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 </a:t>
            </a:r>
            <a:r>
              <a:rPr lang="en-IN" sz="1600" i="1" kern="100" dirty="0">
                <a:effectLst/>
                <a:latin typeface="Aptos" panose="020B0004020202020204" pitchFamily="34" charset="0"/>
                <a:ea typeface="Aptos" panose="020B0004020202020204" pitchFamily="34" charset="0"/>
                <a:cs typeface="Times New Roman" panose="02020603050405020304" pitchFamily="18" charset="0"/>
              </a:rPr>
              <a:t>5</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(9), pp.e508-e522. </a:t>
            </a:r>
            <a:r>
              <a:rPr lang="en-IN"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https://www.thelancet.com/action/showPdf?pii=S2665-9913%2823%2900163-7</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Taylor, A.E., Kung, C.S., Bu, F., Fancourt, D. and Steptoe, A. (2025) ‘Trajectories of physical, mental health and health satisfaction before and after arthritis diagnosis: a UK population-based study’, </a:t>
            </a:r>
            <a:r>
              <a:rPr lang="en-IN" sz="1600" i="1" kern="100" dirty="0">
                <a:effectLst/>
                <a:latin typeface="Aptos" panose="020B0004020202020204" pitchFamily="34" charset="0"/>
                <a:ea typeface="Aptos" panose="020B0004020202020204" pitchFamily="34" charset="0"/>
                <a:cs typeface="Times New Roman" panose="02020603050405020304" pitchFamily="18" charset="0"/>
              </a:rPr>
              <a:t>BMC Musculoskeletal Disorders</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 </a:t>
            </a:r>
            <a:r>
              <a:rPr lang="en-IN" sz="1600" i="1" kern="100" dirty="0">
                <a:effectLst/>
                <a:latin typeface="Aptos" panose="020B0004020202020204" pitchFamily="34" charset="0"/>
                <a:ea typeface="Aptos" panose="020B0004020202020204" pitchFamily="34" charset="0"/>
                <a:cs typeface="Times New Roman" panose="02020603050405020304" pitchFamily="18" charset="0"/>
              </a:rPr>
              <a:t>26</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(1), pp.1-13. </a:t>
            </a:r>
            <a:r>
              <a:rPr lang="en-IN"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https://link.springer.com/content/pdf/10.1186/s12891-025-08444-y.pdf</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Zanghelini</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F., </a:t>
            </a:r>
            <a:r>
              <a:rPr lang="en-GB" sz="1600" kern="100" dirty="0" err="1">
                <a:effectLst/>
                <a:latin typeface="Aptos" panose="020B0004020202020204" pitchFamily="34" charset="0"/>
                <a:ea typeface="Aptos" panose="020B0004020202020204" pitchFamily="34" charset="0"/>
                <a:cs typeface="Times New Roman" panose="02020603050405020304" pitchFamily="18" charset="0"/>
              </a:rPr>
              <a:t>Xydopoulos</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G., Howard Wilsher, S., Afolabi, O., Webb, D., Eddison, J., Ingram, T.A., Clark, C., Hamilton, J., Sengupta, R. and Gaffney, K. (2025) ‘What is the economic burden of delayed axial spondyloarthritis diagnosis in the UK?’, </a:t>
            </a:r>
            <a:r>
              <a:rPr lang="en-IN" sz="1600" i="1" kern="100" dirty="0">
                <a:effectLst/>
                <a:latin typeface="Aptos" panose="020B0004020202020204" pitchFamily="34" charset="0"/>
                <a:ea typeface="Aptos" panose="020B0004020202020204" pitchFamily="34" charset="0"/>
                <a:cs typeface="Times New Roman" panose="02020603050405020304" pitchFamily="18" charset="0"/>
              </a:rPr>
              <a:t>Rheumatology</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 pp. 4913-4920. </a:t>
            </a:r>
            <a:r>
              <a:rPr lang="en-IN" sz="16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https://academic.oup.com/rheumatology/advance-article-pdf/doi/10.1093/rheumatology/keaf226/63011612/keaf226.pdf</a:t>
            </a:r>
            <a:r>
              <a:rPr lang="en-IN"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262201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30</TotalTime>
  <Words>2355</Words>
  <Application>Microsoft Office PowerPoint</Application>
  <PresentationFormat>Widescreen</PresentationFormat>
  <Paragraphs>98</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 Name:                  Ronak Yusuf Sheikh   Student Id:           2436884  Module:                Community Care and Management of LongerTerm Conditions(LCHS7003)  Lecture's Name:  Dr Brian Mashumba  Assignment Title: Awareness creation for long-term condition : Arthritis </vt:lpstr>
      <vt:lpstr>  Component 2: Community Care and Management of Longer-term Conditions   Awareness creation for the long-term condition: Arthritis Audience: Physiotherapist   </vt:lpstr>
      <vt:lpstr>Arthritis overview </vt:lpstr>
      <vt:lpstr>Prevalence of long-term conditions in the UK and worldwide </vt:lpstr>
      <vt:lpstr>Social Burden and economic burden of arthritis </vt:lpstr>
      <vt:lpstr>Diagnosis and initial assessment  </vt:lpstr>
      <vt:lpstr>Management of long-term conditions</vt:lpstr>
      <vt:lpstr>Treatment option </vt:lpstr>
      <vt:lpstr>Comorbidity </vt:lpstr>
      <vt:lpstr>Preventing arthritis  </vt:lpstr>
      <vt:lpstr>Skills, values and behaviours </vt:lpstr>
      <vt:lpstr>Recommendation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11</cp:revision>
  <dcterms:created xsi:type="dcterms:W3CDTF">2025-11-26T13:35:25Z</dcterms:created>
  <dcterms:modified xsi:type="dcterms:W3CDTF">2025-12-08T14:00:35Z</dcterms:modified>
</cp:coreProperties>
</file>