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8" r:id="rId7"/>
    <p:sldId id="264" r:id="rId8"/>
    <p:sldId id="269" r:id="rId9"/>
    <p:sldId id="270" r:id="rId10"/>
    <p:sldId id="271" r:id="rId11"/>
    <p:sldId id="272" r:id="rId12"/>
    <p:sldId id="263" r:id="rId13"/>
    <p:sldId id="266" r:id="rId14"/>
    <p:sldId id="267" r:id="rId15"/>
    <p:sldId id="268" r:id="rId16"/>
    <p:sldId id="273" r:id="rId17"/>
    <p:sldId id="274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13" autoAdjust="0"/>
    <p:restoredTop sz="94660"/>
  </p:normalViewPr>
  <p:slideViewPr>
    <p:cSldViewPr snapToGrid="0">
      <p:cViewPr varScale="1">
        <p:scale>
          <a:sx n="82" d="100"/>
          <a:sy n="82" d="100"/>
        </p:scale>
        <p:origin x="80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EE665-0D4D-4775-B121-F5B6D698B297}" type="datetimeFigureOut">
              <a:rPr lang="en-GB" smtClean="0"/>
              <a:t>15/11/2019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A141C-BDBE-44D2-A9D7-B614AC0B24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313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EE665-0D4D-4775-B121-F5B6D698B297}" type="datetimeFigureOut">
              <a:rPr lang="en-GB" smtClean="0"/>
              <a:t>15/11/2019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A141C-BDBE-44D2-A9D7-B614AC0B24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10740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EE665-0D4D-4775-B121-F5B6D698B297}" type="datetimeFigureOut">
              <a:rPr lang="en-GB" smtClean="0"/>
              <a:t>15/11/2019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A141C-BDBE-44D2-A9D7-B614AC0B24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75037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EE665-0D4D-4775-B121-F5B6D698B297}" type="datetimeFigureOut">
              <a:rPr lang="en-GB" smtClean="0"/>
              <a:t>15/11/2019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A141C-BDBE-44D2-A9D7-B614AC0B24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0598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EE665-0D4D-4775-B121-F5B6D698B297}" type="datetimeFigureOut">
              <a:rPr lang="en-GB" smtClean="0"/>
              <a:t>15/11/2019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A141C-BDBE-44D2-A9D7-B614AC0B24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54625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EE665-0D4D-4775-B121-F5B6D698B297}" type="datetimeFigureOut">
              <a:rPr lang="en-GB" smtClean="0"/>
              <a:t>15/11/2019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A141C-BDBE-44D2-A9D7-B614AC0B24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21272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EE665-0D4D-4775-B121-F5B6D698B297}" type="datetimeFigureOut">
              <a:rPr lang="en-GB" smtClean="0"/>
              <a:t>15/11/2019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A141C-BDBE-44D2-A9D7-B614AC0B24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55015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EE665-0D4D-4775-B121-F5B6D698B297}" type="datetimeFigureOut">
              <a:rPr lang="en-GB" smtClean="0"/>
              <a:t>15/11/2019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A141C-BDBE-44D2-A9D7-B614AC0B24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01745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EE665-0D4D-4775-B121-F5B6D698B297}" type="datetimeFigureOut">
              <a:rPr lang="en-GB" smtClean="0"/>
              <a:t>15/11/2019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A141C-BDBE-44D2-A9D7-B614AC0B24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06874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EE665-0D4D-4775-B121-F5B6D698B297}" type="datetimeFigureOut">
              <a:rPr lang="en-GB" smtClean="0"/>
              <a:t>15/11/2019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A141C-BDBE-44D2-A9D7-B614AC0B24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71254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EE665-0D4D-4775-B121-F5B6D698B297}" type="datetimeFigureOut">
              <a:rPr lang="en-GB" smtClean="0"/>
              <a:t>15/11/2019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A141C-BDBE-44D2-A9D7-B614AC0B24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36338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0EE665-0D4D-4775-B121-F5B6D698B297}" type="datetimeFigureOut">
              <a:rPr lang="en-GB" smtClean="0"/>
              <a:t>15/11/2019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BA141C-BDBE-44D2-A9D7-B614AC0B24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67968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file://localhost/http://www.odu.edu/educ/roverbau/Bloom/fx_Bloom_New.jpg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16712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Praxis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Aristotle argued that there were three fundamental human activities:</a:t>
            </a:r>
          </a:p>
          <a:p>
            <a:r>
              <a:rPr lang="en-GB" i="1" dirty="0" err="1" smtClean="0"/>
              <a:t>Theoria</a:t>
            </a:r>
            <a:r>
              <a:rPr lang="en-GB" dirty="0" smtClean="0"/>
              <a:t>- thinking</a:t>
            </a:r>
          </a:p>
          <a:p>
            <a:r>
              <a:rPr lang="en-GB" i="1" dirty="0" err="1" smtClean="0"/>
              <a:t>Posis</a:t>
            </a:r>
            <a:r>
              <a:rPr lang="en-GB" i="1" dirty="0" smtClean="0"/>
              <a:t>-</a:t>
            </a:r>
            <a:r>
              <a:rPr lang="en-GB" dirty="0" smtClean="0"/>
              <a:t> making</a:t>
            </a:r>
            <a:endParaRPr lang="en-GB" dirty="0"/>
          </a:p>
          <a:p>
            <a:r>
              <a:rPr lang="en-GB" i="1" dirty="0" smtClean="0"/>
              <a:t>Praxis-</a:t>
            </a:r>
            <a:r>
              <a:rPr lang="en-GB" dirty="0" smtClean="0"/>
              <a:t> doing, but not mere doing</a:t>
            </a:r>
          </a:p>
          <a:p>
            <a:endParaRPr lang="en-GB" dirty="0"/>
          </a:p>
          <a:p>
            <a:r>
              <a:rPr lang="en-GB" dirty="0" smtClean="0"/>
              <a:t>Praxis entails making wise and prudent judgements about how to act  in given situations (</a:t>
            </a:r>
            <a:r>
              <a:rPr lang="en-GB" dirty="0" err="1" smtClean="0"/>
              <a:t>Carra</a:t>
            </a:r>
            <a:r>
              <a:rPr lang="en-GB" dirty="0" smtClean="0"/>
              <a:t> and </a:t>
            </a:r>
            <a:r>
              <a:rPr lang="en-GB" dirty="0" err="1" smtClean="0"/>
              <a:t>Kemmis</a:t>
            </a:r>
            <a:r>
              <a:rPr lang="en-GB" dirty="0" smtClean="0"/>
              <a:t>, 1986: 190)</a:t>
            </a:r>
          </a:p>
          <a:p>
            <a:r>
              <a:rPr lang="en-GB" dirty="0" smtClean="0"/>
              <a:t>Paulo </a:t>
            </a:r>
            <a:r>
              <a:rPr lang="en-GB" dirty="0" err="1" smtClean="0"/>
              <a:t>Friere</a:t>
            </a:r>
            <a:r>
              <a:rPr lang="en-GB" dirty="0" smtClean="0"/>
              <a:t> considers humans as using </a:t>
            </a:r>
            <a:r>
              <a:rPr lang="en-GB" i="1" dirty="0" smtClean="0"/>
              <a:t>praxis</a:t>
            </a:r>
            <a:r>
              <a:rPr lang="en-GB" dirty="0" smtClean="0"/>
              <a:t> to transform the world, to humanise it (</a:t>
            </a:r>
            <a:r>
              <a:rPr lang="en-GB" dirty="0" err="1" smtClean="0"/>
              <a:t>Friere</a:t>
            </a:r>
            <a:r>
              <a:rPr lang="en-GB" dirty="0" smtClean="0"/>
              <a:t>, 1970: 455).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5392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theories underpin your praxis?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Locke (1689/2000: 71) “no man’s knowledge can go beyond his experience”</a:t>
            </a:r>
          </a:p>
          <a:p>
            <a:r>
              <a:rPr lang="en-GB" dirty="0" smtClean="0"/>
              <a:t>John Locke’s “Age of Reason” 1690, shaped philosophical thinking through empiricism and enlightenment, philosophically a move from understanding the world towards making it a better place- an appreciation for scientific enquiry and aesthetic value </a:t>
            </a:r>
          </a:p>
          <a:p>
            <a:r>
              <a:rPr lang="en-GB" dirty="0" smtClean="0"/>
              <a:t>Kant 1784, “Dare to be wise”- </a:t>
            </a:r>
          </a:p>
          <a:p>
            <a:r>
              <a:rPr lang="en-GB" dirty="0" smtClean="0"/>
              <a:t>Industrialisation and urbanisation redefined our relationship with nature and the countryside –a separation? </a:t>
            </a:r>
            <a:r>
              <a:rPr lang="en-GB" dirty="0" err="1" smtClean="0"/>
              <a:t>Diswelfares</a:t>
            </a:r>
            <a:r>
              <a:rPr lang="en-GB" dirty="0" smtClean="0"/>
              <a:t>!</a:t>
            </a:r>
          </a:p>
          <a:p>
            <a:endParaRPr lang="en-GB" dirty="0" smtClean="0"/>
          </a:p>
          <a:p>
            <a:r>
              <a:rPr lang="en-GB" dirty="0" smtClean="0"/>
              <a:t>Kurt Hahn the “founder of outdoor education”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99847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7" name="Picture 5" descr="gibb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260350"/>
            <a:ext cx="9144000" cy="6356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511" name="Rectangle 7"/>
          <p:cNvSpPr>
            <a:spLocks noGrp="1" noChangeArrowheads="1"/>
          </p:cNvSpPr>
          <p:nvPr>
            <p:ph type="body" idx="1"/>
          </p:nvPr>
        </p:nvSpPr>
        <p:spPr>
          <a:xfrm>
            <a:off x="4440239" y="2492376"/>
            <a:ext cx="3322637" cy="1223963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b="1"/>
              <a:t>Gibbs</a:t>
            </a:r>
            <a:r>
              <a:rPr lang="ja-JP" altLang="en-GB" b="1"/>
              <a:t>’</a:t>
            </a:r>
            <a:r>
              <a:rPr lang="en-GB" altLang="ja-JP" b="1"/>
              <a:t> Reflective Cycle (1988)</a:t>
            </a:r>
            <a:endParaRPr lang="en-GB" altLang="en-US" b="1"/>
          </a:p>
        </p:txBody>
      </p:sp>
    </p:spTree>
    <p:extLst>
      <p:ext uri="{BB962C8B-B14F-4D97-AF65-F5344CB8AC3E}">
        <p14:creationId xmlns:p14="http://schemas.microsoft.com/office/powerpoint/2010/main" val="33505532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4000" b="1"/>
              <a:t>Stage 2: Feelings and Thoughts (Self awareness)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74825" y="1600201"/>
            <a:ext cx="8642350" cy="4525963"/>
          </a:xfrm>
        </p:spPr>
        <p:txBody>
          <a:bodyPr/>
          <a:lstStyle/>
          <a:p>
            <a:pPr eaLnBrk="1" hangingPunct="1">
              <a:buFontTx/>
              <a:buNone/>
              <a:defRPr/>
            </a:pPr>
            <a:r>
              <a:rPr lang="en-GB"/>
              <a:t>	At this stage, try to recall and explore those things that were going on inside your head. Include:</a:t>
            </a:r>
          </a:p>
          <a:p>
            <a:pPr eaLnBrk="1" hangingPunct="1">
              <a:buFontTx/>
              <a:buNone/>
              <a:defRPr/>
            </a:pPr>
            <a:r>
              <a:rPr lang="en-GB"/>
              <a:t>	How you were feeling before the event started?</a:t>
            </a:r>
            <a:br>
              <a:rPr lang="en-GB"/>
            </a:br>
            <a:r>
              <a:rPr lang="en-GB"/>
              <a:t>What you were thinking during the activity?</a:t>
            </a:r>
            <a:br>
              <a:rPr lang="en-GB"/>
            </a:br>
            <a:r>
              <a:rPr lang="en-GB"/>
              <a:t>How did it make you feel?</a:t>
            </a:r>
            <a:br>
              <a:rPr lang="en-GB"/>
            </a:br>
            <a:r>
              <a:rPr lang="en-GB"/>
              <a:t>How did other people make you feel?</a:t>
            </a:r>
            <a:br>
              <a:rPr lang="en-GB"/>
            </a:br>
            <a:r>
              <a:rPr lang="en-GB"/>
              <a:t>How did you feel about the outcome of the event?</a:t>
            </a:r>
            <a:br>
              <a:rPr lang="en-GB"/>
            </a:br>
            <a:r>
              <a:rPr lang="en-GB"/>
              <a:t>What do you think about it now?</a:t>
            </a:r>
          </a:p>
        </p:txBody>
      </p:sp>
    </p:spTree>
    <p:extLst>
      <p:ext uri="{BB962C8B-B14F-4D97-AF65-F5344CB8AC3E}">
        <p14:creationId xmlns:p14="http://schemas.microsoft.com/office/powerpoint/2010/main" val="1846905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b="1" smtClean="0"/>
              <a:t>Gibbs: Stage 4: Analysis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992313" y="1341438"/>
            <a:ext cx="8229600" cy="5111750"/>
          </a:xfrm>
        </p:spPr>
        <p:txBody>
          <a:bodyPr/>
          <a:lstStyle/>
          <a:p>
            <a:pPr marL="6350" indent="22225">
              <a:buNone/>
              <a:defRPr/>
            </a:pPr>
            <a:r>
              <a:rPr lang="en-GB" smtClean="0"/>
              <a:t>Split the event into sections so they can be explored individually or sequentially. </a:t>
            </a:r>
          </a:p>
          <a:p>
            <a:pPr marL="6350" indent="22225">
              <a:buNone/>
              <a:defRPr/>
            </a:pPr>
            <a:r>
              <a:rPr lang="en-GB" smtClean="0"/>
              <a:t>You may need to </a:t>
            </a:r>
            <a:r>
              <a:rPr lang="en-GB" b="1" smtClean="0"/>
              <a:t>ask more detailed questions about the answers to the last stage</a:t>
            </a:r>
            <a:r>
              <a:rPr lang="en-GB" smtClean="0"/>
              <a:t>, such as:</a:t>
            </a:r>
          </a:p>
          <a:p>
            <a:pPr marL="6350" indent="22225">
              <a:buNone/>
              <a:defRPr/>
            </a:pPr>
            <a:endParaRPr lang="en-GB" smtClean="0"/>
          </a:p>
          <a:p>
            <a:pPr marL="6350" indent="22225">
              <a:defRPr/>
            </a:pPr>
            <a:r>
              <a:rPr lang="en-GB" smtClean="0"/>
              <a:t>What did you do well? How do you know? </a:t>
            </a:r>
          </a:p>
          <a:p>
            <a:pPr marL="6350" indent="22225">
              <a:defRPr/>
            </a:pPr>
            <a:r>
              <a:rPr lang="en-GB" smtClean="0"/>
              <a:t>What went well? How/Why did it go well?</a:t>
            </a:r>
          </a:p>
          <a:p>
            <a:pPr marL="6350" indent="22225">
              <a:buNone/>
              <a:defRPr/>
            </a:pPr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32278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4000" b="1"/>
              <a:t>Stage 5: Conclusion (Synthesis)</a:t>
            </a:r>
            <a:r>
              <a:rPr lang="en-GB" altLang="en-US" sz="4000"/>
              <a:t/>
            </a:r>
            <a:br>
              <a:rPr lang="en-GB" altLang="en-US" sz="4000"/>
            </a:br>
            <a:endParaRPr lang="en-GB" altLang="en-US" sz="4000"/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981200" y="1052513"/>
            <a:ext cx="8229600" cy="507365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2400"/>
              <a:t>Having explored the issue from different angles, you will have a lot of information to base your judgement.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/>
              <a:t>Here you can </a:t>
            </a:r>
            <a:r>
              <a:rPr lang="en-GB" altLang="en-US" sz="2400" b="1"/>
              <a:t>construct your learning</a:t>
            </a:r>
            <a:r>
              <a:rPr lang="en-GB" altLang="en-US" sz="2400"/>
              <a:t>, compare and contrast your experiences with other people</a:t>
            </a:r>
            <a:r>
              <a:rPr lang="ja-JP" altLang="en-GB" sz="2400"/>
              <a:t>’</a:t>
            </a:r>
            <a:r>
              <a:rPr lang="en-GB" altLang="ja-JP" sz="2400"/>
              <a:t>s theories and your own previous learning.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/>
              <a:t>During this stage ask yourself what you could have done differently, not only to correct poor performance but to highlight positive aspects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/>
              <a:t>It is here that you are likely to develop insight into you own and other people</a:t>
            </a:r>
            <a:r>
              <a:rPr lang="ja-JP" altLang="en-GB" sz="2400"/>
              <a:t>’</a:t>
            </a:r>
            <a:r>
              <a:rPr lang="en-GB" altLang="ja-JP" sz="2400"/>
              <a:t>s behaviour.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/>
              <a:t>The very purpose of reflection is to learn from an experience. Without honest, detailed analysis through the previous stages, valuable learning opportunities can be missed! </a:t>
            </a:r>
          </a:p>
        </p:txBody>
      </p:sp>
    </p:spTree>
    <p:extLst>
      <p:ext uri="{BB962C8B-B14F-4D97-AF65-F5344CB8AC3E}">
        <p14:creationId xmlns:p14="http://schemas.microsoft.com/office/powerpoint/2010/main" val="3803087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b="1" smtClean="0"/>
              <a:t>Stage 6: Action Plan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endParaRPr lang="en-GB" altLang="en-US"/>
          </a:p>
          <a:p>
            <a:pPr eaLnBrk="1" hangingPunct="1"/>
            <a:r>
              <a:rPr lang="en-GB" altLang="en-US"/>
              <a:t>During this stage you should think yourself forward into encountering the event again and to plan what you would do – would you act differently or would you be likely to do the same?</a:t>
            </a:r>
          </a:p>
          <a:p>
            <a:pPr eaLnBrk="1" hangingPunct="1"/>
            <a:r>
              <a:rPr lang="en-GB" altLang="en-US"/>
              <a:t>Here the cycle is tentatively completed and suggests that should the event occur again it will be the focus of another reflective cycle.</a:t>
            </a:r>
          </a:p>
        </p:txBody>
      </p:sp>
    </p:spTree>
    <p:extLst>
      <p:ext uri="{BB962C8B-B14F-4D97-AF65-F5344CB8AC3E}">
        <p14:creationId xmlns:p14="http://schemas.microsoft.com/office/powerpoint/2010/main" val="5970397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2790987" y="-53975"/>
            <a:ext cx="10515600" cy="1325563"/>
          </a:xfrm>
        </p:spPr>
        <p:txBody>
          <a:bodyPr/>
          <a:lstStyle/>
          <a:p>
            <a:pPr eaLnBrk="1" hangingPunct="1">
              <a:defRPr/>
            </a:pPr>
            <a:r>
              <a:rPr lang="en-GB" b="1" dirty="0" smtClean="0">
                <a:cs typeface="+mj-cs"/>
              </a:rPr>
              <a:t>Bloom</a:t>
            </a:r>
            <a:r>
              <a:rPr lang="ja-JP" altLang="en-GB" b="1" dirty="0" smtClean="0">
                <a:latin typeface="Arial"/>
                <a:cs typeface="+mj-cs"/>
              </a:rPr>
              <a:t>’</a:t>
            </a:r>
            <a:r>
              <a:rPr lang="en-GB" b="1" dirty="0" smtClean="0">
                <a:cs typeface="+mj-cs"/>
              </a:rPr>
              <a:t>s (1956) Taxonomy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981200" y="908051"/>
            <a:ext cx="8229600" cy="5218113"/>
          </a:xfrm>
        </p:spPr>
        <p:txBody>
          <a:bodyPr/>
          <a:lstStyle/>
          <a:p>
            <a:pPr algn="ctr" eaLnBrk="1" hangingPunct="1">
              <a:buFontTx/>
              <a:buNone/>
              <a:defRPr/>
            </a:pPr>
            <a:r>
              <a:rPr lang="en-US" sz="2400" dirty="0"/>
              <a:t>(Revised by Anderson &amp; </a:t>
            </a:r>
            <a:r>
              <a:rPr lang="en-US" sz="2400" dirty="0" err="1"/>
              <a:t>Krathwohl</a:t>
            </a:r>
            <a:r>
              <a:rPr lang="en-US" sz="2400" dirty="0"/>
              <a:t>, 2001: p. 67-68)</a:t>
            </a:r>
            <a:r>
              <a:rPr lang="en-US" dirty="0" smtClean="0">
                <a:cs typeface="+mn-cs"/>
              </a:rPr>
              <a:t> </a:t>
            </a:r>
            <a:endParaRPr lang="en-GB" dirty="0" smtClean="0">
              <a:cs typeface="+mn-cs"/>
            </a:endParaRPr>
          </a:p>
        </p:txBody>
      </p:sp>
      <p:sp>
        <p:nvSpPr>
          <p:cNvPr id="6149" name="Rectangle 5"/>
          <p:cNvSpPr>
            <a:spLocks noChangeArrowheads="1"/>
          </p:cNvSpPr>
          <p:nvPr/>
        </p:nvSpPr>
        <p:spPr bwMode="auto">
          <a:xfrm>
            <a:off x="5519739" y="3506272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>
              <a:defRPr/>
            </a:pPr>
            <a:endParaRPr lang="en-GB"/>
          </a:p>
        </p:txBody>
      </p:sp>
      <p:pic>
        <p:nvPicPr>
          <p:cNvPr id="22532" name="Picture 4" descr="New Bloom Triangle"/>
          <p:cNvPicPr>
            <a:picLocks noChangeAspect="1" noChangeArrowheads="1"/>
          </p:cNvPicPr>
          <p:nvPr/>
        </p:nvPicPr>
        <p:blipFill>
          <a:blip r:embed="rId2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3251" y="1635125"/>
            <a:ext cx="5053013" cy="43703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074501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pic>
        <p:nvPicPr>
          <p:cNvPr id="3379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4700" y="381000"/>
            <a:ext cx="8102600" cy="6083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41069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rcRect t="18274" b="18274"/>
          <a:stretch>
            <a:fillRect/>
          </a:stretch>
        </p:blipFill>
        <p:spPr>
          <a:xfrm>
            <a:off x="1991544" y="1556792"/>
            <a:ext cx="8229600" cy="3917032"/>
          </a:xfrm>
        </p:spPr>
      </p:pic>
    </p:spTree>
    <p:extLst>
      <p:ext uri="{BB962C8B-B14F-4D97-AF65-F5344CB8AC3E}">
        <p14:creationId xmlns:p14="http://schemas.microsoft.com/office/powerpoint/2010/main" val="241573446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3" descr="Brazil-Flag--480x238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9736" y="188641"/>
            <a:ext cx="4320480" cy="21423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1814" y="332656"/>
            <a:ext cx="9144000" cy="1143000"/>
          </a:xfrm>
        </p:spPr>
        <p:txBody>
          <a:bodyPr>
            <a:normAutofit fontScale="90000"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eaLnBrk="1" hangingPunct="1">
              <a:defRPr/>
            </a:pPr>
            <a:r>
              <a:rPr lang="en-GB" sz="60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Paulo </a:t>
            </a:r>
            <a:r>
              <a:rPr lang="en-GB" sz="6000" b="1" dirty="0" err="1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Freire</a:t>
            </a:r>
            <a:r>
              <a:rPr lang="en-GB" sz="60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: </a:t>
            </a:r>
            <a:br>
              <a:rPr lang="en-GB" sz="60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</a:br>
            <a:r>
              <a:rPr lang="en-GB" sz="60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pedagogy of the oppressed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47528" y="2132856"/>
            <a:ext cx="8640762" cy="4525962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en-US" dirty="0" smtClean="0">
                <a:cs typeface="+mn-cs"/>
              </a:rPr>
              <a:t>“The educator for liberation has to </a:t>
            </a:r>
            <a:r>
              <a:rPr lang="en-US" i="1" dirty="0" smtClean="0">
                <a:cs typeface="+mn-cs"/>
              </a:rPr>
              <a:t>die</a:t>
            </a:r>
            <a:r>
              <a:rPr lang="en-US" dirty="0" smtClean="0">
                <a:cs typeface="+mn-cs"/>
              </a:rPr>
              <a:t> as the unilateral educator of the </a:t>
            </a:r>
            <a:r>
              <a:rPr lang="en-US" dirty="0" err="1" smtClean="0">
                <a:cs typeface="+mn-cs"/>
              </a:rPr>
              <a:t>educatees</a:t>
            </a:r>
            <a:r>
              <a:rPr lang="en-US" dirty="0" smtClean="0">
                <a:cs typeface="+mn-cs"/>
              </a:rPr>
              <a:t>, in order to be born again as the educator-</a:t>
            </a:r>
            <a:r>
              <a:rPr lang="en-US" dirty="0" err="1" smtClean="0">
                <a:cs typeface="+mn-cs"/>
              </a:rPr>
              <a:t>educatee</a:t>
            </a:r>
            <a:r>
              <a:rPr lang="en-US" dirty="0" smtClean="0">
                <a:cs typeface="+mn-cs"/>
              </a:rPr>
              <a:t> of the </a:t>
            </a:r>
            <a:r>
              <a:rPr lang="en-US" dirty="0" err="1" smtClean="0">
                <a:cs typeface="+mn-cs"/>
              </a:rPr>
              <a:t>educatees</a:t>
            </a:r>
            <a:r>
              <a:rPr lang="en-US" dirty="0" smtClean="0">
                <a:cs typeface="+mn-cs"/>
              </a:rPr>
              <a:t>-educators. An educator is a person who has to live in the deep significance of Easter.” </a:t>
            </a:r>
          </a:p>
          <a:p>
            <a:pPr marL="0" indent="0">
              <a:buNone/>
              <a:defRPr/>
            </a:pPr>
            <a:endParaRPr lang="en-US" sz="1000" dirty="0"/>
          </a:p>
          <a:p>
            <a:pPr marL="0" indent="0">
              <a:buNone/>
              <a:defRPr/>
            </a:pPr>
            <a:r>
              <a:rPr lang="en-US" sz="1800" dirty="0"/>
              <a:t>Quoted by Paul Taylor (1993: 53</a:t>
            </a:r>
            <a:r>
              <a:rPr lang="en-US" sz="1800" dirty="0"/>
              <a:t>)</a:t>
            </a:r>
            <a:r>
              <a:rPr lang="pl-PL" sz="1800" dirty="0"/>
              <a:t> </a:t>
            </a:r>
            <a:r>
              <a:rPr lang="pl-PL" sz="1800" dirty="0" err="1"/>
              <a:t>at</a:t>
            </a:r>
            <a:r>
              <a:rPr lang="pl-PL" sz="1800" dirty="0"/>
              <a:t> </a:t>
            </a:r>
            <a:r>
              <a:rPr lang="pl-PL" sz="1800" dirty="0" err="1"/>
              <a:t>www.infed.org</a:t>
            </a:r>
            <a:r>
              <a:rPr lang="pl-PL" sz="1800" dirty="0"/>
              <a:t>/</a:t>
            </a:r>
            <a:r>
              <a:rPr lang="pl-PL" sz="1800" dirty="0" err="1"/>
              <a:t>thinkers</a:t>
            </a:r>
            <a:r>
              <a:rPr lang="pl-PL" sz="1800" dirty="0"/>
              <a:t>/et-</a:t>
            </a:r>
            <a:r>
              <a:rPr lang="pl-PL" sz="1800" dirty="0" err="1"/>
              <a:t>freir.htm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4873596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11824" y="12418"/>
            <a:ext cx="9593451" cy="7195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25642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4900" b="1" dirty="0">
                <a:solidFill>
                  <a:schemeClr val="accent6">
                    <a:lumMod val="50000"/>
                  </a:schemeClr>
                </a:solidFill>
                <a:latin typeface="AdvCosb"/>
              </a:rPr>
              <a:t>Stepping into the unknown: dialogical experiential learning</a:t>
            </a:r>
            <a:br>
              <a:rPr lang="en-GB" sz="4900" b="1" dirty="0">
                <a:solidFill>
                  <a:schemeClr val="accent6">
                    <a:lumMod val="50000"/>
                  </a:schemeClr>
                </a:solidFill>
                <a:latin typeface="AdvCosb"/>
              </a:rPr>
            </a:br>
            <a:endParaRPr lang="en-GB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sz="4800" b="0" i="0" u="none" strike="noStrike" baseline="0" dirty="0" smtClean="0">
                <a:latin typeface="AdvCos"/>
              </a:rPr>
              <a:t>Billy Desmond and Angela </a:t>
            </a:r>
            <a:r>
              <a:rPr lang="en-GB" sz="4800" b="0" i="0" u="none" strike="noStrike" baseline="0" dirty="0" err="1" smtClean="0">
                <a:latin typeface="AdvCos"/>
              </a:rPr>
              <a:t>Jowitt</a:t>
            </a:r>
            <a:endParaRPr lang="en-GB" sz="4800" b="0" i="0" u="none" strike="noStrike" baseline="0" dirty="0" smtClean="0">
              <a:latin typeface="AdvCos"/>
            </a:endParaRPr>
          </a:p>
          <a:p>
            <a:pPr marL="0" indent="0">
              <a:buNone/>
            </a:pPr>
            <a:r>
              <a:rPr lang="en-GB" sz="4400" b="0" i="0" u="none" strike="noStrike" baseline="0" dirty="0" err="1" smtClean="0">
                <a:latin typeface="AdvCosi"/>
              </a:rPr>
              <a:t>Ashridge</a:t>
            </a:r>
            <a:r>
              <a:rPr lang="en-GB" sz="4400" b="0" i="0" u="none" strike="noStrike" baseline="0" dirty="0" smtClean="0">
                <a:latin typeface="AdvCosi"/>
              </a:rPr>
              <a:t> Business School, </a:t>
            </a:r>
            <a:r>
              <a:rPr lang="en-GB" sz="4400" b="0" i="0" u="none" strike="noStrike" baseline="0" dirty="0" err="1" smtClean="0">
                <a:latin typeface="AdvCosi"/>
              </a:rPr>
              <a:t>Berkhamsted</a:t>
            </a:r>
            <a:r>
              <a:rPr lang="en-GB" sz="4400" b="0" i="0" u="none" strike="noStrike" baseline="0" dirty="0" smtClean="0">
                <a:latin typeface="AdvCosi"/>
              </a:rPr>
              <a:t>, UK</a:t>
            </a:r>
          </a:p>
          <a:p>
            <a:pPr marL="0" indent="0">
              <a:buNone/>
            </a:pPr>
            <a:r>
              <a:rPr lang="en-GB" sz="3200" b="1" i="0" u="none" strike="noStrike" baseline="0" dirty="0" smtClean="0">
                <a:latin typeface="AdvCosb"/>
              </a:rPr>
              <a:t>Abstract</a:t>
            </a:r>
          </a:p>
          <a:p>
            <a:pPr marL="0" indent="0">
              <a:buNone/>
            </a:pPr>
            <a:r>
              <a:rPr lang="en-GB" smtClean="0">
                <a:latin typeface="AdvCos"/>
              </a:rPr>
              <a:t>The </a:t>
            </a:r>
            <a:r>
              <a:rPr lang="en-GB" dirty="0">
                <a:latin typeface="AdvCos"/>
              </a:rPr>
              <a:t>purpose of this paper is to bring attention to a more embodied, holistic way of </a:t>
            </a:r>
            <a:r>
              <a:rPr lang="en-GB" dirty="0" smtClean="0">
                <a:latin typeface="AdvCos"/>
              </a:rPr>
              <a:t>working which </a:t>
            </a:r>
            <a:r>
              <a:rPr lang="en-GB" dirty="0">
                <a:latin typeface="AdvCos"/>
              </a:rPr>
              <a:t>acknowledges not only the mind, but also the body and emotions, of learners and facilitators </a:t>
            </a:r>
            <a:r>
              <a:rPr lang="en-GB" dirty="0" smtClean="0">
                <a:latin typeface="AdvCos"/>
              </a:rPr>
              <a:t>as they </a:t>
            </a:r>
            <a:r>
              <a:rPr lang="en-GB" dirty="0">
                <a:latin typeface="AdvCos"/>
              </a:rPr>
              <a:t>work together in a co-created relationship to experience a different way of learning and relating. </a:t>
            </a:r>
            <a:r>
              <a:rPr lang="en-GB" dirty="0" smtClean="0">
                <a:latin typeface="AdvCos"/>
              </a:rPr>
              <a:t>The authors </a:t>
            </a:r>
            <a:r>
              <a:rPr lang="en-GB" dirty="0">
                <a:latin typeface="AdvCos"/>
              </a:rPr>
              <a:t>suggest that practitioners step away from the traditional boundaries of reflecting on </a:t>
            </a:r>
            <a:r>
              <a:rPr lang="en-GB" dirty="0" smtClean="0">
                <a:latin typeface="AdvCos"/>
              </a:rPr>
              <a:t>experiential learning </a:t>
            </a:r>
            <a:r>
              <a:rPr lang="en-GB" dirty="0">
                <a:latin typeface="AdvCos"/>
              </a:rPr>
              <a:t>activities post action. They propose a stronger emphasis on working </a:t>
            </a:r>
            <a:r>
              <a:rPr lang="en-GB" dirty="0">
                <a:latin typeface="AdvCosi"/>
              </a:rPr>
              <a:t>in relationship with </a:t>
            </a:r>
            <a:r>
              <a:rPr lang="en-GB" dirty="0" smtClean="0">
                <a:latin typeface="AdvCos"/>
              </a:rPr>
              <a:t>clients in </a:t>
            </a:r>
            <a:r>
              <a:rPr lang="en-GB" dirty="0">
                <a:latin typeface="AdvCos"/>
              </a:rPr>
              <a:t>the here and now, to support novel ways of relating and learning to emerge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827932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B7C8EC3559F764AA080F30F794D2AD4" ma:contentTypeVersion="11" ma:contentTypeDescription="Create a new document." ma:contentTypeScope="" ma:versionID="f87a45074b34f906fe9d7bbec0c711e8">
  <xsd:schema xmlns:xsd="http://www.w3.org/2001/XMLSchema" xmlns:xs="http://www.w3.org/2001/XMLSchema" xmlns:p="http://schemas.microsoft.com/office/2006/metadata/properties" xmlns:ns3="d2d6d51c-be45-489c-bfaa-c0c3d4c0c982" xmlns:ns4="696490a5-0429-499a-a254-a60426c02ef0" targetNamespace="http://schemas.microsoft.com/office/2006/metadata/properties" ma:root="true" ma:fieldsID="9d2d1a48256e38e3fd6566584bfa40b4" ns3:_="" ns4:_="">
    <xsd:import namespace="d2d6d51c-be45-489c-bfaa-c0c3d4c0c982"/>
    <xsd:import namespace="696490a5-0429-499a-a254-a60426c02ef0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DateTaken" minOccurs="0"/>
                <xsd:element ref="ns4:MediaServiceAutoTags" minOccurs="0"/>
                <xsd:element ref="ns4:MediaServiceGenerationTime" minOccurs="0"/>
                <xsd:element ref="ns4:MediaServiceEventHashCode" minOccurs="0"/>
                <xsd:element ref="ns4:MediaServiceOCR" minOccurs="0"/>
                <xsd:element ref="ns4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d6d51c-be45-489c-bfaa-c0c3d4c0c982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96490a5-0429-499a-a254-a60426c02ef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8" nillable="true" ma:displayName="Location" ma:internalName="MediaServiceLocation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F435A0AB-AAE7-4020-82A3-5AE274B20E0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2d6d51c-be45-489c-bfaa-c0c3d4c0c982"/>
    <ds:schemaRef ds:uri="696490a5-0429-499a-a254-a60426c02ef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A4D97B9A-48F6-4B61-97E3-3A4570C56E6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B89EED9-E8CA-4CD8-B8A0-14C7A9B3DADA}">
  <ds:schemaRefs>
    <ds:schemaRef ds:uri="http://schemas.microsoft.com/office/2006/metadata/properties"/>
    <ds:schemaRef ds:uri="http://purl.org/dc/dcmitype/"/>
    <ds:schemaRef ds:uri="http://purl.org/dc/terms/"/>
    <ds:schemaRef ds:uri="http://schemas.microsoft.com/office/2006/documentManagement/types"/>
    <ds:schemaRef ds:uri="http://www.w3.org/XML/1998/namespace"/>
    <ds:schemaRef ds:uri="d2d6d51c-be45-489c-bfaa-c0c3d4c0c982"/>
    <ds:schemaRef ds:uri="http://purl.org/dc/elements/1.1/"/>
    <ds:schemaRef ds:uri="696490a5-0429-499a-a254-a60426c02ef0"/>
    <ds:schemaRef ds:uri="http://schemas.microsoft.com/office/infopath/2007/PartnerControls"/>
    <ds:schemaRef ds:uri="http://schemas.openxmlformats.org/package/2006/metadata/core-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1739</TotalTime>
  <Words>627</Words>
  <Application>Microsoft Office PowerPoint</Application>
  <PresentationFormat>Widescreen</PresentationFormat>
  <Paragraphs>46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3" baseType="lpstr">
      <vt:lpstr>Yu Gothic</vt:lpstr>
      <vt:lpstr>Yu Gothic Light</vt:lpstr>
      <vt:lpstr>AdvCos</vt:lpstr>
      <vt:lpstr>AdvCosb</vt:lpstr>
      <vt:lpstr>AdvCosi</vt:lpstr>
      <vt:lpstr>Arial</vt:lpstr>
      <vt:lpstr>Calibri</vt:lpstr>
      <vt:lpstr>Calibri Light</vt:lpstr>
      <vt:lpstr>Office Theme</vt:lpstr>
      <vt:lpstr>PowerPoint Presentation</vt:lpstr>
      <vt:lpstr>Praxis</vt:lpstr>
      <vt:lpstr>What theories underpin your praxis? </vt:lpstr>
      <vt:lpstr>PowerPoint Presentation</vt:lpstr>
      <vt:lpstr>Stage 2: Feelings and Thoughts (Self awareness)</vt:lpstr>
      <vt:lpstr>Gibbs: Stage 4: Analysis</vt:lpstr>
      <vt:lpstr>Stage 5: Conclusion (Synthesis) </vt:lpstr>
      <vt:lpstr>Stage 6: Action Plan</vt:lpstr>
      <vt:lpstr>Bloom’s (1956) Taxonomy</vt:lpstr>
      <vt:lpstr>PowerPoint Presentation</vt:lpstr>
      <vt:lpstr>PowerPoint Presentation</vt:lpstr>
      <vt:lpstr>Paulo Freire:  pedagogy of the oppressed</vt:lpstr>
      <vt:lpstr>PowerPoint Presentation</vt:lpstr>
      <vt:lpstr>Stepping into the unknown: dialogical experiential learning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Graham Harvey</dc:creator>
  <cp:lastModifiedBy>Graham Harvey</cp:lastModifiedBy>
  <cp:revision>14</cp:revision>
  <dcterms:created xsi:type="dcterms:W3CDTF">2019-11-15T10:00:26Z</dcterms:created>
  <dcterms:modified xsi:type="dcterms:W3CDTF">2019-11-16T14:59:44Z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0x010100FB7C8EC3559F764AA080F30F794D2AD4</vt:lpwstr>
  </property>
</Properties>
</file>