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8" r:id="rId2"/>
    <p:sldId id="259" r:id="rId3"/>
    <p:sldId id="260" r:id="rId4"/>
    <p:sldId id="261" r:id="rId5"/>
    <p:sldId id="267" r:id="rId6"/>
    <p:sldId id="271" r:id="rId7"/>
    <p:sldId id="265" r:id="rId8"/>
    <p:sldId id="266" r:id="rId9"/>
    <p:sldId id="269" r:id="rId10"/>
    <p:sldId id="263" r:id="rId11"/>
    <p:sldId id="272" r:id="rId12"/>
    <p:sldId id="264" r:id="rId13"/>
    <p:sldId id="273" r:id="rId14"/>
    <p:sldId id="257" r:id="rId15"/>
    <p:sldId id="274" r:id="rId16"/>
    <p:sldId id="275" r:id="rId17"/>
    <p:sldId id="268" r:id="rId18"/>
    <p:sldId id="276" r:id="rId19"/>
    <p:sldId id="262" r:id="rId20"/>
    <p:sldId id="277" r:id="rId21"/>
    <p:sldId id="278" r:id="rId22"/>
    <p:sldId id="279" r:id="rId23"/>
    <p:sldId id="256" r:id="rId24"/>
    <p:sldId id="280" r:id="rId25"/>
    <p:sldId id="281" r:id="rId26"/>
    <p:sldId id="282" r:id="rId27"/>
    <p:sldId id="283" r:id="rId28"/>
    <p:sldId id="284" r:id="rId29"/>
    <p:sldId id="285" r:id="rId30"/>
    <p:sldId id="287" r:id="rId31"/>
    <p:sldId id="292" r:id="rId32"/>
    <p:sldId id="293" r:id="rId33"/>
    <p:sldId id="294" r:id="rId34"/>
    <p:sldId id="295" r:id="rId35"/>
    <p:sldId id="296" r:id="rId36"/>
    <p:sldId id="297" r:id="rId37"/>
    <p:sldId id="290" r:id="rId38"/>
    <p:sldId id="291" r:id="rId39"/>
    <p:sldId id="29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viewProps" Target="viewProps.xml" /></Relationships>
</file>

<file path=ppt/diagrams/_rels/data1.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anger/?utm_source=chatgpt.com" TargetMode="External" /><Relationship Id="rId2" Type="http://schemas.openxmlformats.org/officeDocument/2006/relationships/hyperlink" Target="https://www.nhs.uk/every-mind-matters/mental-health-issues/stress/?utm_source=chatgpt.com" TargetMode="External" /><Relationship Id="rId1" Type="http://schemas.openxmlformats.org/officeDocument/2006/relationships/hyperlink" Target="https://www.nhlbi.nih.gov/health/sleep-deprivation/health-effects#:~:text=Sleep%20plays%20an%20important%20role,pressure%2C%20obesity%2C%20and%20stroke." TargetMode="External" /></Relationships>
</file>

<file path=ppt/diagrams/_rels/data2.xml.rels><?xml version="1.0" encoding="UTF-8" standalone="yes"?>
<Relationships xmlns="http://schemas.openxmlformats.org/package/2006/relationships"><Relationship Id="rId8" Type="http://schemas.openxmlformats.org/officeDocument/2006/relationships/image" Target="../media/image43.svg" /><Relationship Id="rId3" Type="http://schemas.openxmlformats.org/officeDocument/2006/relationships/image" Target="../media/image38.png" /><Relationship Id="rId7" Type="http://schemas.openxmlformats.org/officeDocument/2006/relationships/image" Target="../media/image42.png" /><Relationship Id="rId2" Type="http://schemas.openxmlformats.org/officeDocument/2006/relationships/image" Target="../media/image37.svg" /><Relationship Id="rId1" Type="http://schemas.openxmlformats.org/officeDocument/2006/relationships/image" Target="../media/image36.png" /><Relationship Id="rId6" Type="http://schemas.openxmlformats.org/officeDocument/2006/relationships/image" Target="../media/image41.svg" /><Relationship Id="rId5" Type="http://schemas.openxmlformats.org/officeDocument/2006/relationships/image" Target="../media/image40.png" /><Relationship Id="rId10" Type="http://schemas.openxmlformats.org/officeDocument/2006/relationships/image" Target="../media/image45.svg" /><Relationship Id="rId4" Type="http://schemas.openxmlformats.org/officeDocument/2006/relationships/image" Target="../media/image39.svg" /><Relationship Id="rId9" Type="http://schemas.openxmlformats.org/officeDocument/2006/relationships/image" Target="../media/image44.png" /></Relationships>
</file>

<file path=ppt/diagrams/_rels/drawing1.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anger/?utm_source=chatgpt.com" TargetMode="External" /><Relationship Id="rId2" Type="http://schemas.openxmlformats.org/officeDocument/2006/relationships/hyperlink" Target="https://www.nhs.uk/every-mind-matters/mental-health-issues/stress/?utm_source=chatgpt.com" TargetMode="External" /><Relationship Id="rId1" Type="http://schemas.openxmlformats.org/officeDocument/2006/relationships/hyperlink" Target="https://www.nhlbi.nih.gov/health/sleep-deprivation/health-effects#:~:text=Sleep%20plays%20an%20important%20role,pressure%2C%20obesity%2C%20and%20stroke." TargetMode="External" /></Relationships>
</file>

<file path=ppt/diagrams/_rels/drawing2.xml.rels><?xml version="1.0" encoding="UTF-8" standalone="yes"?>
<Relationships xmlns="http://schemas.openxmlformats.org/package/2006/relationships"><Relationship Id="rId8" Type="http://schemas.openxmlformats.org/officeDocument/2006/relationships/image" Target="../media/image43.svg" /><Relationship Id="rId3" Type="http://schemas.openxmlformats.org/officeDocument/2006/relationships/image" Target="../media/image38.png" /><Relationship Id="rId7" Type="http://schemas.openxmlformats.org/officeDocument/2006/relationships/image" Target="../media/image42.png" /><Relationship Id="rId2" Type="http://schemas.openxmlformats.org/officeDocument/2006/relationships/image" Target="../media/image37.svg" /><Relationship Id="rId1" Type="http://schemas.openxmlformats.org/officeDocument/2006/relationships/image" Target="../media/image36.png" /><Relationship Id="rId6" Type="http://schemas.openxmlformats.org/officeDocument/2006/relationships/image" Target="../media/image41.svg" /><Relationship Id="rId5" Type="http://schemas.openxmlformats.org/officeDocument/2006/relationships/image" Target="../media/image40.png" /><Relationship Id="rId10" Type="http://schemas.openxmlformats.org/officeDocument/2006/relationships/image" Target="../media/image45.svg" /><Relationship Id="rId4" Type="http://schemas.openxmlformats.org/officeDocument/2006/relationships/image" Target="../media/image39.svg" /><Relationship Id="rId9" Type="http://schemas.openxmlformats.org/officeDocument/2006/relationships/image" Target="../media/image44.pn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31BD49-E417-4332-B60C-AEA1A30B95B1}"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6376F733-A678-4836-B021-618DF3767292}">
      <dgm:prSet phldrT="[Text]" phldr="0"/>
      <dgm:spPr/>
      <dgm:t>
        <a:bodyPr/>
        <a:lstStyle/>
        <a:p>
          <a:pPr rtl="0"/>
          <a:r>
            <a:rPr lang="en-US">
              <a:latin typeface="Univers Condensed"/>
            </a:rPr>
            <a:t>Physical health</a:t>
          </a:r>
          <a:endParaRPr lang="en-US"/>
        </a:p>
      </dgm:t>
    </dgm:pt>
    <dgm:pt modelId="{CA1B7262-5320-4A03-822B-E8F290031B3F}" type="parTrans" cxnId="{4C3FA6CB-DAF6-40E9-839C-BF8822370716}">
      <dgm:prSet/>
      <dgm:spPr/>
      <dgm:t>
        <a:bodyPr/>
        <a:lstStyle/>
        <a:p>
          <a:endParaRPr lang="en-US"/>
        </a:p>
      </dgm:t>
    </dgm:pt>
    <dgm:pt modelId="{53CF9251-BF03-4CC9-B27F-204B52810B2F}" type="sibTrans" cxnId="{4C3FA6CB-DAF6-40E9-839C-BF8822370716}">
      <dgm:prSet/>
      <dgm:spPr/>
      <dgm:t>
        <a:bodyPr/>
        <a:lstStyle/>
        <a:p>
          <a:endParaRPr lang="en-US"/>
        </a:p>
      </dgm:t>
    </dgm:pt>
    <dgm:pt modelId="{A25D7159-7BBE-44C5-A6B4-FF52AC48D9AD}">
      <dgm:prSet phldrT="[Text]" phldr="0" custT="1"/>
      <dgm:spPr/>
      <dgm:t>
        <a:bodyPr/>
        <a:lstStyle/>
        <a:p>
          <a:pPr rtl="0"/>
          <a:r>
            <a:rPr lang="en-US" sz="1800">
              <a:latin typeface="Arial"/>
              <a:cs typeface="Arial"/>
            </a:rPr>
            <a:t>Good and </a:t>
          </a:r>
          <a:r>
            <a:rPr lang="en-US" sz="1800" b="1">
              <a:latin typeface="Arial"/>
              <a:cs typeface="Arial"/>
            </a:rPr>
            <a:t>strong immune</a:t>
          </a:r>
          <a:r>
            <a:rPr lang="en-US" sz="1800">
              <a:latin typeface="Arial"/>
              <a:cs typeface="Arial"/>
            </a:rPr>
            <a:t> system 💪</a:t>
          </a:r>
        </a:p>
      </dgm:t>
    </dgm:pt>
    <dgm:pt modelId="{9BA4274C-7FCA-44CA-94EC-76C083FC8BEF}" type="parTrans" cxnId="{C825FCDF-87AA-4497-90C5-510FD988E3EF}">
      <dgm:prSet/>
      <dgm:spPr/>
      <dgm:t>
        <a:bodyPr/>
        <a:lstStyle/>
        <a:p>
          <a:endParaRPr lang="en-US"/>
        </a:p>
      </dgm:t>
    </dgm:pt>
    <dgm:pt modelId="{273A759B-B424-4A8D-9DCE-5272B005AD9B}" type="sibTrans" cxnId="{C825FCDF-87AA-4497-90C5-510FD988E3EF}">
      <dgm:prSet/>
      <dgm:spPr/>
      <dgm:t>
        <a:bodyPr/>
        <a:lstStyle/>
        <a:p>
          <a:endParaRPr lang="en-US"/>
        </a:p>
      </dgm:t>
    </dgm:pt>
    <dgm:pt modelId="{9C32EC46-1F14-4E64-B3B6-2B92150E03EC}">
      <dgm:prSet phldrT="[Text]" phldr="0" custT="1"/>
      <dgm:spPr/>
      <dgm:t>
        <a:bodyPr/>
        <a:lstStyle/>
        <a:p>
          <a:pPr rtl="0"/>
          <a:r>
            <a:rPr lang="en-US">
              <a:latin typeface="Arial"/>
              <a:cs typeface="Arial"/>
            </a:rPr>
            <a:t>Balance our </a:t>
          </a:r>
          <a:r>
            <a:rPr lang="en-US" b="1">
              <a:latin typeface="Arial"/>
              <a:cs typeface="Arial"/>
            </a:rPr>
            <a:t>metabolism</a:t>
          </a:r>
          <a:r>
            <a:rPr lang="en-US">
              <a:latin typeface="Arial"/>
              <a:cs typeface="Arial"/>
            </a:rPr>
            <a:t>⚖️ and decrease risk of illness🫀</a:t>
          </a:r>
          <a:r>
            <a:rPr lang="en-US" sz="1000">
              <a:latin typeface="Arial"/>
              <a:cs typeface="Arial"/>
            </a:rPr>
            <a:t>( </a:t>
          </a:r>
          <a:r>
            <a:rPr lang="en-US" sz="1000">
              <a:latin typeface="Arial"/>
              <a:cs typeface="Arial"/>
              <a:hlinkClick xmlns:r="http://schemas.openxmlformats.org/officeDocument/2006/relationships" r:id="rId1"/>
            </a:rPr>
            <a:t>NIH 2022</a:t>
          </a:r>
          <a:r>
            <a:rPr lang="en-US" sz="1000">
              <a:latin typeface="Arial"/>
              <a:cs typeface="Arial"/>
            </a:rPr>
            <a:t> )</a:t>
          </a:r>
        </a:p>
      </dgm:t>
    </dgm:pt>
    <dgm:pt modelId="{19BD1A3D-9349-48CE-873C-730687F1F9AD}" type="parTrans" cxnId="{042EF8AD-17CE-4228-9590-C93A5FAC9EB0}">
      <dgm:prSet/>
      <dgm:spPr/>
      <dgm:t>
        <a:bodyPr/>
        <a:lstStyle/>
        <a:p>
          <a:endParaRPr lang="en-US"/>
        </a:p>
      </dgm:t>
    </dgm:pt>
    <dgm:pt modelId="{B879FE8E-ACBA-4AD8-8A72-30CAD9C928CE}" type="sibTrans" cxnId="{042EF8AD-17CE-4228-9590-C93A5FAC9EB0}">
      <dgm:prSet/>
      <dgm:spPr/>
      <dgm:t>
        <a:bodyPr/>
        <a:lstStyle/>
        <a:p>
          <a:endParaRPr lang="en-US"/>
        </a:p>
      </dgm:t>
    </dgm:pt>
    <dgm:pt modelId="{00824E13-4F16-4A67-8228-6821662E9057}">
      <dgm:prSet phldrT="[Text]" phldr="0"/>
      <dgm:spPr/>
      <dgm:t>
        <a:bodyPr/>
        <a:lstStyle/>
        <a:p>
          <a:pPr rtl="0"/>
          <a:r>
            <a:rPr lang="en-US">
              <a:latin typeface="Arial"/>
              <a:cs typeface="Arial"/>
            </a:rPr>
            <a:t>Mental health</a:t>
          </a:r>
        </a:p>
      </dgm:t>
    </dgm:pt>
    <dgm:pt modelId="{6F2028B6-BFA1-44ED-A75F-133AB99F3063}" type="parTrans" cxnId="{39101771-753E-4B39-94BA-F1CC5D7818E0}">
      <dgm:prSet/>
      <dgm:spPr/>
      <dgm:t>
        <a:bodyPr/>
        <a:lstStyle/>
        <a:p>
          <a:endParaRPr lang="en-US"/>
        </a:p>
      </dgm:t>
    </dgm:pt>
    <dgm:pt modelId="{77625F3F-12BF-4A7F-A2B2-0C41D6330124}" type="sibTrans" cxnId="{39101771-753E-4B39-94BA-F1CC5D7818E0}">
      <dgm:prSet/>
      <dgm:spPr/>
      <dgm:t>
        <a:bodyPr/>
        <a:lstStyle/>
        <a:p>
          <a:endParaRPr lang="en-US"/>
        </a:p>
      </dgm:t>
    </dgm:pt>
    <dgm:pt modelId="{A6E9C9CD-09AD-4ACB-A4CE-F6A40CA5DB43}">
      <dgm:prSet phldrT="[Text]" phldr="0" custT="1"/>
      <dgm:spPr/>
      <dgm:t>
        <a:bodyPr/>
        <a:lstStyle/>
        <a:p>
          <a:pPr rtl="0"/>
          <a:r>
            <a:rPr lang="en-US" sz="1800">
              <a:latin typeface="Arial"/>
              <a:cs typeface="Arial"/>
            </a:rPr>
            <a:t>Decreases our </a:t>
          </a:r>
          <a:r>
            <a:rPr lang="en-US" sz="1800" b="1">
              <a:latin typeface="Arial"/>
              <a:cs typeface="Arial"/>
            </a:rPr>
            <a:t>stress</a:t>
          </a:r>
          <a:r>
            <a:rPr lang="en-US" sz="1800">
              <a:latin typeface="Arial"/>
              <a:cs typeface="Arial"/>
            </a:rPr>
            <a:t> and balances our </a:t>
          </a:r>
          <a:r>
            <a:rPr lang="en-US" sz="1800" b="1">
              <a:latin typeface="Arial"/>
              <a:cs typeface="Arial"/>
            </a:rPr>
            <a:t>emotions</a:t>
          </a:r>
        </a:p>
      </dgm:t>
    </dgm:pt>
    <dgm:pt modelId="{64170CB4-82DD-47D1-9D04-2AAE2F8852FB}" type="parTrans" cxnId="{E19434F2-9892-4E07-807B-93F43FF2594E}">
      <dgm:prSet/>
      <dgm:spPr/>
      <dgm:t>
        <a:bodyPr/>
        <a:lstStyle/>
        <a:p>
          <a:endParaRPr lang="en-US"/>
        </a:p>
      </dgm:t>
    </dgm:pt>
    <dgm:pt modelId="{15681C56-4C77-4289-B83B-C65FF30317FA}" type="sibTrans" cxnId="{E19434F2-9892-4E07-807B-93F43FF2594E}">
      <dgm:prSet/>
      <dgm:spPr/>
      <dgm:t>
        <a:bodyPr/>
        <a:lstStyle/>
        <a:p>
          <a:endParaRPr lang="en-US"/>
        </a:p>
      </dgm:t>
    </dgm:pt>
    <dgm:pt modelId="{7D682565-F104-4AAC-8525-1EBFBB176F8B}">
      <dgm:prSet phldrT="[Text]" phldr="0" custT="1"/>
      <dgm:spPr/>
      <dgm:t>
        <a:bodyPr/>
        <a:lstStyle/>
        <a:p>
          <a:pPr rtl="0"/>
          <a:r>
            <a:rPr lang="en-US">
              <a:latin typeface="Arial"/>
              <a:cs typeface="Arial"/>
            </a:rPr>
            <a:t>Increase our </a:t>
          </a:r>
          <a:r>
            <a:rPr lang="en-US" b="1">
              <a:latin typeface="Arial"/>
              <a:cs typeface="Arial"/>
            </a:rPr>
            <a:t>focus</a:t>
          </a:r>
          <a:r>
            <a:rPr lang="en-US">
              <a:latin typeface="Arial"/>
              <a:cs typeface="Arial"/>
            </a:rPr>
            <a:t>, </a:t>
          </a:r>
          <a:r>
            <a:rPr lang="en-US" b="1">
              <a:latin typeface="Arial"/>
              <a:cs typeface="Arial"/>
            </a:rPr>
            <a:t>self control </a:t>
          </a:r>
          <a:r>
            <a:rPr lang="en-US">
              <a:latin typeface="Arial"/>
              <a:cs typeface="Arial"/>
            </a:rPr>
            <a:t>and also </a:t>
          </a:r>
          <a:r>
            <a:rPr lang="en-US" b="1">
              <a:latin typeface="Arial"/>
              <a:cs typeface="Arial"/>
            </a:rPr>
            <a:t>critical thinking</a:t>
          </a:r>
          <a:r>
            <a:rPr lang="en-US">
              <a:latin typeface="Arial"/>
              <a:cs typeface="Arial"/>
            </a:rPr>
            <a:t> </a:t>
          </a:r>
          <a:r>
            <a:rPr lang="en-US" sz="1000">
              <a:latin typeface="Arial"/>
              <a:cs typeface="Arial"/>
            </a:rPr>
            <a:t>(</a:t>
          </a:r>
          <a:r>
            <a:rPr lang="en-US" sz="1200">
              <a:latin typeface="Arial"/>
              <a:cs typeface="Arial"/>
              <a:hlinkClick xmlns:r="http://schemas.openxmlformats.org/officeDocument/2006/relationships" r:id="rId2"/>
            </a:rPr>
            <a:t>NHS-UK</a:t>
          </a:r>
          <a:r>
            <a:rPr lang="en-US" sz="1200">
              <a:latin typeface="Arial"/>
              <a:cs typeface="Arial"/>
            </a:rPr>
            <a:t> 2024)</a:t>
          </a:r>
        </a:p>
      </dgm:t>
    </dgm:pt>
    <dgm:pt modelId="{10951F6B-A86A-4302-8B3B-F99C1BB92E5D}" type="parTrans" cxnId="{4B619E01-0403-4C01-B747-90DF1C4A78EC}">
      <dgm:prSet/>
      <dgm:spPr/>
      <dgm:t>
        <a:bodyPr/>
        <a:lstStyle/>
        <a:p>
          <a:endParaRPr lang="en-US"/>
        </a:p>
      </dgm:t>
    </dgm:pt>
    <dgm:pt modelId="{F1F58B57-A88C-4641-9AF1-4ECBD289677B}" type="sibTrans" cxnId="{4B619E01-0403-4C01-B747-90DF1C4A78EC}">
      <dgm:prSet/>
      <dgm:spPr/>
      <dgm:t>
        <a:bodyPr/>
        <a:lstStyle/>
        <a:p>
          <a:endParaRPr lang="en-US"/>
        </a:p>
      </dgm:t>
    </dgm:pt>
    <dgm:pt modelId="{55FBC6FA-08E0-4415-9FED-C88C1E01CE57}">
      <dgm:prSet phldrT="[Text]" phldr="0"/>
      <dgm:spPr/>
      <dgm:t>
        <a:bodyPr/>
        <a:lstStyle/>
        <a:p>
          <a:pPr rtl="0"/>
          <a:r>
            <a:rPr lang="en-US" err="1">
              <a:latin typeface="Arial"/>
              <a:cs typeface="Arial"/>
            </a:rPr>
            <a:t>Behavioural</a:t>
          </a:r>
          <a:r>
            <a:rPr lang="en-US">
              <a:latin typeface="Arial"/>
              <a:cs typeface="Arial"/>
            </a:rPr>
            <a:t> abilities</a:t>
          </a:r>
        </a:p>
      </dgm:t>
    </dgm:pt>
    <dgm:pt modelId="{C57547DB-6DB5-42E5-84DF-7F90AB1CC3F9}" type="parTrans" cxnId="{8B3DFED4-0FD2-49CF-A8EE-1C3CBA5D8C68}">
      <dgm:prSet/>
      <dgm:spPr/>
      <dgm:t>
        <a:bodyPr/>
        <a:lstStyle/>
        <a:p>
          <a:endParaRPr lang="en-US"/>
        </a:p>
      </dgm:t>
    </dgm:pt>
    <dgm:pt modelId="{F5E242B0-416D-488A-841B-791FC773251E}" type="sibTrans" cxnId="{8B3DFED4-0FD2-49CF-A8EE-1C3CBA5D8C68}">
      <dgm:prSet/>
      <dgm:spPr/>
      <dgm:t>
        <a:bodyPr/>
        <a:lstStyle/>
        <a:p>
          <a:endParaRPr lang="en-US"/>
        </a:p>
      </dgm:t>
    </dgm:pt>
    <dgm:pt modelId="{3CCC6155-432E-453B-90A1-FCC721F0357F}">
      <dgm:prSet phldrT="[Text]" phldr="0" custT="1"/>
      <dgm:spPr/>
      <dgm:t>
        <a:bodyPr/>
        <a:lstStyle/>
        <a:p>
          <a:pPr rtl="0"/>
          <a:r>
            <a:rPr lang="en-US" sz="1800">
              <a:latin typeface="Arial"/>
              <a:cs typeface="Arial"/>
            </a:rPr>
            <a:t>Decreases </a:t>
          </a:r>
          <a:r>
            <a:rPr lang="en-US" sz="1800" b="1">
              <a:latin typeface="Arial"/>
              <a:cs typeface="Arial"/>
            </a:rPr>
            <a:t>negative mood</a:t>
          </a:r>
        </a:p>
      </dgm:t>
    </dgm:pt>
    <dgm:pt modelId="{644372D0-37FA-4096-8F8F-E600DED4C82F}" type="parTrans" cxnId="{7020FF92-7468-43A2-A64A-17071A98AD29}">
      <dgm:prSet/>
      <dgm:spPr/>
      <dgm:t>
        <a:bodyPr/>
        <a:lstStyle/>
        <a:p>
          <a:endParaRPr lang="en-US"/>
        </a:p>
      </dgm:t>
    </dgm:pt>
    <dgm:pt modelId="{D1DEDDA2-D3C6-4B4A-B15F-15EEB713714B}" type="sibTrans" cxnId="{7020FF92-7468-43A2-A64A-17071A98AD29}">
      <dgm:prSet/>
      <dgm:spPr/>
      <dgm:t>
        <a:bodyPr/>
        <a:lstStyle/>
        <a:p>
          <a:endParaRPr lang="en-US"/>
        </a:p>
      </dgm:t>
    </dgm:pt>
    <dgm:pt modelId="{773D252E-18C6-49A4-8500-E6F41D9EFD33}">
      <dgm:prSet phldrT="[Text]" phldr="0" custT="1"/>
      <dgm:spPr/>
      <dgm:t>
        <a:bodyPr/>
        <a:lstStyle/>
        <a:p>
          <a:pPr rtl="0"/>
          <a:r>
            <a:rPr lang="en-US">
              <a:latin typeface="Arial"/>
              <a:cs typeface="Arial"/>
            </a:rPr>
            <a:t>Reduces</a:t>
          </a:r>
          <a:r>
            <a:rPr lang="en-US" sz="1400">
              <a:latin typeface="Arial"/>
              <a:cs typeface="Arial"/>
            </a:rPr>
            <a:t> </a:t>
          </a:r>
          <a:r>
            <a:rPr lang="en-US" sz="1000">
              <a:latin typeface="Arial"/>
              <a:cs typeface="Arial"/>
            </a:rPr>
            <a:t>(</a:t>
          </a:r>
          <a:r>
            <a:rPr lang="en-US" sz="1400">
              <a:latin typeface="Arial"/>
              <a:cs typeface="Arial"/>
            </a:rPr>
            <a:t> </a:t>
          </a:r>
          <a:r>
            <a:rPr lang="en-US" sz="1000">
              <a:latin typeface="Arial"/>
              <a:cs typeface="Arial"/>
              <a:hlinkClick xmlns:r="http://schemas.openxmlformats.org/officeDocument/2006/relationships" r:id="rId3"/>
            </a:rPr>
            <a:t>NHS</a:t>
          </a:r>
          <a:r>
            <a:rPr lang="en-US" sz="1000" b="0">
              <a:latin typeface="Arial"/>
              <a:cs typeface="Arial"/>
              <a:hlinkClick xmlns:r="http://schemas.openxmlformats.org/officeDocument/2006/relationships" r:id="rId3"/>
            </a:rPr>
            <a:t> mentalhealth </a:t>
          </a:r>
          <a:r>
            <a:rPr lang="en-US" sz="1000">
              <a:latin typeface="Arial"/>
              <a:cs typeface="Arial"/>
              <a:hlinkClick xmlns:r="http://schemas.openxmlformats.org/officeDocument/2006/relationships" r:id="rId3"/>
            </a:rPr>
            <a:t>UK</a:t>
          </a:r>
          <a:r>
            <a:rPr lang="en-US" sz="1000">
              <a:latin typeface="Arial"/>
              <a:cs typeface="Arial"/>
            </a:rPr>
            <a:t> 2024)</a:t>
          </a:r>
          <a:endParaRPr lang="en-US" sz="1000">
            <a:latin typeface="Arial"/>
            <a:cs typeface="Arial"/>
            <a:hlinkClick xmlns:r="http://schemas.openxmlformats.org/officeDocument/2006/relationships" r:id="rId3"/>
          </a:endParaRPr>
        </a:p>
      </dgm:t>
    </dgm:pt>
    <dgm:pt modelId="{89FD61DD-3113-42B1-B0CF-34041DD5B8CB}" type="parTrans" cxnId="{1802AE6C-611F-4886-9854-B2F6C1C14145}">
      <dgm:prSet/>
      <dgm:spPr/>
      <dgm:t>
        <a:bodyPr/>
        <a:lstStyle/>
        <a:p>
          <a:endParaRPr lang="en-US"/>
        </a:p>
      </dgm:t>
    </dgm:pt>
    <dgm:pt modelId="{9D213B96-9A4B-4031-8E8C-B21A910FE7B8}" type="sibTrans" cxnId="{1802AE6C-611F-4886-9854-B2F6C1C14145}">
      <dgm:prSet/>
      <dgm:spPr/>
      <dgm:t>
        <a:bodyPr/>
        <a:lstStyle/>
        <a:p>
          <a:endParaRPr lang="en-US"/>
        </a:p>
      </dgm:t>
    </dgm:pt>
    <dgm:pt modelId="{71399F7D-C1E2-409A-8207-9E83EB20619A}">
      <dgm:prSet phldr="0"/>
      <dgm:spPr/>
      <dgm:t>
        <a:bodyPr/>
        <a:lstStyle/>
        <a:p>
          <a:pPr rtl="0"/>
          <a:endParaRPr lang="en-US" sz="1000">
            <a:latin typeface="Arial"/>
            <a:cs typeface="Arial"/>
          </a:endParaRPr>
        </a:p>
      </dgm:t>
    </dgm:pt>
    <dgm:pt modelId="{C4682A3C-CA51-46DC-9BAE-77368EE904E8}" type="parTrans" cxnId="{436B36D6-3511-4E43-8BCC-7CA5C087B59D}">
      <dgm:prSet/>
      <dgm:spPr/>
    </dgm:pt>
    <dgm:pt modelId="{F172BF63-B71D-4D70-9C43-D7CE53744EAE}" type="sibTrans" cxnId="{436B36D6-3511-4E43-8BCC-7CA5C087B59D}">
      <dgm:prSet/>
      <dgm:spPr/>
    </dgm:pt>
    <dgm:pt modelId="{EE757663-37D0-4623-938A-C3F52F68F5FC}" type="pres">
      <dgm:prSet presAssocID="{6B31BD49-E417-4332-B60C-AEA1A30B95B1}" presName="linearFlow" presStyleCnt="0">
        <dgm:presLayoutVars>
          <dgm:dir/>
          <dgm:animLvl val="lvl"/>
          <dgm:resizeHandles val="exact"/>
        </dgm:presLayoutVars>
      </dgm:prSet>
      <dgm:spPr/>
    </dgm:pt>
    <dgm:pt modelId="{27EBB9F3-62D2-40D7-90E6-9DDA7EB661DA}" type="pres">
      <dgm:prSet presAssocID="{6376F733-A678-4836-B021-618DF3767292}" presName="composite" presStyleCnt="0"/>
      <dgm:spPr/>
    </dgm:pt>
    <dgm:pt modelId="{2D3A59B0-B797-4B88-AA18-AC073EB8412A}" type="pres">
      <dgm:prSet presAssocID="{6376F733-A678-4836-B021-618DF3767292}" presName="parentText" presStyleLbl="alignNode1" presStyleIdx="0" presStyleCnt="3">
        <dgm:presLayoutVars>
          <dgm:chMax val="1"/>
          <dgm:bulletEnabled val="1"/>
        </dgm:presLayoutVars>
      </dgm:prSet>
      <dgm:spPr/>
    </dgm:pt>
    <dgm:pt modelId="{EB5CB890-AB14-41BF-BC1A-776FAB18AFF2}" type="pres">
      <dgm:prSet presAssocID="{6376F733-A678-4836-B021-618DF3767292}" presName="descendantText" presStyleLbl="alignAcc1" presStyleIdx="0" presStyleCnt="3">
        <dgm:presLayoutVars>
          <dgm:bulletEnabled val="1"/>
        </dgm:presLayoutVars>
      </dgm:prSet>
      <dgm:spPr/>
    </dgm:pt>
    <dgm:pt modelId="{A91BF8C2-50B0-4BC1-9E4C-4C70DE7A1B9F}" type="pres">
      <dgm:prSet presAssocID="{53CF9251-BF03-4CC9-B27F-204B52810B2F}" presName="sp" presStyleCnt="0"/>
      <dgm:spPr/>
    </dgm:pt>
    <dgm:pt modelId="{ABAAADF8-97EA-4946-BFD1-3424575F44E0}" type="pres">
      <dgm:prSet presAssocID="{00824E13-4F16-4A67-8228-6821662E9057}" presName="composite" presStyleCnt="0"/>
      <dgm:spPr/>
    </dgm:pt>
    <dgm:pt modelId="{6B057DBD-D974-483F-8A4D-740E6889DA1D}" type="pres">
      <dgm:prSet presAssocID="{00824E13-4F16-4A67-8228-6821662E9057}" presName="parentText" presStyleLbl="alignNode1" presStyleIdx="1" presStyleCnt="3">
        <dgm:presLayoutVars>
          <dgm:chMax val="1"/>
          <dgm:bulletEnabled val="1"/>
        </dgm:presLayoutVars>
      </dgm:prSet>
      <dgm:spPr/>
    </dgm:pt>
    <dgm:pt modelId="{AE771A53-6808-40FD-A2F4-9A88C6EDD750}" type="pres">
      <dgm:prSet presAssocID="{00824E13-4F16-4A67-8228-6821662E9057}" presName="descendantText" presStyleLbl="alignAcc1" presStyleIdx="1" presStyleCnt="3">
        <dgm:presLayoutVars>
          <dgm:bulletEnabled val="1"/>
        </dgm:presLayoutVars>
      </dgm:prSet>
      <dgm:spPr/>
    </dgm:pt>
    <dgm:pt modelId="{D865E840-FD7D-4A28-AB5D-DDC021F7E48F}" type="pres">
      <dgm:prSet presAssocID="{77625F3F-12BF-4A7F-A2B2-0C41D6330124}" presName="sp" presStyleCnt="0"/>
      <dgm:spPr/>
    </dgm:pt>
    <dgm:pt modelId="{85A7999E-0B5D-4E9D-BA20-5DFCC61DAF7E}" type="pres">
      <dgm:prSet presAssocID="{55FBC6FA-08E0-4415-9FED-C88C1E01CE57}" presName="composite" presStyleCnt="0"/>
      <dgm:spPr/>
    </dgm:pt>
    <dgm:pt modelId="{46FFADB2-CF12-49CB-AB50-9B549486FCB6}" type="pres">
      <dgm:prSet presAssocID="{55FBC6FA-08E0-4415-9FED-C88C1E01CE57}" presName="parentText" presStyleLbl="alignNode1" presStyleIdx="2" presStyleCnt="3">
        <dgm:presLayoutVars>
          <dgm:chMax val="1"/>
          <dgm:bulletEnabled val="1"/>
        </dgm:presLayoutVars>
      </dgm:prSet>
      <dgm:spPr/>
    </dgm:pt>
    <dgm:pt modelId="{AB6AEE77-5F10-4133-8BF9-CFE08D1FC18F}" type="pres">
      <dgm:prSet presAssocID="{55FBC6FA-08E0-4415-9FED-C88C1E01CE57}" presName="descendantText" presStyleLbl="alignAcc1" presStyleIdx="2" presStyleCnt="3">
        <dgm:presLayoutVars>
          <dgm:bulletEnabled val="1"/>
        </dgm:presLayoutVars>
      </dgm:prSet>
      <dgm:spPr/>
    </dgm:pt>
  </dgm:ptLst>
  <dgm:cxnLst>
    <dgm:cxn modelId="{4B619E01-0403-4C01-B747-90DF1C4A78EC}" srcId="{00824E13-4F16-4A67-8228-6821662E9057}" destId="{7D682565-F104-4AAC-8525-1EBFBB176F8B}" srcOrd="1" destOrd="0" parTransId="{10951F6B-A86A-4302-8B3B-F99C1BB92E5D}" sibTransId="{F1F58B57-A88C-4641-9AF1-4ECBD289677B}"/>
    <dgm:cxn modelId="{D4D1801D-FBAD-4A96-BE2F-8C88A9E270DC}" type="presOf" srcId="{7D682565-F104-4AAC-8525-1EBFBB176F8B}" destId="{AE771A53-6808-40FD-A2F4-9A88C6EDD750}" srcOrd="0" destOrd="1" presId="urn:microsoft.com/office/officeart/2005/8/layout/chevron2"/>
    <dgm:cxn modelId="{1802AE6C-611F-4886-9854-B2F6C1C14145}" srcId="{55FBC6FA-08E0-4415-9FED-C88C1E01CE57}" destId="{773D252E-18C6-49A4-8500-E6F41D9EFD33}" srcOrd="1" destOrd="0" parTransId="{89FD61DD-3113-42B1-B0CF-34041DD5B8CB}" sibTransId="{9D213B96-9A4B-4031-8E8C-B21A910FE7B8}"/>
    <dgm:cxn modelId="{2370FD6D-61AF-4B23-8018-DC4F09F6705C}" type="presOf" srcId="{A25D7159-7BBE-44C5-A6B4-FF52AC48D9AD}" destId="{EB5CB890-AB14-41BF-BC1A-776FAB18AFF2}" srcOrd="0" destOrd="0" presId="urn:microsoft.com/office/officeart/2005/8/layout/chevron2"/>
    <dgm:cxn modelId="{39101771-753E-4B39-94BA-F1CC5D7818E0}" srcId="{6B31BD49-E417-4332-B60C-AEA1A30B95B1}" destId="{00824E13-4F16-4A67-8228-6821662E9057}" srcOrd="1" destOrd="0" parTransId="{6F2028B6-BFA1-44ED-A75F-133AB99F3063}" sibTransId="{77625F3F-12BF-4A7F-A2B2-0C41D6330124}"/>
    <dgm:cxn modelId="{3D608D75-2646-4FA7-B034-2907BB979173}" type="presOf" srcId="{6B31BD49-E417-4332-B60C-AEA1A30B95B1}" destId="{EE757663-37D0-4623-938A-C3F52F68F5FC}" srcOrd="0" destOrd="0" presId="urn:microsoft.com/office/officeart/2005/8/layout/chevron2"/>
    <dgm:cxn modelId="{913C1087-6A40-46CD-A41B-FCD8D3EEDD96}" type="presOf" srcId="{6376F733-A678-4836-B021-618DF3767292}" destId="{2D3A59B0-B797-4B88-AA18-AC073EB8412A}" srcOrd="0" destOrd="0" presId="urn:microsoft.com/office/officeart/2005/8/layout/chevron2"/>
    <dgm:cxn modelId="{7020FF92-7468-43A2-A64A-17071A98AD29}" srcId="{55FBC6FA-08E0-4415-9FED-C88C1E01CE57}" destId="{3CCC6155-432E-453B-90A1-FCC721F0357F}" srcOrd="0" destOrd="0" parTransId="{644372D0-37FA-4096-8F8F-E600DED4C82F}" sibTransId="{D1DEDDA2-D3C6-4B4A-B15F-15EEB713714B}"/>
    <dgm:cxn modelId="{E634E3A3-95B0-4D5E-AD09-982E6F5D5BA2}" type="presOf" srcId="{9C32EC46-1F14-4E64-B3B6-2B92150E03EC}" destId="{EB5CB890-AB14-41BF-BC1A-776FAB18AFF2}" srcOrd="0" destOrd="1" presId="urn:microsoft.com/office/officeart/2005/8/layout/chevron2"/>
    <dgm:cxn modelId="{1FDD19A4-02FC-445E-834A-E624326C94A3}" type="presOf" srcId="{00824E13-4F16-4A67-8228-6821662E9057}" destId="{6B057DBD-D974-483F-8A4D-740E6889DA1D}" srcOrd="0" destOrd="0" presId="urn:microsoft.com/office/officeart/2005/8/layout/chevron2"/>
    <dgm:cxn modelId="{10016FAA-1AB2-45E5-998A-3963275D3836}" type="presOf" srcId="{55FBC6FA-08E0-4415-9FED-C88C1E01CE57}" destId="{46FFADB2-CF12-49CB-AB50-9B549486FCB6}" srcOrd="0" destOrd="0" presId="urn:microsoft.com/office/officeart/2005/8/layout/chevron2"/>
    <dgm:cxn modelId="{042EF8AD-17CE-4228-9590-C93A5FAC9EB0}" srcId="{6376F733-A678-4836-B021-618DF3767292}" destId="{9C32EC46-1F14-4E64-B3B6-2B92150E03EC}" srcOrd="1" destOrd="0" parTransId="{19BD1A3D-9349-48CE-873C-730687F1F9AD}" sibTransId="{B879FE8E-ACBA-4AD8-8A72-30CAD9C928CE}"/>
    <dgm:cxn modelId="{06460DB7-81B4-4AD1-A225-36AADC3EE50D}" type="presOf" srcId="{3CCC6155-432E-453B-90A1-FCC721F0357F}" destId="{AB6AEE77-5F10-4133-8BF9-CFE08D1FC18F}" srcOrd="0" destOrd="0" presId="urn:microsoft.com/office/officeart/2005/8/layout/chevron2"/>
    <dgm:cxn modelId="{DEDD8DBE-1CBD-45C0-9A19-9CD133C53DAD}" type="presOf" srcId="{71399F7D-C1E2-409A-8207-9E83EB20619A}" destId="{AB6AEE77-5F10-4133-8BF9-CFE08D1FC18F}" srcOrd="0" destOrd="2" presId="urn:microsoft.com/office/officeart/2005/8/layout/chevron2"/>
    <dgm:cxn modelId="{1CCED7CA-0C64-4AD6-B9FE-FF1A91099041}" type="presOf" srcId="{773D252E-18C6-49A4-8500-E6F41D9EFD33}" destId="{AB6AEE77-5F10-4133-8BF9-CFE08D1FC18F}" srcOrd="0" destOrd="1" presId="urn:microsoft.com/office/officeart/2005/8/layout/chevron2"/>
    <dgm:cxn modelId="{4C3FA6CB-DAF6-40E9-839C-BF8822370716}" srcId="{6B31BD49-E417-4332-B60C-AEA1A30B95B1}" destId="{6376F733-A678-4836-B021-618DF3767292}" srcOrd="0" destOrd="0" parTransId="{CA1B7262-5320-4A03-822B-E8F290031B3F}" sibTransId="{53CF9251-BF03-4CC9-B27F-204B52810B2F}"/>
    <dgm:cxn modelId="{8B3DFED4-0FD2-49CF-A8EE-1C3CBA5D8C68}" srcId="{6B31BD49-E417-4332-B60C-AEA1A30B95B1}" destId="{55FBC6FA-08E0-4415-9FED-C88C1E01CE57}" srcOrd="2" destOrd="0" parTransId="{C57547DB-6DB5-42E5-84DF-7F90AB1CC3F9}" sibTransId="{F5E242B0-416D-488A-841B-791FC773251E}"/>
    <dgm:cxn modelId="{436B36D6-3511-4E43-8BCC-7CA5C087B59D}" srcId="{55FBC6FA-08E0-4415-9FED-C88C1E01CE57}" destId="{71399F7D-C1E2-409A-8207-9E83EB20619A}" srcOrd="2" destOrd="0" parTransId="{C4682A3C-CA51-46DC-9BAE-77368EE904E8}" sibTransId="{F172BF63-B71D-4D70-9C43-D7CE53744EAE}"/>
    <dgm:cxn modelId="{ED1C7FD6-17B8-41AC-8BB9-FE95A62A2D66}" type="presOf" srcId="{A6E9C9CD-09AD-4ACB-A4CE-F6A40CA5DB43}" destId="{AE771A53-6808-40FD-A2F4-9A88C6EDD750}" srcOrd="0" destOrd="0" presId="urn:microsoft.com/office/officeart/2005/8/layout/chevron2"/>
    <dgm:cxn modelId="{C825FCDF-87AA-4497-90C5-510FD988E3EF}" srcId="{6376F733-A678-4836-B021-618DF3767292}" destId="{A25D7159-7BBE-44C5-A6B4-FF52AC48D9AD}" srcOrd="0" destOrd="0" parTransId="{9BA4274C-7FCA-44CA-94EC-76C083FC8BEF}" sibTransId="{273A759B-B424-4A8D-9DCE-5272B005AD9B}"/>
    <dgm:cxn modelId="{E19434F2-9892-4E07-807B-93F43FF2594E}" srcId="{00824E13-4F16-4A67-8228-6821662E9057}" destId="{A6E9C9CD-09AD-4ACB-A4CE-F6A40CA5DB43}" srcOrd="0" destOrd="0" parTransId="{64170CB4-82DD-47D1-9D04-2AAE2F8852FB}" sibTransId="{15681C56-4C77-4289-B83B-C65FF30317FA}"/>
    <dgm:cxn modelId="{7F81F921-1599-49AC-8753-A7ABA03E3132}" type="presParOf" srcId="{EE757663-37D0-4623-938A-C3F52F68F5FC}" destId="{27EBB9F3-62D2-40D7-90E6-9DDA7EB661DA}" srcOrd="0" destOrd="0" presId="urn:microsoft.com/office/officeart/2005/8/layout/chevron2"/>
    <dgm:cxn modelId="{C44F7947-5B83-48C0-A7DD-E6BF12825169}" type="presParOf" srcId="{27EBB9F3-62D2-40D7-90E6-9DDA7EB661DA}" destId="{2D3A59B0-B797-4B88-AA18-AC073EB8412A}" srcOrd="0" destOrd="0" presId="urn:microsoft.com/office/officeart/2005/8/layout/chevron2"/>
    <dgm:cxn modelId="{C98DFF7B-1D46-41A2-95A5-4577F38DAF8A}" type="presParOf" srcId="{27EBB9F3-62D2-40D7-90E6-9DDA7EB661DA}" destId="{EB5CB890-AB14-41BF-BC1A-776FAB18AFF2}" srcOrd="1" destOrd="0" presId="urn:microsoft.com/office/officeart/2005/8/layout/chevron2"/>
    <dgm:cxn modelId="{65696F27-0836-49E0-B720-E9DE131F826E}" type="presParOf" srcId="{EE757663-37D0-4623-938A-C3F52F68F5FC}" destId="{A91BF8C2-50B0-4BC1-9E4C-4C70DE7A1B9F}" srcOrd="1" destOrd="0" presId="urn:microsoft.com/office/officeart/2005/8/layout/chevron2"/>
    <dgm:cxn modelId="{CDF816C3-7CD9-4058-8185-CBB1265DC4AE}" type="presParOf" srcId="{EE757663-37D0-4623-938A-C3F52F68F5FC}" destId="{ABAAADF8-97EA-4946-BFD1-3424575F44E0}" srcOrd="2" destOrd="0" presId="urn:microsoft.com/office/officeart/2005/8/layout/chevron2"/>
    <dgm:cxn modelId="{BD20530A-A17A-464E-A5FC-0BECA8AC8493}" type="presParOf" srcId="{ABAAADF8-97EA-4946-BFD1-3424575F44E0}" destId="{6B057DBD-D974-483F-8A4D-740E6889DA1D}" srcOrd="0" destOrd="0" presId="urn:microsoft.com/office/officeart/2005/8/layout/chevron2"/>
    <dgm:cxn modelId="{A80A1F57-2FC9-4B05-AD96-F4C671B7531B}" type="presParOf" srcId="{ABAAADF8-97EA-4946-BFD1-3424575F44E0}" destId="{AE771A53-6808-40FD-A2F4-9A88C6EDD750}" srcOrd="1" destOrd="0" presId="urn:microsoft.com/office/officeart/2005/8/layout/chevron2"/>
    <dgm:cxn modelId="{FC1A8222-B1A6-4E00-A838-AB4724E7BEFC}" type="presParOf" srcId="{EE757663-37D0-4623-938A-C3F52F68F5FC}" destId="{D865E840-FD7D-4A28-AB5D-DDC021F7E48F}" srcOrd="3" destOrd="0" presId="urn:microsoft.com/office/officeart/2005/8/layout/chevron2"/>
    <dgm:cxn modelId="{1D8887F5-B89C-448A-8B14-DC67150AB843}" type="presParOf" srcId="{EE757663-37D0-4623-938A-C3F52F68F5FC}" destId="{85A7999E-0B5D-4E9D-BA20-5DFCC61DAF7E}" srcOrd="4" destOrd="0" presId="urn:microsoft.com/office/officeart/2005/8/layout/chevron2"/>
    <dgm:cxn modelId="{07F8FC3B-5AF4-4D57-ADD2-5C5FED7E7382}" type="presParOf" srcId="{85A7999E-0B5D-4E9D-BA20-5DFCC61DAF7E}" destId="{46FFADB2-CF12-49CB-AB50-9B549486FCB6}" srcOrd="0" destOrd="0" presId="urn:microsoft.com/office/officeart/2005/8/layout/chevron2"/>
    <dgm:cxn modelId="{61518DBB-1336-4349-952B-0A9851386EA0}" type="presParOf" srcId="{85A7999E-0B5D-4E9D-BA20-5DFCC61DAF7E}" destId="{AB6AEE77-5F10-4133-8BF9-CFE08D1FC18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468617-C8F7-4C17-AA79-23C9466A468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328D074-BE65-4B59-915A-61527D3D8715}">
      <dgm:prSet/>
      <dgm:spPr/>
      <dgm:t>
        <a:bodyPr/>
        <a:lstStyle/>
        <a:p>
          <a:pPr>
            <a:lnSpc>
              <a:spcPct val="100000"/>
            </a:lnSpc>
          </a:pPr>
          <a:r>
            <a:rPr lang="en-US" b="1"/>
            <a:t>Behavioral Challenges:</a:t>
          </a:r>
          <a:br>
            <a:rPr lang="en-US" b="1"/>
          </a:br>
          <a:r>
            <a:rPr lang="en-US"/>
            <a:t>Irregular sleep schedules, late-night screen use, and lack of</a:t>
          </a:r>
          <a:r>
            <a:rPr lang="en-US" b="1"/>
            <a:t> physical activity</a:t>
          </a:r>
          <a:r>
            <a:rPr lang="en-US"/>
            <a:t> make difficult to maintain consistent sleep habits.</a:t>
          </a:r>
        </a:p>
      </dgm:t>
    </dgm:pt>
    <dgm:pt modelId="{5B3AA440-85BA-48DA-B19A-3CAA3C96FEC4}" type="parTrans" cxnId="{1EB4D311-75FB-43DC-A92C-884CCAA7D862}">
      <dgm:prSet/>
      <dgm:spPr/>
      <dgm:t>
        <a:bodyPr/>
        <a:lstStyle/>
        <a:p>
          <a:endParaRPr lang="en-US"/>
        </a:p>
      </dgm:t>
    </dgm:pt>
    <dgm:pt modelId="{8EF86BB2-42A2-44B9-BE00-28EF310B029D}" type="sibTrans" cxnId="{1EB4D311-75FB-43DC-A92C-884CCAA7D862}">
      <dgm:prSet/>
      <dgm:spPr/>
      <dgm:t>
        <a:bodyPr/>
        <a:lstStyle/>
        <a:p>
          <a:pPr>
            <a:lnSpc>
              <a:spcPct val="100000"/>
            </a:lnSpc>
          </a:pPr>
          <a:endParaRPr lang="en-US"/>
        </a:p>
      </dgm:t>
    </dgm:pt>
    <dgm:pt modelId="{AAACBB6D-A7CF-44F2-9840-FB165765D01C}">
      <dgm:prSet/>
      <dgm:spPr/>
      <dgm:t>
        <a:bodyPr/>
        <a:lstStyle/>
        <a:p>
          <a:pPr>
            <a:lnSpc>
              <a:spcPct val="100000"/>
            </a:lnSpc>
          </a:pPr>
          <a:r>
            <a:rPr lang="en-US" b="1"/>
            <a:t>Environmental Challenges:</a:t>
          </a:r>
          <a:br>
            <a:rPr lang="en-US" b="1"/>
          </a:br>
          <a:r>
            <a:rPr lang="en-US"/>
            <a:t>Noise, bright lights and uncomfortable </a:t>
          </a:r>
          <a:r>
            <a:rPr lang="en-US" b="1"/>
            <a:t>sleeping conditions</a:t>
          </a:r>
          <a:r>
            <a:rPr lang="en-US"/>
            <a:t>, and busy work or study schedules can disrupt sleep routines.</a:t>
          </a:r>
        </a:p>
      </dgm:t>
    </dgm:pt>
    <dgm:pt modelId="{12DAC107-56B8-4CA9-AFE4-3F8D941E979D}" type="parTrans" cxnId="{58C42DA2-31E7-4E1D-8869-6CAE279BB4A9}">
      <dgm:prSet/>
      <dgm:spPr/>
      <dgm:t>
        <a:bodyPr/>
        <a:lstStyle/>
        <a:p>
          <a:endParaRPr lang="en-US"/>
        </a:p>
      </dgm:t>
    </dgm:pt>
    <dgm:pt modelId="{02B36B2E-4552-40CD-B671-56291E85BF88}" type="sibTrans" cxnId="{58C42DA2-31E7-4E1D-8869-6CAE279BB4A9}">
      <dgm:prSet/>
      <dgm:spPr/>
      <dgm:t>
        <a:bodyPr/>
        <a:lstStyle/>
        <a:p>
          <a:pPr>
            <a:lnSpc>
              <a:spcPct val="100000"/>
            </a:lnSpc>
          </a:pPr>
          <a:endParaRPr lang="en-US"/>
        </a:p>
      </dgm:t>
    </dgm:pt>
    <dgm:pt modelId="{EBAF9F54-2888-44E6-818C-7875088E718E}">
      <dgm:prSet/>
      <dgm:spPr/>
      <dgm:t>
        <a:bodyPr/>
        <a:lstStyle/>
        <a:p>
          <a:pPr>
            <a:lnSpc>
              <a:spcPct val="100000"/>
            </a:lnSpc>
          </a:pPr>
          <a:r>
            <a:rPr lang="en-US" b="1"/>
            <a:t>Psychological Challenges:</a:t>
          </a:r>
          <a:br>
            <a:rPr lang="en-US" b="1"/>
          </a:br>
          <a:r>
            <a:rPr lang="en-US"/>
            <a:t>Stress, </a:t>
          </a:r>
          <a:r>
            <a:rPr lang="en-US" b="1"/>
            <a:t>anxiety</a:t>
          </a:r>
          <a:r>
            <a:rPr lang="en-US"/>
            <a:t>, low motivation, and poor </a:t>
          </a:r>
          <a:r>
            <a:rPr lang="en-US" b="1"/>
            <a:t>self-control </a:t>
          </a:r>
          <a:r>
            <a:rPr lang="en-US"/>
            <a:t>interfere with falling and staying asleep.</a:t>
          </a:r>
        </a:p>
      </dgm:t>
    </dgm:pt>
    <dgm:pt modelId="{2012EF18-D0E0-4888-AA7F-B1BBB1ACB4BE}" type="parTrans" cxnId="{141DE8E3-79D4-4EE7-9CBA-B13E42D19138}">
      <dgm:prSet/>
      <dgm:spPr/>
      <dgm:t>
        <a:bodyPr/>
        <a:lstStyle/>
        <a:p>
          <a:endParaRPr lang="en-US"/>
        </a:p>
      </dgm:t>
    </dgm:pt>
    <dgm:pt modelId="{6B41EB27-A4D5-4E3D-A83A-D3287E7959D2}" type="sibTrans" cxnId="{141DE8E3-79D4-4EE7-9CBA-B13E42D19138}">
      <dgm:prSet/>
      <dgm:spPr/>
      <dgm:t>
        <a:bodyPr/>
        <a:lstStyle/>
        <a:p>
          <a:pPr>
            <a:lnSpc>
              <a:spcPct val="100000"/>
            </a:lnSpc>
          </a:pPr>
          <a:endParaRPr lang="en-US"/>
        </a:p>
      </dgm:t>
    </dgm:pt>
    <dgm:pt modelId="{DD6C6425-CC8E-42D9-8704-AD9BEEE5480F}">
      <dgm:prSet/>
      <dgm:spPr/>
      <dgm:t>
        <a:bodyPr/>
        <a:lstStyle/>
        <a:p>
          <a:pPr>
            <a:lnSpc>
              <a:spcPct val="100000"/>
            </a:lnSpc>
          </a:pPr>
          <a:r>
            <a:rPr lang="en-US" b="1"/>
            <a:t>Social Challenges:</a:t>
          </a:r>
          <a:br>
            <a:rPr lang="en-US" b="1"/>
          </a:br>
          <a:r>
            <a:rPr lang="en-US"/>
            <a:t>Social media, cultural norms that undervalue sleep, and long working hours contribute to poor sleep hygiene.</a:t>
          </a:r>
        </a:p>
      </dgm:t>
    </dgm:pt>
    <dgm:pt modelId="{B78FA77F-C267-4463-A315-3D145D23C2C4}" type="parTrans" cxnId="{F1DCB806-69E5-453A-B0A5-A042768A8EBE}">
      <dgm:prSet/>
      <dgm:spPr/>
      <dgm:t>
        <a:bodyPr/>
        <a:lstStyle/>
        <a:p>
          <a:endParaRPr lang="en-US"/>
        </a:p>
      </dgm:t>
    </dgm:pt>
    <dgm:pt modelId="{E2E6ED1A-92F9-4ED4-BA36-6AB78D0E9056}" type="sibTrans" cxnId="{F1DCB806-69E5-453A-B0A5-A042768A8EBE}">
      <dgm:prSet/>
      <dgm:spPr/>
      <dgm:t>
        <a:bodyPr/>
        <a:lstStyle/>
        <a:p>
          <a:pPr>
            <a:lnSpc>
              <a:spcPct val="100000"/>
            </a:lnSpc>
          </a:pPr>
          <a:endParaRPr lang="en-US"/>
        </a:p>
      </dgm:t>
    </dgm:pt>
    <dgm:pt modelId="{403D96B8-DEFF-42EE-A355-F89B89AB7906}">
      <dgm:prSet/>
      <dgm:spPr/>
      <dgm:t>
        <a:bodyPr/>
        <a:lstStyle/>
        <a:p>
          <a:pPr>
            <a:lnSpc>
              <a:spcPct val="100000"/>
            </a:lnSpc>
          </a:pPr>
          <a:r>
            <a:rPr lang="en-US" b="1"/>
            <a:t>Physiological Challenges:</a:t>
          </a:r>
          <a:br>
            <a:rPr lang="en-US" b="1"/>
          </a:br>
          <a:r>
            <a:rPr lang="en-US"/>
            <a:t>Hormonal imbalances (</a:t>
          </a:r>
          <a:r>
            <a:rPr lang="en-US" b="1"/>
            <a:t>melatonin, cortisol)</a:t>
          </a:r>
          <a:r>
            <a:rPr lang="en-US"/>
            <a:t>, medical conditions like </a:t>
          </a:r>
          <a:r>
            <a:rPr lang="en-US" b="1"/>
            <a:t>insomnia</a:t>
          </a:r>
          <a:r>
            <a:rPr lang="en-US"/>
            <a:t>, </a:t>
          </a:r>
          <a:r>
            <a:rPr lang="en-US" b="1"/>
            <a:t>sleep apnea</a:t>
          </a:r>
          <a:r>
            <a:rPr lang="en-US"/>
            <a:t>, or chronic pain can disturb sleep cycles.</a:t>
          </a:r>
        </a:p>
      </dgm:t>
    </dgm:pt>
    <dgm:pt modelId="{03A35CB5-1057-4993-B868-C4291518A42E}" type="parTrans" cxnId="{6BE9DF89-5F21-44C4-978E-42FB9EADA995}">
      <dgm:prSet/>
      <dgm:spPr/>
      <dgm:t>
        <a:bodyPr/>
        <a:lstStyle/>
        <a:p>
          <a:endParaRPr lang="en-US"/>
        </a:p>
      </dgm:t>
    </dgm:pt>
    <dgm:pt modelId="{92CCE085-E03A-401A-AB4C-9B97D487D879}" type="sibTrans" cxnId="{6BE9DF89-5F21-44C4-978E-42FB9EADA995}">
      <dgm:prSet/>
      <dgm:spPr/>
      <dgm:t>
        <a:bodyPr/>
        <a:lstStyle/>
        <a:p>
          <a:endParaRPr lang="en-US"/>
        </a:p>
      </dgm:t>
    </dgm:pt>
    <dgm:pt modelId="{BC9E47E3-154D-4566-84C5-398525B4F21E}" type="pres">
      <dgm:prSet presAssocID="{B1468617-C8F7-4C17-AA79-23C9466A468D}" presName="root" presStyleCnt="0">
        <dgm:presLayoutVars>
          <dgm:dir/>
          <dgm:resizeHandles val="exact"/>
        </dgm:presLayoutVars>
      </dgm:prSet>
      <dgm:spPr/>
    </dgm:pt>
    <dgm:pt modelId="{E2B352AE-7556-4B17-A156-056C3CBBC3D3}" type="pres">
      <dgm:prSet presAssocID="{B1468617-C8F7-4C17-AA79-23C9466A468D}" presName="container" presStyleCnt="0">
        <dgm:presLayoutVars>
          <dgm:dir/>
          <dgm:resizeHandles val="exact"/>
        </dgm:presLayoutVars>
      </dgm:prSet>
      <dgm:spPr/>
    </dgm:pt>
    <dgm:pt modelId="{1DBB40B4-6B9A-49A5-8E8A-1BB3BA8AE581}" type="pres">
      <dgm:prSet presAssocID="{4328D074-BE65-4B59-915A-61527D3D8715}" presName="compNode" presStyleCnt="0"/>
      <dgm:spPr/>
    </dgm:pt>
    <dgm:pt modelId="{6FE7C746-EC8F-49AD-82A8-5B690D254ADE}" type="pres">
      <dgm:prSet presAssocID="{4328D074-BE65-4B59-915A-61527D3D8715}" presName="iconBgRect" presStyleLbl="bgShp" presStyleIdx="0" presStyleCnt="5"/>
      <dgm:spPr/>
    </dgm:pt>
    <dgm:pt modelId="{1CD4BFF1-96F9-4346-9FBF-636E690A979D}" type="pres">
      <dgm:prSet presAssocID="{4328D074-BE65-4B59-915A-61527D3D87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leep"/>
        </a:ext>
      </dgm:extLst>
    </dgm:pt>
    <dgm:pt modelId="{FACC6F40-5C58-488C-AB22-71EE9361B1A9}" type="pres">
      <dgm:prSet presAssocID="{4328D074-BE65-4B59-915A-61527D3D8715}" presName="spaceRect" presStyleCnt="0"/>
      <dgm:spPr/>
    </dgm:pt>
    <dgm:pt modelId="{738B7E10-1278-47A0-A837-C559D590ED0B}" type="pres">
      <dgm:prSet presAssocID="{4328D074-BE65-4B59-915A-61527D3D8715}" presName="textRect" presStyleLbl="revTx" presStyleIdx="0" presStyleCnt="5">
        <dgm:presLayoutVars>
          <dgm:chMax val="1"/>
          <dgm:chPref val="1"/>
        </dgm:presLayoutVars>
      </dgm:prSet>
      <dgm:spPr/>
    </dgm:pt>
    <dgm:pt modelId="{F3632612-B30A-42A8-B564-59EF6051BC69}" type="pres">
      <dgm:prSet presAssocID="{8EF86BB2-42A2-44B9-BE00-28EF310B029D}" presName="sibTrans" presStyleLbl="sibTrans2D1" presStyleIdx="0" presStyleCnt="0"/>
      <dgm:spPr/>
    </dgm:pt>
    <dgm:pt modelId="{FE8BAE5C-AB74-43E0-A922-736F7AA3E69A}" type="pres">
      <dgm:prSet presAssocID="{AAACBB6D-A7CF-44F2-9840-FB165765D01C}" presName="compNode" presStyleCnt="0"/>
      <dgm:spPr/>
    </dgm:pt>
    <dgm:pt modelId="{479C129A-56E6-4506-806B-2167006E9AE3}" type="pres">
      <dgm:prSet presAssocID="{AAACBB6D-A7CF-44F2-9840-FB165765D01C}" presName="iconBgRect" presStyleLbl="bgShp" presStyleIdx="1" presStyleCnt="5"/>
      <dgm:spPr/>
    </dgm:pt>
    <dgm:pt modelId="{21679A9B-D46C-4CBB-88B9-724C234F5BB7}" type="pres">
      <dgm:prSet presAssocID="{AAACBB6D-A7CF-44F2-9840-FB165765D01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reetlight"/>
        </a:ext>
      </dgm:extLst>
    </dgm:pt>
    <dgm:pt modelId="{FE537759-76FE-45E8-947B-85EAD61B541F}" type="pres">
      <dgm:prSet presAssocID="{AAACBB6D-A7CF-44F2-9840-FB165765D01C}" presName="spaceRect" presStyleCnt="0"/>
      <dgm:spPr/>
    </dgm:pt>
    <dgm:pt modelId="{FF63EDDE-8DD5-4067-83EE-9F5E4B28E547}" type="pres">
      <dgm:prSet presAssocID="{AAACBB6D-A7CF-44F2-9840-FB165765D01C}" presName="textRect" presStyleLbl="revTx" presStyleIdx="1" presStyleCnt="5">
        <dgm:presLayoutVars>
          <dgm:chMax val="1"/>
          <dgm:chPref val="1"/>
        </dgm:presLayoutVars>
      </dgm:prSet>
      <dgm:spPr/>
    </dgm:pt>
    <dgm:pt modelId="{DAA5FA89-95AA-49B2-9BDF-C4B6A2CA7D94}" type="pres">
      <dgm:prSet presAssocID="{02B36B2E-4552-40CD-B671-56291E85BF88}" presName="sibTrans" presStyleLbl="sibTrans2D1" presStyleIdx="0" presStyleCnt="0"/>
      <dgm:spPr/>
    </dgm:pt>
    <dgm:pt modelId="{A0B503BE-3BEF-4F82-A919-1C80FAE7E609}" type="pres">
      <dgm:prSet presAssocID="{EBAF9F54-2888-44E6-818C-7875088E718E}" presName="compNode" presStyleCnt="0"/>
      <dgm:spPr/>
    </dgm:pt>
    <dgm:pt modelId="{6151347A-BB21-4F8C-85D3-5E8BAB4186AB}" type="pres">
      <dgm:prSet presAssocID="{EBAF9F54-2888-44E6-818C-7875088E718E}" presName="iconBgRect" presStyleLbl="bgShp" presStyleIdx="2" presStyleCnt="5"/>
      <dgm:spPr/>
    </dgm:pt>
    <dgm:pt modelId="{0D141439-C222-4D5C-BEC4-8AF891DF45A4}" type="pres">
      <dgm:prSet presAssocID="{EBAF9F54-2888-44E6-818C-7875088E71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7C1C02A3-9854-4C75-80F6-EE8942C9B0E0}" type="pres">
      <dgm:prSet presAssocID="{EBAF9F54-2888-44E6-818C-7875088E718E}" presName="spaceRect" presStyleCnt="0"/>
      <dgm:spPr/>
    </dgm:pt>
    <dgm:pt modelId="{C297A890-FC73-4C90-9EE9-FFBE25725B0A}" type="pres">
      <dgm:prSet presAssocID="{EBAF9F54-2888-44E6-818C-7875088E718E}" presName="textRect" presStyleLbl="revTx" presStyleIdx="2" presStyleCnt="5">
        <dgm:presLayoutVars>
          <dgm:chMax val="1"/>
          <dgm:chPref val="1"/>
        </dgm:presLayoutVars>
      </dgm:prSet>
      <dgm:spPr/>
    </dgm:pt>
    <dgm:pt modelId="{3A0E9AFD-C1DB-4AD8-B19D-BE2A641728EF}" type="pres">
      <dgm:prSet presAssocID="{6B41EB27-A4D5-4E3D-A83A-D3287E7959D2}" presName="sibTrans" presStyleLbl="sibTrans2D1" presStyleIdx="0" presStyleCnt="0"/>
      <dgm:spPr/>
    </dgm:pt>
    <dgm:pt modelId="{EB65796D-9ACD-45B0-B566-880D28A5BFE6}" type="pres">
      <dgm:prSet presAssocID="{DD6C6425-CC8E-42D9-8704-AD9BEEE5480F}" presName="compNode" presStyleCnt="0"/>
      <dgm:spPr/>
    </dgm:pt>
    <dgm:pt modelId="{7A9D78DF-BA03-4B64-AD8B-A5809FA40D35}" type="pres">
      <dgm:prSet presAssocID="{DD6C6425-CC8E-42D9-8704-AD9BEEE5480F}" presName="iconBgRect" presStyleLbl="bgShp" presStyleIdx="3" presStyleCnt="5"/>
      <dgm:spPr/>
    </dgm:pt>
    <dgm:pt modelId="{28A28D29-527C-47EB-A934-1FA3811A0B4E}" type="pres">
      <dgm:prSet presAssocID="{DD6C6425-CC8E-42D9-8704-AD9BEEE548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A84F1770-8330-457C-9DA6-1359D7423ED9}" type="pres">
      <dgm:prSet presAssocID="{DD6C6425-CC8E-42D9-8704-AD9BEEE5480F}" presName="spaceRect" presStyleCnt="0"/>
      <dgm:spPr/>
    </dgm:pt>
    <dgm:pt modelId="{45F33DB1-2567-49DE-895D-8AB06DABFD16}" type="pres">
      <dgm:prSet presAssocID="{DD6C6425-CC8E-42D9-8704-AD9BEEE5480F}" presName="textRect" presStyleLbl="revTx" presStyleIdx="3" presStyleCnt="5">
        <dgm:presLayoutVars>
          <dgm:chMax val="1"/>
          <dgm:chPref val="1"/>
        </dgm:presLayoutVars>
      </dgm:prSet>
      <dgm:spPr/>
    </dgm:pt>
    <dgm:pt modelId="{9E841EE7-D633-4E55-AE40-4B01168AA9FA}" type="pres">
      <dgm:prSet presAssocID="{E2E6ED1A-92F9-4ED4-BA36-6AB78D0E9056}" presName="sibTrans" presStyleLbl="sibTrans2D1" presStyleIdx="0" presStyleCnt="0"/>
      <dgm:spPr/>
    </dgm:pt>
    <dgm:pt modelId="{68BFA334-6CBB-4C30-9B15-02CF3F828CEE}" type="pres">
      <dgm:prSet presAssocID="{403D96B8-DEFF-42EE-A355-F89B89AB7906}" presName="compNode" presStyleCnt="0"/>
      <dgm:spPr/>
    </dgm:pt>
    <dgm:pt modelId="{F1B33DA9-7CBB-4A9B-9AF6-514D9D2BC5A5}" type="pres">
      <dgm:prSet presAssocID="{403D96B8-DEFF-42EE-A355-F89B89AB7906}" presName="iconBgRect" presStyleLbl="bgShp" presStyleIdx="4" presStyleCnt="5"/>
      <dgm:spPr/>
    </dgm:pt>
    <dgm:pt modelId="{A5B79C27-E6DB-49E5-A918-8E24AAFC1B2C}" type="pres">
      <dgm:prSet presAssocID="{403D96B8-DEFF-42EE-A355-F89B89AB790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mach"/>
        </a:ext>
      </dgm:extLst>
    </dgm:pt>
    <dgm:pt modelId="{EE712E0A-8060-4911-B5F9-6AF88FCE07F8}" type="pres">
      <dgm:prSet presAssocID="{403D96B8-DEFF-42EE-A355-F89B89AB7906}" presName="spaceRect" presStyleCnt="0"/>
      <dgm:spPr/>
    </dgm:pt>
    <dgm:pt modelId="{C21ADB40-81EF-4D7E-B4BE-D051F3367B07}" type="pres">
      <dgm:prSet presAssocID="{403D96B8-DEFF-42EE-A355-F89B89AB7906}" presName="textRect" presStyleLbl="revTx" presStyleIdx="4" presStyleCnt="5">
        <dgm:presLayoutVars>
          <dgm:chMax val="1"/>
          <dgm:chPref val="1"/>
        </dgm:presLayoutVars>
      </dgm:prSet>
      <dgm:spPr/>
    </dgm:pt>
  </dgm:ptLst>
  <dgm:cxnLst>
    <dgm:cxn modelId="{F1DCB806-69E5-453A-B0A5-A042768A8EBE}" srcId="{B1468617-C8F7-4C17-AA79-23C9466A468D}" destId="{DD6C6425-CC8E-42D9-8704-AD9BEEE5480F}" srcOrd="3" destOrd="0" parTransId="{B78FA77F-C267-4463-A315-3D145D23C2C4}" sibTransId="{E2E6ED1A-92F9-4ED4-BA36-6AB78D0E9056}"/>
    <dgm:cxn modelId="{1EB4D311-75FB-43DC-A92C-884CCAA7D862}" srcId="{B1468617-C8F7-4C17-AA79-23C9466A468D}" destId="{4328D074-BE65-4B59-915A-61527D3D8715}" srcOrd="0" destOrd="0" parTransId="{5B3AA440-85BA-48DA-B19A-3CAA3C96FEC4}" sibTransId="{8EF86BB2-42A2-44B9-BE00-28EF310B029D}"/>
    <dgm:cxn modelId="{0CE92F2B-17B6-467C-8FC2-FCA349B7E6D3}" type="presOf" srcId="{02B36B2E-4552-40CD-B671-56291E85BF88}" destId="{DAA5FA89-95AA-49B2-9BDF-C4B6A2CA7D94}" srcOrd="0" destOrd="0" presId="urn:microsoft.com/office/officeart/2018/2/layout/IconCircleList"/>
    <dgm:cxn modelId="{082C862F-4244-498C-8D67-7D01EB19151F}" type="presOf" srcId="{DD6C6425-CC8E-42D9-8704-AD9BEEE5480F}" destId="{45F33DB1-2567-49DE-895D-8AB06DABFD16}" srcOrd="0" destOrd="0" presId="urn:microsoft.com/office/officeart/2018/2/layout/IconCircleList"/>
    <dgm:cxn modelId="{7A621041-F341-4846-8D8C-24BADB2F47F0}" type="presOf" srcId="{6B41EB27-A4D5-4E3D-A83A-D3287E7959D2}" destId="{3A0E9AFD-C1DB-4AD8-B19D-BE2A641728EF}" srcOrd="0" destOrd="0" presId="urn:microsoft.com/office/officeart/2018/2/layout/IconCircleList"/>
    <dgm:cxn modelId="{8909A866-870F-4A08-83E3-7671E00554C4}" type="presOf" srcId="{8EF86BB2-42A2-44B9-BE00-28EF310B029D}" destId="{F3632612-B30A-42A8-B564-59EF6051BC69}" srcOrd="0" destOrd="0" presId="urn:microsoft.com/office/officeart/2018/2/layout/IconCircleList"/>
    <dgm:cxn modelId="{C8CE2D4E-D181-4DFB-850C-3D6406C37C68}" type="presOf" srcId="{B1468617-C8F7-4C17-AA79-23C9466A468D}" destId="{BC9E47E3-154D-4566-84C5-398525B4F21E}" srcOrd="0" destOrd="0" presId="urn:microsoft.com/office/officeart/2018/2/layout/IconCircleList"/>
    <dgm:cxn modelId="{FE66BB74-75F3-40AA-A4F0-8608151391BA}" type="presOf" srcId="{AAACBB6D-A7CF-44F2-9840-FB165765D01C}" destId="{FF63EDDE-8DD5-4067-83EE-9F5E4B28E547}" srcOrd="0" destOrd="0" presId="urn:microsoft.com/office/officeart/2018/2/layout/IconCircleList"/>
    <dgm:cxn modelId="{6BE9DF89-5F21-44C4-978E-42FB9EADA995}" srcId="{B1468617-C8F7-4C17-AA79-23C9466A468D}" destId="{403D96B8-DEFF-42EE-A355-F89B89AB7906}" srcOrd="4" destOrd="0" parTransId="{03A35CB5-1057-4993-B868-C4291518A42E}" sibTransId="{92CCE085-E03A-401A-AB4C-9B97D487D879}"/>
    <dgm:cxn modelId="{6D84839E-42C8-453E-B2E8-58580D20A2EC}" type="presOf" srcId="{E2E6ED1A-92F9-4ED4-BA36-6AB78D0E9056}" destId="{9E841EE7-D633-4E55-AE40-4B01168AA9FA}" srcOrd="0" destOrd="0" presId="urn:microsoft.com/office/officeart/2018/2/layout/IconCircleList"/>
    <dgm:cxn modelId="{58C42DA2-31E7-4E1D-8869-6CAE279BB4A9}" srcId="{B1468617-C8F7-4C17-AA79-23C9466A468D}" destId="{AAACBB6D-A7CF-44F2-9840-FB165765D01C}" srcOrd="1" destOrd="0" parTransId="{12DAC107-56B8-4CA9-AFE4-3F8D941E979D}" sibTransId="{02B36B2E-4552-40CD-B671-56291E85BF88}"/>
    <dgm:cxn modelId="{1E563AC1-26CD-4325-94C1-3246339FBD31}" type="presOf" srcId="{EBAF9F54-2888-44E6-818C-7875088E718E}" destId="{C297A890-FC73-4C90-9EE9-FFBE25725B0A}" srcOrd="0" destOrd="0" presId="urn:microsoft.com/office/officeart/2018/2/layout/IconCircleList"/>
    <dgm:cxn modelId="{4286A9C9-8A37-42AA-9152-1996A923A23A}" type="presOf" srcId="{403D96B8-DEFF-42EE-A355-F89B89AB7906}" destId="{C21ADB40-81EF-4D7E-B4BE-D051F3367B07}" srcOrd="0" destOrd="0" presId="urn:microsoft.com/office/officeart/2018/2/layout/IconCircleList"/>
    <dgm:cxn modelId="{DB3ABED5-3FDE-4D45-85A3-3EE4E58202DC}" type="presOf" srcId="{4328D074-BE65-4B59-915A-61527D3D8715}" destId="{738B7E10-1278-47A0-A837-C559D590ED0B}" srcOrd="0" destOrd="0" presId="urn:microsoft.com/office/officeart/2018/2/layout/IconCircleList"/>
    <dgm:cxn modelId="{141DE8E3-79D4-4EE7-9CBA-B13E42D19138}" srcId="{B1468617-C8F7-4C17-AA79-23C9466A468D}" destId="{EBAF9F54-2888-44E6-818C-7875088E718E}" srcOrd="2" destOrd="0" parTransId="{2012EF18-D0E0-4888-AA7F-B1BBB1ACB4BE}" sibTransId="{6B41EB27-A4D5-4E3D-A83A-D3287E7959D2}"/>
    <dgm:cxn modelId="{80C19E22-EBE3-4C4D-A8F7-54CCC3F49937}" type="presParOf" srcId="{BC9E47E3-154D-4566-84C5-398525B4F21E}" destId="{E2B352AE-7556-4B17-A156-056C3CBBC3D3}" srcOrd="0" destOrd="0" presId="urn:microsoft.com/office/officeart/2018/2/layout/IconCircleList"/>
    <dgm:cxn modelId="{D0AD90BC-3E72-4D02-9AE1-ED63427F6005}" type="presParOf" srcId="{E2B352AE-7556-4B17-A156-056C3CBBC3D3}" destId="{1DBB40B4-6B9A-49A5-8E8A-1BB3BA8AE581}" srcOrd="0" destOrd="0" presId="urn:microsoft.com/office/officeart/2018/2/layout/IconCircleList"/>
    <dgm:cxn modelId="{E07DFEEE-9ADB-4A97-94A2-7660CE1B0DF6}" type="presParOf" srcId="{1DBB40B4-6B9A-49A5-8E8A-1BB3BA8AE581}" destId="{6FE7C746-EC8F-49AD-82A8-5B690D254ADE}" srcOrd="0" destOrd="0" presId="urn:microsoft.com/office/officeart/2018/2/layout/IconCircleList"/>
    <dgm:cxn modelId="{EB5D47E8-C4A4-4604-B0F2-F2788BA9CBC3}" type="presParOf" srcId="{1DBB40B4-6B9A-49A5-8E8A-1BB3BA8AE581}" destId="{1CD4BFF1-96F9-4346-9FBF-636E690A979D}" srcOrd="1" destOrd="0" presId="urn:microsoft.com/office/officeart/2018/2/layout/IconCircleList"/>
    <dgm:cxn modelId="{17251F04-BA8B-4A07-9862-14C1EB2AE7AB}" type="presParOf" srcId="{1DBB40B4-6B9A-49A5-8E8A-1BB3BA8AE581}" destId="{FACC6F40-5C58-488C-AB22-71EE9361B1A9}" srcOrd="2" destOrd="0" presId="urn:microsoft.com/office/officeart/2018/2/layout/IconCircleList"/>
    <dgm:cxn modelId="{47E4E297-4FD5-4D3F-8D83-52AA5E99C742}" type="presParOf" srcId="{1DBB40B4-6B9A-49A5-8E8A-1BB3BA8AE581}" destId="{738B7E10-1278-47A0-A837-C559D590ED0B}" srcOrd="3" destOrd="0" presId="urn:microsoft.com/office/officeart/2018/2/layout/IconCircleList"/>
    <dgm:cxn modelId="{B34766E5-CC7D-4D2D-8F0F-3A9E7BFC6ADB}" type="presParOf" srcId="{E2B352AE-7556-4B17-A156-056C3CBBC3D3}" destId="{F3632612-B30A-42A8-B564-59EF6051BC69}" srcOrd="1" destOrd="0" presId="urn:microsoft.com/office/officeart/2018/2/layout/IconCircleList"/>
    <dgm:cxn modelId="{A1B7F8D4-0502-4A6C-8295-A523C7CFB8B1}" type="presParOf" srcId="{E2B352AE-7556-4B17-A156-056C3CBBC3D3}" destId="{FE8BAE5C-AB74-43E0-A922-736F7AA3E69A}" srcOrd="2" destOrd="0" presId="urn:microsoft.com/office/officeart/2018/2/layout/IconCircleList"/>
    <dgm:cxn modelId="{FA4044D9-99F7-4CC7-A072-FE2BFB4FC8D7}" type="presParOf" srcId="{FE8BAE5C-AB74-43E0-A922-736F7AA3E69A}" destId="{479C129A-56E6-4506-806B-2167006E9AE3}" srcOrd="0" destOrd="0" presId="urn:microsoft.com/office/officeart/2018/2/layout/IconCircleList"/>
    <dgm:cxn modelId="{B85265F2-1154-4502-9127-9FB4248A673B}" type="presParOf" srcId="{FE8BAE5C-AB74-43E0-A922-736F7AA3E69A}" destId="{21679A9B-D46C-4CBB-88B9-724C234F5BB7}" srcOrd="1" destOrd="0" presId="urn:microsoft.com/office/officeart/2018/2/layout/IconCircleList"/>
    <dgm:cxn modelId="{B433C354-4D7A-4784-9F4A-1DDA87FF9986}" type="presParOf" srcId="{FE8BAE5C-AB74-43E0-A922-736F7AA3E69A}" destId="{FE537759-76FE-45E8-947B-85EAD61B541F}" srcOrd="2" destOrd="0" presId="urn:microsoft.com/office/officeart/2018/2/layout/IconCircleList"/>
    <dgm:cxn modelId="{FAC7D364-5B22-41DD-AA04-A4F275FB24BE}" type="presParOf" srcId="{FE8BAE5C-AB74-43E0-A922-736F7AA3E69A}" destId="{FF63EDDE-8DD5-4067-83EE-9F5E4B28E547}" srcOrd="3" destOrd="0" presId="urn:microsoft.com/office/officeart/2018/2/layout/IconCircleList"/>
    <dgm:cxn modelId="{523DB788-9134-4EE7-B7FC-3A361D1013B4}" type="presParOf" srcId="{E2B352AE-7556-4B17-A156-056C3CBBC3D3}" destId="{DAA5FA89-95AA-49B2-9BDF-C4B6A2CA7D94}" srcOrd="3" destOrd="0" presId="urn:microsoft.com/office/officeart/2018/2/layout/IconCircleList"/>
    <dgm:cxn modelId="{6A38FEA7-4B18-46D7-8FB5-5567F8BC7FB0}" type="presParOf" srcId="{E2B352AE-7556-4B17-A156-056C3CBBC3D3}" destId="{A0B503BE-3BEF-4F82-A919-1C80FAE7E609}" srcOrd="4" destOrd="0" presId="urn:microsoft.com/office/officeart/2018/2/layout/IconCircleList"/>
    <dgm:cxn modelId="{F8A2F394-1EF5-41BD-BC57-1C3849571873}" type="presParOf" srcId="{A0B503BE-3BEF-4F82-A919-1C80FAE7E609}" destId="{6151347A-BB21-4F8C-85D3-5E8BAB4186AB}" srcOrd="0" destOrd="0" presId="urn:microsoft.com/office/officeart/2018/2/layout/IconCircleList"/>
    <dgm:cxn modelId="{713A0BD8-01B0-471A-963F-CFD47DE23B76}" type="presParOf" srcId="{A0B503BE-3BEF-4F82-A919-1C80FAE7E609}" destId="{0D141439-C222-4D5C-BEC4-8AF891DF45A4}" srcOrd="1" destOrd="0" presId="urn:microsoft.com/office/officeart/2018/2/layout/IconCircleList"/>
    <dgm:cxn modelId="{B8EE157C-C113-452E-86B9-8F1004481E78}" type="presParOf" srcId="{A0B503BE-3BEF-4F82-A919-1C80FAE7E609}" destId="{7C1C02A3-9854-4C75-80F6-EE8942C9B0E0}" srcOrd="2" destOrd="0" presId="urn:microsoft.com/office/officeart/2018/2/layout/IconCircleList"/>
    <dgm:cxn modelId="{F16E918D-1695-4ABE-BF25-4275B3CED099}" type="presParOf" srcId="{A0B503BE-3BEF-4F82-A919-1C80FAE7E609}" destId="{C297A890-FC73-4C90-9EE9-FFBE25725B0A}" srcOrd="3" destOrd="0" presId="urn:microsoft.com/office/officeart/2018/2/layout/IconCircleList"/>
    <dgm:cxn modelId="{DB6C32DD-DD6C-40DB-A7A9-29B8B6A35494}" type="presParOf" srcId="{E2B352AE-7556-4B17-A156-056C3CBBC3D3}" destId="{3A0E9AFD-C1DB-4AD8-B19D-BE2A641728EF}" srcOrd="5" destOrd="0" presId="urn:microsoft.com/office/officeart/2018/2/layout/IconCircleList"/>
    <dgm:cxn modelId="{B90C3CF5-99DE-4549-84AB-0372B428F7D8}" type="presParOf" srcId="{E2B352AE-7556-4B17-A156-056C3CBBC3D3}" destId="{EB65796D-9ACD-45B0-B566-880D28A5BFE6}" srcOrd="6" destOrd="0" presId="urn:microsoft.com/office/officeart/2018/2/layout/IconCircleList"/>
    <dgm:cxn modelId="{4EA89D20-679E-41BC-BD8D-817E5CEBE612}" type="presParOf" srcId="{EB65796D-9ACD-45B0-B566-880D28A5BFE6}" destId="{7A9D78DF-BA03-4B64-AD8B-A5809FA40D35}" srcOrd="0" destOrd="0" presId="urn:microsoft.com/office/officeart/2018/2/layout/IconCircleList"/>
    <dgm:cxn modelId="{EBE839DE-AF1F-4620-8201-FA1AF2F439BB}" type="presParOf" srcId="{EB65796D-9ACD-45B0-B566-880D28A5BFE6}" destId="{28A28D29-527C-47EB-A934-1FA3811A0B4E}" srcOrd="1" destOrd="0" presId="urn:microsoft.com/office/officeart/2018/2/layout/IconCircleList"/>
    <dgm:cxn modelId="{91F9AD45-D032-40A3-BE60-556FDA70A2C9}" type="presParOf" srcId="{EB65796D-9ACD-45B0-B566-880D28A5BFE6}" destId="{A84F1770-8330-457C-9DA6-1359D7423ED9}" srcOrd="2" destOrd="0" presId="urn:microsoft.com/office/officeart/2018/2/layout/IconCircleList"/>
    <dgm:cxn modelId="{179D6DE7-4C93-44C7-9A13-6499350513C7}" type="presParOf" srcId="{EB65796D-9ACD-45B0-B566-880D28A5BFE6}" destId="{45F33DB1-2567-49DE-895D-8AB06DABFD16}" srcOrd="3" destOrd="0" presId="urn:microsoft.com/office/officeart/2018/2/layout/IconCircleList"/>
    <dgm:cxn modelId="{5548FC2A-FAD4-4C9D-B439-4D4327C99894}" type="presParOf" srcId="{E2B352AE-7556-4B17-A156-056C3CBBC3D3}" destId="{9E841EE7-D633-4E55-AE40-4B01168AA9FA}" srcOrd="7" destOrd="0" presId="urn:microsoft.com/office/officeart/2018/2/layout/IconCircleList"/>
    <dgm:cxn modelId="{88A0D06D-FC6A-4752-85CF-1E78C4FE9329}" type="presParOf" srcId="{E2B352AE-7556-4B17-A156-056C3CBBC3D3}" destId="{68BFA334-6CBB-4C30-9B15-02CF3F828CEE}" srcOrd="8" destOrd="0" presId="urn:microsoft.com/office/officeart/2018/2/layout/IconCircleList"/>
    <dgm:cxn modelId="{8C3A0035-4F90-4DFB-B0E8-124100680F7B}" type="presParOf" srcId="{68BFA334-6CBB-4C30-9B15-02CF3F828CEE}" destId="{F1B33DA9-7CBB-4A9B-9AF6-514D9D2BC5A5}" srcOrd="0" destOrd="0" presId="urn:microsoft.com/office/officeart/2018/2/layout/IconCircleList"/>
    <dgm:cxn modelId="{2EFC0174-D017-4152-9D43-450FA6474B42}" type="presParOf" srcId="{68BFA334-6CBB-4C30-9B15-02CF3F828CEE}" destId="{A5B79C27-E6DB-49E5-A918-8E24AAFC1B2C}" srcOrd="1" destOrd="0" presId="urn:microsoft.com/office/officeart/2018/2/layout/IconCircleList"/>
    <dgm:cxn modelId="{B884B84D-DC02-47DB-BE7E-47B9BDEAD797}" type="presParOf" srcId="{68BFA334-6CBB-4C30-9B15-02CF3F828CEE}" destId="{EE712E0A-8060-4911-B5F9-6AF88FCE07F8}" srcOrd="2" destOrd="0" presId="urn:microsoft.com/office/officeart/2018/2/layout/IconCircleList"/>
    <dgm:cxn modelId="{16A5F499-311F-49C5-9BF6-61224AC1BEED}" type="presParOf" srcId="{68BFA334-6CBB-4C30-9B15-02CF3F828CEE}" destId="{C21ADB40-81EF-4D7E-B4BE-D051F3367B0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A59B0-B797-4B88-AA18-AC073EB8412A}">
      <dsp:nvSpPr>
        <dsp:cNvPr id="0" name=""/>
        <dsp:cNvSpPr/>
      </dsp:nvSpPr>
      <dsp:spPr>
        <a:xfrm rot="5400000">
          <a:off x="-258619" y="260730"/>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a:latin typeface="Univers Condensed"/>
            </a:rPr>
            <a:t>Physical health</a:t>
          </a:r>
          <a:endParaRPr lang="en-US" sz="1700" kern="1200"/>
        </a:p>
      </dsp:txBody>
      <dsp:txXfrm rot="-5400000">
        <a:off x="1" y="605556"/>
        <a:ext cx="1206892" cy="517239"/>
      </dsp:txXfrm>
    </dsp:sp>
    <dsp:sp modelId="{EB5CB890-AB14-41BF-BC1A-776FAB18AFF2}">
      <dsp:nvSpPr>
        <dsp:cNvPr id="0" name=""/>
        <dsp:cNvSpPr/>
      </dsp:nvSpPr>
      <dsp:spPr>
        <a:xfrm rot="5400000">
          <a:off x="3129203" y="-1920199"/>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Good and </a:t>
          </a:r>
          <a:r>
            <a:rPr lang="en-US" sz="1800" b="1" kern="1200">
              <a:latin typeface="Arial"/>
              <a:cs typeface="Arial"/>
            </a:rPr>
            <a:t>strong immune</a:t>
          </a:r>
          <a:r>
            <a:rPr lang="en-US" sz="1800" kern="1200">
              <a:latin typeface="Arial"/>
              <a:cs typeface="Arial"/>
            </a:rPr>
            <a:t> system 💪</a:t>
          </a:r>
        </a:p>
        <a:p>
          <a:pPr marL="171450" lvl="1" indent="-171450" algn="l" defTabSz="800100" rtl="0">
            <a:lnSpc>
              <a:spcPct val="90000"/>
            </a:lnSpc>
            <a:spcBef>
              <a:spcPct val="0"/>
            </a:spcBef>
            <a:spcAft>
              <a:spcPct val="15000"/>
            </a:spcAft>
            <a:buChar char="•"/>
          </a:pPr>
          <a:r>
            <a:rPr lang="en-US" kern="1200">
              <a:latin typeface="Arial"/>
              <a:cs typeface="Arial"/>
            </a:rPr>
            <a:t>Balance our </a:t>
          </a:r>
          <a:r>
            <a:rPr lang="en-US" b="1" kern="1200">
              <a:latin typeface="Arial"/>
              <a:cs typeface="Arial"/>
            </a:rPr>
            <a:t>metabolism</a:t>
          </a:r>
          <a:r>
            <a:rPr lang="en-US" kern="1200">
              <a:latin typeface="Arial"/>
              <a:cs typeface="Arial"/>
            </a:rPr>
            <a:t>⚖️ and decrease risk of illness🫀</a:t>
          </a:r>
          <a:r>
            <a:rPr lang="en-US" sz="1000" kern="1200">
              <a:latin typeface="Arial"/>
              <a:cs typeface="Arial"/>
            </a:rPr>
            <a:t>( </a:t>
          </a:r>
          <a:r>
            <a:rPr lang="en-US" sz="1000" kern="1200">
              <a:latin typeface="Arial"/>
              <a:cs typeface="Arial"/>
              <a:hlinkClick xmlns:r="http://schemas.openxmlformats.org/officeDocument/2006/relationships" r:id="rId1"/>
            </a:rPr>
            <a:t>NIH 2022</a:t>
          </a:r>
          <a:r>
            <a:rPr lang="en-US" sz="1000" kern="1200">
              <a:latin typeface="Arial"/>
              <a:cs typeface="Arial"/>
            </a:rPr>
            <a:t> )</a:t>
          </a:r>
        </a:p>
      </dsp:txBody>
      <dsp:txXfrm rot="-5400000">
        <a:off x="1206893" y="56818"/>
        <a:ext cx="4910600" cy="1011271"/>
      </dsp:txXfrm>
    </dsp:sp>
    <dsp:sp modelId="{6B057DBD-D974-483F-8A4D-740E6889DA1D}">
      <dsp:nvSpPr>
        <dsp:cNvPr id="0" name=""/>
        <dsp:cNvSpPr/>
      </dsp:nvSpPr>
      <dsp:spPr>
        <a:xfrm rot="5400000">
          <a:off x="-258619" y="1792091"/>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a:latin typeface="Arial"/>
              <a:cs typeface="Arial"/>
            </a:rPr>
            <a:t>Mental health</a:t>
          </a:r>
        </a:p>
      </dsp:txBody>
      <dsp:txXfrm rot="-5400000">
        <a:off x="1" y="2136917"/>
        <a:ext cx="1206892" cy="517239"/>
      </dsp:txXfrm>
    </dsp:sp>
    <dsp:sp modelId="{AE771A53-6808-40FD-A2F4-9A88C6EDD750}">
      <dsp:nvSpPr>
        <dsp:cNvPr id="0" name=""/>
        <dsp:cNvSpPr/>
      </dsp:nvSpPr>
      <dsp:spPr>
        <a:xfrm rot="5400000">
          <a:off x="3129203" y="-388839"/>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Decreases our </a:t>
          </a:r>
          <a:r>
            <a:rPr lang="en-US" sz="1800" b="1" kern="1200">
              <a:latin typeface="Arial"/>
              <a:cs typeface="Arial"/>
            </a:rPr>
            <a:t>stress</a:t>
          </a:r>
          <a:r>
            <a:rPr lang="en-US" sz="1800" kern="1200">
              <a:latin typeface="Arial"/>
              <a:cs typeface="Arial"/>
            </a:rPr>
            <a:t> and balances our </a:t>
          </a:r>
          <a:r>
            <a:rPr lang="en-US" sz="1800" b="1" kern="1200">
              <a:latin typeface="Arial"/>
              <a:cs typeface="Arial"/>
            </a:rPr>
            <a:t>emotions</a:t>
          </a:r>
        </a:p>
        <a:p>
          <a:pPr marL="171450" lvl="1" indent="-171450" algn="l" defTabSz="800100" rtl="0">
            <a:lnSpc>
              <a:spcPct val="90000"/>
            </a:lnSpc>
            <a:spcBef>
              <a:spcPct val="0"/>
            </a:spcBef>
            <a:spcAft>
              <a:spcPct val="15000"/>
            </a:spcAft>
            <a:buChar char="•"/>
          </a:pPr>
          <a:r>
            <a:rPr lang="en-US" kern="1200">
              <a:latin typeface="Arial"/>
              <a:cs typeface="Arial"/>
            </a:rPr>
            <a:t>Increase our </a:t>
          </a:r>
          <a:r>
            <a:rPr lang="en-US" b="1" kern="1200">
              <a:latin typeface="Arial"/>
              <a:cs typeface="Arial"/>
            </a:rPr>
            <a:t>focus</a:t>
          </a:r>
          <a:r>
            <a:rPr lang="en-US" kern="1200">
              <a:latin typeface="Arial"/>
              <a:cs typeface="Arial"/>
            </a:rPr>
            <a:t>, </a:t>
          </a:r>
          <a:r>
            <a:rPr lang="en-US" b="1" kern="1200">
              <a:latin typeface="Arial"/>
              <a:cs typeface="Arial"/>
            </a:rPr>
            <a:t>self control </a:t>
          </a:r>
          <a:r>
            <a:rPr lang="en-US" kern="1200">
              <a:latin typeface="Arial"/>
              <a:cs typeface="Arial"/>
            </a:rPr>
            <a:t>and also </a:t>
          </a:r>
          <a:r>
            <a:rPr lang="en-US" b="1" kern="1200">
              <a:latin typeface="Arial"/>
              <a:cs typeface="Arial"/>
            </a:rPr>
            <a:t>critical thinking</a:t>
          </a:r>
          <a:r>
            <a:rPr lang="en-US" kern="1200">
              <a:latin typeface="Arial"/>
              <a:cs typeface="Arial"/>
            </a:rPr>
            <a:t> </a:t>
          </a:r>
          <a:r>
            <a:rPr lang="en-US" sz="1000" kern="1200">
              <a:latin typeface="Arial"/>
              <a:cs typeface="Arial"/>
            </a:rPr>
            <a:t>(</a:t>
          </a:r>
          <a:r>
            <a:rPr lang="en-US" sz="1200" kern="1200">
              <a:latin typeface="Arial"/>
              <a:cs typeface="Arial"/>
              <a:hlinkClick xmlns:r="http://schemas.openxmlformats.org/officeDocument/2006/relationships" r:id="rId2"/>
            </a:rPr>
            <a:t>NHS-UK</a:t>
          </a:r>
          <a:r>
            <a:rPr lang="en-US" sz="1200" kern="1200">
              <a:latin typeface="Arial"/>
              <a:cs typeface="Arial"/>
            </a:rPr>
            <a:t> 2024)</a:t>
          </a:r>
        </a:p>
      </dsp:txBody>
      <dsp:txXfrm rot="-5400000">
        <a:off x="1206893" y="1588178"/>
        <a:ext cx="4910600" cy="1011271"/>
      </dsp:txXfrm>
    </dsp:sp>
    <dsp:sp modelId="{46FFADB2-CF12-49CB-AB50-9B549486FCB6}">
      <dsp:nvSpPr>
        <dsp:cNvPr id="0" name=""/>
        <dsp:cNvSpPr/>
      </dsp:nvSpPr>
      <dsp:spPr>
        <a:xfrm rot="5400000">
          <a:off x="-258619" y="3323451"/>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err="1">
              <a:latin typeface="Arial"/>
              <a:cs typeface="Arial"/>
            </a:rPr>
            <a:t>Behavioural</a:t>
          </a:r>
          <a:r>
            <a:rPr lang="en-US" sz="1700" kern="1200">
              <a:latin typeface="Arial"/>
              <a:cs typeface="Arial"/>
            </a:rPr>
            <a:t> abilities</a:t>
          </a:r>
        </a:p>
      </dsp:txBody>
      <dsp:txXfrm rot="-5400000">
        <a:off x="1" y="3668277"/>
        <a:ext cx="1206892" cy="517239"/>
      </dsp:txXfrm>
    </dsp:sp>
    <dsp:sp modelId="{AB6AEE77-5F10-4133-8BF9-CFE08D1FC18F}">
      <dsp:nvSpPr>
        <dsp:cNvPr id="0" name=""/>
        <dsp:cNvSpPr/>
      </dsp:nvSpPr>
      <dsp:spPr>
        <a:xfrm rot="5400000">
          <a:off x="3129203" y="1142521"/>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Decreases </a:t>
          </a:r>
          <a:r>
            <a:rPr lang="en-US" sz="1800" b="1" kern="1200">
              <a:latin typeface="Arial"/>
              <a:cs typeface="Arial"/>
            </a:rPr>
            <a:t>negative mood</a:t>
          </a:r>
        </a:p>
        <a:p>
          <a:pPr marL="171450" lvl="1" indent="-171450" algn="l" defTabSz="800100" rtl="0">
            <a:lnSpc>
              <a:spcPct val="90000"/>
            </a:lnSpc>
            <a:spcBef>
              <a:spcPct val="0"/>
            </a:spcBef>
            <a:spcAft>
              <a:spcPct val="15000"/>
            </a:spcAft>
            <a:buChar char="•"/>
          </a:pPr>
          <a:r>
            <a:rPr lang="en-US" kern="1200">
              <a:latin typeface="Arial"/>
              <a:cs typeface="Arial"/>
            </a:rPr>
            <a:t>Reduces</a:t>
          </a:r>
          <a:r>
            <a:rPr lang="en-US" sz="1400" kern="1200">
              <a:latin typeface="Arial"/>
              <a:cs typeface="Arial"/>
            </a:rPr>
            <a:t> </a:t>
          </a:r>
          <a:r>
            <a:rPr lang="en-US" sz="1000" kern="1200">
              <a:latin typeface="Arial"/>
              <a:cs typeface="Arial"/>
            </a:rPr>
            <a:t>(</a:t>
          </a:r>
          <a:r>
            <a:rPr lang="en-US" sz="1400" kern="1200">
              <a:latin typeface="Arial"/>
              <a:cs typeface="Arial"/>
            </a:rPr>
            <a:t> </a:t>
          </a:r>
          <a:r>
            <a:rPr lang="en-US" sz="1000" kern="1200">
              <a:latin typeface="Arial"/>
              <a:cs typeface="Arial"/>
              <a:hlinkClick xmlns:r="http://schemas.openxmlformats.org/officeDocument/2006/relationships" r:id="rId3"/>
            </a:rPr>
            <a:t>NHS</a:t>
          </a:r>
          <a:r>
            <a:rPr lang="en-US" sz="1000" b="0" kern="1200">
              <a:latin typeface="Arial"/>
              <a:cs typeface="Arial"/>
              <a:hlinkClick xmlns:r="http://schemas.openxmlformats.org/officeDocument/2006/relationships" r:id="rId3"/>
            </a:rPr>
            <a:t> mentalhealth </a:t>
          </a:r>
          <a:r>
            <a:rPr lang="en-US" sz="1000" kern="1200">
              <a:latin typeface="Arial"/>
              <a:cs typeface="Arial"/>
              <a:hlinkClick xmlns:r="http://schemas.openxmlformats.org/officeDocument/2006/relationships" r:id="rId3"/>
            </a:rPr>
            <a:t>UK</a:t>
          </a:r>
          <a:r>
            <a:rPr lang="en-US" sz="1000" kern="1200">
              <a:latin typeface="Arial"/>
              <a:cs typeface="Arial"/>
            </a:rPr>
            <a:t> 2024)</a:t>
          </a:r>
          <a:endParaRPr lang="en-US" sz="1000" kern="1200">
            <a:latin typeface="Arial"/>
            <a:cs typeface="Arial"/>
            <a:hlinkClick xmlns:r="http://schemas.openxmlformats.org/officeDocument/2006/relationships" r:id="rId3"/>
          </a:endParaRPr>
        </a:p>
        <a:p>
          <a:pPr marL="57150" lvl="1" indent="-57150" algn="l" defTabSz="444500" rtl="0">
            <a:lnSpc>
              <a:spcPct val="90000"/>
            </a:lnSpc>
            <a:spcBef>
              <a:spcPct val="0"/>
            </a:spcBef>
            <a:spcAft>
              <a:spcPct val="15000"/>
            </a:spcAft>
            <a:buChar char="•"/>
          </a:pPr>
          <a:endParaRPr lang="en-US" sz="1000" kern="1200">
            <a:latin typeface="Arial"/>
            <a:cs typeface="Arial"/>
          </a:endParaRPr>
        </a:p>
      </dsp:txBody>
      <dsp:txXfrm rot="-5400000">
        <a:off x="1206893" y="3119539"/>
        <a:ext cx="4910600" cy="10112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7C746-EC8F-49AD-82A8-5B690D254ADE}">
      <dsp:nvSpPr>
        <dsp:cNvPr id="0" name=""/>
        <dsp:cNvSpPr/>
      </dsp:nvSpPr>
      <dsp:spPr>
        <a:xfrm>
          <a:off x="73232"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D4BFF1-96F9-4346-9FBF-636E690A979D}">
      <dsp:nvSpPr>
        <dsp:cNvPr id="0" name=""/>
        <dsp:cNvSpPr/>
      </dsp:nvSpPr>
      <dsp:spPr>
        <a:xfrm>
          <a:off x="292303" y="1008254"/>
          <a:ext cx="605053" cy="6050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B7E10-1278-47A0-A837-C559D590ED0B}">
      <dsp:nvSpPr>
        <dsp:cNvPr id="0" name=""/>
        <dsp:cNvSpPr/>
      </dsp:nvSpPr>
      <dsp:spPr>
        <a:xfrm>
          <a:off x="1339970"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Behavioral Challenges:</a:t>
          </a:r>
          <a:br>
            <a:rPr lang="en-US" sz="1200" b="1" kern="1200"/>
          </a:br>
          <a:r>
            <a:rPr lang="en-US" sz="1200" kern="1200"/>
            <a:t>Irregular sleep schedules, late-night screen use, and lack of</a:t>
          </a:r>
          <a:r>
            <a:rPr lang="en-US" sz="1200" b="1" kern="1200"/>
            <a:t> physical activity</a:t>
          </a:r>
          <a:r>
            <a:rPr lang="en-US" sz="1200" kern="1200"/>
            <a:t> make difficult to maintain consistent sleep habits.</a:t>
          </a:r>
        </a:p>
      </dsp:txBody>
      <dsp:txXfrm>
        <a:off x="1339970" y="789183"/>
        <a:ext cx="2458961" cy="1043195"/>
      </dsp:txXfrm>
    </dsp:sp>
    <dsp:sp modelId="{479C129A-56E6-4506-806B-2167006E9AE3}">
      <dsp:nvSpPr>
        <dsp:cNvPr id="0" name=""/>
        <dsp:cNvSpPr/>
      </dsp:nvSpPr>
      <dsp:spPr>
        <a:xfrm>
          <a:off x="4227387"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79A9B-D46C-4CBB-88B9-724C234F5BB7}">
      <dsp:nvSpPr>
        <dsp:cNvPr id="0" name=""/>
        <dsp:cNvSpPr/>
      </dsp:nvSpPr>
      <dsp:spPr>
        <a:xfrm>
          <a:off x="4446458" y="1008254"/>
          <a:ext cx="605053" cy="6050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63EDDE-8DD5-4067-83EE-9F5E4B28E547}">
      <dsp:nvSpPr>
        <dsp:cNvPr id="0" name=""/>
        <dsp:cNvSpPr/>
      </dsp:nvSpPr>
      <dsp:spPr>
        <a:xfrm>
          <a:off x="5494124"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Environmental Challenges:</a:t>
          </a:r>
          <a:br>
            <a:rPr lang="en-US" sz="1200" b="1" kern="1200"/>
          </a:br>
          <a:r>
            <a:rPr lang="en-US" sz="1200" kern="1200"/>
            <a:t>Noise, bright lights and uncomfortable </a:t>
          </a:r>
          <a:r>
            <a:rPr lang="en-US" sz="1200" b="1" kern="1200"/>
            <a:t>sleeping conditions</a:t>
          </a:r>
          <a:r>
            <a:rPr lang="en-US" sz="1200" kern="1200"/>
            <a:t>, and busy work or study schedules can disrupt sleep routines.</a:t>
          </a:r>
        </a:p>
      </dsp:txBody>
      <dsp:txXfrm>
        <a:off x="5494124" y="789183"/>
        <a:ext cx="2458961" cy="1043195"/>
      </dsp:txXfrm>
    </dsp:sp>
    <dsp:sp modelId="{6151347A-BB21-4F8C-85D3-5E8BAB4186AB}">
      <dsp:nvSpPr>
        <dsp:cNvPr id="0" name=""/>
        <dsp:cNvSpPr/>
      </dsp:nvSpPr>
      <dsp:spPr>
        <a:xfrm>
          <a:off x="8381541"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141439-C222-4D5C-BEC4-8AF891DF45A4}">
      <dsp:nvSpPr>
        <dsp:cNvPr id="0" name=""/>
        <dsp:cNvSpPr/>
      </dsp:nvSpPr>
      <dsp:spPr>
        <a:xfrm>
          <a:off x="8600612" y="1008254"/>
          <a:ext cx="605053" cy="6050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7A890-FC73-4C90-9EE9-FFBE25725B0A}">
      <dsp:nvSpPr>
        <dsp:cNvPr id="0" name=""/>
        <dsp:cNvSpPr/>
      </dsp:nvSpPr>
      <dsp:spPr>
        <a:xfrm>
          <a:off x="9648278"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Psychological Challenges:</a:t>
          </a:r>
          <a:br>
            <a:rPr lang="en-US" sz="1200" b="1" kern="1200"/>
          </a:br>
          <a:r>
            <a:rPr lang="en-US" sz="1200" kern="1200"/>
            <a:t>Stress, </a:t>
          </a:r>
          <a:r>
            <a:rPr lang="en-US" sz="1200" b="1" kern="1200"/>
            <a:t>anxiety</a:t>
          </a:r>
          <a:r>
            <a:rPr lang="en-US" sz="1200" kern="1200"/>
            <a:t>, low motivation, and poor </a:t>
          </a:r>
          <a:r>
            <a:rPr lang="en-US" sz="1200" b="1" kern="1200"/>
            <a:t>self-control </a:t>
          </a:r>
          <a:r>
            <a:rPr lang="en-US" sz="1200" kern="1200"/>
            <a:t>interfere with falling and staying asleep.</a:t>
          </a:r>
        </a:p>
      </dsp:txBody>
      <dsp:txXfrm>
        <a:off x="9648278" y="789183"/>
        <a:ext cx="2458961" cy="1043195"/>
      </dsp:txXfrm>
    </dsp:sp>
    <dsp:sp modelId="{7A9D78DF-BA03-4B64-AD8B-A5809FA40D35}">
      <dsp:nvSpPr>
        <dsp:cNvPr id="0" name=""/>
        <dsp:cNvSpPr/>
      </dsp:nvSpPr>
      <dsp:spPr>
        <a:xfrm>
          <a:off x="73232" y="2582992"/>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28D29-527C-47EB-A934-1FA3811A0B4E}">
      <dsp:nvSpPr>
        <dsp:cNvPr id="0" name=""/>
        <dsp:cNvSpPr/>
      </dsp:nvSpPr>
      <dsp:spPr>
        <a:xfrm>
          <a:off x="292303" y="2802063"/>
          <a:ext cx="605053" cy="6050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33DB1-2567-49DE-895D-8AB06DABFD16}">
      <dsp:nvSpPr>
        <dsp:cNvPr id="0" name=""/>
        <dsp:cNvSpPr/>
      </dsp:nvSpPr>
      <dsp:spPr>
        <a:xfrm>
          <a:off x="1339970" y="2582992"/>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Social Challenges:</a:t>
          </a:r>
          <a:br>
            <a:rPr lang="en-US" sz="1200" b="1" kern="1200"/>
          </a:br>
          <a:r>
            <a:rPr lang="en-US" sz="1200" kern="1200"/>
            <a:t>Social media, cultural norms that undervalue sleep, and long working hours contribute to poor sleep hygiene.</a:t>
          </a:r>
        </a:p>
      </dsp:txBody>
      <dsp:txXfrm>
        <a:off x="1339970" y="2582992"/>
        <a:ext cx="2458961" cy="1043195"/>
      </dsp:txXfrm>
    </dsp:sp>
    <dsp:sp modelId="{F1B33DA9-7CBB-4A9B-9AF6-514D9D2BC5A5}">
      <dsp:nvSpPr>
        <dsp:cNvPr id="0" name=""/>
        <dsp:cNvSpPr/>
      </dsp:nvSpPr>
      <dsp:spPr>
        <a:xfrm>
          <a:off x="4227387" y="2582992"/>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79C27-E6DB-49E5-A918-8E24AAFC1B2C}">
      <dsp:nvSpPr>
        <dsp:cNvPr id="0" name=""/>
        <dsp:cNvSpPr/>
      </dsp:nvSpPr>
      <dsp:spPr>
        <a:xfrm>
          <a:off x="4446458" y="2802063"/>
          <a:ext cx="605053" cy="6050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ADB40-81EF-4D7E-B4BE-D051F3367B07}">
      <dsp:nvSpPr>
        <dsp:cNvPr id="0" name=""/>
        <dsp:cNvSpPr/>
      </dsp:nvSpPr>
      <dsp:spPr>
        <a:xfrm>
          <a:off x="5494124" y="2582992"/>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Physiological Challenges:</a:t>
          </a:r>
          <a:br>
            <a:rPr lang="en-US" sz="1200" b="1" kern="1200"/>
          </a:br>
          <a:r>
            <a:rPr lang="en-US" sz="1200" kern="1200"/>
            <a:t>Hormonal imbalances (</a:t>
          </a:r>
          <a:r>
            <a:rPr lang="en-US" sz="1200" b="1" kern="1200"/>
            <a:t>melatonin, cortisol)</a:t>
          </a:r>
          <a:r>
            <a:rPr lang="en-US" sz="1200" kern="1200"/>
            <a:t>, medical conditions like </a:t>
          </a:r>
          <a:r>
            <a:rPr lang="en-US" sz="1200" b="1" kern="1200"/>
            <a:t>insomnia</a:t>
          </a:r>
          <a:r>
            <a:rPr lang="en-US" sz="1200" kern="1200"/>
            <a:t>, </a:t>
          </a:r>
          <a:r>
            <a:rPr lang="en-US" sz="1200" b="1" kern="1200"/>
            <a:t>sleep apnea</a:t>
          </a:r>
          <a:r>
            <a:rPr lang="en-US" sz="1200" kern="1200"/>
            <a:t>, or chronic pain can disturb sleep cycles.</a:t>
          </a:r>
        </a:p>
      </dsp:txBody>
      <dsp:txXfrm>
        <a:off x="5494124" y="2582992"/>
        <a:ext cx="2458961" cy="104319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F788B-A309-6644-888C-4CEA560F59F4}" type="datetimeFigureOut">
              <a:rPr lang="en-US" smtClean="0"/>
              <a:t>10/13/2025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503469-F06E-7249-91E0-D2DAB368BABC}" type="slidenum">
              <a:rPr lang="en-US" smtClean="0"/>
              <a:t>‹#›</a:t>
            </a:fld>
            <a:endParaRPr lang="en-US"/>
          </a:p>
        </p:txBody>
      </p:sp>
    </p:spTree>
    <p:extLst>
      <p:ext uri="{BB962C8B-B14F-4D97-AF65-F5344CB8AC3E}">
        <p14:creationId xmlns:p14="http://schemas.microsoft.com/office/powerpoint/2010/main" val="381361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CAA1BBDA-FE81-43A1-88BF-273C7CB69F5C}" type="slidenum">
              <a:rPr lang="en-IN" smtClean="0"/>
              <a:t>14</a:t>
            </a:fld>
            <a:endParaRPr lang="en-IN"/>
          </a:p>
        </p:txBody>
      </p:sp>
    </p:spTree>
    <p:extLst>
      <p:ext uri="{BB962C8B-B14F-4D97-AF65-F5344CB8AC3E}">
        <p14:creationId xmlns:p14="http://schemas.microsoft.com/office/powerpoint/2010/main" val="1479352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0AA8-133A-026B-E77A-073ADC6181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F955268-FF7A-5430-40FB-DAB20FB5EB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61BE5B2-890C-6AAD-9F06-2A3012BED55C}"/>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8111FED8-1014-CDB7-9EDB-8C7938ECA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2E0B0A-3C32-BB7F-5E8B-40BE81D25CA7}"/>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73925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8DD14-21FA-7AB9-20EF-48775C2BD9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7AB543-F684-1D64-35A8-ACF7335803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D87765-D7F9-F226-FFFE-FDC4553F73BB}"/>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09C1C08B-EF64-54EB-0091-923F7AFAC1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F24D89-C368-8E0D-D339-EED0B60F0BB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987445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44DDC-7119-E54F-7433-1574C30006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141342B-2E1C-7404-522C-9BE2F25475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4CE345-EE48-17B6-6FB8-E342E90C9412}"/>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94365A75-7DFE-0B06-9DF7-C20FA8BBE6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00704A-0A0D-D8D9-C6FA-46E47D230A9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456768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FDA3F-33C4-556F-ECFE-152E61F828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A88976-013D-23A3-2E4A-95BE5F44D1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F23BDDF-E1D8-BCA9-A80E-D4A6C3A3F2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DC01878-A5EF-F711-789E-1CD18C718B6F}"/>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6" name="Footer Placeholder 5">
            <a:extLst>
              <a:ext uri="{FF2B5EF4-FFF2-40B4-BE49-F238E27FC236}">
                <a16:creationId xmlns:a16="http://schemas.microsoft.com/office/drawing/2014/main" id="{956B3350-74F1-18F6-3D36-19AF7ED6C6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398A98-CE06-5043-E06E-AF0E952A8998}"/>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82374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A5D77-08EE-A0E1-706D-D62106F8E07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1553348-E0B9-0443-1AE6-1B3256E582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0ACE4A-6B30-E54E-E78E-86633737D1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4EC6F5-2B91-F856-3626-F627D36011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4B7AEA-0BCD-7F04-AB66-E0D214C85E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27B8B7-43AF-7B83-82F2-5B1F02A30B60}"/>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8" name="Footer Placeholder 7">
            <a:extLst>
              <a:ext uri="{FF2B5EF4-FFF2-40B4-BE49-F238E27FC236}">
                <a16:creationId xmlns:a16="http://schemas.microsoft.com/office/drawing/2014/main" id="{045AFBDE-55EB-40FB-D9DC-56B604E228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20D678-BBD6-7A45-9670-66DAC67EAFE2}"/>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787588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BEF6-D376-58D6-CAF0-00F1533675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03513E-B03F-706D-7F32-FF54FD11F15D}"/>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4" name="Footer Placeholder 3">
            <a:extLst>
              <a:ext uri="{FF2B5EF4-FFF2-40B4-BE49-F238E27FC236}">
                <a16:creationId xmlns:a16="http://schemas.microsoft.com/office/drawing/2014/main" id="{56E969BD-D768-A967-8808-E8AB22DAB7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DB282D-916A-B778-266B-C78995840B70}"/>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095398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116C0B-B5DB-183C-A03A-3431EADBEBDB}"/>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3" name="Footer Placeholder 2">
            <a:extLst>
              <a:ext uri="{FF2B5EF4-FFF2-40B4-BE49-F238E27FC236}">
                <a16:creationId xmlns:a16="http://schemas.microsoft.com/office/drawing/2014/main" id="{211FF54E-8AF8-DD96-FD34-3E383CF6722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05A806C-7B0C-2E39-D7ED-5A3369EC99DC}"/>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845977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864A5-946A-9992-2ED5-6A4023EFD6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4E8CEC-4EFE-DC44-9D39-6DA7AF8291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2ACBDFC-2C52-BED5-2B41-7937E933F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E95ECD-30FB-05CF-2027-03620017B218}"/>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6" name="Footer Placeholder 5">
            <a:extLst>
              <a:ext uri="{FF2B5EF4-FFF2-40B4-BE49-F238E27FC236}">
                <a16:creationId xmlns:a16="http://schemas.microsoft.com/office/drawing/2014/main" id="{8702F019-C7DA-EDE2-60BC-C562A4B4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3AD57C-CD8B-70B8-6E19-2252B33B071A}"/>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580836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35E2-DE33-CC8B-767B-F7EAF52FD9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9FDEC3D-0E91-B7DD-DC52-EB47C79DE8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EBE60C-FBEC-CCF7-2FDD-C77B1F4483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08CAE9-A2A5-BA6E-5A41-043E1B26883E}"/>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6" name="Footer Placeholder 5">
            <a:extLst>
              <a:ext uri="{FF2B5EF4-FFF2-40B4-BE49-F238E27FC236}">
                <a16:creationId xmlns:a16="http://schemas.microsoft.com/office/drawing/2014/main" id="{8135887C-609F-91DE-39E5-787FDE866F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EE89F3-D44C-6EF5-A910-9E82001ADC83}"/>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3554933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4FC73-BD2C-6993-0DAD-BE1D7F5D231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75D0B0C-D7A7-8E33-B1E6-C7CE8C4534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D394C8-225A-C77F-71AC-F41E83595C0C}"/>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43879EBE-71C4-70D0-C765-EEDA55323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7C4C6E-F242-A828-0999-5DF44610219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963687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EEEEC7-B0B7-3015-E12D-C537DFBD32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70392-B8BF-B6D3-0FD7-EC359A044B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4837C8-DD29-2D4A-2EBD-5C2916A5233F}"/>
              </a:ext>
            </a:extLst>
          </p:cNvPr>
          <p:cNvSpPr>
            <a:spLocks noGrp="1"/>
          </p:cNvSpPr>
          <p:nvPr>
            <p:ph type="dt" sz="half" idx="10"/>
          </p:nvPr>
        </p:nvSpPr>
        <p:spPr/>
        <p:txBody>
          <a:body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5BA4C6B9-BD0B-1D52-490D-B0F4A2A278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DADB42-87BA-FA4D-FA83-1F7E9E8B30E4}"/>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450499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612763-7EB2-12A6-0669-649C99D345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2FC4EDF-1CBC-03EC-7D78-4A14237495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8C83D5-42AC-60FF-B341-12851A945D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2C71AB-90EF-4945-846C-C8F46E43B828}" type="datetimeFigureOut">
              <a:rPr lang="en-US" smtClean="0"/>
              <a:t>10/13/2025</a:t>
            </a:fld>
            <a:endParaRPr lang="en-US"/>
          </a:p>
        </p:txBody>
      </p:sp>
      <p:sp>
        <p:nvSpPr>
          <p:cNvPr id="5" name="Footer Placeholder 4">
            <a:extLst>
              <a:ext uri="{FF2B5EF4-FFF2-40B4-BE49-F238E27FC236}">
                <a16:creationId xmlns:a16="http://schemas.microsoft.com/office/drawing/2014/main" id="{DA2F245B-4B20-2A29-A60B-16813C0E65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753A9C7-7FFC-B0C4-82BA-9F71F6684F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779A2F-B436-A54F-9281-8A2DA655241C}" type="slidenum">
              <a:rPr lang="en-US" smtClean="0"/>
              <a:t>‹#›</a:t>
            </a:fld>
            <a:endParaRPr lang="en-US"/>
          </a:p>
        </p:txBody>
      </p:sp>
    </p:spTree>
    <p:extLst>
      <p:ext uri="{BB962C8B-B14F-4D97-AF65-F5344CB8AC3E}">
        <p14:creationId xmlns:p14="http://schemas.microsoft.com/office/powerpoint/2010/main" val="178014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hyperlink" Target="https://www.directlinegroup.co.uk/en/index.html" TargetMode="External" /><Relationship Id="rId2" Type="http://schemas.openxmlformats.org/officeDocument/2006/relationships/hyperlink" Target="https://www.rsph.org.uk/news/" TargetMode="External" /><Relationship Id="rId1" Type="http://schemas.openxmlformats.org/officeDocument/2006/relationships/slideLayout" Target="../slideLayouts/slideLayout2.xml" /><Relationship Id="rId4" Type="http://schemas.openxmlformats.org/officeDocument/2006/relationships/hyperlink" Target="https://www.rand.org/randeurope.html" TargetMode="External" /></Relationships>
</file>

<file path=ppt/slides/_rels/slide12.xml.rels><?xml version="1.0" encoding="UTF-8" standalone="yes"?>
<Relationships xmlns="http://schemas.openxmlformats.org/package/2006/relationships"><Relationship Id="rId8" Type="http://schemas.openxmlformats.org/officeDocument/2006/relationships/hyperlink" Target="https://share.google/T35uB6icyQubySkDU" TargetMode="External" /><Relationship Id="rId3" Type="http://schemas.openxmlformats.org/officeDocument/2006/relationships/hyperlink" Target="https://share.google/images/gSExy216Dg7xQo60j" TargetMode="External" /><Relationship Id="rId7" Type="http://schemas.openxmlformats.org/officeDocument/2006/relationships/hyperlink" Target="https://share.google/uH4cNVu7tZCsWiu31" TargetMode="External" /><Relationship Id="rId2" Type="http://schemas.openxmlformats.org/officeDocument/2006/relationships/hyperlink" Target="https://share.google/4b3RFxUAINzc6G7Zz" TargetMode="External" /><Relationship Id="rId1" Type="http://schemas.openxmlformats.org/officeDocument/2006/relationships/slideLayout" Target="../slideLayouts/slideLayout2.xml" /><Relationship Id="rId6" Type="http://schemas.openxmlformats.org/officeDocument/2006/relationships/hyperlink" Target="https://www.directlinegroup.co.uk/en/index.html" TargetMode="External" /><Relationship Id="rId5" Type="http://schemas.openxmlformats.org/officeDocument/2006/relationships/hyperlink" Target="https://share.google/images/ohCzelLxjIUMrDMB" TargetMode="External" /><Relationship Id="rId4" Type="http://schemas.openxmlformats.org/officeDocument/2006/relationships/hyperlink" Target="https://share.google/images/QJgxMe9S8ZW0Izjqo" TargetMode="External" /></Relationships>
</file>

<file path=ppt/slides/_rels/slide13.xml.rels><?xml version="1.0" encoding="UTF-8" standalone="yes"?>
<Relationships xmlns="http://schemas.openxmlformats.org/package/2006/relationships"><Relationship Id="rId3" Type="http://schemas.openxmlformats.org/officeDocument/2006/relationships/hyperlink" Target="https://westsubpainrelief.com/chronic-pain-better-sleep-now/" TargetMode="External" /><Relationship Id="rId2" Type="http://schemas.openxmlformats.org/officeDocument/2006/relationships/image" Target="../media/image10.jpeg"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xml" /><Relationship Id="rId1" Type="http://schemas.openxmlformats.org/officeDocument/2006/relationships/slideLayout" Target="../slideLayouts/slideLayout7.xml" /><Relationship Id="rId5" Type="http://schemas.openxmlformats.org/officeDocument/2006/relationships/hyperlink" Target="https://thesleepcharity.org.uk/%202021" TargetMode="External" /><Relationship Id="rId4" Type="http://schemas.openxmlformats.org/officeDocument/2006/relationships/hyperlink" Target="https://www.bbc.co.uk/cbbc/findoutmore/help-me-out-sleep" TargetMode="External" /></Relationships>
</file>

<file path=ppt/slides/_rels/slide15.xml.rels><?xml version="1.0" encoding="UTF-8" standalone="yes"?>
<Relationships xmlns="http://schemas.openxmlformats.org/package/2006/relationships"><Relationship Id="rId3" Type="http://schemas.openxmlformats.org/officeDocument/2006/relationships/hyperlink" Target="https://sleepeducation.org/get-involved/campaigns/sleep-recharges/educator-resources/" TargetMode="External" /><Relationship Id="rId2" Type="http://schemas.openxmlformats.org/officeDocument/2006/relationships/image" Target="../media/image12.jpeg" /><Relationship Id="rId1" Type="http://schemas.openxmlformats.org/officeDocument/2006/relationships/slideLayout" Target="../slideLayouts/slideLayout8.xml" /><Relationship Id="rId4" Type="http://schemas.openxmlformats.org/officeDocument/2006/relationships/hyperlink" Target="https://fiveable.me/introduction-public-health/unit-13/types-program-evaluation/study-guide/XcPxEEJDUfYUEcY6" TargetMode="External" /></Relationships>
</file>

<file path=ppt/slides/_rels/slide16.xml.rels><?xml version="1.0" encoding="UTF-8" standalone="yes"?>
<Relationships xmlns="http://schemas.openxmlformats.org/package/2006/relationships"><Relationship Id="rId3" Type="http://schemas.openxmlformats.org/officeDocument/2006/relationships/hyperlink" Target="https://www.hillarys.co.uk/static/sleep-statistics-2025/" TargetMode="External" /><Relationship Id="rId2" Type="http://schemas.openxmlformats.org/officeDocument/2006/relationships/image" Target="../media/image13.jpeg" /><Relationship Id="rId1" Type="http://schemas.openxmlformats.org/officeDocument/2006/relationships/slideLayout" Target="../slideLayouts/slideLayout8.xml" /><Relationship Id="rId4" Type="http://schemas.openxmlformats.org/officeDocument/2006/relationships/hyperlink" Target="https://www.ruralhealthinfo.org/toolkits/health-promotion/5/types-of-evaluation#:~:text=Formative%20evaluation:%20Formative%20evaluation%20occurs,behaviors%2C%20and/or%20skills." TargetMode="External" /></Relationships>
</file>

<file path=ppt/slides/_rels/slide17.xml.rels><?xml version="1.0" encoding="UTF-8" standalone="yes"?>
<Relationships xmlns="http://schemas.openxmlformats.org/package/2006/relationships"><Relationship Id="rId3" Type="http://schemas.openxmlformats.org/officeDocument/2006/relationships/image" Target="../media/image14.jpeg" /><Relationship Id="rId7" Type="http://schemas.openxmlformats.org/officeDocument/2006/relationships/hyperlink" Target="https://www.norfolk.gov.uk/article/59156/Sleep-Awareness-Campaign-aims-to-improve-sleep-and-boost-health-for-young-people#:~:text=Sleep%20Awareness%20Campaign%20aims%20to%20improve%20sleep%20and%20boost%20health%20for%20young%20people,-Norfolk%20County%20Council&amp;text=Norfolk%20County%20Council%20has%20launched,Do%20regular%20daily%20exercise.2024" TargetMode="External" /><Relationship Id="rId2" Type="http://schemas.openxmlformats.org/officeDocument/2006/relationships/hyperlink" Target="https://superwellness.co.uk/digital-detox/#:~:text=Reflect%20on%20the%20benefits%20of%20a%20digital%20detox%20by%20disconnecting,to%20better%20manage%20technology%20use2025" TargetMode="External" /><Relationship Id="rId1" Type="http://schemas.openxmlformats.org/officeDocument/2006/relationships/slideLayout" Target="../slideLayouts/slideLayout8.xml" /><Relationship Id="rId6" Type="http://schemas.openxmlformats.org/officeDocument/2006/relationships/hyperlink" Target="https://sleepwellhawaii.com/2016/03/07/are-you-tired-of-being-tired-infographic/" TargetMode="External" /><Relationship Id="rId5" Type="http://schemas.openxmlformats.org/officeDocument/2006/relationships/hyperlink" Target="https://www.sleepadvisor.org/yoga-for-sleep/" TargetMode="External" /><Relationship Id="rId4" Type="http://schemas.openxmlformats.org/officeDocument/2006/relationships/image" Target="../media/image15.jpeg" /></Relationships>
</file>

<file path=ppt/slides/_rels/slide18.xml.rels><?xml version="1.0" encoding="UTF-8" standalone="yes"?>
<Relationships xmlns="http://schemas.openxmlformats.org/package/2006/relationships"><Relationship Id="rId2" Type="http://schemas.openxmlformats.org/officeDocument/2006/relationships/image" Target="../media/image16.jpeg"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3" Type="http://schemas.openxmlformats.org/officeDocument/2006/relationships/hyperlink" Target="https://www.derbycountycommunitytrust.com/fundraising-and-events/events/sleep-workshop#:~:text=Come%20along%20to%20discover%20some,calm%20the%20mind%20and%20body" TargetMode="External" /><Relationship Id="rId2" Type="http://schemas.openxmlformats.org/officeDocument/2006/relationships/image" Target="../media/image17.jpeg" /><Relationship Id="rId1" Type="http://schemas.openxmlformats.org/officeDocument/2006/relationships/slideLayout" Target="../slideLayouts/slideLayout7.xml" /><Relationship Id="rId4" Type="http://schemas.openxmlformats.org/officeDocument/2006/relationships/hyperlink" Target="https://gpnotebook.com/en-GB/pages/psychiatry/patient-advice-sleep-hygiene2024" TargetMode="External" /></Relationships>
</file>

<file path=ppt/slides/_rels/slide20.xml.rels><?xml version="1.0" encoding="UTF-8" standalone="yes"?>
<Relationships xmlns="http://schemas.openxmlformats.org/package/2006/relationships"><Relationship Id="rId8" Type="http://schemas.openxmlformats.org/officeDocument/2006/relationships/hyperlink" Target="https://www.nhs.uk/every-mind-matters/" TargetMode="External" /><Relationship Id="rId3" Type="http://schemas.openxmlformats.org/officeDocument/2006/relationships/image" Target="../media/image19.jpeg" /><Relationship Id="rId7" Type="http://schemas.openxmlformats.org/officeDocument/2006/relationships/hyperlink" Target="https://www.westnorthants.gov.uk/directory/local-offer/c3f3e1a0-9454-46ad-af88-7d897da54dd7" TargetMode="External" /><Relationship Id="rId2" Type="http://schemas.openxmlformats.org/officeDocument/2006/relationships/image" Target="../media/image18.jpeg" /><Relationship Id="rId1" Type="http://schemas.openxmlformats.org/officeDocument/2006/relationships/slideLayout" Target="../slideLayouts/slideLayout7.xml" /><Relationship Id="rId6" Type="http://schemas.openxmlformats.org/officeDocument/2006/relationships/hyperlink" Target="https://www.sleepsociety.org.uk/" TargetMode="External" /><Relationship Id="rId5" Type="http://schemas.openxmlformats.org/officeDocument/2006/relationships/image" Target="../media/image21.jpeg" /><Relationship Id="rId4" Type="http://schemas.openxmlformats.org/officeDocument/2006/relationships/image" Target="../media/image20.jpeg" /><Relationship Id="rId9" Type="http://schemas.openxmlformats.org/officeDocument/2006/relationships/hyperlink" Target="https://www.mentalhealth.org.uk/" TargetMode="External" /></Relationships>
</file>

<file path=ppt/slides/_rels/slide21.xml.rels><?xml version="1.0" encoding="UTF-8" standalone="yes"?>
<Relationships xmlns="http://schemas.openxmlformats.org/package/2006/relationships"><Relationship Id="rId8" Type="http://schemas.openxmlformats.org/officeDocument/2006/relationships/hyperlink" Target="https://superwellness.co.uk/digital-detox/#:~:text=Reflect%20on%20the%20benefits%20of%20a%20digital%20detox%20by%20disconnecting,to%20better%20manage%20technology%20use2025" TargetMode="External" /><Relationship Id="rId3" Type="http://schemas.openxmlformats.org/officeDocument/2006/relationships/image" Target="../media/image23.jpeg" /><Relationship Id="rId7" Type="http://schemas.openxmlformats.org/officeDocument/2006/relationships/hyperlink" Target="https://www.townfieldprimaryschool.co.uk/attachments/download.asp?file=282&amp;type=pdf" TargetMode="External" /><Relationship Id="rId2" Type="http://schemas.openxmlformats.org/officeDocument/2006/relationships/image" Target="../media/image22.jpeg" /><Relationship Id="rId1" Type="http://schemas.openxmlformats.org/officeDocument/2006/relationships/slideLayout" Target="../slideLayouts/slideLayout7.xml" /><Relationship Id="rId6" Type="http://schemas.openxmlformats.org/officeDocument/2006/relationships/hyperlink" Target="https://thesleepcharity.org.uk/information-support/adults/sleep-diary/" TargetMode="External" /><Relationship Id="rId5" Type="http://schemas.openxmlformats.org/officeDocument/2006/relationships/hyperlink" Target="https://www.dmu.ac.uk/about-dmu/news/2019/january/students-begin-%27digital-detox%27-at-de-montfort-university.aspx" TargetMode="External" /><Relationship Id="rId4" Type="http://schemas.openxmlformats.org/officeDocument/2006/relationships/image" Target="../media/image24.jpeg" /></Relationships>
</file>

<file path=ppt/slides/_rels/slide22.xml.rels><?xml version="1.0" encoding="UTF-8" standalone="yes"?>
<Relationships xmlns="http://schemas.openxmlformats.org/package/2006/relationships"><Relationship Id="rId8" Type="http://schemas.openxmlformats.org/officeDocument/2006/relationships/hyperlink" Target="https://www.bbc.co.uk/cbbc/findoutmore/help-me-out-sleep2012" TargetMode="External" /><Relationship Id="rId3" Type="http://schemas.openxmlformats.org/officeDocument/2006/relationships/hyperlink" Target="http://www.unidocs.co.uk2018/" TargetMode="External" /><Relationship Id="rId7" Type="http://schemas.openxmlformats.org/officeDocument/2006/relationships/hyperlink" Target="https://sleepeducation.org/get-involved/campaigns/sleep-recharges/educator-resources/2024" TargetMode="External" /><Relationship Id="rId2" Type="http://schemas.openxmlformats.org/officeDocument/2006/relationships/hyperlink" Target="https://www.ruralhealthinfo.org/toolkits/health-promotion/5/types-of-evaluation#:~:text=Formative%20evaluation:%20Formative%20evaluation%20occurs,behaviors%2C%20and/or%20skills.2002" TargetMode="External" /><Relationship Id="rId1" Type="http://schemas.openxmlformats.org/officeDocument/2006/relationships/slideLayout" Target="../slideLayouts/slideLayout7.xml" /><Relationship Id="rId6" Type="http://schemas.openxmlformats.org/officeDocument/2006/relationships/hyperlink" Target="https://westsubpainrelief.com/chronic-pain-better-sleep-now/2021" TargetMode="External" /><Relationship Id="rId5" Type="http://schemas.openxmlformats.org/officeDocument/2006/relationships/hyperlink" Target="https://www.hillarys.co.uk/static/sleep-statistics-2025/" TargetMode="External" /><Relationship Id="rId4" Type="http://schemas.openxmlformats.org/officeDocument/2006/relationships/hyperlink" Target="https://gpnotebook.com/en-GB/pages/psychiatry/patient-advice-sleep-hygiene2024" TargetMode="External" /><Relationship Id="rId9" Type="http://schemas.openxmlformats.org/officeDocument/2006/relationships/hyperlink" Target="https://www.dreamstime.com/photos-images/lifestyle-word-cloud.html2012" TargetMode="External" /></Relationships>
</file>

<file path=ppt/slides/_rels/slide23.xml.rels><?xml version="1.0" encoding="UTF-8" standalone="yes"?>
<Relationships xmlns="http://schemas.openxmlformats.org/package/2006/relationships"><Relationship Id="rId3" Type="http://schemas.openxmlformats.org/officeDocument/2006/relationships/image" Target="../media/image26.jpeg" /><Relationship Id="rId2" Type="http://schemas.openxmlformats.org/officeDocument/2006/relationships/image" Target="../media/image25.jpeg" /><Relationship Id="rId1" Type="http://schemas.openxmlformats.org/officeDocument/2006/relationships/slideLayout" Target="../slideLayouts/slideLayout2.xml" /><Relationship Id="rId5" Type="http://schemas.openxmlformats.org/officeDocument/2006/relationships/hyperlink" Target="https://www.shutterstock.com" TargetMode="External" /><Relationship Id="rId4" Type="http://schemas.openxmlformats.org/officeDocument/2006/relationships/image" Target="../media/image27.jpeg" /></Relationships>
</file>

<file path=ppt/slides/_rels/slide24.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image" Target="../media/image25.jpeg" /><Relationship Id="rId1" Type="http://schemas.openxmlformats.org/officeDocument/2006/relationships/slideLayout" Target="../slideLayouts/slideLayout8.xml" /><Relationship Id="rId5" Type="http://schemas.openxmlformats.org/officeDocument/2006/relationships/hyperlink" Target="https://www.sleepfoundation.org/sleep-hygiene" TargetMode="External" /><Relationship Id="rId4" Type="http://schemas.openxmlformats.org/officeDocument/2006/relationships/hyperlink" Target="https://srinivasaiims.com/sleep-hygiene-a-scientific-guide-to-better-sleep/" TargetMode="External" /></Relationships>
</file>

<file path=ppt/slides/_rels/slide25.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image" Target="../media/image25.jpeg" /><Relationship Id="rId1" Type="http://schemas.openxmlformats.org/officeDocument/2006/relationships/slideLayout" Target="../slideLayouts/slideLayout8.xml" /><Relationship Id="rId5" Type="http://schemas.openxmlformats.org/officeDocument/2006/relationships/hyperlink" Target="http://www.uhs.nhs.uk" TargetMode="External" /><Relationship Id="rId4" Type="http://schemas.openxmlformats.org/officeDocument/2006/relationships/hyperlink" Target="https://ccbhc.org/" TargetMode="External" /></Relationships>
</file>

<file path=ppt/slides/_rels/slide26.xml.rels><?xml version="1.0" encoding="UTF-8" standalone="yes"?>
<Relationships xmlns="http://schemas.openxmlformats.org/package/2006/relationships"><Relationship Id="rId3" Type="http://schemas.openxmlformats.org/officeDocument/2006/relationships/hyperlink" Target="https://mentalhealth-uk.org/help-and-information/sleep/" TargetMode="External" /><Relationship Id="rId2" Type="http://schemas.openxmlformats.org/officeDocument/2006/relationships/image" Target="../media/image30.jpeg"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8" Type="http://schemas.openxmlformats.org/officeDocument/2006/relationships/hyperlink" Target="https://www.kingstonandrichmond.nhs.uk/patients-and-families/patient-leaflets/sleep-hygiene?utm_source=chatgpt.com" TargetMode="External"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25.jpeg" /><Relationship Id="rId1" Type="http://schemas.openxmlformats.org/officeDocument/2006/relationships/slideLayout" Target="../slideLayouts/slideLayout8.xml" /><Relationship Id="rId6" Type="http://schemas.openxmlformats.org/officeDocument/2006/relationships/diagramColors" Target="../diagrams/colors1.xml" /><Relationship Id="rId5" Type="http://schemas.openxmlformats.org/officeDocument/2006/relationships/diagramQuickStyle" Target="../diagrams/quickStyle1.xml" /><Relationship Id="rId10" Type="http://schemas.openxmlformats.org/officeDocument/2006/relationships/hyperlink" Target="https://www.coverfox.com/health-insurance/articles/benefits-of-sleep/" TargetMode="External" /><Relationship Id="rId4" Type="http://schemas.openxmlformats.org/officeDocument/2006/relationships/diagramLayout" Target="../diagrams/layout1.xml" /><Relationship Id="rId9" Type="http://schemas.openxmlformats.org/officeDocument/2006/relationships/image" Target="../media/image31.png" /></Relationships>
</file>

<file path=ppt/slides/_rels/slide28.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25.jpeg" /><Relationship Id="rId1" Type="http://schemas.openxmlformats.org/officeDocument/2006/relationships/slideLayout" Target="../slideLayouts/slideLayout7.xml" /><Relationship Id="rId6" Type="http://schemas.openxmlformats.org/officeDocument/2006/relationships/hyperlink" Target="https://iave.org/iavewp/wp-content/uploads/2020/05/OBW-IAVE-webinar-26-May-FINAL.pdf" TargetMode="External" /><Relationship Id="rId5" Type="http://schemas.openxmlformats.org/officeDocument/2006/relationships/hyperlink" Target="https://www.sleepfoundation.org/mental-health" TargetMode="External" /><Relationship Id="rId4" Type="http://schemas.openxmlformats.org/officeDocument/2006/relationships/image" Target="../media/image33.png" /></Relationships>
</file>

<file path=ppt/slides/_rels/slide29.xml.rels><?xml version="1.0" encoding="UTF-8" standalone="yes"?>
<Relationships xmlns="http://schemas.openxmlformats.org/package/2006/relationships"><Relationship Id="rId3" Type="http://schemas.openxmlformats.org/officeDocument/2006/relationships/hyperlink" Target="https://www.nhs.uk/live-well/sleep-and-tiredness/self-help-tips-to-fight-fatigue/" TargetMode="External" /><Relationship Id="rId2" Type="http://schemas.openxmlformats.org/officeDocument/2006/relationships/image" Target="../media/image25.jpeg" /><Relationship Id="rId1" Type="http://schemas.openxmlformats.org/officeDocument/2006/relationships/slideLayout" Target="../slideLayouts/slideLayout7.xml" /><Relationship Id="rId6" Type="http://schemas.openxmlformats.org/officeDocument/2006/relationships/hyperlink" Target="https://www.istockphoto.com" TargetMode="External" /><Relationship Id="rId5" Type="http://schemas.openxmlformats.org/officeDocument/2006/relationships/image" Target="../media/image34.jpeg" /><Relationship Id="rId4" Type="http://schemas.openxmlformats.org/officeDocument/2006/relationships/hyperlink" Target="https://www.nhs.uk/every-mind-matters/mental-health-issues/sleep/" TargetMode="External" /></Relationships>
</file>

<file path=ppt/slides/_rels/slide30.xml.rels><?xml version="1.0" encoding="UTF-8" standalone="yes"?>
<Relationships xmlns="http://schemas.openxmlformats.org/package/2006/relationships"><Relationship Id="rId3" Type="http://schemas.openxmlformats.org/officeDocument/2006/relationships/hyperlink" Targe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KYYHF3y2sEEbIFG9gw.WF3obl2IDtqgvMFRqVdYkD5s" TargetMode="External" /><Relationship Id="rId2" Type="http://schemas.openxmlformats.org/officeDocument/2006/relationships/image" Target="../media/image25.jpeg" /><Relationship Id="rId1" Type="http://schemas.openxmlformats.org/officeDocument/2006/relationships/slideLayout" Target="../slideLayouts/slideLayout2.xml" /><Relationship Id="rId5" Type="http://schemas.openxmlformats.org/officeDocument/2006/relationships/image" Target="../media/image35.png" /><Relationship Id="rId4" Type="http://schemas.openxmlformats.org/officeDocument/2006/relationships/hyperlink" Target="https://pubmed.ncbi.nlm.nih.gov/39528718/" TargetMode="External" /></Relationships>
</file>

<file path=ppt/slides/_rels/slide31.xml.rels><?xml version="1.0" encoding="UTF-8" standalone="yes"?>
<Relationships xmlns="http://schemas.openxmlformats.org/package/2006/relationships"><Relationship Id="rId8" Type="http://schemas.openxmlformats.org/officeDocument/2006/relationships/hyperlink" Target="https://www.nhs.uk/every-mind-matters/mental-health-issues/sleep/" TargetMode="External"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25.jpeg" /><Relationship Id="rId1" Type="http://schemas.openxmlformats.org/officeDocument/2006/relationships/slideLayout" Target="../slideLayouts/slideLayout2.xml" /><Relationship Id="rId6" Type="http://schemas.openxmlformats.org/officeDocument/2006/relationships/diagramColors" Target="../diagrams/colors2.xml" /><Relationship Id="rId11" Type="http://schemas.openxmlformats.org/officeDocument/2006/relationships/hyperlink" Target="https://pubmed.ncbi.nlm.nih.gov" TargetMode="External" /><Relationship Id="rId5" Type="http://schemas.openxmlformats.org/officeDocument/2006/relationships/diagramQuickStyle" Target="../diagrams/quickStyle2.xml" /><Relationship Id="rId10" Type="http://schemas.openxmlformats.org/officeDocument/2006/relationships/hyperlink" Targe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obl2IDtqgvMFRqVdYkD5s" TargetMode="External" /><Relationship Id="rId4" Type="http://schemas.openxmlformats.org/officeDocument/2006/relationships/diagramLayout" Target="../diagrams/layout2.xml" /><Relationship Id="rId9" Type="http://schemas.openxmlformats.org/officeDocument/2006/relationships/hyperlink" Target="https://www.sleepfoundation.org/sleep-hygiene" TargetMode="External" /></Relationships>
</file>

<file path=ppt/slides/_rels/slide32.xml.rels><?xml version="1.0" encoding="UTF-8" standalone="yes"?>
<Relationships xmlns="http://schemas.openxmlformats.org/package/2006/relationships"><Relationship Id="rId8" Type="http://schemas.openxmlformats.org/officeDocument/2006/relationships/image" Target="../media/image51.png" /><Relationship Id="rId3" Type="http://schemas.openxmlformats.org/officeDocument/2006/relationships/image" Target="../media/image46.png" /><Relationship Id="rId7" Type="http://schemas.openxmlformats.org/officeDocument/2006/relationships/image" Target="../media/image50.svg" /><Relationship Id="rId2" Type="http://schemas.openxmlformats.org/officeDocument/2006/relationships/image" Target="../media/image25.jpeg" /><Relationship Id="rId1" Type="http://schemas.openxmlformats.org/officeDocument/2006/relationships/slideLayout" Target="../slideLayouts/slideLayout2.xml" /><Relationship Id="rId6" Type="http://schemas.openxmlformats.org/officeDocument/2006/relationships/image" Target="../media/image49.png" /><Relationship Id="rId11" Type="http://schemas.openxmlformats.org/officeDocument/2006/relationships/hyperlink" Target="https://iave.org/iavewp/wp-content/uploads/2020/05/OBW-IAVE-webinar-26-May-FINAL.pdf" TargetMode="External" /><Relationship Id="rId5" Type="http://schemas.openxmlformats.org/officeDocument/2006/relationships/image" Target="../media/image48.svg" /><Relationship Id="rId10" Type="http://schemas.openxmlformats.org/officeDocument/2006/relationships/hyperlink" Target="https://www.mentalhealth.org.uk/sites/default/files/2022-07/MHF-Taking-Sleep-Seriously-Publication-2020.pdf?utm_source=chatgpt.com" TargetMode="External" /><Relationship Id="rId4" Type="http://schemas.openxmlformats.org/officeDocument/2006/relationships/image" Target="../media/image47.png" /><Relationship Id="rId9" Type="http://schemas.openxmlformats.org/officeDocument/2006/relationships/image" Target="../media/image52.svg" /></Relationships>
</file>

<file path=ppt/slides/_rels/slide33.xml.rels><?xml version="1.0" encoding="UTF-8" standalone="yes"?>
<Relationships xmlns="http://schemas.openxmlformats.org/package/2006/relationships"><Relationship Id="rId3" Type="http://schemas.openxmlformats.org/officeDocument/2006/relationships/image" Target="../media/image53.png" /><Relationship Id="rId2" Type="http://schemas.openxmlformats.org/officeDocument/2006/relationships/image" Target="../media/image25.jpeg" /><Relationship Id="rId1" Type="http://schemas.openxmlformats.org/officeDocument/2006/relationships/slideLayout" Target="../slideLayouts/slideLayout4.xml" /><Relationship Id="rId6" Type="http://schemas.openxmlformats.org/officeDocument/2006/relationships/hyperlink" Target="https://mental-health-matters.org/2023/01/02/what-is-the-health-belief-model/" TargetMode="External" /><Relationship Id="rId5" Type="http://schemas.openxmlformats.org/officeDocument/2006/relationships/hyperlink" Target="https://psycnet.apa.org/record/2008-17146-000" TargetMode="External" /><Relationship Id="rId4" Type="http://schemas.openxmlformats.org/officeDocument/2006/relationships/hyperlink" Target="https://www.mentalhealth.org.uk/explore-mental-health/publications/taking-sleep-seriously?utm_source=chatgpt.com" TargetMode="External" /></Relationships>
</file>

<file path=ppt/slides/_rels/slide34.xml.rels><?xml version="1.0" encoding="UTF-8" standalone="yes"?>
<Relationships xmlns="http://schemas.openxmlformats.org/package/2006/relationships"><Relationship Id="rId3" Type="http://schemas.openxmlformats.org/officeDocument/2006/relationships/image" Target="../media/image54.png" /><Relationship Id="rId7" Type="http://schemas.openxmlformats.org/officeDocument/2006/relationships/hyperlink" Target="https://www.ruralhealthinfo.org/toolkits/health-promotion/2/theories-and-models/stages-of-change?utm_source=chatgpt.com" TargetMode="External" /><Relationship Id="rId2" Type="http://schemas.openxmlformats.org/officeDocument/2006/relationships/image" Target="../media/image25.jpeg" /><Relationship Id="rId1" Type="http://schemas.openxmlformats.org/officeDocument/2006/relationships/slideLayout" Target="../slideLayouts/slideLayout4.xml" /><Relationship Id="rId6" Type="http://schemas.openxmlformats.org/officeDocument/2006/relationships/hyperlink" Target="https://www.simplypsychology.org/transtheoretical-model.html?utm_source=chatgpt.com" TargetMode="External" /><Relationship Id="rId5" Type="http://schemas.openxmlformats.org/officeDocument/2006/relationships/hyperlink" Target="https://www.sciencedirect.com/topics/nursing-and-health-professions/transtheoretical-model?utm_source=chatgpt.com" TargetMode="External" /><Relationship Id="rId4" Type="http://schemas.openxmlformats.org/officeDocument/2006/relationships/hyperlink" Target="https://evergreentherapeutics.ca/stages-of-change/" TargetMode="External" /></Relationships>
</file>

<file path=ppt/slides/_rels/slide35.xml.rels><?xml version="1.0" encoding="UTF-8" standalone="yes"?>
<Relationships xmlns="http://schemas.openxmlformats.org/package/2006/relationships"><Relationship Id="rId3" Type="http://schemas.openxmlformats.org/officeDocument/2006/relationships/image" Target="../media/image55.png" /><Relationship Id="rId2" Type="http://schemas.openxmlformats.org/officeDocument/2006/relationships/image" Target="../media/image25.jpeg" /><Relationship Id="rId1" Type="http://schemas.openxmlformats.org/officeDocument/2006/relationships/slideLayout" Target="../slideLayouts/slideLayout4.xml" /><Relationship Id="rId6" Type="http://schemas.openxmlformats.org/officeDocument/2006/relationships/hyperlink" Target="https://pmc.ncbi.nlm.nih.gov/articles/PMC6033330/?utm_source=chatgpt.com" TargetMode="External" /><Relationship Id="rId5" Type="http://schemas.openxmlformats.org/officeDocument/2006/relationships/hyperlink" Target="https://pmc.ncbi.nlm.nih.gov/articles/PMC10764366/?utm_source=chatgpt.com" TargetMode="External" /><Relationship Id="rId4" Type="http://schemas.openxmlformats.org/officeDocument/2006/relationships/hyperlink" Target="https://www.ruralhealthinfo.org/toolkits/health-promotion/2/theories-and-models/social-cognitive" TargetMode="External" /></Relationships>
</file>

<file path=ppt/slides/_rels/slide36.xml.rels><?xml version="1.0" encoding="UTF-8" standalone="yes"?>
<Relationships xmlns="http://schemas.openxmlformats.org/package/2006/relationships"><Relationship Id="rId8" Type="http://schemas.openxmlformats.org/officeDocument/2006/relationships/image" Target="../media/image61.svg" /><Relationship Id="rId3" Type="http://schemas.openxmlformats.org/officeDocument/2006/relationships/image" Target="../media/image56.png" /><Relationship Id="rId7" Type="http://schemas.openxmlformats.org/officeDocument/2006/relationships/image" Target="../media/image60.png" /><Relationship Id="rId2" Type="http://schemas.openxmlformats.org/officeDocument/2006/relationships/image" Target="../media/image25.jpeg" /><Relationship Id="rId1" Type="http://schemas.openxmlformats.org/officeDocument/2006/relationships/slideLayout" Target="../slideLayouts/slideLayout7.xml" /><Relationship Id="rId6" Type="http://schemas.openxmlformats.org/officeDocument/2006/relationships/image" Target="../media/image59.svg" /><Relationship Id="rId5" Type="http://schemas.openxmlformats.org/officeDocument/2006/relationships/image" Target="../media/image58.png" /><Relationship Id="rId10" Type="http://schemas.openxmlformats.org/officeDocument/2006/relationships/image" Target="../media/image63.svg" /><Relationship Id="rId4" Type="http://schemas.openxmlformats.org/officeDocument/2006/relationships/image" Target="../media/image57.svg" /><Relationship Id="rId9" Type="http://schemas.openxmlformats.org/officeDocument/2006/relationships/image" Target="../media/image62.png" /></Relationships>
</file>

<file path=ppt/slides/_rels/slide37.xml.rels><?xml version="1.0" encoding="UTF-8" standalone="yes"?>
<Relationships xmlns="http://schemas.openxmlformats.org/package/2006/relationships"><Relationship Id="rId8" Type="http://schemas.openxmlformats.org/officeDocument/2006/relationships/hyperlink" Target="https://www.ruralhealthinfo.org/toolkits/health-promotion/2/theories-and-models/social-cognitive" TargetMode="External" /><Relationship Id="rId3" Type="http://schemas.openxmlformats.org/officeDocument/2006/relationships/hyperlink" Target="https://www.sleepfoundation.org/sleep-hygiene" TargetMode="External" /><Relationship Id="rId7" Type="http://schemas.openxmlformats.org/officeDocument/2006/relationships/hyperlink" Target="https://www.nhs.uk/every-mind-matters/mental-wellbeing-tips/how-to-fall-asleep-faster-and-sleep-better/" TargetMode="External" /><Relationship Id="rId2" Type="http://schemas.openxmlformats.org/officeDocument/2006/relationships/image" Target="../media/image25.jpeg" /><Relationship Id="rId1" Type="http://schemas.openxmlformats.org/officeDocument/2006/relationships/slideLayout" Target="../slideLayouts/slideLayout2.xml" /><Relationship Id="rId6" Type="http://schemas.openxmlformats.org/officeDocument/2006/relationships/hyperlink" Target="https://www.sleepfoundation.org/how-sleep-works/benefits-of-sleep" TargetMode="External" /><Relationship Id="rId5" Type="http://schemas.openxmlformats.org/officeDocument/2006/relationships/hyperlink" Target="https://www.uhs.nhs.uk/Media/UHS-website-2019/Patientinformation/Other/Sleep-hygiene-3276-PIL.pdf" TargetMode="External" /><Relationship Id="rId4" Type="http://schemas.openxmlformats.org/officeDocument/2006/relationships/hyperlink" Target="http://www.uhs.nhs.uk/" TargetMode="External" /></Relationships>
</file>

<file path=ppt/slides/_rels/slide38.xml.rels><?xml version="1.0" encoding="UTF-8" standalone="yes"?>
<Relationships xmlns="http://schemas.openxmlformats.org/package/2006/relationships"><Relationship Id="rId8" Type="http://schemas.openxmlformats.org/officeDocument/2006/relationships/hyperlink" Target="https://bslm.org.uk/the-life-saving-benefits-of-good-sleep/" TargetMode="External" /><Relationship Id="rId3" Type="http://schemas.openxmlformats.org/officeDocument/2006/relationships/hyperlink" Targe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 TargetMode="External" /><Relationship Id="rId7" Type="http://schemas.openxmlformats.org/officeDocument/2006/relationships/hyperlink" Target="https://www.ruralhealthinfo.org/resources/11735" TargetMode="External" /><Relationship Id="rId2" Type="http://schemas.openxmlformats.org/officeDocument/2006/relationships/image" Target="../media/image25.jpeg" /><Relationship Id="rId1" Type="http://schemas.openxmlformats.org/officeDocument/2006/relationships/slideLayout" Target="../slideLayouts/slideLayout7.xml" /><Relationship Id="rId6" Type="http://schemas.openxmlformats.org/officeDocument/2006/relationships/hyperlink" Target="https://roh.nhs.uk/services-information/therapy/sleep-tips?utm_" TargetMode="External" /><Relationship Id="rId5" Type="http://schemas.openxmlformats.org/officeDocument/2006/relationships/hyperlink" Target="https://nichs.org.uk/health-information/risk-factors/sleep" TargetMode="External" /><Relationship Id="rId4" Type="http://schemas.openxmlformats.org/officeDocument/2006/relationships/hyperlink" Target="https://doi.org/10.1038/s44161-024-00560-7" TargetMode="External" /><Relationship Id="rId9" Type="http://schemas.openxmlformats.org/officeDocument/2006/relationships/hyperlink" Target="https://www.nhs.uk/every-mind-matters/mental-health-issues/sleep/" TargetMode="External" /></Relationships>
</file>

<file path=ppt/slides/_rels/slide39.xml.rels><?xml version="1.0" encoding="UTF-8" standalone="yes"?>
<Relationships xmlns="http://schemas.openxmlformats.org/package/2006/relationships"><Relationship Id="rId3" Type="http://schemas.openxmlformats.org/officeDocument/2006/relationships/hyperlink" Target="https://www.sleepfoundation.org/sleep-hygiene" TargetMode="External" /><Relationship Id="rId2" Type="http://schemas.openxmlformats.org/officeDocument/2006/relationships/image" Target="../media/image25.jpeg" /><Relationship Id="rId1" Type="http://schemas.openxmlformats.org/officeDocument/2006/relationships/slideLayout" Target="../slideLayouts/slideLayout7.xml" /><Relationship Id="rId5" Type="http://schemas.openxmlformats.org/officeDocument/2006/relationships/hyperlink" Target="https://pubmed.ncbi.nlm.nih.gov/" TargetMode="External" /><Relationship Id="rId4" Type="http://schemas.openxmlformats.org/officeDocument/2006/relationships/hyperlink" Targe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9769-CABF-5AEC-428F-4DBD636202B0}"/>
              </a:ext>
            </a:extLst>
          </p:cNvPr>
          <p:cNvSpPr>
            <a:spLocks noGrp="1"/>
          </p:cNvSpPr>
          <p:nvPr>
            <p:ph type="ctrTitle"/>
          </p:nvPr>
        </p:nvSpPr>
        <p:spPr>
          <a:xfrm>
            <a:off x="981410" y="-4718696"/>
            <a:ext cx="7766936" cy="5635541"/>
          </a:xfrm>
        </p:spPr>
        <p:txBody>
          <a:bodyPr/>
          <a:lstStyle/>
          <a:p>
            <a:r>
              <a:rPr lang="en-IN" b="1" i="1" u="sng" dirty="0">
                <a:solidFill>
                  <a:srgbClr val="7030A0"/>
                </a:solidFill>
              </a:rPr>
              <a:t>Sleep Well – Live Well :</a:t>
            </a:r>
            <a:endParaRPr lang="en-US" b="1" i="1" u="sng" dirty="0">
              <a:solidFill>
                <a:srgbClr val="7030A0"/>
              </a:solidFill>
            </a:endParaRPr>
          </a:p>
        </p:txBody>
      </p:sp>
      <p:sp>
        <p:nvSpPr>
          <p:cNvPr id="5" name="TextBox 4">
            <a:extLst>
              <a:ext uri="{FF2B5EF4-FFF2-40B4-BE49-F238E27FC236}">
                <a16:creationId xmlns:a16="http://schemas.microsoft.com/office/drawing/2014/main" id="{6BA3F3DD-35D6-6528-45CA-0B6E6AEC64CC}"/>
              </a:ext>
            </a:extLst>
          </p:cNvPr>
          <p:cNvSpPr txBox="1"/>
          <p:nvPr/>
        </p:nvSpPr>
        <p:spPr>
          <a:xfrm>
            <a:off x="4718311" y="6552076"/>
            <a:ext cx="6100074" cy="369332"/>
          </a:xfrm>
          <a:prstGeom prst="rect">
            <a:avLst/>
          </a:prstGeom>
          <a:noFill/>
        </p:spPr>
        <p:txBody>
          <a:bodyPr wrap="square">
            <a:spAutoFit/>
          </a:bodyPr>
          <a:lstStyle/>
          <a:p>
            <a:r>
              <a:rPr lang="en-US" dirty="0"/>
              <a:t>My Vanderbilt Health</a:t>
            </a:r>
          </a:p>
        </p:txBody>
      </p:sp>
      <p:pic>
        <p:nvPicPr>
          <p:cNvPr id="6" name="Picture 5">
            <a:extLst>
              <a:ext uri="{FF2B5EF4-FFF2-40B4-BE49-F238E27FC236}">
                <a16:creationId xmlns:a16="http://schemas.microsoft.com/office/drawing/2014/main" id="{5A7BD2E9-3DA3-25C2-B156-DEACF20944C5}"/>
              </a:ext>
            </a:extLst>
          </p:cNvPr>
          <p:cNvPicPr>
            <a:picLocks noChangeAspect="1"/>
          </p:cNvPicPr>
          <p:nvPr/>
        </p:nvPicPr>
        <p:blipFill>
          <a:blip r:embed="rId2"/>
          <a:stretch>
            <a:fillRect/>
          </a:stretch>
        </p:blipFill>
        <p:spPr>
          <a:xfrm>
            <a:off x="6971304" y="3288417"/>
            <a:ext cx="5277585" cy="3569583"/>
          </a:xfrm>
          <a:prstGeom prst="rect">
            <a:avLst/>
          </a:prstGeom>
        </p:spPr>
      </p:pic>
      <p:sp>
        <p:nvSpPr>
          <p:cNvPr id="8" name="Subtitle 7">
            <a:extLst>
              <a:ext uri="{FF2B5EF4-FFF2-40B4-BE49-F238E27FC236}">
                <a16:creationId xmlns:a16="http://schemas.microsoft.com/office/drawing/2014/main" id="{2A4A9ED4-0084-A13B-731E-BABF488EB5E5}"/>
              </a:ext>
            </a:extLst>
          </p:cNvPr>
          <p:cNvSpPr>
            <a:spLocks noGrp="1"/>
          </p:cNvSpPr>
          <p:nvPr>
            <p:ph type="subTitle" idx="1"/>
          </p:nvPr>
        </p:nvSpPr>
        <p:spPr>
          <a:xfrm>
            <a:off x="-3511315" y="3896022"/>
            <a:ext cx="10808949" cy="3156127"/>
          </a:xfrm>
        </p:spPr>
        <p:txBody>
          <a:bodyPr>
            <a:normAutofit lnSpcReduction="10000"/>
          </a:bodyPr>
          <a:lstStyle/>
          <a:p>
            <a:pPr>
              <a:defRPr sz="2400">
                <a:latin typeface="Arial"/>
              </a:defRPr>
            </a:pPr>
            <a:r>
              <a:rPr lang="en-IN" sz="1800" b="1" dirty="0">
                <a:solidFill>
                  <a:schemeClr val="tx1"/>
                </a:solidFill>
              </a:rPr>
              <a:t>Module Code: LCSH 7000</a:t>
            </a:r>
          </a:p>
          <a:p>
            <a:pPr>
              <a:defRPr sz="2400">
                <a:latin typeface="Arial"/>
              </a:defRPr>
            </a:pPr>
            <a:r>
              <a:rPr lang="en-IN" sz="1800" b="1" dirty="0">
                <a:solidFill>
                  <a:schemeClr val="tx1"/>
                </a:solidFill>
              </a:rPr>
              <a:t>Module Title: Social epidemiology</a:t>
            </a:r>
          </a:p>
          <a:p>
            <a:pPr>
              <a:defRPr sz="2400">
                <a:latin typeface="Arial"/>
              </a:defRPr>
            </a:pPr>
            <a:r>
              <a:rPr lang="en-IN" sz="2400" b="1" baseline="30000" dirty="0">
                <a:solidFill>
                  <a:schemeClr val="tx1"/>
                </a:solidFill>
              </a:rPr>
              <a:t>And pu</a:t>
            </a:r>
            <a:r>
              <a:rPr lang="en-IN" b="1" baseline="30000" dirty="0">
                <a:solidFill>
                  <a:schemeClr val="tx1"/>
                </a:solidFill>
              </a:rPr>
              <a:t>blic health development </a:t>
            </a:r>
          </a:p>
          <a:p>
            <a:pPr>
              <a:defRPr sz="2400">
                <a:latin typeface="Arial"/>
              </a:defRPr>
            </a:pPr>
            <a:r>
              <a:rPr lang="en-IN" sz="1800" b="1" dirty="0">
                <a:solidFill>
                  <a:schemeClr val="tx1"/>
                </a:solidFill>
              </a:rPr>
              <a:t>Lecturer : Dr </a:t>
            </a:r>
            <a:r>
              <a:rPr lang="en-IN" sz="1800" b="1" dirty="0" err="1">
                <a:solidFill>
                  <a:schemeClr val="tx1"/>
                </a:solidFill>
              </a:rPr>
              <a:t>Hamdi</a:t>
            </a:r>
            <a:r>
              <a:rPr lang="en-IN" sz="1800" b="1" dirty="0">
                <a:solidFill>
                  <a:schemeClr val="tx1"/>
                </a:solidFill>
              </a:rPr>
              <a:t> Hussain</a:t>
            </a:r>
          </a:p>
          <a:p>
            <a:pPr>
              <a:defRPr sz="2400">
                <a:latin typeface="Arial"/>
              </a:defRPr>
            </a:pPr>
            <a:r>
              <a:rPr lang="en-IN" sz="1800" b="1" dirty="0">
                <a:solidFill>
                  <a:schemeClr val="tx1"/>
                </a:solidFill>
              </a:rPr>
              <a:t>Student’s Name : </a:t>
            </a:r>
            <a:r>
              <a:rPr lang="en-IN" sz="1800" b="1" dirty="0" err="1">
                <a:solidFill>
                  <a:schemeClr val="tx1"/>
                </a:solidFill>
              </a:rPr>
              <a:t>Jaimin</a:t>
            </a:r>
            <a:r>
              <a:rPr lang="en-IN" sz="1800" b="1" dirty="0">
                <a:solidFill>
                  <a:schemeClr val="tx1"/>
                </a:solidFill>
              </a:rPr>
              <a:t> </a:t>
            </a:r>
            <a:r>
              <a:rPr lang="en-IN" sz="1800" b="1" dirty="0" err="1">
                <a:solidFill>
                  <a:schemeClr val="tx1"/>
                </a:solidFill>
              </a:rPr>
              <a:t>Jadav</a:t>
            </a:r>
            <a:r>
              <a:rPr lang="en-IN" b="1" dirty="0">
                <a:solidFill>
                  <a:schemeClr val="tx1"/>
                </a:solidFill>
              </a:rPr>
              <a:t>,</a:t>
            </a:r>
          </a:p>
          <a:p>
            <a:pPr>
              <a:defRPr sz="2400">
                <a:latin typeface="Arial"/>
              </a:defRPr>
            </a:pPr>
            <a:r>
              <a:rPr lang="en-IN" sz="1800" b="1" dirty="0">
                <a:solidFill>
                  <a:schemeClr val="tx1"/>
                </a:solidFill>
              </a:rPr>
              <a:t> </a:t>
            </a:r>
            <a:r>
              <a:rPr lang="en-IN" sz="1800" b="1" dirty="0" err="1">
                <a:solidFill>
                  <a:schemeClr val="tx1"/>
                </a:solidFill>
              </a:rPr>
              <a:t>Pogula</a:t>
            </a:r>
            <a:r>
              <a:rPr lang="en-IN" sz="1800" b="1" dirty="0">
                <a:solidFill>
                  <a:schemeClr val="tx1"/>
                </a:solidFill>
              </a:rPr>
              <a:t> </a:t>
            </a:r>
            <a:r>
              <a:rPr lang="en-IN" sz="1800" b="1" dirty="0" err="1">
                <a:solidFill>
                  <a:schemeClr val="tx1"/>
                </a:solidFill>
              </a:rPr>
              <a:t>Bharath</a:t>
            </a:r>
            <a:r>
              <a:rPr lang="en-IN" sz="1800" b="1" dirty="0">
                <a:solidFill>
                  <a:schemeClr val="tx1"/>
                </a:solidFill>
              </a:rPr>
              <a:t>, Asha </a:t>
            </a:r>
            <a:r>
              <a:rPr lang="en-IN" sz="1800" b="1" dirty="0" err="1">
                <a:solidFill>
                  <a:schemeClr val="tx1"/>
                </a:solidFill>
              </a:rPr>
              <a:t>Patil</a:t>
            </a:r>
            <a:r>
              <a:rPr lang="en-IN" sz="1800" b="1" dirty="0">
                <a:solidFill>
                  <a:schemeClr val="tx1"/>
                </a:solidFill>
              </a:rPr>
              <a:t>. </a:t>
            </a:r>
          </a:p>
          <a:p>
            <a:pPr>
              <a:defRPr sz="2400">
                <a:latin typeface="Arial"/>
              </a:defRPr>
            </a:pPr>
            <a:endParaRPr lang="en-IN" b="1" baseline="30000" dirty="0">
              <a:solidFill>
                <a:schemeClr val="tx1"/>
              </a:solidFill>
            </a:endParaRPr>
          </a:p>
          <a:p>
            <a:pPr>
              <a:defRPr sz="2400">
                <a:latin typeface="Arial"/>
              </a:defRPr>
            </a:pPr>
            <a:r>
              <a:rPr lang="en-IN" b="1" baseline="30000" dirty="0">
                <a:solidFill>
                  <a:schemeClr val="tx1"/>
                </a:solidFill>
              </a:rPr>
              <a:t>Student Number – 2437156, </a:t>
            </a:r>
          </a:p>
          <a:p>
            <a:pPr>
              <a:defRPr sz="2400">
                <a:latin typeface="Arial"/>
              </a:defRPr>
            </a:pPr>
            <a:r>
              <a:rPr lang="en-IN" b="1" baseline="30000" dirty="0">
                <a:solidFill>
                  <a:schemeClr val="tx1"/>
                </a:solidFill>
              </a:rPr>
              <a:t>2512745,  2513192.</a:t>
            </a:r>
            <a:endParaRPr lang="en-US" b="1" baseline="30000" dirty="0">
              <a:solidFill>
                <a:schemeClr val="tx1"/>
              </a:solidFill>
            </a:endParaRPr>
          </a:p>
        </p:txBody>
      </p:sp>
      <p:sp>
        <p:nvSpPr>
          <p:cNvPr id="3" name="TextBox 2">
            <a:extLst>
              <a:ext uri="{FF2B5EF4-FFF2-40B4-BE49-F238E27FC236}">
                <a16:creationId xmlns:a16="http://schemas.microsoft.com/office/drawing/2014/main" id="{1EA27F90-EB61-EA07-A63A-7B91C1D503EB}"/>
              </a:ext>
            </a:extLst>
          </p:cNvPr>
          <p:cNvSpPr txBox="1"/>
          <p:nvPr/>
        </p:nvSpPr>
        <p:spPr>
          <a:xfrm>
            <a:off x="5191787" y="595338"/>
            <a:ext cx="1828800" cy="182880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BD670585-F771-2FBF-B79B-2EF1A3B618BB}"/>
              </a:ext>
            </a:extLst>
          </p:cNvPr>
          <p:cNvSpPr txBox="1"/>
          <p:nvPr/>
        </p:nvSpPr>
        <p:spPr>
          <a:xfrm>
            <a:off x="5191787" y="595338"/>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7D659A70-8CD0-5FC4-BB99-E1EA657D4B4B}"/>
              </a:ext>
            </a:extLst>
          </p:cNvPr>
          <p:cNvSpPr txBox="1"/>
          <p:nvPr/>
        </p:nvSpPr>
        <p:spPr>
          <a:xfrm>
            <a:off x="886578" y="1019419"/>
            <a:ext cx="8342994" cy="677108"/>
          </a:xfrm>
          <a:prstGeom prst="rect">
            <a:avLst/>
          </a:prstGeom>
          <a:noFill/>
        </p:spPr>
        <p:txBody>
          <a:bodyPr wrap="square">
            <a:spAutoFit/>
          </a:bodyPr>
          <a:lstStyle/>
          <a:p>
            <a:pPr>
              <a:defRPr sz="3800" b="1">
                <a:solidFill>
                  <a:srgbClr val="003366"/>
                </a:solidFill>
              </a:defRPr>
            </a:pPr>
            <a:r>
              <a:rPr lang="en-IN" sz="3800" dirty="0"/>
              <a:t> </a:t>
            </a:r>
            <a:r>
              <a:rPr lang="en-IN" sz="3800" dirty="0">
                <a:solidFill>
                  <a:srgbClr val="7030A0"/>
                </a:solidFill>
              </a:rPr>
              <a:t>Promoting Healthy Sleep in Adults</a:t>
            </a:r>
          </a:p>
        </p:txBody>
      </p:sp>
      <p:pic>
        <p:nvPicPr>
          <p:cNvPr id="7" name="Picture 6">
            <a:extLst>
              <a:ext uri="{FF2B5EF4-FFF2-40B4-BE49-F238E27FC236}">
                <a16:creationId xmlns:a16="http://schemas.microsoft.com/office/drawing/2014/main" id="{D7626F62-2D7D-F5F9-9F22-3D7DCE0113E8}"/>
              </a:ext>
            </a:extLst>
          </p:cNvPr>
          <p:cNvPicPr>
            <a:picLocks noChangeAspect="1"/>
          </p:cNvPicPr>
          <p:nvPr/>
        </p:nvPicPr>
        <p:blipFill>
          <a:blip r:embed="rId3"/>
          <a:stretch>
            <a:fillRect/>
          </a:stretch>
        </p:blipFill>
        <p:spPr>
          <a:xfrm>
            <a:off x="8945766" y="0"/>
            <a:ext cx="3246234" cy="3288417"/>
          </a:xfrm>
          <a:prstGeom prst="rect">
            <a:avLst/>
          </a:prstGeom>
        </p:spPr>
      </p:pic>
      <p:sp>
        <p:nvSpPr>
          <p:cNvPr id="10" name="TextBox 9">
            <a:extLst>
              <a:ext uri="{FF2B5EF4-FFF2-40B4-BE49-F238E27FC236}">
                <a16:creationId xmlns:a16="http://schemas.microsoft.com/office/drawing/2014/main" id="{135CE0C4-4727-1AB8-C668-F074F3A63C7C}"/>
              </a:ext>
            </a:extLst>
          </p:cNvPr>
          <p:cNvSpPr txBox="1"/>
          <p:nvPr/>
        </p:nvSpPr>
        <p:spPr>
          <a:xfrm rot="10800000" flipV="1">
            <a:off x="7385496" y="2958500"/>
            <a:ext cx="2725700" cy="369332"/>
          </a:xfrm>
          <a:prstGeom prst="rect">
            <a:avLst/>
          </a:prstGeom>
          <a:noFill/>
        </p:spPr>
        <p:txBody>
          <a:bodyPr wrap="square" rtlCol="0">
            <a:spAutoFit/>
          </a:bodyPr>
          <a:lstStyle/>
          <a:p>
            <a:pPr algn="l"/>
            <a:r>
              <a:rPr lang="en-IN" dirty="0"/>
              <a:t>Vector stock </a:t>
            </a:r>
            <a:endParaRPr lang="en-US" dirty="0"/>
          </a:p>
        </p:txBody>
      </p:sp>
    </p:spTree>
    <p:extLst>
      <p:ext uri="{BB962C8B-B14F-4D97-AF65-F5344CB8AC3E}">
        <p14:creationId xmlns:p14="http://schemas.microsoft.com/office/powerpoint/2010/main" val="3140151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37C1-0B67-3DEA-1CE7-42F02CE2EAEC}"/>
              </a:ext>
            </a:extLst>
          </p:cNvPr>
          <p:cNvSpPr>
            <a:spLocks noGrp="1"/>
          </p:cNvSpPr>
          <p:nvPr>
            <p:ph type="title"/>
          </p:nvPr>
        </p:nvSpPr>
        <p:spPr>
          <a:xfrm>
            <a:off x="526835" y="385763"/>
            <a:ext cx="11631861" cy="1320800"/>
          </a:xfrm>
        </p:spPr>
        <p:txBody>
          <a:bodyPr>
            <a:normAutofit fontScale="90000"/>
          </a:bodyPr>
          <a:lstStyle/>
          <a:p>
            <a:r>
              <a:rPr lang="en-IN" b="1" dirty="0">
                <a:solidFill>
                  <a:srgbClr val="7030A0"/>
                </a:solidFill>
                <a:latin typeface="Arial"/>
                <a:cs typeface="Arial"/>
              </a:rPr>
              <a:t>What is Sleep Hygiene - </a:t>
            </a:r>
            <a:r>
              <a:rPr lang="en-US" b="1" dirty="0">
                <a:solidFill>
                  <a:srgbClr val="7030A0"/>
                </a:solidFill>
                <a:latin typeface="Arial"/>
                <a:cs typeface="Arial"/>
              </a:rPr>
              <a:t>Sleep hygiene means the good habits and practices that help you get quality sleep every night.</a:t>
            </a:r>
          </a:p>
        </p:txBody>
      </p:sp>
      <p:pic>
        <p:nvPicPr>
          <p:cNvPr id="4" name="Content Placeholder 3">
            <a:extLst>
              <a:ext uri="{FF2B5EF4-FFF2-40B4-BE49-F238E27FC236}">
                <a16:creationId xmlns:a16="http://schemas.microsoft.com/office/drawing/2014/main" id="{AFD53EC6-04A1-E4BB-25CF-9CF2BC9FD472}"/>
              </a:ext>
            </a:extLst>
          </p:cNvPr>
          <p:cNvPicPr>
            <a:picLocks noGrp="1" noChangeAspect="1"/>
          </p:cNvPicPr>
          <p:nvPr>
            <p:ph idx="1"/>
          </p:nvPr>
        </p:nvPicPr>
        <p:blipFill>
          <a:blip r:embed="rId2"/>
          <a:stretch>
            <a:fillRect/>
          </a:stretch>
        </p:blipFill>
        <p:spPr>
          <a:xfrm>
            <a:off x="7014475" y="1898892"/>
            <a:ext cx="4725867" cy="4831829"/>
          </a:xfrm>
          <a:prstGeom prst="rect">
            <a:avLst/>
          </a:prstGeom>
        </p:spPr>
      </p:pic>
      <p:sp>
        <p:nvSpPr>
          <p:cNvPr id="5" name="TextBox 4">
            <a:extLst>
              <a:ext uri="{FF2B5EF4-FFF2-40B4-BE49-F238E27FC236}">
                <a16:creationId xmlns:a16="http://schemas.microsoft.com/office/drawing/2014/main" id="{79676BDA-6B12-FFC0-8C9E-ED5ADDC56B28}"/>
              </a:ext>
            </a:extLst>
          </p:cNvPr>
          <p:cNvSpPr txBox="1"/>
          <p:nvPr/>
        </p:nvSpPr>
        <p:spPr>
          <a:xfrm rot="10800000" flipH="1" flipV="1">
            <a:off x="5515740" y="6472237"/>
            <a:ext cx="2334900" cy="369332"/>
          </a:xfrm>
          <a:prstGeom prst="rect">
            <a:avLst/>
          </a:prstGeom>
          <a:noFill/>
        </p:spPr>
        <p:txBody>
          <a:bodyPr wrap="square" rtlCol="0">
            <a:spAutoFit/>
          </a:bodyPr>
          <a:lstStyle/>
          <a:p>
            <a:pPr algn="l"/>
            <a:r>
              <a:rPr lang="en-IN"/>
              <a:t>Well Excel </a:t>
            </a:r>
            <a:endParaRPr lang="en-US"/>
          </a:p>
        </p:txBody>
      </p:sp>
      <p:sp>
        <p:nvSpPr>
          <p:cNvPr id="3" name="TextBox 2">
            <a:extLst>
              <a:ext uri="{FF2B5EF4-FFF2-40B4-BE49-F238E27FC236}">
                <a16:creationId xmlns:a16="http://schemas.microsoft.com/office/drawing/2014/main" id="{138D71A3-2B01-46BB-FCDC-71DDC6F675A1}"/>
              </a:ext>
            </a:extLst>
          </p:cNvPr>
          <p:cNvSpPr txBox="1"/>
          <p:nvPr/>
        </p:nvSpPr>
        <p:spPr>
          <a:xfrm>
            <a:off x="5185675"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2F0FDBEB-84B6-7217-A3BC-49CD57DC9F52}"/>
              </a:ext>
            </a:extLst>
          </p:cNvPr>
          <p:cNvSpPr txBox="1"/>
          <p:nvPr/>
        </p:nvSpPr>
        <p:spPr>
          <a:xfrm>
            <a:off x="526836" y="2329647"/>
            <a:ext cx="4658840" cy="3970318"/>
          </a:xfrm>
          <a:prstGeom prst="rect">
            <a:avLst/>
          </a:prstGeom>
          <a:noFill/>
        </p:spPr>
        <p:txBody>
          <a:bodyPr wrap="square" lIns="91440" tIns="45720" rIns="91440" bIns="45720" rtlCol="0" anchor="t">
            <a:spAutoFit/>
          </a:bodyPr>
          <a:lstStyle/>
          <a:p>
            <a:pPr algn="l"/>
            <a:r>
              <a:rPr lang="en-IN">
                <a:latin typeface="Arial"/>
                <a:cs typeface="Arial"/>
              </a:rPr>
              <a:t>Target Group: Adults aged 18–60 years
Focus Behaviour: Sleep hygiene – maintaining healthy sleep habits and consistent sleep-wake times
Rationale:
Many adults experience poor sleep due to work stress, irregular schedules, and lifestyle factors.
Recommended sleep: 7–9 hours per night (NHS, 2023).
Approximately 33% of UK adults sleep less than recommended (ONS, 2022).</a:t>
            </a:r>
            <a:endParaRPr lang="en-US">
              <a:latin typeface="Arial"/>
              <a:cs typeface="Arial"/>
            </a:endParaRPr>
          </a:p>
        </p:txBody>
      </p:sp>
    </p:spTree>
    <p:extLst>
      <p:ext uri="{BB962C8B-B14F-4D97-AF65-F5344CB8AC3E}">
        <p14:creationId xmlns:p14="http://schemas.microsoft.com/office/powerpoint/2010/main" val="2485698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23209E6-36A1-4271-39C0-86C6A4742173}"/>
              </a:ext>
            </a:extLst>
          </p:cNvPr>
          <p:cNvSpPr txBox="1">
            <a:spLocks noGrp="1"/>
          </p:cNvSpPr>
          <p:nvPr>
            <p:ph idx="1"/>
          </p:nvPr>
        </p:nvSpPr>
        <p:spPr>
          <a:xfrm>
            <a:off x="154350" y="927657"/>
            <a:ext cx="9221917" cy="4421723"/>
          </a:xfrm>
          <a:prstGeom prst="rect">
            <a:avLst/>
          </a:prstGeom>
          <a:noFill/>
        </p:spPr>
        <p:txBody>
          <a:bodyPr wrap="square">
            <a:spAutoFit/>
          </a:bodyPr>
          <a:lstStyle/>
          <a:p>
            <a:pPr>
              <a:defRPr sz="2000">
                <a:latin typeface="Arial"/>
              </a:defRPr>
            </a:pPr>
            <a:r>
              <a:t>1. Increase average nightly sleep to 7+ hours for 70% of participants</a:t>
            </a:r>
            <a:endParaRPr lang="en-IN"/>
          </a:p>
          <a:p>
            <a:pPr marL="0" indent="0">
              <a:buNone/>
              <a:defRPr sz="2000">
                <a:latin typeface="Arial"/>
              </a:defRPr>
            </a:pPr>
            <a:r>
              <a:t> (Measured via sleep diaries/apps)</a:t>
            </a:r>
          </a:p>
          <a:p>
            <a:pPr>
              <a:defRPr sz="2000">
                <a:latin typeface="Arial"/>
              </a:defRPr>
            </a:pPr>
            <a:r>
              <a:t>2. Reduce evening screen time</a:t>
            </a:r>
            <a:r>
              <a:rPr lang="en-IN"/>
              <a:t> or bed time </a:t>
            </a:r>
            <a:r>
              <a:t>by 25% </a:t>
            </a:r>
            <a:endParaRPr lang="en-IN"/>
          </a:p>
          <a:p>
            <a:pPr marL="0" indent="0">
              <a:buNone/>
              <a:defRPr sz="2000">
                <a:latin typeface="Arial"/>
              </a:defRPr>
            </a:pPr>
            <a:r>
              <a:rPr lang="en-IN"/>
              <a:t> </a:t>
            </a:r>
            <a:r>
              <a:t>(Measured via self-reported logs)</a:t>
            </a:r>
          </a:p>
          <a:p>
            <a:pPr>
              <a:defRPr sz="2000">
                <a:latin typeface="Arial"/>
              </a:defRPr>
            </a:pPr>
            <a:r>
              <a:t>3. Establish a consistent bedtime routine for 60% of participants </a:t>
            </a:r>
            <a:endParaRPr lang="en-IN"/>
          </a:p>
          <a:p>
            <a:pPr marL="0" indent="0">
              <a:buNone/>
              <a:defRPr sz="2000">
                <a:latin typeface="Arial"/>
              </a:defRPr>
            </a:pPr>
            <a:r>
              <a:rPr lang="en-IN"/>
              <a:t> </a:t>
            </a:r>
            <a:r>
              <a:t>(Measured via surveys/reflections)</a:t>
            </a:r>
            <a:endParaRPr lang="en-IN"/>
          </a:p>
          <a:p>
            <a:pPr marL="0" indent="0">
              <a:buNone/>
              <a:defRPr sz="2000">
                <a:latin typeface="Arial"/>
              </a:defRPr>
            </a:pPr>
            <a:endParaRPr/>
          </a:p>
          <a:p>
            <a:pPr>
              <a:defRPr sz="2000">
                <a:latin typeface="Arial"/>
              </a:defRPr>
            </a:pPr>
            <a:r>
              <a:t>Benefits: Improved concentration, </a:t>
            </a:r>
            <a:r>
              <a:rPr lang="en-IN"/>
              <a:t>sleep quality,
Better Emotional, Mental Health and physical health </a:t>
            </a:r>
          </a:p>
          <a:p>
            <a:pPr>
              <a:defRPr sz="2000">
                <a:latin typeface="Arial"/>
              </a:defRPr>
            </a:pPr>
            <a:r>
              <a:t>mood, productivity, long-term health</a:t>
            </a:r>
            <a:r>
              <a:rPr lang="en-IN"/>
              <a:t> and longevity.</a:t>
            </a:r>
          </a:p>
          <a:p>
            <a:pPr>
              <a:defRPr sz="2000">
                <a:latin typeface="Arial"/>
              </a:defRPr>
            </a:pPr>
            <a:endParaRPr/>
          </a:p>
        </p:txBody>
      </p:sp>
      <p:sp>
        <p:nvSpPr>
          <p:cNvPr id="7" name="Title 6">
            <a:extLst>
              <a:ext uri="{FF2B5EF4-FFF2-40B4-BE49-F238E27FC236}">
                <a16:creationId xmlns:a16="http://schemas.microsoft.com/office/drawing/2014/main" id="{5AEC47A8-6BEB-38E7-568A-1EB36384B1EF}"/>
              </a:ext>
            </a:extLst>
          </p:cNvPr>
          <p:cNvSpPr txBox="1">
            <a:spLocks noGrp="1"/>
          </p:cNvSpPr>
          <p:nvPr>
            <p:ph type="title"/>
          </p:nvPr>
        </p:nvSpPr>
        <p:spPr>
          <a:xfrm>
            <a:off x="154350" y="192605"/>
            <a:ext cx="3358612" cy="615553"/>
          </a:xfrm>
          <a:prstGeom prst="rect">
            <a:avLst/>
          </a:prstGeom>
          <a:noFill/>
        </p:spPr>
        <p:txBody>
          <a:bodyPr wrap="none">
            <a:spAutoFit/>
          </a:bodyPr>
          <a:lstStyle/>
          <a:p>
            <a:pPr>
              <a:defRPr sz="3400" b="1"/>
            </a:pPr>
            <a:r>
              <a:rPr>
                <a:solidFill>
                  <a:srgbClr val="7030A0"/>
                </a:solidFill>
              </a:rPr>
              <a:t>Campaign Aims </a:t>
            </a:r>
          </a:p>
        </p:txBody>
      </p:sp>
      <p:pic>
        <p:nvPicPr>
          <p:cNvPr id="2" name="Picture 1">
            <a:extLst>
              <a:ext uri="{FF2B5EF4-FFF2-40B4-BE49-F238E27FC236}">
                <a16:creationId xmlns:a16="http://schemas.microsoft.com/office/drawing/2014/main" id="{D3AE344E-DE4F-D0E7-50F6-26146FA6CA0A}"/>
              </a:ext>
            </a:extLst>
          </p:cNvPr>
          <p:cNvPicPr>
            <a:picLocks noChangeAspect="1"/>
          </p:cNvPicPr>
          <p:nvPr/>
        </p:nvPicPr>
        <p:blipFill>
          <a:blip r:embed="rId2"/>
          <a:stretch>
            <a:fillRect/>
          </a:stretch>
        </p:blipFill>
        <p:spPr>
          <a:xfrm>
            <a:off x="7478025" y="2946390"/>
            <a:ext cx="4465409" cy="3787905"/>
          </a:xfrm>
          <a:prstGeom prst="rect">
            <a:avLst/>
          </a:prstGeom>
        </p:spPr>
      </p:pic>
      <p:sp>
        <p:nvSpPr>
          <p:cNvPr id="3" name="TextBox 2">
            <a:extLst>
              <a:ext uri="{FF2B5EF4-FFF2-40B4-BE49-F238E27FC236}">
                <a16:creationId xmlns:a16="http://schemas.microsoft.com/office/drawing/2014/main" id="{A52F067C-6570-2E57-C375-BB3C891F6A0A}"/>
              </a:ext>
            </a:extLst>
          </p:cNvPr>
          <p:cNvSpPr txBox="1"/>
          <p:nvPr/>
        </p:nvSpPr>
        <p:spPr>
          <a:xfrm>
            <a:off x="6383686" y="6488668"/>
            <a:ext cx="1828800" cy="369332"/>
          </a:xfrm>
          <a:prstGeom prst="rect">
            <a:avLst/>
          </a:prstGeom>
          <a:noFill/>
        </p:spPr>
        <p:txBody>
          <a:bodyPr wrap="square" rtlCol="0">
            <a:spAutoFit/>
          </a:bodyPr>
          <a:lstStyle/>
          <a:p>
            <a:pPr algn="l"/>
            <a:r>
              <a:rPr lang="en-IN"/>
              <a:t>I stock</a:t>
            </a:r>
            <a:endParaRPr lang="en-US"/>
          </a:p>
        </p:txBody>
      </p:sp>
    </p:spTree>
    <p:extLst>
      <p:ext uri="{BB962C8B-B14F-4D97-AF65-F5344CB8AC3E}">
        <p14:creationId xmlns:p14="http://schemas.microsoft.com/office/powerpoint/2010/main" val="644633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F561D0-5091-F918-5C6F-1EB3E7AC0975}"/>
              </a:ext>
            </a:extLst>
          </p:cNvPr>
          <p:cNvSpPr txBox="1"/>
          <p:nvPr/>
        </p:nvSpPr>
        <p:spPr>
          <a:xfrm>
            <a:off x="231942" y="0"/>
            <a:ext cx="7315200" cy="615553"/>
          </a:xfrm>
          <a:prstGeom prst="rect">
            <a:avLst/>
          </a:prstGeom>
          <a:noFill/>
        </p:spPr>
        <p:txBody>
          <a:bodyPr wrap="square" lIns="91440" tIns="45720" rIns="91440" bIns="45720" anchor="t">
            <a:spAutoFit/>
          </a:bodyPr>
          <a:lstStyle/>
          <a:p>
            <a:pPr>
              <a:defRPr sz="3400" b="1"/>
            </a:pPr>
            <a:r>
              <a:rPr lang="en-IN" sz="3400">
                <a:solidFill>
                  <a:srgbClr val="7030A0"/>
                </a:solidFill>
                <a:latin typeface="Arial"/>
                <a:cs typeface="Arial"/>
              </a:rPr>
              <a:t>Sleep Smart Programme</a:t>
            </a:r>
            <a:endParaRPr lang="en-US" sz="3400">
              <a:solidFill>
                <a:srgbClr val="7030A0"/>
              </a:solidFill>
              <a:latin typeface="Arial"/>
              <a:cs typeface="Arial"/>
            </a:endParaRPr>
          </a:p>
        </p:txBody>
      </p:sp>
      <p:sp>
        <p:nvSpPr>
          <p:cNvPr id="6" name="TextBox 5">
            <a:extLst>
              <a:ext uri="{FF2B5EF4-FFF2-40B4-BE49-F238E27FC236}">
                <a16:creationId xmlns:a16="http://schemas.microsoft.com/office/drawing/2014/main" id="{E70E9830-CD87-AADC-53B4-517E55BF8F4D}"/>
              </a:ext>
            </a:extLst>
          </p:cNvPr>
          <p:cNvSpPr txBox="1"/>
          <p:nvPr/>
        </p:nvSpPr>
        <p:spPr>
          <a:xfrm rot="10800000" flipV="1">
            <a:off x="0" y="741750"/>
            <a:ext cx="11809288" cy="646331"/>
          </a:xfrm>
          <a:prstGeom prst="rect">
            <a:avLst/>
          </a:prstGeom>
          <a:noFill/>
        </p:spPr>
        <p:txBody>
          <a:bodyPr wrap="square" lIns="91440" tIns="45720" rIns="91440" bIns="45720" rtlCol="0" anchor="t">
            <a:spAutoFit/>
          </a:bodyPr>
          <a:lstStyle/>
          <a:p>
            <a:pPr algn="l"/>
            <a:r>
              <a:rPr lang="en-IN"/>
              <a:t>S</a:t>
            </a:r>
            <a:r>
              <a:rPr lang="en-IN">
                <a:latin typeface="Arial"/>
                <a:cs typeface="Arial"/>
              </a:rPr>
              <a:t>pread awareness of sleep hygiene among people community Like for Example introduce workshop and webinar At workplace And Give Practical suggestions and solutions To overcome it.</a:t>
            </a:r>
            <a:endParaRPr lang="en-US">
              <a:latin typeface="Arial"/>
              <a:cs typeface="Arial"/>
            </a:endParaRPr>
          </a:p>
        </p:txBody>
      </p:sp>
      <p:sp>
        <p:nvSpPr>
          <p:cNvPr id="4" name="TextBox 3">
            <a:extLst>
              <a:ext uri="{FF2B5EF4-FFF2-40B4-BE49-F238E27FC236}">
                <a16:creationId xmlns:a16="http://schemas.microsoft.com/office/drawing/2014/main" id="{BE10D14C-231D-0D06-4BFF-FCE919CBF272}"/>
              </a:ext>
            </a:extLst>
          </p:cNvPr>
          <p:cNvSpPr txBox="1"/>
          <p:nvPr/>
        </p:nvSpPr>
        <p:spPr>
          <a:xfrm>
            <a:off x="109696" y="1514277"/>
            <a:ext cx="11723715" cy="3416320"/>
          </a:xfrm>
          <a:prstGeom prst="rect">
            <a:avLst/>
          </a:prstGeom>
          <a:noFill/>
        </p:spPr>
        <p:txBody>
          <a:bodyPr wrap="square">
            <a:spAutoFit/>
          </a:bodyPr>
          <a:lstStyle/>
          <a:p>
            <a:pPr>
              <a:defRPr sz="2000">
                <a:latin typeface="Arial"/>
              </a:defRPr>
            </a:pPr>
            <a:r>
              <a:rPr lang="en-IN" sz="1800"/>
              <a:t>Stress &amp; Sleep: Mindfulness exercises Like Yoga, Meditation </a:t>
            </a:r>
          </a:p>
          <a:p>
            <a:pPr>
              <a:defRPr sz="2000">
                <a:latin typeface="Arial"/>
              </a:defRPr>
            </a:pPr>
            <a:endParaRPr lang="en-IN" sz="1800"/>
          </a:p>
          <a:p>
            <a:pPr>
              <a:defRPr sz="2000">
                <a:latin typeface="Arial"/>
              </a:defRPr>
            </a:pPr>
            <a:r>
              <a:rPr lang="en-IN" sz="1800"/>
              <a:t>Evening Routine: Create personalized bedtime routine individually </a:t>
            </a:r>
          </a:p>
          <a:p>
            <a:pPr>
              <a:defRPr sz="2000">
                <a:latin typeface="Arial"/>
              </a:defRPr>
            </a:pPr>
            <a:endParaRPr lang="en-IN" sz="1800"/>
          </a:p>
          <a:p>
            <a:pPr>
              <a:defRPr sz="2000">
                <a:latin typeface="Arial"/>
              </a:defRPr>
            </a:pPr>
            <a:r>
              <a:rPr lang="en-IN" sz="1800"/>
              <a:t>Digital Detox: Reduce screen exposure </a:t>
            </a:r>
          </a:p>
          <a:p>
            <a:pPr>
              <a:defRPr sz="2000">
                <a:latin typeface="Arial"/>
              </a:defRPr>
            </a:pPr>
            <a:endParaRPr lang="en-IN" sz="1800"/>
          </a:p>
          <a:p>
            <a:pPr>
              <a:defRPr sz="2000">
                <a:latin typeface="Arial"/>
              </a:defRPr>
            </a:pPr>
            <a:r>
              <a:rPr lang="en-IN" sz="1800"/>
              <a:t>Nutrition &amp; Sleep: Effects of caffeine, alcohol, and meals Sleep Environment: Optimize bedroom lighting, noise, comfort</a:t>
            </a:r>
          </a:p>
          <a:p>
            <a:pPr>
              <a:defRPr sz="2000">
                <a:latin typeface="Arial"/>
              </a:defRPr>
            </a:pPr>
            <a:endParaRPr lang="en-IN" sz="1800"/>
          </a:p>
          <a:p>
            <a:pPr>
              <a:defRPr sz="2000">
                <a:latin typeface="Arial"/>
              </a:defRPr>
            </a:pPr>
            <a:r>
              <a:rPr lang="en-IN" sz="1800"/>
              <a:t>Sleep Tracking: Use diaries or apps to monitor patterns</a:t>
            </a:r>
          </a:p>
          <a:p>
            <a:pPr>
              <a:defRPr sz="2000">
                <a:latin typeface="Arial"/>
              </a:defRPr>
            </a:pPr>
            <a:endParaRPr lang="en-IN" sz="1800"/>
          </a:p>
          <a:p>
            <a:pPr>
              <a:defRPr sz="2000">
                <a:latin typeface="Arial"/>
              </a:defRPr>
            </a:pPr>
            <a:r>
              <a:rPr lang="en-IN" sz="1800"/>
              <a:t>Reflection &amp; Maintenance: Review progress and set goals</a:t>
            </a:r>
            <a:endParaRPr lang="en-US"/>
          </a:p>
        </p:txBody>
      </p:sp>
    </p:spTree>
    <p:extLst>
      <p:ext uri="{BB962C8B-B14F-4D97-AF65-F5344CB8AC3E}">
        <p14:creationId xmlns:p14="http://schemas.microsoft.com/office/powerpoint/2010/main" val="1327279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B8D96B-46A9-C5D6-AC53-B2589E5BA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62482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BB552E-55DC-9177-D007-45DEB753B2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0020"/>
            <a:ext cx="12285722" cy="6916066"/>
          </a:xfrm>
          <a:prstGeom prst="rect">
            <a:avLst/>
          </a:prstGeom>
        </p:spPr>
      </p:pic>
    </p:spTree>
    <p:extLst>
      <p:ext uri="{BB962C8B-B14F-4D97-AF65-F5344CB8AC3E}">
        <p14:creationId xmlns:p14="http://schemas.microsoft.com/office/powerpoint/2010/main" val="1415995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36482D-45EE-BC91-F700-F557C2896E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85722" cy="6858000"/>
          </a:xfrm>
          <a:prstGeom prst="rect">
            <a:avLst/>
          </a:prstGeom>
        </p:spPr>
      </p:pic>
      <p:sp>
        <p:nvSpPr>
          <p:cNvPr id="3" name="TextBox 2">
            <a:extLst>
              <a:ext uri="{FF2B5EF4-FFF2-40B4-BE49-F238E27FC236}">
                <a16:creationId xmlns:a16="http://schemas.microsoft.com/office/drawing/2014/main" id="{BE4E5B35-260D-A5CC-5A2A-5FE82BB9038E}"/>
              </a:ext>
            </a:extLst>
          </p:cNvPr>
          <p:cNvSpPr txBox="1"/>
          <p:nvPr/>
        </p:nvSpPr>
        <p:spPr>
          <a:xfrm>
            <a:off x="3537188" y="6488668"/>
            <a:ext cx="5211346" cy="369332"/>
          </a:xfrm>
          <a:prstGeom prst="rect">
            <a:avLst/>
          </a:prstGeom>
          <a:noFill/>
        </p:spPr>
        <p:txBody>
          <a:bodyPr wrap="square" rtlCol="0">
            <a:spAutoFit/>
          </a:bodyPr>
          <a:lstStyle/>
          <a:p>
            <a:pPr algn="l"/>
            <a:r>
              <a:rPr lang="en-IN"/>
              <a:t>Sleep source foundation 2025</a:t>
            </a:r>
            <a:endParaRPr lang="en-US"/>
          </a:p>
        </p:txBody>
      </p:sp>
    </p:spTree>
    <p:extLst>
      <p:ext uri="{BB962C8B-B14F-4D97-AF65-F5344CB8AC3E}">
        <p14:creationId xmlns:p14="http://schemas.microsoft.com/office/powerpoint/2010/main" val="2772813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85060C-63DA-B280-D1DE-5B8C9514A7D8}"/>
              </a:ext>
            </a:extLst>
          </p:cNvPr>
          <p:cNvSpPr txBox="1"/>
          <p:nvPr/>
        </p:nvSpPr>
        <p:spPr>
          <a:xfrm>
            <a:off x="378963" y="0"/>
            <a:ext cx="7315200" cy="615553"/>
          </a:xfrm>
          <a:prstGeom prst="rect">
            <a:avLst/>
          </a:prstGeom>
          <a:noFill/>
        </p:spPr>
        <p:txBody>
          <a:bodyPr wrap="square">
            <a:spAutoFit/>
          </a:bodyPr>
          <a:lstStyle/>
          <a:p>
            <a:pPr>
              <a:defRPr sz="3400" b="1"/>
            </a:pPr>
            <a:r>
              <a:rPr sz="3400">
                <a:solidFill>
                  <a:srgbClr val="7030A0"/>
                </a:solidFill>
              </a:rPr>
              <a:t>Consequences of Poor Sleep</a:t>
            </a:r>
          </a:p>
        </p:txBody>
      </p:sp>
      <p:sp>
        <p:nvSpPr>
          <p:cNvPr id="5" name="TextBox 4">
            <a:extLst>
              <a:ext uri="{FF2B5EF4-FFF2-40B4-BE49-F238E27FC236}">
                <a16:creationId xmlns:a16="http://schemas.microsoft.com/office/drawing/2014/main" id="{7D26DE36-66F6-E64D-8F6A-37FC2F1D9BC9}"/>
              </a:ext>
            </a:extLst>
          </p:cNvPr>
          <p:cNvSpPr txBox="1"/>
          <p:nvPr/>
        </p:nvSpPr>
        <p:spPr>
          <a:xfrm>
            <a:off x="471765" y="615553"/>
            <a:ext cx="7330991" cy="6555641"/>
          </a:xfrm>
          <a:prstGeom prst="rect">
            <a:avLst/>
          </a:prstGeom>
          <a:noFill/>
        </p:spPr>
        <p:txBody>
          <a:bodyPr wrap="square">
            <a:spAutoFit/>
          </a:bodyPr>
          <a:lstStyle/>
          <a:p>
            <a:pPr>
              <a:defRPr sz="2000">
                <a:latin typeface="Arial"/>
              </a:defRPr>
            </a:pPr>
            <a:r>
              <a:rPr sz="2000"/>
              <a:t>Short-Term Effects:</a:t>
            </a:r>
          </a:p>
          <a:p>
            <a:pPr>
              <a:defRPr sz="2000">
                <a:latin typeface="Arial"/>
              </a:defRPr>
            </a:pPr>
            <a:r>
              <a:rPr sz="2000"/>
              <a:t>- Reduced focus</a:t>
            </a:r>
            <a:r>
              <a:rPr lang="en-IN" sz="2000"/>
              <a:t>, Impaired attention, memory, and decision-making abilities.</a:t>
            </a:r>
          </a:p>
          <a:p>
            <a:pPr>
              <a:defRPr sz="2000">
                <a:latin typeface="Arial"/>
              </a:defRPr>
            </a:pPr>
            <a:r>
              <a:rPr sz="2000"/>
              <a:t> </a:t>
            </a:r>
            <a:r>
              <a:rPr lang="en-IN" sz="2000"/>
              <a:t>Mood Disturbances – Increased irritability, stress, and emotional instability.</a:t>
            </a:r>
          </a:p>
          <a:p>
            <a:pPr>
              <a:defRPr sz="2000">
                <a:latin typeface="Arial"/>
              </a:defRPr>
            </a:pPr>
            <a:r>
              <a:rPr lang="en-IN" sz="2000"/>
              <a:t>Decreased Productivity – Lower concentration and reaction time, affecting academic or work performance.</a:t>
            </a:r>
          </a:p>
          <a:p>
            <a:pPr>
              <a:defRPr sz="2000">
                <a:latin typeface="Arial"/>
              </a:defRPr>
            </a:pPr>
            <a:r>
              <a:rPr lang="en-IN" sz="2000"/>
              <a:t>Physical Fatigue – Feelings of exhaustion, daytime sleepiness, and lack of energy.</a:t>
            </a:r>
          </a:p>
          <a:p>
            <a:pPr>
              <a:defRPr sz="2000">
                <a:latin typeface="Arial"/>
              </a:defRPr>
            </a:pPr>
            <a:endParaRPr lang="en-IN" sz="2000"/>
          </a:p>
          <a:p>
            <a:pPr>
              <a:defRPr sz="2000">
                <a:latin typeface="Arial"/>
              </a:defRPr>
            </a:pPr>
            <a:r>
              <a:rPr lang="en-IN" sz="2000"/>
              <a:t>Weakened Immune Response – Greater Chances to Get</a:t>
            </a:r>
          </a:p>
          <a:p>
            <a:pPr>
              <a:defRPr sz="2000">
                <a:latin typeface="Arial"/>
              </a:defRPr>
            </a:pPr>
            <a:r>
              <a:rPr lang="en-IN" sz="2000"/>
              <a:t> colds or flu.</a:t>
            </a:r>
          </a:p>
          <a:p>
            <a:pPr>
              <a:defRPr sz="2000">
                <a:latin typeface="Arial"/>
              </a:defRPr>
            </a:pPr>
            <a:endParaRPr lang="en-IN" sz="2000"/>
          </a:p>
          <a:p>
            <a:pPr>
              <a:defRPr sz="2000">
                <a:latin typeface="Arial"/>
              </a:defRPr>
            </a:pPr>
            <a:r>
              <a:rPr lang="en-IN" sz="2000"/>
              <a:t>Safety Risks – Higher likelihood of accidents due to slower reflexes and reduced alertness.</a:t>
            </a:r>
          </a:p>
          <a:p>
            <a:pPr>
              <a:defRPr sz="2000">
                <a:latin typeface="Arial"/>
              </a:defRPr>
            </a:pPr>
            <a:endParaRPr sz="2000"/>
          </a:p>
          <a:p>
            <a:pPr>
              <a:defRPr sz="2000">
                <a:latin typeface="Arial"/>
              </a:defRPr>
            </a:pPr>
            <a:r>
              <a:rPr sz="2000"/>
              <a:t>Long-Term Effects:</a:t>
            </a:r>
          </a:p>
          <a:p>
            <a:pPr>
              <a:defRPr sz="2000">
                <a:latin typeface="Arial"/>
              </a:defRPr>
            </a:pPr>
            <a:r>
              <a:rPr sz="2000"/>
              <a:t>- Increased risk of obesity, diabetes, cardiovascular disease, depression, early mortality</a:t>
            </a:r>
          </a:p>
          <a:p>
            <a:pPr>
              <a:defRPr sz="2000">
                <a:latin typeface="Arial"/>
              </a:defRPr>
            </a:pPr>
            <a:endParaRPr sz="2000"/>
          </a:p>
          <a:p>
            <a:pPr>
              <a:defRPr sz="2000">
                <a:latin typeface="Arial"/>
              </a:defRPr>
            </a:pPr>
            <a:endParaRPr sz="2000"/>
          </a:p>
        </p:txBody>
      </p:sp>
      <p:pic>
        <p:nvPicPr>
          <p:cNvPr id="2" name="Picture 1">
            <a:extLst>
              <a:ext uri="{FF2B5EF4-FFF2-40B4-BE49-F238E27FC236}">
                <a16:creationId xmlns:a16="http://schemas.microsoft.com/office/drawing/2014/main" id="{8BF7FE35-F6F8-CC0A-7C22-38079D3B15AE}"/>
              </a:ext>
            </a:extLst>
          </p:cNvPr>
          <p:cNvPicPr>
            <a:picLocks noChangeAspect="1"/>
          </p:cNvPicPr>
          <p:nvPr/>
        </p:nvPicPr>
        <p:blipFill>
          <a:blip r:embed="rId2"/>
          <a:stretch>
            <a:fillRect/>
          </a:stretch>
        </p:blipFill>
        <p:spPr>
          <a:xfrm>
            <a:off x="7802757" y="0"/>
            <a:ext cx="4168589" cy="6248220"/>
          </a:xfrm>
          <a:prstGeom prst="rect">
            <a:avLst/>
          </a:prstGeom>
        </p:spPr>
      </p:pic>
      <p:sp>
        <p:nvSpPr>
          <p:cNvPr id="4" name="TextBox 3">
            <a:extLst>
              <a:ext uri="{FF2B5EF4-FFF2-40B4-BE49-F238E27FC236}">
                <a16:creationId xmlns:a16="http://schemas.microsoft.com/office/drawing/2014/main" id="{5DEE6F75-5E3C-1A1D-76D0-6194DB1C1446}"/>
              </a:ext>
            </a:extLst>
          </p:cNvPr>
          <p:cNvSpPr txBox="1"/>
          <p:nvPr/>
        </p:nvSpPr>
        <p:spPr>
          <a:xfrm>
            <a:off x="8789486" y="6212996"/>
            <a:ext cx="1828800" cy="369332"/>
          </a:xfrm>
          <a:prstGeom prst="rect">
            <a:avLst/>
          </a:prstGeom>
          <a:noFill/>
        </p:spPr>
        <p:txBody>
          <a:bodyPr wrap="square" rtlCol="0">
            <a:spAutoFit/>
          </a:bodyPr>
          <a:lstStyle/>
          <a:p>
            <a:pPr algn="l"/>
            <a:r>
              <a:rPr lang="en-IN"/>
              <a:t>Geneva Dental </a:t>
            </a:r>
            <a:endParaRPr lang="en-US"/>
          </a:p>
        </p:txBody>
      </p:sp>
    </p:spTree>
    <p:extLst>
      <p:ext uri="{BB962C8B-B14F-4D97-AF65-F5344CB8AC3E}">
        <p14:creationId xmlns:p14="http://schemas.microsoft.com/office/powerpoint/2010/main" val="1501009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5FBA14-6A13-9F74-B175-E94DB7FEFC94}"/>
              </a:ext>
            </a:extLst>
          </p:cNvPr>
          <p:cNvSpPr txBox="1"/>
          <p:nvPr/>
        </p:nvSpPr>
        <p:spPr>
          <a:xfrm>
            <a:off x="97797" y="233144"/>
            <a:ext cx="6356791" cy="4247317"/>
          </a:xfrm>
          <a:prstGeom prst="rect">
            <a:avLst/>
          </a:prstGeom>
          <a:noFill/>
        </p:spPr>
        <p:txBody>
          <a:bodyPr wrap="square" lIns="91440" tIns="45720" rIns="91440" bIns="45720" anchor="t">
            <a:spAutoFit/>
          </a:bodyPr>
          <a:lstStyle/>
          <a:p>
            <a:r>
              <a:rPr lang="en-US">
                <a:latin typeface="Arial"/>
                <a:cs typeface="Arial"/>
              </a:rPr>
              <a:t>Chronic Health Problems – Increased risk of obesity, type 2 diabetes, cardiovascular disease, and hypertension.2.</a:t>
            </a:r>
            <a:endParaRPr lang="en-IN">
              <a:latin typeface="Arial"/>
              <a:cs typeface="Arial"/>
            </a:endParaRPr>
          </a:p>
          <a:p>
            <a:endParaRPr lang="en-IN">
              <a:latin typeface="Arial"/>
              <a:cs typeface="Arial"/>
            </a:endParaRPr>
          </a:p>
          <a:p>
            <a:r>
              <a:rPr lang="en-US">
                <a:latin typeface="Arial"/>
                <a:cs typeface="Arial"/>
              </a:rPr>
              <a:t> Mental Health Disorders – Higher likelihood of developing anxiety, depression, and other mood disorders.</a:t>
            </a:r>
            <a:endParaRPr lang="en-IN">
              <a:latin typeface="Arial"/>
              <a:cs typeface="Arial"/>
            </a:endParaRPr>
          </a:p>
          <a:p>
            <a:endParaRPr lang="en-IN">
              <a:latin typeface="Arial"/>
              <a:cs typeface="Arial"/>
            </a:endParaRPr>
          </a:p>
          <a:p>
            <a:r>
              <a:rPr lang="en-US">
                <a:latin typeface="Arial"/>
                <a:cs typeface="Arial"/>
              </a:rPr>
              <a:t> Long-term sleep </a:t>
            </a:r>
            <a:r>
              <a:rPr lang="en-IN">
                <a:latin typeface="Arial"/>
                <a:cs typeface="Arial"/>
              </a:rPr>
              <a:t>Reduction </a:t>
            </a:r>
            <a:r>
              <a:rPr lang="en-US">
                <a:latin typeface="Arial"/>
                <a:cs typeface="Arial"/>
              </a:rPr>
              <a:t>is associated with memory impairment and neurodegenerative diseases such as Alzheimer’s</a:t>
            </a:r>
            <a:r>
              <a:rPr lang="en-IN">
                <a:latin typeface="Arial"/>
                <a:cs typeface="Arial"/>
              </a:rPr>
              <a:t>.</a:t>
            </a:r>
            <a:r>
              <a:rPr lang="en-US">
                <a:latin typeface="Arial"/>
                <a:cs typeface="Arial"/>
              </a:rPr>
              <a:t> Hormonal Imbalance – </a:t>
            </a:r>
            <a:r>
              <a:rPr lang="en-IN">
                <a:latin typeface="Arial"/>
                <a:cs typeface="Arial"/>
              </a:rPr>
              <a:t>up’s and down’s</a:t>
            </a:r>
            <a:r>
              <a:rPr lang="en-US">
                <a:latin typeface="Arial"/>
                <a:cs typeface="Arial"/>
              </a:rPr>
              <a:t> of hormones regulating appetite, metabolism, and stress </a:t>
            </a:r>
            <a:r>
              <a:rPr lang="en-IN">
                <a:latin typeface="Arial"/>
                <a:cs typeface="Arial"/>
              </a:rPr>
              <a:t>.</a:t>
            </a:r>
          </a:p>
          <a:p>
            <a:endParaRPr lang="en-IN">
              <a:latin typeface="Arial"/>
              <a:cs typeface="Arial"/>
            </a:endParaRPr>
          </a:p>
          <a:p>
            <a:r>
              <a:rPr lang="en-US">
                <a:latin typeface="Arial"/>
                <a:cs typeface="Arial"/>
              </a:rPr>
              <a:t>5. Reduced Life Expectancy – Studies show persistent poor sleep is linked to higher mortality rates.6. Lower Quality of Life – Continuous fatigue, reduced social functioning, and diminished overall well-being.</a:t>
            </a:r>
          </a:p>
        </p:txBody>
      </p:sp>
      <p:sp>
        <p:nvSpPr>
          <p:cNvPr id="5" name="TextBox 4">
            <a:extLst>
              <a:ext uri="{FF2B5EF4-FFF2-40B4-BE49-F238E27FC236}">
                <a16:creationId xmlns:a16="http://schemas.microsoft.com/office/drawing/2014/main" id="{0B9B2682-FE1B-860E-9F2B-FFCF583FCBD0}"/>
              </a:ext>
            </a:extLst>
          </p:cNvPr>
          <p:cNvSpPr txBox="1"/>
          <p:nvPr/>
        </p:nvSpPr>
        <p:spPr>
          <a:xfrm>
            <a:off x="97797" y="5444409"/>
            <a:ext cx="6711304" cy="1477328"/>
          </a:xfrm>
          <a:prstGeom prst="rect">
            <a:avLst/>
          </a:prstGeom>
          <a:noFill/>
        </p:spPr>
        <p:txBody>
          <a:bodyPr wrap="square" lIns="91440" tIns="45720" rIns="91440" bIns="45720" anchor="t">
            <a:spAutoFit/>
          </a:bodyPr>
          <a:lstStyle/>
          <a:p>
            <a:r>
              <a:rPr lang="en-US"/>
              <a:t>P</a:t>
            </a:r>
            <a:r>
              <a:rPr lang="en-US">
                <a:latin typeface="Arial"/>
                <a:cs typeface="Arial"/>
              </a:rPr>
              <a:t>hysical Health</a:t>
            </a:r>
            <a:r>
              <a:rPr lang="en-IN">
                <a:latin typeface="Arial"/>
                <a:cs typeface="Arial"/>
              </a:rPr>
              <a:t> </a:t>
            </a:r>
            <a:r>
              <a:rPr lang="en-US">
                <a:latin typeface="Arial"/>
                <a:cs typeface="Arial"/>
              </a:rPr>
              <a:t>Increased risk of heart disease, stroke, diabetes, and obesity</a:t>
            </a:r>
            <a:r>
              <a:rPr lang="en-IN">
                <a:latin typeface="Arial"/>
                <a:cs typeface="Arial"/>
              </a:rPr>
              <a:t> </a:t>
            </a:r>
            <a:r>
              <a:rPr lang="en-US">
                <a:latin typeface="Arial"/>
                <a:cs typeface="Arial"/>
              </a:rPr>
              <a:t>Irregular sleep patterns increase heart attack and stroke risk by 26% (University College London, 2024)</a:t>
            </a:r>
            <a:endParaRPr lang="en-IN">
              <a:latin typeface="Arial"/>
              <a:cs typeface="Arial"/>
            </a:endParaRPr>
          </a:p>
          <a:p>
            <a:r>
              <a:rPr lang="en-US">
                <a:latin typeface="Arial"/>
                <a:cs typeface="Arial"/>
              </a:rPr>
              <a:t>Similar to global findings — UK adults face major chronic disease risks linked to sleep loss.</a:t>
            </a:r>
          </a:p>
        </p:txBody>
      </p:sp>
      <p:sp>
        <p:nvSpPr>
          <p:cNvPr id="7" name="TextBox 6">
            <a:extLst>
              <a:ext uri="{FF2B5EF4-FFF2-40B4-BE49-F238E27FC236}">
                <a16:creationId xmlns:a16="http://schemas.microsoft.com/office/drawing/2014/main" id="{7280F0E2-F807-6D0C-4EF8-0D7408A631CC}"/>
              </a:ext>
            </a:extLst>
          </p:cNvPr>
          <p:cNvSpPr txBox="1"/>
          <p:nvPr/>
        </p:nvSpPr>
        <p:spPr>
          <a:xfrm>
            <a:off x="195594" y="4500770"/>
            <a:ext cx="5782236" cy="923330"/>
          </a:xfrm>
          <a:prstGeom prst="rect">
            <a:avLst/>
          </a:prstGeom>
          <a:noFill/>
        </p:spPr>
        <p:txBody>
          <a:bodyPr wrap="square" lIns="91440" tIns="45720" rIns="91440" bIns="45720" anchor="t">
            <a:spAutoFit/>
          </a:bodyPr>
          <a:lstStyle/>
          <a:p>
            <a:r>
              <a:rPr lang="en-IN" b="0" i="0">
                <a:solidFill>
                  <a:srgbClr val="1F1F1F"/>
                </a:solidFill>
                <a:effectLst/>
                <a:latin typeface="ElsevierGulliver"/>
              </a:rPr>
              <a:t>F</a:t>
            </a:r>
            <a:r>
              <a:rPr lang="en-IN" b="0" i="0">
                <a:solidFill>
                  <a:srgbClr val="1F1F1F"/>
                </a:solidFill>
                <a:effectLst/>
                <a:latin typeface="Arial"/>
                <a:cs typeface="Arial"/>
              </a:rPr>
              <a:t>or Example - Insomnia is a common and significant health problem that has been linked to decreased quality of life</a:t>
            </a:r>
            <a:endParaRPr lang="en-US">
              <a:latin typeface="Arial"/>
              <a:cs typeface="Arial"/>
            </a:endParaRPr>
          </a:p>
        </p:txBody>
      </p:sp>
      <p:pic>
        <p:nvPicPr>
          <p:cNvPr id="2" name="Picture 1">
            <a:extLst>
              <a:ext uri="{FF2B5EF4-FFF2-40B4-BE49-F238E27FC236}">
                <a16:creationId xmlns:a16="http://schemas.microsoft.com/office/drawing/2014/main" id="{6AEAAE0E-3F31-0AA2-E299-30141B0981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11969" y="-1"/>
            <a:ext cx="5965605" cy="6063411"/>
          </a:xfrm>
          <a:prstGeom prst="rect">
            <a:avLst/>
          </a:prstGeom>
        </p:spPr>
      </p:pic>
      <p:sp>
        <p:nvSpPr>
          <p:cNvPr id="4" name="TextBox 3">
            <a:extLst>
              <a:ext uri="{FF2B5EF4-FFF2-40B4-BE49-F238E27FC236}">
                <a16:creationId xmlns:a16="http://schemas.microsoft.com/office/drawing/2014/main" id="{EA776141-2D0F-4E14-5669-37017892C503}"/>
              </a:ext>
            </a:extLst>
          </p:cNvPr>
          <p:cNvSpPr txBox="1"/>
          <p:nvPr/>
        </p:nvSpPr>
        <p:spPr>
          <a:xfrm>
            <a:off x="9437389" y="6063411"/>
            <a:ext cx="1943711" cy="369332"/>
          </a:xfrm>
          <a:prstGeom prst="rect">
            <a:avLst/>
          </a:prstGeom>
          <a:noFill/>
        </p:spPr>
        <p:txBody>
          <a:bodyPr wrap="square" rtlCol="0">
            <a:spAutoFit/>
          </a:bodyPr>
          <a:lstStyle/>
          <a:p>
            <a:pPr algn="l"/>
            <a:r>
              <a:rPr lang="en-IN"/>
              <a:t>MDPI</a:t>
            </a:r>
            <a:endParaRPr lang="en-US"/>
          </a:p>
        </p:txBody>
      </p:sp>
    </p:spTree>
    <p:extLst>
      <p:ext uri="{BB962C8B-B14F-4D97-AF65-F5344CB8AC3E}">
        <p14:creationId xmlns:p14="http://schemas.microsoft.com/office/powerpoint/2010/main" val="1576937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3909" y="110021"/>
            <a:ext cx="11984181" cy="4708981"/>
          </a:xfrm>
          <a:prstGeom prst="rect">
            <a:avLst/>
          </a:prstGeom>
          <a:noFill/>
        </p:spPr>
        <p:txBody>
          <a:bodyPr wrap="square">
            <a:spAutoFit/>
          </a:bodyPr>
          <a:lstStyle/>
          <a:p>
            <a:pPr>
              <a:defRPr sz="2000">
                <a:latin typeface="Arial"/>
              </a:defRPr>
            </a:pPr>
            <a:r>
              <a:rPr lang="en-IN" sz="2000" dirty="0"/>
              <a:t>Mental Health Higher stress, anxiety, depression, poor concentration Over 50% of UK adults report stress due to lack of sleep (RSPH, 2023)	.</a:t>
            </a:r>
          </a:p>
          <a:p>
            <a:pPr>
              <a:defRPr sz="2000">
                <a:latin typeface="Arial"/>
              </a:defRPr>
            </a:pPr>
            <a:endParaRPr lang="en-IN" sz="2000" dirty="0"/>
          </a:p>
          <a:p>
            <a:pPr>
              <a:defRPr sz="2000">
                <a:latin typeface="Arial"/>
              </a:defRPr>
            </a:pPr>
            <a:r>
              <a:rPr lang="en-IN" sz="2000" dirty="0"/>
              <a:t>Mental health impact is more widely reported in UK than many EU countries due to work/life imbalance. Workplace Productivity Fatigue, absenteeism, lower performance.</a:t>
            </a:r>
          </a:p>
          <a:p>
            <a:pPr>
              <a:defRPr sz="2000">
                <a:latin typeface="Arial"/>
              </a:defRPr>
            </a:pPr>
            <a:r>
              <a:rPr lang="en-IN" sz="2000" dirty="0"/>
              <a:t>Poor sleep costs UK economy up to £40 billion per year; 200,000–14.4 million workdays lost annually (RAND Europe, 2024).</a:t>
            </a:r>
          </a:p>
          <a:p>
            <a:pPr>
              <a:defRPr sz="2000">
                <a:latin typeface="Arial"/>
              </a:defRPr>
            </a:pPr>
            <a:endParaRPr lang="en-IN" sz="2000" dirty="0"/>
          </a:p>
          <a:p>
            <a:pPr>
              <a:defRPr sz="2000">
                <a:latin typeface="Arial"/>
              </a:defRPr>
            </a:pPr>
            <a:r>
              <a:rPr lang="en-IN" sz="2000" dirty="0"/>
              <a:t>Productivity loss mirrors that seen in the US and Japan; significant economic burden in UK workplaces. Safety and Daily Function Increased accidents and impaired driving 7.5 million Brits sleep &lt; 5 hours/night, heightening accident risk (Direct Line Group, 2022)	</a:t>
            </a:r>
          </a:p>
          <a:p>
            <a:pPr>
              <a:defRPr sz="2000">
                <a:latin typeface="Arial"/>
              </a:defRPr>
            </a:pPr>
            <a:endParaRPr lang="en-IN" sz="2000" dirty="0"/>
          </a:p>
          <a:p>
            <a:pPr>
              <a:defRPr sz="2000">
                <a:latin typeface="Arial"/>
              </a:defRPr>
            </a:pPr>
            <a:r>
              <a:rPr lang="en-IN" sz="2000" dirty="0"/>
              <a:t>Sleep deprivation creates public safety issues comparable to alcohol impairment. Quality of Life Reduced energy, social engagement, life satisfaction. 71% of UK adults sleep fewer than the recommended 7–9 hours/night Widespread sleep deprivation lowers overall life satisfaction and wellbeing.</a:t>
            </a:r>
            <a:endParaRPr sz="2000" dirty="0"/>
          </a:p>
        </p:txBody>
      </p:sp>
      <p:sp>
        <p:nvSpPr>
          <p:cNvPr id="4" name="TextBox 3">
            <a:extLst>
              <a:ext uri="{FF2B5EF4-FFF2-40B4-BE49-F238E27FC236}">
                <a16:creationId xmlns:a16="http://schemas.microsoft.com/office/drawing/2014/main" id="{14BAC55A-20A4-FBE8-8E11-7C38D7BE7BB8}"/>
              </a:ext>
            </a:extLst>
          </p:cNvPr>
          <p:cNvSpPr txBox="1"/>
          <p:nvPr/>
        </p:nvSpPr>
        <p:spPr>
          <a:xfrm>
            <a:off x="0" y="5048759"/>
            <a:ext cx="11735615" cy="923330"/>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US">
                <a:latin typeface="Arial"/>
                <a:cs typeface="Arial"/>
              </a:rPr>
              <a:t>Compared globally, the UK’s sleep deprivation rates are among the highest in Europe, reflecting cultural factors such as long working hours, screen use, and stress. Addressing poor sleep through public awareness, workplace policies, and healthcare interventions could improve national wellbeing and productivity</a:t>
            </a:r>
            <a:r>
              <a:rPr lang="en-US"/>
              <a:t>.</a:t>
            </a:r>
            <a:endParaRPr lang="en-US" baseline="-25000"/>
          </a:p>
        </p:txBody>
      </p:sp>
    </p:spTree>
    <p:extLst>
      <p:ext uri="{BB962C8B-B14F-4D97-AF65-F5344CB8AC3E}">
        <p14:creationId xmlns:p14="http://schemas.microsoft.com/office/powerpoint/2010/main" val="1863423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BDC7-81CE-CAB3-9319-471B572DDCFA}"/>
              </a:ext>
            </a:extLst>
          </p:cNvPr>
          <p:cNvSpPr>
            <a:spLocks noGrp="1"/>
          </p:cNvSpPr>
          <p:nvPr>
            <p:ph type="title"/>
          </p:nvPr>
        </p:nvSpPr>
        <p:spPr>
          <a:xfrm>
            <a:off x="740403" y="-76888"/>
            <a:ext cx="10515600" cy="1325563"/>
          </a:xfrm>
        </p:spPr>
        <p:txBody>
          <a:bodyPr/>
          <a:lstStyle/>
          <a:p>
            <a:r>
              <a:rPr lang="en-IN" b="1">
                <a:solidFill>
                  <a:srgbClr val="7030A0"/>
                </a:solidFill>
              </a:rPr>
              <a:t>References</a:t>
            </a:r>
            <a:r>
              <a:rPr lang="en-IN">
                <a:solidFill>
                  <a:srgbClr val="7030A0"/>
                </a:solidFill>
              </a:rPr>
              <a:t> </a:t>
            </a:r>
            <a:endParaRPr lang="en-US">
              <a:solidFill>
                <a:srgbClr val="7030A0"/>
              </a:solidFill>
            </a:endParaRPr>
          </a:p>
        </p:txBody>
      </p:sp>
      <p:sp>
        <p:nvSpPr>
          <p:cNvPr id="3" name="Content Placeholder 2">
            <a:extLst>
              <a:ext uri="{FF2B5EF4-FFF2-40B4-BE49-F238E27FC236}">
                <a16:creationId xmlns:a16="http://schemas.microsoft.com/office/drawing/2014/main" id="{EB72B541-1753-5B6B-5E63-13B00CE822EF}"/>
              </a:ext>
            </a:extLst>
          </p:cNvPr>
          <p:cNvSpPr>
            <a:spLocks noGrp="1"/>
          </p:cNvSpPr>
          <p:nvPr>
            <p:ph idx="1"/>
          </p:nvPr>
        </p:nvSpPr>
        <p:spPr>
          <a:xfrm>
            <a:off x="0" y="764347"/>
            <a:ext cx="10515600" cy="4351338"/>
          </a:xfrm>
        </p:spPr>
        <p:txBody>
          <a:bodyPr>
            <a:normAutofit fontScale="25000" lnSpcReduction="20000"/>
          </a:bodyPr>
          <a:lstStyle/>
          <a:p>
            <a:pPr marL="0" indent="0">
              <a:buNone/>
            </a:pPr>
            <a:endParaRPr lang="en-IN" sz="5500" b="1"/>
          </a:p>
          <a:p>
            <a:r>
              <a:rPr lang="en-IN" sz="5500" b="1"/>
              <a:t>
1 ONS (2022). Adult sleep patterns in the UK.</a:t>
            </a:r>
          </a:p>
          <a:p>
            <a:r>
              <a:rPr lang="en-IN" sz="5500" b="1"/>
              <a:t>
2 NHS (2023). Sleep and tiredness guidance.</a:t>
            </a:r>
          </a:p>
          <a:p>
            <a:r>
              <a:rPr lang="en-IN" sz="5500" b="1"/>
              <a:t>
3 RSPH (2023). Responding to the 10-Year Health Plan. </a:t>
            </a:r>
            <a:r>
              <a:rPr lang="en-IN" sz="5500" b="1">
                <a:hlinkClick r:id="rId2"/>
              </a:rPr>
              <a:t>https://www.rsph.org.uk/news/</a:t>
            </a:r>
            <a:endParaRPr lang="en-IN" sz="5500" b="1"/>
          </a:p>
          <a:p>
            <a:r>
              <a:rPr lang="en-IN" sz="5500" b="1"/>
              <a:t>
4 Direct Line Group (2022). Sleep and accident risk in the UK.</a:t>
            </a:r>
          </a:p>
          <a:p>
            <a:r>
              <a:rPr lang="en-IN" sz="5500" b="1"/>
              <a:t>
</a:t>
            </a:r>
            <a:r>
              <a:rPr lang="en-IN" sz="5500" b="1">
                <a:hlinkClick r:id="rId3"/>
              </a:rPr>
              <a:t>https://www.directlinegroup.co.uk/en/index.html</a:t>
            </a:r>
            <a:r>
              <a:rPr lang="en-IN" sz="5500" b="1"/>
              <a:t> </a:t>
            </a:r>
          </a:p>
          <a:p>
            <a:r>
              <a:rPr lang="en-IN" sz="5500" b="1"/>
              <a:t>
5 University College London (2024). Cardiovascular risk and irregular sleep.</a:t>
            </a:r>
          </a:p>
          <a:p>
            <a:r>
              <a:rPr lang="en-IN" sz="5500" b="1"/>
              <a:t>
6 Sleep Source Foundation (2025). The importance of healthy sleep.</a:t>
            </a:r>
          </a:p>
          <a:p>
            <a:r>
              <a:rPr lang="en-IN" sz="5500" b="1"/>
              <a:t>
7 MDPI (2024). Sleep, health, and quality of life research.</a:t>
            </a:r>
            <a:endParaRPr lang="en-US" sz="5500" b="1"/>
          </a:p>
        </p:txBody>
      </p:sp>
      <p:sp>
        <p:nvSpPr>
          <p:cNvPr id="5" name="TextBox 4">
            <a:extLst>
              <a:ext uri="{FF2B5EF4-FFF2-40B4-BE49-F238E27FC236}">
                <a16:creationId xmlns:a16="http://schemas.microsoft.com/office/drawing/2014/main" id="{081940EE-967A-36CE-5D58-6AC4DD9E333A}"/>
              </a:ext>
            </a:extLst>
          </p:cNvPr>
          <p:cNvSpPr txBox="1"/>
          <p:nvPr/>
        </p:nvSpPr>
        <p:spPr>
          <a:xfrm>
            <a:off x="90156" y="5657671"/>
            <a:ext cx="6097018" cy="1200329"/>
          </a:xfrm>
          <a:prstGeom prst="rect">
            <a:avLst/>
          </a:prstGeom>
          <a:noFill/>
        </p:spPr>
        <p:txBody>
          <a:bodyPr wrap="square">
            <a:spAutoFit/>
          </a:bodyPr>
          <a:lstStyle/>
          <a:p>
            <a:r>
              <a:rPr lang="en-IN" sz="1800"/>
              <a:t>8 RAND Europe (2024). Economic impact of sleep loss in the UK.</a:t>
            </a:r>
          </a:p>
          <a:p>
            <a:r>
              <a:rPr lang="en-IN" sz="1800" b="1"/>
              <a:t>
</a:t>
            </a:r>
            <a:r>
              <a:rPr lang="en-IN" sz="1800" b="1">
                <a:hlinkClick r:id="rId4"/>
              </a:rPr>
              <a:t>https://www.rand.org/randeurope.html</a:t>
            </a:r>
            <a:endParaRPr lang="en-US"/>
          </a:p>
        </p:txBody>
      </p:sp>
    </p:spTree>
    <p:extLst>
      <p:ext uri="{BB962C8B-B14F-4D97-AF65-F5344CB8AC3E}">
        <p14:creationId xmlns:p14="http://schemas.microsoft.com/office/powerpoint/2010/main" val="3151255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74AB-FC1F-1EB7-17D6-91B6127BC14E}"/>
              </a:ext>
            </a:extLst>
          </p:cNvPr>
          <p:cNvSpPr>
            <a:spLocks noGrp="1"/>
          </p:cNvSpPr>
          <p:nvPr>
            <p:ph type="title"/>
          </p:nvPr>
        </p:nvSpPr>
        <p:spPr>
          <a:xfrm>
            <a:off x="249472" y="-1"/>
            <a:ext cx="9958067" cy="1369155"/>
          </a:xfrm>
        </p:spPr>
        <p:txBody>
          <a:bodyPr/>
          <a:lstStyle/>
          <a:p>
            <a:r>
              <a:rPr lang="en-IN" b="1">
                <a:solidFill>
                  <a:srgbClr val="7030A0"/>
                </a:solidFill>
              </a:rPr>
              <a:t>References</a:t>
            </a:r>
            <a:endParaRPr lang="en-US" b="1">
              <a:solidFill>
                <a:srgbClr val="7030A0"/>
              </a:solidFill>
            </a:endParaRPr>
          </a:p>
        </p:txBody>
      </p:sp>
      <p:sp>
        <p:nvSpPr>
          <p:cNvPr id="3" name="Content Placeholder 2">
            <a:extLst>
              <a:ext uri="{FF2B5EF4-FFF2-40B4-BE49-F238E27FC236}">
                <a16:creationId xmlns:a16="http://schemas.microsoft.com/office/drawing/2014/main" id="{A31227FA-1324-8C27-91EC-DC6368B39D34}"/>
              </a:ext>
            </a:extLst>
          </p:cNvPr>
          <p:cNvSpPr>
            <a:spLocks noGrp="1"/>
          </p:cNvSpPr>
          <p:nvPr>
            <p:ph idx="1"/>
          </p:nvPr>
        </p:nvSpPr>
        <p:spPr>
          <a:xfrm>
            <a:off x="249472" y="1081875"/>
            <a:ext cx="12158496" cy="6265109"/>
          </a:xfrm>
        </p:spPr>
        <p:txBody>
          <a:bodyPr>
            <a:normAutofit/>
          </a:bodyPr>
          <a:lstStyle/>
          <a:p>
            <a:r>
              <a:rPr lang="en-IN">
                <a:hlinkClick r:id="" action="ppaction://noaction"/>
              </a:rPr>
              <a:t>https://www.rand.org/randeurope.html</a:t>
            </a:r>
          </a:p>
          <a:p>
            <a:r>
              <a:rPr lang="en-IN">
                <a:hlinkClick r:id="" action="ppaction://noaction"/>
              </a:rPr>
              <a:t>https://doi.org/10.1093/sleep/28.5.611</a:t>
            </a:r>
          </a:p>
          <a:p>
            <a:r>
              <a:rPr lang="en-IN">
                <a:hlinkClick r:id="" action="ppaction://noaction"/>
              </a:rPr>
              <a:t>https://doi.org/10.1016/j.explore.2007.08.003</a:t>
            </a:r>
          </a:p>
          <a:p>
            <a:r>
              <a:rPr lang="en-IN">
                <a:hlinkClick r:id="" action="ppaction://noaction"/>
              </a:rPr>
              <a:t>https://www.rsph.org.uk/news/rsph-responds-to-the-10-year-health-plan/</a:t>
            </a:r>
          </a:p>
          <a:p>
            <a:r>
              <a:rPr lang="en-US">
                <a:hlinkClick r:id="rId2"/>
              </a:rPr>
              <a:t>https://share.google/4b3RFxUAINzc6G7Zz</a:t>
            </a:r>
            <a:endParaRPr lang="en-IN"/>
          </a:p>
          <a:p>
            <a:r>
              <a:rPr lang="en-IN">
                <a:hlinkClick r:id="rId3"/>
              </a:rPr>
              <a:t>https://share.google/images/gSExy216Dg7xQo60j</a:t>
            </a:r>
            <a:endParaRPr lang="en-IN"/>
          </a:p>
          <a:p>
            <a:r>
              <a:rPr lang="en-IN">
                <a:hlinkClick r:id="rId4"/>
              </a:rPr>
              <a:t>https://share.google/images/QJgxMe9S8ZW0Izjqo</a:t>
            </a:r>
            <a:endParaRPr lang="en-IN"/>
          </a:p>
          <a:p>
            <a:r>
              <a:rPr lang="en-IN">
                <a:hlinkClick r:id="rId5"/>
              </a:rPr>
              <a:t>https://share.google/images/ohCzelLxjIUMrDMB</a:t>
            </a:r>
            <a:r>
              <a:rPr lang="en-IN"/>
              <a:t>￼￼￼￼￼￼￼￼￼￼￼￼￼￼￼￼￼￼￼￼￼￼￼￼￼￼￼￼￼￼￼￼￼￼￼￼￼￼￼￼</a:t>
            </a:r>
          </a:p>
          <a:p>
            <a:r>
              <a:rPr lang="en-IN">
                <a:hlinkClick r:id="rId6"/>
              </a:rPr>
              <a:t>https://www.directlinegroup.co.uk/en/index.html</a:t>
            </a:r>
            <a:endParaRPr lang="en-IN"/>
          </a:p>
          <a:p>
            <a:r>
              <a:rPr lang="en-IN">
                <a:hlinkClick r:id="rId7"/>
              </a:rPr>
              <a:t>https://share.google/uH4cNVu7tZCsWiu31</a:t>
            </a:r>
            <a:endParaRPr lang="en-IN"/>
          </a:p>
          <a:p>
            <a:r>
              <a:rPr lang="en-IN">
                <a:hlinkClick r:id="rId8"/>
              </a:rPr>
              <a:t>https://share.google/T35uB6icyQubySkDU</a:t>
            </a:r>
            <a:endParaRPr lang="en-IN"/>
          </a:p>
          <a:p>
            <a:endParaRPr lang="en-IN"/>
          </a:p>
          <a:p>
            <a:endParaRPr lang="en-IN"/>
          </a:p>
          <a:p>
            <a:endParaRPr lang="en-IN"/>
          </a:p>
        </p:txBody>
      </p:sp>
    </p:spTree>
    <p:extLst>
      <p:ext uri="{BB962C8B-B14F-4D97-AF65-F5344CB8AC3E}">
        <p14:creationId xmlns:p14="http://schemas.microsoft.com/office/powerpoint/2010/main" val="1293723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D54CA1-D7F3-843F-B23C-6F830242E606}"/>
              </a:ext>
            </a:extLst>
          </p:cNvPr>
          <p:cNvSpPr txBox="1"/>
          <p:nvPr/>
        </p:nvSpPr>
        <p:spPr>
          <a:xfrm>
            <a:off x="3318553" y="1131904"/>
            <a:ext cx="6657654" cy="707886"/>
          </a:xfrm>
          <a:prstGeom prst="rect">
            <a:avLst/>
          </a:prstGeom>
          <a:noFill/>
        </p:spPr>
        <p:txBody>
          <a:bodyPr wrap="square">
            <a:spAutoFit/>
          </a:bodyPr>
          <a:lstStyle/>
          <a:p>
            <a:r>
              <a:rPr lang="en-IN" sz="4000" b="1">
                <a:solidFill>
                  <a:srgbClr val="7030A0"/>
                </a:solidFill>
                <a:latin typeface="Arial" panose="020B0604020202020204" pitchFamily="34" charset="0"/>
                <a:cs typeface="Arial" panose="020B0604020202020204" pitchFamily="34" charset="0"/>
              </a:rPr>
              <a:t>Sleep hygiene campaign</a:t>
            </a:r>
            <a:endParaRPr lang="en-IN" sz="4000">
              <a:solidFill>
                <a:srgbClr val="7030A0"/>
              </a:solidFill>
            </a:endParaRPr>
          </a:p>
        </p:txBody>
      </p:sp>
      <p:pic>
        <p:nvPicPr>
          <p:cNvPr id="4" name="Content Placeholder 9">
            <a:extLst>
              <a:ext uri="{FF2B5EF4-FFF2-40B4-BE49-F238E27FC236}">
                <a16:creationId xmlns:a16="http://schemas.microsoft.com/office/drawing/2014/main" id="{2A9338E5-7B2F-421E-1F5A-F38FDE417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1582" y="2332234"/>
            <a:ext cx="3565133" cy="2759643"/>
          </a:xfrm>
          <a:prstGeom prst="rect">
            <a:avLst/>
          </a:prstGeom>
        </p:spPr>
      </p:pic>
      <p:sp>
        <p:nvSpPr>
          <p:cNvPr id="6" name="TextBox 5">
            <a:extLst>
              <a:ext uri="{FF2B5EF4-FFF2-40B4-BE49-F238E27FC236}">
                <a16:creationId xmlns:a16="http://schemas.microsoft.com/office/drawing/2014/main" id="{A2CDFF8E-03C7-6E0A-2958-619B2EA98094}"/>
              </a:ext>
            </a:extLst>
          </p:cNvPr>
          <p:cNvSpPr txBox="1"/>
          <p:nvPr/>
        </p:nvSpPr>
        <p:spPr>
          <a:xfrm>
            <a:off x="5207266" y="5168766"/>
            <a:ext cx="2344239" cy="553998"/>
          </a:xfrm>
          <a:prstGeom prst="rect">
            <a:avLst/>
          </a:prstGeom>
          <a:noFill/>
        </p:spPr>
        <p:txBody>
          <a:bodyPr wrap="square" rtlCol="0">
            <a:spAutoFit/>
          </a:bodyPr>
          <a:lstStyle/>
          <a:p>
            <a:r>
              <a:rPr lang="en-US" sz="1200">
                <a:solidFill>
                  <a:schemeClr val="tx1">
                    <a:lumMod val="65000"/>
                    <a:lumOff val="35000"/>
                  </a:schemeClr>
                </a:solidFill>
                <a:latin typeface="Arial" panose="020B0604020202020204" pitchFamily="34" charset="0"/>
                <a:cs typeface="Arial" panose="020B0604020202020204" pitchFamily="34" charset="0"/>
                <a:hlinkClick r:id="rId3" tooltip="Chronic Pain-Better Sleep, Myofascial Therapy-West Suburban Pain Relief"/>
              </a:rPr>
              <a:t>good therapy</a:t>
            </a:r>
            <a:endParaRPr lang="en-IN" sz="1200">
              <a:solidFill>
                <a:schemeClr val="tx1">
                  <a:lumMod val="65000"/>
                  <a:lumOff val="35000"/>
                </a:schemeClr>
              </a:solidFill>
              <a:latin typeface="Arial" panose="020B0604020202020204" pitchFamily="34" charset="0"/>
              <a:cs typeface="Arial" panose="020B0604020202020204" pitchFamily="34" charset="0"/>
            </a:endParaRPr>
          </a:p>
          <a:p>
            <a:endParaRPr lang="en-IN"/>
          </a:p>
        </p:txBody>
      </p:sp>
      <p:sp>
        <p:nvSpPr>
          <p:cNvPr id="5" name="Date Placeholder 4">
            <a:extLst>
              <a:ext uri="{FF2B5EF4-FFF2-40B4-BE49-F238E27FC236}">
                <a16:creationId xmlns:a16="http://schemas.microsoft.com/office/drawing/2014/main" id="{A75A57EE-B6F7-62F5-4866-2775138174AF}"/>
              </a:ext>
            </a:extLst>
          </p:cNvPr>
          <p:cNvSpPr>
            <a:spLocks noGrp="1"/>
          </p:cNvSpPr>
          <p:nvPr>
            <p:ph type="dt" sz="half" idx="10"/>
          </p:nvPr>
        </p:nvSpPr>
        <p:spPr/>
        <p:txBody>
          <a:bodyPr/>
          <a:lstStyle/>
          <a:p>
            <a:fld id="{AFC55DA3-0C99-4B84-8002-B45D1BDEDA4F}" type="datetime1">
              <a:rPr lang="en-US" smtClean="0"/>
              <a:t>10/13/2025</a:t>
            </a:fld>
            <a:endParaRPr lang="en-IN"/>
          </a:p>
        </p:txBody>
      </p:sp>
      <p:sp>
        <p:nvSpPr>
          <p:cNvPr id="7" name="Slide Number Placeholder 6">
            <a:extLst>
              <a:ext uri="{FF2B5EF4-FFF2-40B4-BE49-F238E27FC236}">
                <a16:creationId xmlns:a16="http://schemas.microsoft.com/office/drawing/2014/main" id="{300EE5A9-604A-273D-F43C-1515A9EF0631}"/>
              </a:ext>
            </a:extLst>
          </p:cNvPr>
          <p:cNvSpPr>
            <a:spLocks noGrp="1"/>
          </p:cNvSpPr>
          <p:nvPr>
            <p:ph type="sldNum" sz="quarter" idx="12"/>
          </p:nvPr>
        </p:nvSpPr>
        <p:spPr/>
        <p:txBody>
          <a:bodyPr/>
          <a:lstStyle/>
          <a:p>
            <a:fld id="{CE1F0661-E3C3-4FB6-92F0-6E15E47F345B}" type="slidenum">
              <a:rPr lang="en-IN" smtClean="0"/>
              <a:t>13</a:t>
            </a:fld>
            <a:endParaRPr lang="en-IN"/>
          </a:p>
        </p:txBody>
      </p:sp>
    </p:spTree>
    <p:extLst>
      <p:ext uri="{BB962C8B-B14F-4D97-AF65-F5344CB8AC3E}">
        <p14:creationId xmlns:p14="http://schemas.microsoft.com/office/powerpoint/2010/main" val="3802954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B06C73-40DF-E906-F3A7-A32BBCC99AE6}"/>
              </a:ext>
            </a:extLst>
          </p:cNvPr>
          <p:cNvSpPr txBox="1"/>
          <p:nvPr/>
        </p:nvSpPr>
        <p:spPr>
          <a:xfrm>
            <a:off x="215757" y="482885"/>
            <a:ext cx="4818581" cy="2669385"/>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Introduction</a:t>
            </a:r>
          </a:p>
          <a:p>
            <a:pPr>
              <a:lnSpc>
                <a:spcPct val="150000"/>
              </a:lnSpc>
            </a:pPr>
            <a:r>
              <a:rPr lang="en-IN" sz="1100">
                <a:latin typeface="Arial" panose="020B0604020202020204" pitchFamily="34" charset="0"/>
                <a:cs typeface="Arial" panose="020B0604020202020204" pitchFamily="34" charset="0"/>
              </a:rPr>
              <a:t>This campaign raises awareness and promotes healthy routines to improve sleep and mental health.</a:t>
            </a:r>
          </a:p>
          <a:p>
            <a:pPr>
              <a:lnSpc>
                <a:spcPct val="150000"/>
              </a:lnSpc>
            </a:pPr>
            <a:r>
              <a:rPr lang="en-US" sz="1100">
                <a:latin typeface="Arial" panose="020B0604020202020204" pitchFamily="34" charset="0"/>
                <a:cs typeface="Arial" panose="020B0604020202020204" pitchFamily="34" charset="0"/>
              </a:rPr>
              <a:t>initiative to educate the public on improving sleep quality through good habits, often run by organizations like The Sleep Charity. Campaigns employ various methods, including online challenges, informational content, and webinars, which are linked to benefits such as improved immune function and enhanced concentration.   </a:t>
            </a:r>
            <a:endParaRPr lang="en-IN" sz="110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3CD3F37-8B56-75FC-4352-F0ECD732FB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41431" y="1212783"/>
            <a:ext cx="4119613" cy="3320716"/>
          </a:xfrm>
          <a:prstGeom prst="rect">
            <a:avLst/>
          </a:prstGeom>
        </p:spPr>
      </p:pic>
      <p:sp>
        <p:nvSpPr>
          <p:cNvPr id="2" name="TextBox 1">
            <a:extLst>
              <a:ext uri="{FF2B5EF4-FFF2-40B4-BE49-F238E27FC236}">
                <a16:creationId xmlns:a16="http://schemas.microsoft.com/office/drawing/2014/main" id="{1F317098-EECF-3374-077C-EB0D69424541}"/>
              </a:ext>
            </a:extLst>
          </p:cNvPr>
          <p:cNvSpPr txBox="1"/>
          <p:nvPr/>
        </p:nvSpPr>
        <p:spPr>
          <a:xfrm>
            <a:off x="6987941" y="4706754"/>
            <a:ext cx="3003082"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www.bbc.co.uk/cbbc/findoutmore/help-me-out-sleep"/>
              </a:rPr>
              <a:t>help-me-out-sleep</a:t>
            </a:r>
            <a:endParaRPr lang="en-IN" sz="12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1F3E7AF-4D5D-CE77-7FDF-A4A4D0E38595}"/>
              </a:ext>
            </a:extLst>
          </p:cNvPr>
          <p:cNvSpPr txBox="1"/>
          <p:nvPr/>
        </p:nvSpPr>
        <p:spPr>
          <a:xfrm>
            <a:off x="673768" y="3152270"/>
            <a:ext cx="1982805" cy="276999"/>
          </a:xfrm>
          <a:prstGeom prst="rect">
            <a:avLst/>
          </a:prstGeom>
          <a:noFill/>
        </p:spPr>
        <p:txBody>
          <a:bodyPr wrap="square" rtlCol="0">
            <a:spAutoFit/>
          </a:bodyPr>
          <a:lstStyle/>
          <a:p>
            <a:r>
              <a:rPr lang="en-IN" sz="1200" err="1">
                <a:latin typeface="Arial" panose="020B0604020202020204" pitchFamily="34" charset="0"/>
                <a:cs typeface="Arial" panose="020B0604020202020204" pitchFamily="34" charset="0"/>
                <a:hlinkClick r:id="rId5" tooltip="https://thesleepcharity.org.uk/ "/>
              </a:rPr>
              <a:t>sleepcharity</a:t>
            </a:r>
            <a:r>
              <a:rPr lang="en-IN" sz="1200">
                <a:latin typeface="Arial" panose="020B0604020202020204" pitchFamily="34" charset="0"/>
                <a:cs typeface="Arial" panose="020B0604020202020204" pitchFamily="34" charset="0"/>
                <a:hlinkClick r:id="rId5" tooltip="https://thesleepcharity.org.uk/ "/>
              </a:rPr>
              <a:t> 2021</a:t>
            </a:r>
            <a:endParaRPr lang="en-IN" sz="12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4F274DA-4769-5851-F40B-016C70F08507}"/>
              </a:ext>
            </a:extLst>
          </p:cNvPr>
          <p:cNvSpPr>
            <a:spLocks noGrp="1"/>
          </p:cNvSpPr>
          <p:nvPr>
            <p:ph type="dt" sz="half" idx="10"/>
          </p:nvPr>
        </p:nvSpPr>
        <p:spPr/>
        <p:txBody>
          <a:bodyPr/>
          <a:lstStyle/>
          <a:p>
            <a:fld id="{952EE793-1011-4AF2-BA69-3B0541EEDE27}" type="datetime1">
              <a:rPr lang="en-US" smtClean="0"/>
              <a:t>10/13/2025</a:t>
            </a:fld>
            <a:endParaRPr lang="en-IN"/>
          </a:p>
        </p:txBody>
      </p:sp>
      <p:sp>
        <p:nvSpPr>
          <p:cNvPr id="6" name="Slide Number Placeholder 5">
            <a:extLst>
              <a:ext uri="{FF2B5EF4-FFF2-40B4-BE49-F238E27FC236}">
                <a16:creationId xmlns:a16="http://schemas.microsoft.com/office/drawing/2014/main" id="{2B9D64A4-40E4-4469-1194-99A25357E308}"/>
              </a:ext>
            </a:extLst>
          </p:cNvPr>
          <p:cNvSpPr>
            <a:spLocks noGrp="1"/>
          </p:cNvSpPr>
          <p:nvPr>
            <p:ph type="sldNum" sz="quarter" idx="12"/>
          </p:nvPr>
        </p:nvSpPr>
        <p:spPr/>
        <p:txBody>
          <a:bodyPr/>
          <a:lstStyle/>
          <a:p>
            <a:fld id="{CE1F0661-E3C3-4FB6-92F0-6E15E47F345B}" type="slidenum">
              <a:rPr lang="en-IN" smtClean="0"/>
              <a:t>14</a:t>
            </a:fld>
            <a:endParaRPr lang="en-IN"/>
          </a:p>
        </p:txBody>
      </p:sp>
    </p:spTree>
    <p:extLst>
      <p:ext uri="{BB962C8B-B14F-4D97-AF65-F5344CB8AC3E}">
        <p14:creationId xmlns:p14="http://schemas.microsoft.com/office/powerpoint/2010/main" val="960832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61BDB-9502-9BD0-F43D-9C65A7903503}"/>
              </a:ext>
            </a:extLst>
          </p:cNvPr>
          <p:cNvSpPr>
            <a:spLocks noGrp="1"/>
          </p:cNvSpPr>
          <p:nvPr>
            <p:ph type="title"/>
          </p:nvPr>
        </p:nvSpPr>
        <p:spPr>
          <a:xfrm>
            <a:off x="287677" y="457200"/>
            <a:ext cx="4972692" cy="1600200"/>
          </a:xfrm>
        </p:spPr>
        <p:txBody>
          <a:bodyPr/>
          <a:lstStyle/>
          <a:p>
            <a:r>
              <a:rPr lang="en-US" b="1">
                <a:solidFill>
                  <a:srgbClr val="7030A0"/>
                </a:solidFill>
                <a:latin typeface="Arial" panose="020B0604020202020204" pitchFamily="34" charset="0"/>
                <a:cs typeface="Arial" panose="020B0604020202020204" pitchFamily="34" charset="0"/>
              </a:rPr>
              <a:t>Types of Evaluation</a:t>
            </a:r>
            <a:br>
              <a:rPr lang="en-US" b="1">
                <a:solidFill>
                  <a:srgbClr val="B04293"/>
                </a:solidFill>
                <a:latin typeface="Arial" panose="020B0604020202020204" pitchFamily="34" charset="0"/>
                <a:cs typeface="Arial" panose="020B0604020202020204" pitchFamily="34" charset="0"/>
              </a:rPr>
            </a:br>
            <a:endParaRPr lang="en-IN"/>
          </a:p>
        </p:txBody>
      </p:sp>
      <p:pic>
        <p:nvPicPr>
          <p:cNvPr id="22" name="Content Placeholder 21">
            <a:extLst>
              <a:ext uri="{FF2B5EF4-FFF2-40B4-BE49-F238E27FC236}">
                <a16:creationId xmlns:a16="http://schemas.microsoft.com/office/drawing/2014/main" id="{87E232DE-D244-F951-C045-E460D08629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8" y="1881187"/>
            <a:ext cx="6172200" cy="3086100"/>
          </a:xfrm>
        </p:spPr>
      </p:pic>
      <p:sp>
        <p:nvSpPr>
          <p:cNvPr id="4" name="Text Placeholder 3">
            <a:extLst>
              <a:ext uri="{FF2B5EF4-FFF2-40B4-BE49-F238E27FC236}">
                <a16:creationId xmlns:a16="http://schemas.microsoft.com/office/drawing/2014/main" id="{48AD8E18-DF61-0A7D-6CD6-34C59D705817}"/>
              </a:ext>
            </a:extLst>
          </p:cNvPr>
          <p:cNvSpPr>
            <a:spLocks noGrp="1"/>
          </p:cNvSpPr>
          <p:nvPr>
            <p:ph type="body" sz="half" idx="2"/>
          </p:nvPr>
        </p:nvSpPr>
        <p:spPr>
          <a:xfrm>
            <a:off x="595902" y="1900719"/>
            <a:ext cx="4176124" cy="3968269"/>
          </a:xfrm>
        </p:spPr>
        <p:txBody>
          <a:bodyPr>
            <a:normAutofit/>
          </a:bodyPr>
          <a:lstStyle/>
          <a:p>
            <a:pPr>
              <a:lnSpc>
                <a:spcPct val="150000"/>
              </a:lnSpc>
            </a:pPr>
            <a:r>
              <a:rPr lang="en-US" sz="1100">
                <a:latin typeface="Arial" panose="020B0604020202020204" pitchFamily="34" charset="0"/>
                <a:cs typeface="Arial" panose="020B0604020202020204" pitchFamily="34" charset="0"/>
              </a:rPr>
              <a:t> • Formative Evaluation – assessing needs</a:t>
            </a:r>
          </a:p>
          <a:p>
            <a:pPr>
              <a:lnSpc>
                <a:spcPct val="150000"/>
              </a:lnSpc>
            </a:pPr>
            <a:r>
              <a:rPr lang="en-US" sz="1100">
                <a:latin typeface="Arial" panose="020B0604020202020204" pitchFamily="34" charset="0"/>
                <a:cs typeface="Arial" panose="020B0604020202020204" pitchFamily="34" charset="0"/>
              </a:rPr>
              <a:t>    before campaign launch</a:t>
            </a:r>
          </a:p>
          <a:p>
            <a:pPr>
              <a:lnSpc>
                <a:spcPct val="150000"/>
              </a:lnSpc>
            </a:pPr>
            <a:r>
              <a:rPr lang="en-US" sz="1100">
                <a:latin typeface="Arial" panose="020B0604020202020204" pitchFamily="34" charset="0"/>
                <a:cs typeface="Arial" panose="020B0604020202020204" pitchFamily="34" charset="0"/>
              </a:rPr>
              <a:t> • Process Evaluation – monitoring </a:t>
            </a:r>
          </a:p>
          <a:p>
            <a:pPr>
              <a:lnSpc>
                <a:spcPct val="150000"/>
              </a:lnSpc>
            </a:pPr>
            <a:r>
              <a:rPr lang="en-US" sz="1100">
                <a:latin typeface="Arial" panose="020B0604020202020204" pitchFamily="34" charset="0"/>
                <a:cs typeface="Arial" panose="020B0604020202020204" pitchFamily="34" charset="0"/>
              </a:rPr>
              <a:t>    implementation and participation</a:t>
            </a:r>
          </a:p>
          <a:p>
            <a:pPr>
              <a:lnSpc>
                <a:spcPct val="150000"/>
              </a:lnSpc>
            </a:pPr>
            <a:r>
              <a:rPr lang="en-US" sz="1100">
                <a:latin typeface="Arial" panose="020B0604020202020204" pitchFamily="34" charset="0"/>
                <a:cs typeface="Arial" panose="020B0604020202020204" pitchFamily="34" charset="0"/>
              </a:rPr>
              <a:t> • Impact Evaluation – measuring short-term  </a:t>
            </a:r>
          </a:p>
          <a:p>
            <a:pPr>
              <a:lnSpc>
                <a:spcPct val="150000"/>
              </a:lnSpc>
            </a:pPr>
            <a:r>
              <a:rPr lang="en-US" sz="1100">
                <a:latin typeface="Arial" panose="020B0604020202020204" pitchFamily="34" charset="0"/>
                <a:cs typeface="Arial" panose="020B0604020202020204" pitchFamily="34" charset="0"/>
              </a:rPr>
              <a:t>    changes in knowledge/attitude</a:t>
            </a:r>
          </a:p>
          <a:p>
            <a:pPr>
              <a:lnSpc>
                <a:spcPct val="150000"/>
              </a:lnSpc>
            </a:pPr>
            <a:r>
              <a:rPr lang="en-US" sz="1100">
                <a:latin typeface="Arial" panose="020B0604020202020204" pitchFamily="34" charset="0"/>
                <a:cs typeface="Arial" panose="020B0604020202020204" pitchFamily="34" charset="0"/>
              </a:rPr>
              <a:t> • Outcome Evaluation – assessing long-term </a:t>
            </a:r>
          </a:p>
          <a:p>
            <a:pPr>
              <a:lnSpc>
                <a:spcPct val="150000"/>
              </a:lnSpc>
            </a:pPr>
            <a:r>
              <a:rPr lang="en-US" sz="1100">
                <a:latin typeface="Arial" panose="020B0604020202020204" pitchFamily="34" charset="0"/>
                <a:cs typeface="Arial" panose="020B0604020202020204" pitchFamily="34" charset="0"/>
              </a:rPr>
              <a:t>    </a:t>
            </a:r>
            <a:r>
              <a:rPr lang="en-US" sz="1100" err="1">
                <a:latin typeface="Arial" panose="020B0604020202020204" pitchFamily="34" charset="0"/>
                <a:cs typeface="Arial" panose="020B0604020202020204" pitchFamily="34" charset="0"/>
              </a:rPr>
              <a:t>behaviour</a:t>
            </a:r>
            <a:r>
              <a:rPr lang="en-US" sz="1100">
                <a:latin typeface="Arial" panose="020B0604020202020204" pitchFamily="34" charset="0"/>
                <a:cs typeface="Arial" panose="020B0604020202020204" pitchFamily="34" charset="0"/>
              </a:rPr>
              <a:t> and health improvements </a:t>
            </a:r>
            <a:endParaRPr lang="en-IN" sz="11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32FCB95-0E74-B836-C690-174513CFFFA8}"/>
              </a:ext>
            </a:extLst>
          </p:cNvPr>
          <p:cNvSpPr txBox="1"/>
          <p:nvPr/>
        </p:nvSpPr>
        <p:spPr>
          <a:xfrm>
            <a:off x="6728058" y="5053263"/>
            <a:ext cx="47765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sleepeducation.org/get-involved/campaigns/sleep-recharges/educator-resources/"/>
              </a:rPr>
              <a:t>sleepeducation.org</a:t>
            </a:r>
            <a:endParaRPr lang="en-IN"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207E883-D55B-BF2C-31E7-ED2CF6154E6B}"/>
              </a:ext>
            </a:extLst>
          </p:cNvPr>
          <p:cNvSpPr txBox="1"/>
          <p:nvPr/>
        </p:nvSpPr>
        <p:spPr>
          <a:xfrm>
            <a:off x="1155032" y="4967287"/>
            <a:ext cx="2425566" cy="246221"/>
          </a:xfrm>
          <a:prstGeom prst="rect">
            <a:avLst/>
          </a:prstGeom>
          <a:noFill/>
        </p:spPr>
        <p:txBody>
          <a:bodyPr wrap="square" lIns="91440" tIns="45720" rIns="91440" bIns="45720" rtlCol="0" anchor="t">
            <a:spAutoFit/>
          </a:bodyPr>
          <a:lstStyle/>
          <a:p>
            <a:r>
              <a:rPr lang="en-IN" sz="1000" dirty="0">
                <a:latin typeface="Arial"/>
                <a:cs typeface="Arial"/>
                <a:hlinkClick r:id="rId4" tooltip="https://fiveable.me/introduction-public-health/unit-13/types-program-evaluation/study-guide/XcPxEEJDUfYUEcY6 "/>
              </a:rPr>
              <a:t>Evaluation2025</a:t>
            </a:r>
            <a:endParaRPr lang="en-IN" sz="1000">
              <a:latin typeface="Arial"/>
              <a:cs typeface="Arial"/>
            </a:endParaRPr>
          </a:p>
        </p:txBody>
      </p:sp>
      <p:sp>
        <p:nvSpPr>
          <p:cNvPr id="6" name="Date Placeholder 5">
            <a:extLst>
              <a:ext uri="{FF2B5EF4-FFF2-40B4-BE49-F238E27FC236}">
                <a16:creationId xmlns:a16="http://schemas.microsoft.com/office/drawing/2014/main" id="{438E5240-71C4-F98E-3DB8-47BEEFD764AC}"/>
              </a:ext>
            </a:extLst>
          </p:cNvPr>
          <p:cNvSpPr>
            <a:spLocks noGrp="1"/>
          </p:cNvSpPr>
          <p:nvPr>
            <p:ph type="dt" sz="half" idx="10"/>
          </p:nvPr>
        </p:nvSpPr>
        <p:spPr/>
        <p:txBody>
          <a:bodyPr/>
          <a:lstStyle/>
          <a:p>
            <a:fld id="{1788141A-F5B5-451E-83C9-E81A4209FA04}" type="datetime1">
              <a:rPr lang="en-US" smtClean="0"/>
              <a:t>10/13/2025</a:t>
            </a:fld>
            <a:endParaRPr lang="en-IN"/>
          </a:p>
        </p:txBody>
      </p:sp>
      <p:sp>
        <p:nvSpPr>
          <p:cNvPr id="7" name="Slide Number Placeholder 6">
            <a:extLst>
              <a:ext uri="{FF2B5EF4-FFF2-40B4-BE49-F238E27FC236}">
                <a16:creationId xmlns:a16="http://schemas.microsoft.com/office/drawing/2014/main" id="{44A08838-ACCA-9927-7BF1-94D237D6973B}"/>
              </a:ext>
            </a:extLst>
          </p:cNvPr>
          <p:cNvSpPr>
            <a:spLocks noGrp="1"/>
          </p:cNvSpPr>
          <p:nvPr>
            <p:ph type="sldNum" sz="quarter" idx="12"/>
          </p:nvPr>
        </p:nvSpPr>
        <p:spPr/>
        <p:txBody>
          <a:bodyPr/>
          <a:lstStyle/>
          <a:p>
            <a:fld id="{CE1F0661-E3C3-4FB6-92F0-6E15E47F345B}" type="slidenum">
              <a:rPr lang="en-IN" smtClean="0"/>
              <a:t>15</a:t>
            </a:fld>
            <a:endParaRPr lang="en-IN"/>
          </a:p>
        </p:txBody>
      </p:sp>
    </p:spTree>
    <p:extLst>
      <p:ext uri="{BB962C8B-B14F-4D97-AF65-F5344CB8AC3E}">
        <p14:creationId xmlns:p14="http://schemas.microsoft.com/office/powerpoint/2010/main" val="4235827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5CC95-490F-A0C9-88F8-A785C158343F}"/>
              </a:ext>
            </a:extLst>
          </p:cNvPr>
          <p:cNvSpPr>
            <a:spLocks noGrp="1"/>
          </p:cNvSpPr>
          <p:nvPr>
            <p:ph type="title"/>
          </p:nvPr>
        </p:nvSpPr>
        <p:spPr>
          <a:xfrm>
            <a:off x="246579" y="205484"/>
            <a:ext cx="6390527" cy="1181528"/>
          </a:xfrm>
        </p:spPr>
        <p:txBody>
          <a:bodyPr>
            <a:normAutofit/>
          </a:bodyPr>
          <a:lstStyle/>
          <a:p>
            <a:r>
              <a:rPr lang="en-IN" sz="3600" b="1">
                <a:solidFill>
                  <a:srgbClr val="7030A0"/>
                </a:solidFill>
                <a:latin typeface="Arial" panose="020B0604020202020204" pitchFamily="34" charset="0"/>
                <a:cs typeface="Arial" panose="020B0604020202020204" pitchFamily="34" charset="0"/>
              </a:rPr>
              <a:t>Evaluation in Our Campaign</a:t>
            </a:r>
            <a:endParaRPr lang="en-IN" sz="3600" b="1">
              <a:solidFill>
                <a:srgbClr val="7030A0"/>
              </a:solidFill>
            </a:endParaRPr>
          </a:p>
        </p:txBody>
      </p:sp>
      <p:sp>
        <p:nvSpPr>
          <p:cNvPr id="4" name="Text Placeholder 3">
            <a:extLst>
              <a:ext uri="{FF2B5EF4-FFF2-40B4-BE49-F238E27FC236}">
                <a16:creationId xmlns:a16="http://schemas.microsoft.com/office/drawing/2014/main" id="{B3EFDB97-2FE3-C7AB-6414-B76E9017B4C9}"/>
              </a:ext>
            </a:extLst>
          </p:cNvPr>
          <p:cNvSpPr>
            <a:spLocks noGrp="1"/>
          </p:cNvSpPr>
          <p:nvPr>
            <p:ph type="body" sz="half" idx="2"/>
          </p:nvPr>
        </p:nvSpPr>
        <p:spPr>
          <a:xfrm>
            <a:off x="657546" y="1582220"/>
            <a:ext cx="4114479" cy="4286768"/>
          </a:xfrm>
        </p:spPr>
        <p:txBody>
          <a:bodyPr>
            <a:normAutofit/>
          </a:bodyPr>
          <a:lstStyle/>
          <a:p>
            <a:pPr>
              <a:lnSpc>
                <a:spcPct val="150000"/>
              </a:lnSpc>
            </a:pPr>
            <a:r>
              <a:rPr lang="en-IN" sz="1100">
                <a:latin typeface="Arial" panose="020B0604020202020204" pitchFamily="34" charset="0"/>
                <a:cs typeface="Arial" panose="020B0604020202020204" pitchFamily="34" charset="0"/>
              </a:rPr>
              <a:t> • Formative: Needs assessment through </a:t>
            </a:r>
          </a:p>
          <a:p>
            <a:pPr>
              <a:lnSpc>
                <a:spcPct val="150000"/>
              </a:lnSpc>
            </a:pPr>
            <a:r>
              <a:rPr lang="en-IN" sz="1100">
                <a:latin typeface="Arial" panose="020B0604020202020204" pitchFamily="34" charset="0"/>
                <a:cs typeface="Arial" panose="020B0604020202020204" pitchFamily="34" charset="0"/>
              </a:rPr>
              <a:t>   surveys and focus groups</a:t>
            </a:r>
          </a:p>
          <a:p>
            <a:pPr>
              <a:lnSpc>
                <a:spcPct val="150000"/>
              </a:lnSpc>
            </a:pPr>
            <a:r>
              <a:rPr lang="en-IN" sz="1100">
                <a:latin typeface="Arial" panose="020B0604020202020204" pitchFamily="34" charset="0"/>
                <a:cs typeface="Arial" panose="020B0604020202020204" pitchFamily="34" charset="0"/>
              </a:rPr>
              <a:t>• Process: Tracking attendance, workshop </a:t>
            </a:r>
          </a:p>
          <a:p>
            <a:pPr>
              <a:lnSpc>
                <a:spcPct val="150000"/>
              </a:lnSpc>
            </a:pPr>
            <a:r>
              <a:rPr lang="en-IN" sz="1100">
                <a:latin typeface="Arial" panose="020B0604020202020204" pitchFamily="34" charset="0"/>
                <a:cs typeface="Arial" panose="020B0604020202020204" pitchFamily="34" charset="0"/>
              </a:rPr>
              <a:t>  participation, and social media engagement</a:t>
            </a:r>
          </a:p>
          <a:p>
            <a:pPr>
              <a:lnSpc>
                <a:spcPct val="150000"/>
              </a:lnSpc>
            </a:pPr>
            <a:r>
              <a:rPr lang="en-IN" sz="1100">
                <a:latin typeface="Arial" panose="020B0604020202020204" pitchFamily="34" charset="0"/>
                <a:cs typeface="Arial" panose="020B0604020202020204" pitchFamily="34" charset="0"/>
              </a:rPr>
              <a:t>• Impact: Pre- and post-questionnaires on </a:t>
            </a:r>
          </a:p>
          <a:p>
            <a:pPr>
              <a:lnSpc>
                <a:spcPct val="150000"/>
              </a:lnSpc>
            </a:pPr>
            <a:r>
              <a:rPr lang="en-IN" sz="1100">
                <a:latin typeface="Arial" panose="020B0604020202020204" pitchFamily="34" charset="0"/>
                <a:cs typeface="Arial" panose="020B0604020202020204" pitchFamily="34" charset="0"/>
              </a:rPr>
              <a:t>  awareness and habits</a:t>
            </a:r>
          </a:p>
          <a:p>
            <a:pPr>
              <a:lnSpc>
                <a:spcPct val="150000"/>
              </a:lnSpc>
            </a:pPr>
            <a:r>
              <a:rPr lang="en-IN" sz="1100">
                <a:latin typeface="Arial" panose="020B0604020202020204" pitchFamily="34" charset="0"/>
                <a:cs typeface="Arial" panose="020B0604020202020204" pitchFamily="34" charset="0"/>
              </a:rPr>
              <a:t>• Outcome: Follow-up surveys on sleep </a:t>
            </a:r>
          </a:p>
          <a:p>
            <a:pPr>
              <a:lnSpc>
                <a:spcPct val="150000"/>
              </a:lnSpc>
            </a:pPr>
            <a:r>
              <a:rPr lang="en-IN" sz="1100">
                <a:latin typeface="Arial" panose="020B0604020202020204" pitchFamily="34" charset="0"/>
                <a:cs typeface="Arial" panose="020B0604020202020204" pitchFamily="34" charset="0"/>
              </a:rPr>
              <a:t>  quality, stress, and productivity  </a:t>
            </a:r>
            <a:endParaRPr lang="en-IN" sz="1100"/>
          </a:p>
        </p:txBody>
      </p:sp>
      <p:pic>
        <p:nvPicPr>
          <p:cNvPr id="13" name="Content Placeholder 12">
            <a:extLst>
              <a:ext uri="{FF2B5EF4-FFF2-40B4-BE49-F238E27FC236}">
                <a16:creationId xmlns:a16="http://schemas.microsoft.com/office/drawing/2014/main" id="{24430682-BA81-EF54-90F6-8D32B1E4A5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81548" y="1387011"/>
            <a:ext cx="4973839" cy="4382661"/>
          </a:xfrm>
        </p:spPr>
      </p:pic>
      <p:sp>
        <p:nvSpPr>
          <p:cNvPr id="16" name="TextBox 15">
            <a:extLst>
              <a:ext uri="{FF2B5EF4-FFF2-40B4-BE49-F238E27FC236}">
                <a16:creationId xmlns:a16="http://schemas.microsoft.com/office/drawing/2014/main" id="{0C18D426-9249-33B2-9F25-B2A5FC2F1600}"/>
              </a:ext>
            </a:extLst>
          </p:cNvPr>
          <p:cNvSpPr txBox="1"/>
          <p:nvPr/>
        </p:nvSpPr>
        <p:spPr>
          <a:xfrm>
            <a:off x="8021232" y="5868988"/>
            <a:ext cx="3455470"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hillarys.co.uk/static/sleep-statistics-2025/"/>
              </a:rPr>
              <a:t>sleep-statistics-2025</a:t>
            </a:r>
            <a:endParaRPr lang="en-IN"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9D0E008-A6BD-6E60-5638-464719E9E195}"/>
              </a:ext>
            </a:extLst>
          </p:cNvPr>
          <p:cNvSpPr txBox="1"/>
          <p:nvPr/>
        </p:nvSpPr>
        <p:spPr>
          <a:xfrm>
            <a:off x="1049154" y="4514248"/>
            <a:ext cx="2714324"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www.ruralhealthinfo.org/toolkits/health-promotion/5/types-of-evaluation#:~:text=Formative%20evaluation:%20Formative%20evaluation%20occurs,behaviors%2C%20and/or%20skills."/>
              </a:rPr>
              <a:t>healthinfo.org2002</a:t>
            </a:r>
            <a:endParaRPr lang="en-IN" sz="1200">
              <a:latin typeface="Arial" panose="020B0604020202020204" pitchFamily="34" charset="0"/>
              <a:cs typeface="Arial" panose="020B0604020202020204" pitchFamily="34" charset="0"/>
            </a:endParaRPr>
          </a:p>
        </p:txBody>
      </p:sp>
      <p:sp>
        <p:nvSpPr>
          <p:cNvPr id="6" name="Date Placeholder 5">
            <a:extLst>
              <a:ext uri="{FF2B5EF4-FFF2-40B4-BE49-F238E27FC236}">
                <a16:creationId xmlns:a16="http://schemas.microsoft.com/office/drawing/2014/main" id="{70C664D2-AD3F-A11B-AC1F-785D3E7C4661}"/>
              </a:ext>
            </a:extLst>
          </p:cNvPr>
          <p:cNvSpPr>
            <a:spLocks noGrp="1"/>
          </p:cNvSpPr>
          <p:nvPr>
            <p:ph type="dt" sz="half" idx="10"/>
          </p:nvPr>
        </p:nvSpPr>
        <p:spPr/>
        <p:txBody>
          <a:bodyPr/>
          <a:lstStyle/>
          <a:p>
            <a:fld id="{EE7A76DC-A823-4735-8AD4-1EAE1FBE600C}" type="datetime1">
              <a:rPr lang="en-US" smtClean="0"/>
              <a:t>10/13/2025</a:t>
            </a:fld>
            <a:endParaRPr lang="en-IN"/>
          </a:p>
        </p:txBody>
      </p:sp>
      <p:sp>
        <p:nvSpPr>
          <p:cNvPr id="7" name="Slide Number Placeholder 6">
            <a:extLst>
              <a:ext uri="{FF2B5EF4-FFF2-40B4-BE49-F238E27FC236}">
                <a16:creationId xmlns:a16="http://schemas.microsoft.com/office/drawing/2014/main" id="{37CE57CC-30C1-7B18-9C52-0280D51C8BA2}"/>
              </a:ext>
            </a:extLst>
          </p:cNvPr>
          <p:cNvSpPr>
            <a:spLocks noGrp="1"/>
          </p:cNvSpPr>
          <p:nvPr>
            <p:ph type="sldNum" sz="quarter" idx="12"/>
          </p:nvPr>
        </p:nvSpPr>
        <p:spPr/>
        <p:txBody>
          <a:bodyPr/>
          <a:lstStyle/>
          <a:p>
            <a:fld id="{CE1F0661-E3C3-4FB6-92F0-6E15E47F345B}" type="slidenum">
              <a:rPr lang="en-IN" smtClean="0"/>
              <a:t>16</a:t>
            </a:fld>
            <a:endParaRPr lang="en-IN"/>
          </a:p>
        </p:txBody>
      </p:sp>
    </p:spTree>
    <p:extLst>
      <p:ext uri="{BB962C8B-B14F-4D97-AF65-F5344CB8AC3E}">
        <p14:creationId xmlns:p14="http://schemas.microsoft.com/office/powerpoint/2010/main" val="4269389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60AC4-1D1F-780C-6692-0DDF05CC170F}"/>
              </a:ext>
            </a:extLst>
          </p:cNvPr>
          <p:cNvSpPr>
            <a:spLocks noGrp="1"/>
          </p:cNvSpPr>
          <p:nvPr>
            <p:ph type="title"/>
          </p:nvPr>
        </p:nvSpPr>
        <p:spPr>
          <a:xfrm>
            <a:off x="308226" y="457200"/>
            <a:ext cx="5106256" cy="1063375"/>
          </a:xfrm>
        </p:spPr>
        <p:txBody>
          <a:bodyPr>
            <a:normAutofit/>
          </a:bodyPr>
          <a:lstStyle/>
          <a:p>
            <a:r>
              <a:rPr lang="en-IN" sz="3600" b="1">
                <a:solidFill>
                  <a:srgbClr val="7030A0"/>
                </a:solidFill>
                <a:latin typeface="Arial" panose="020B0604020202020204" pitchFamily="34" charset="0"/>
                <a:cs typeface="Arial" panose="020B0604020202020204" pitchFamily="34" charset="0"/>
              </a:rPr>
              <a:t>Campaign Activities</a:t>
            </a:r>
            <a:endParaRPr lang="en-IN" sz="3600" b="1">
              <a:solidFill>
                <a:srgbClr val="7030A0"/>
              </a:solidFill>
            </a:endParaRPr>
          </a:p>
        </p:txBody>
      </p:sp>
      <p:sp>
        <p:nvSpPr>
          <p:cNvPr id="3" name="Content Placeholder 2">
            <a:extLst>
              <a:ext uri="{FF2B5EF4-FFF2-40B4-BE49-F238E27FC236}">
                <a16:creationId xmlns:a16="http://schemas.microsoft.com/office/drawing/2014/main" id="{4DAB0DFD-47A5-C1CF-72B5-24DCE0EEDC6D}"/>
              </a:ext>
            </a:extLst>
          </p:cNvPr>
          <p:cNvSpPr>
            <a:spLocks noGrp="1"/>
          </p:cNvSpPr>
          <p:nvPr>
            <p:ph idx="1"/>
          </p:nvPr>
        </p:nvSpPr>
        <p:spPr/>
        <p:txBody>
          <a:bodyPr/>
          <a:lstStyle/>
          <a:p>
            <a:pPr marL="0" indent="0">
              <a:buNone/>
            </a:pPr>
            <a:r>
              <a:rPr lang="en-IN"/>
              <a:t>    </a:t>
            </a:r>
          </a:p>
        </p:txBody>
      </p:sp>
      <p:sp>
        <p:nvSpPr>
          <p:cNvPr id="4" name="Text Placeholder 3">
            <a:extLst>
              <a:ext uri="{FF2B5EF4-FFF2-40B4-BE49-F238E27FC236}">
                <a16:creationId xmlns:a16="http://schemas.microsoft.com/office/drawing/2014/main" id="{5DAE4BD0-9C1C-E3DE-64AD-28DF7CD641D7}"/>
              </a:ext>
            </a:extLst>
          </p:cNvPr>
          <p:cNvSpPr>
            <a:spLocks noGrp="1"/>
          </p:cNvSpPr>
          <p:nvPr>
            <p:ph type="body" sz="half" idx="2"/>
          </p:nvPr>
        </p:nvSpPr>
        <p:spPr>
          <a:xfrm>
            <a:off x="452064" y="1705510"/>
            <a:ext cx="4319962" cy="4163478"/>
          </a:xfrm>
        </p:spPr>
        <p:txBody>
          <a:bodyPr vert="horz" lIns="91440" tIns="45720" rIns="91440" bIns="45720" rtlCol="0" anchor="t">
            <a:normAutofit/>
          </a:bodyPr>
          <a:lstStyle/>
          <a:p>
            <a:pPr>
              <a:lnSpc>
                <a:spcPct val="150000"/>
              </a:lnSpc>
            </a:pPr>
            <a:r>
              <a:rPr lang="en-IN" sz="1100" dirty="0">
                <a:latin typeface="Arial"/>
                <a:cs typeface="Arial"/>
              </a:rPr>
              <a:t>• Sleep workshops on managing stress and </a:t>
            </a:r>
          </a:p>
          <a:p>
            <a:pPr>
              <a:lnSpc>
                <a:spcPct val="150000"/>
              </a:lnSpc>
            </a:pPr>
            <a:r>
              <a:rPr lang="en-IN" sz="1100" dirty="0">
                <a:latin typeface="Arial"/>
                <a:cs typeface="Arial"/>
              </a:rPr>
              <a:t>   digital detox  </a:t>
            </a:r>
            <a:r>
              <a:rPr lang="en-IN" sz="1100" dirty="0">
                <a:latin typeface="Arial"/>
                <a:cs typeface="Arial"/>
                <a:hlinkClick r:id="rId2" tooltip="https://superwellness.co.uk/digital-detox/#:~:text=Reflect%20on%20the%20benefits%20of%20a%20digital%20detox%20by%20disconnecting,to%20better%20manage%20technology%20use2025 "/>
              </a:rPr>
              <a:t>superwellness2025 </a:t>
            </a:r>
            <a:endParaRPr lang="en-IN" sz="1100" dirty="0">
              <a:latin typeface="Arial"/>
              <a:cs typeface="Arial"/>
            </a:endParaRPr>
          </a:p>
          <a:p>
            <a:pPr>
              <a:lnSpc>
                <a:spcPct val="150000"/>
              </a:lnSpc>
            </a:pPr>
            <a:r>
              <a:rPr lang="en-IN" sz="1100" dirty="0">
                <a:latin typeface="Arial"/>
                <a:cs typeface="Arial"/>
              </a:rPr>
              <a:t>• Sleep diaries and tip sheets distribution</a:t>
            </a:r>
          </a:p>
          <a:p>
            <a:pPr>
              <a:lnSpc>
                <a:spcPct val="150000"/>
              </a:lnSpc>
            </a:pPr>
            <a:r>
              <a:rPr lang="en-IN" sz="1100" dirty="0">
                <a:latin typeface="Arial"/>
                <a:cs typeface="Arial"/>
              </a:rPr>
              <a:t>• Relaxation techniques – guided breathing, </a:t>
            </a:r>
          </a:p>
          <a:p>
            <a:pPr>
              <a:lnSpc>
                <a:spcPct val="150000"/>
              </a:lnSpc>
            </a:pPr>
            <a:r>
              <a:rPr lang="en-IN" sz="1100" dirty="0">
                <a:latin typeface="Arial"/>
                <a:cs typeface="Arial"/>
              </a:rPr>
              <a:t>  meditation, yoga</a:t>
            </a:r>
          </a:p>
          <a:p>
            <a:pPr>
              <a:lnSpc>
                <a:spcPct val="150000"/>
              </a:lnSpc>
            </a:pPr>
            <a:r>
              <a:rPr lang="en-IN" sz="1100" dirty="0">
                <a:latin typeface="Arial"/>
                <a:cs typeface="Arial"/>
              </a:rPr>
              <a:t>• Online awareness via challenges such as </a:t>
            </a:r>
          </a:p>
          <a:p>
            <a:pPr>
              <a:lnSpc>
                <a:spcPct val="150000"/>
              </a:lnSpc>
            </a:pPr>
            <a:r>
              <a:rPr lang="en-IN" sz="1100" dirty="0">
                <a:latin typeface="Arial"/>
                <a:cs typeface="Arial"/>
              </a:rPr>
              <a:t>  #SleepSmart</a:t>
            </a:r>
          </a:p>
        </p:txBody>
      </p:sp>
      <p:pic>
        <p:nvPicPr>
          <p:cNvPr id="6" name="Picture 5">
            <a:extLst>
              <a:ext uri="{FF2B5EF4-FFF2-40B4-BE49-F238E27FC236}">
                <a16:creationId xmlns:a16="http://schemas.microsoft.com/office/drawing/2014/main" id="{110008E3-6ACF-BFD1-2A43-007E37B0D7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7548" y="1705510"/>
            <a:ext cx="3406008" cy="2979507"/>
          </a:xfrm>
          <a:prstGeom prst="rect">
            <a:avLst/>
          </a:prstGeom>
        </p:spPr>
      </p:pic>
      <p:pic>
        <p:nvPicPr>
          <p:cNvPr id="16" name="Picture 15">
            <a:extLst>
              <a:ext uri="{FF2B5EF4-FFF2-40B4-BE49-F238E27FC236}">
                <a16:creationId xmlns:a16="http://schemas.microsoft.com/office/drawing/2014/main" id="{359B9B95-9648-FC66-1915-E95CDA1E43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7510" y="1705510"/>
            <a:ext cx="3572425" cy="2979507"/>
          </a:xfrm>
          <a:prstGeom prst="rect">
            <a:avLst/>
          </a:prstGeom>
        </p:spPr>
      </p:pic>
      <p:sp>
        <p:nvSpPr>
          <p:cNvPr id="5" name="TextBox 4">
            <a:extLst>
              <a:ext uri="{FF2B5EF4-FFF2-40B4-BE49-F238E27FC236}">
                <a16:creationId xmlns:a16="http://schemas.microsoft.com/office/drawing/2014/main" id="{8BA86E83-13FF-E1A3-867B-C7AAA5F0C671}"/>
              </a:ext>
            </a:extLst>
          </p:cNvPr>
          <p:cNvSpPr txBox="1"/>
          <p:nvPr/>
        </p:nvSpPr>
        <p:spPr>
          <a:xfrm>
            <a:off x="4254366" y="4793381"/>
            <a:ext cx="2598821"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5" tooltip="https://www.sleepadvisor.org/yoga-for-sleep/"/>
              </a:rPr>
              <a:t>sleepadvisor.org</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95EE0C0-7057-967E-599A-0029CE1E2134}"/>
              </a:ext>
            </a:extLst>
          </p:cNvPr>
          <p:cNvSpPr txBox="1"/>
          <p:nvPr/>
        </p:nvSpPr>
        <p:spPr>
          <a:xfrm>
            <a:off x="9009246" y="4793381"/>
            <a:ext cx="2117558"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6" tooltip="https://sleepwellhawaii.com/2016/03/07/are-you-tired-of-being-tired-infographic/"/>
              </a:rPr>
              <a:t>sleepwellhawaii.com</a:t>
            </a:r>
            <a:endParaRPr lang="en-IN" sz="12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113B55F-24A1-95F4-1728-1C142D628912}"/>
              </a:ext>
            </a:extLst>
          </p:cNvPr>
          <p:cNvSpPr txBox="1"/>
          <p:nvPr/>
        </p:nvSpPr>
        <p:spPr>
          <a:xfrm>
            <a:off x="789272" y="4235116"/>
            <a:ext cx="1771048"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 </a:t>
            </a:r>
            <a:r>
              <a:rPr lang="en-IN" sz="1200">
                <a:latin typeface="Arial" panose="020B0604020202020204" pitchFamily="34" charset="0"/>
                <a:cs typeface="Arial" panose="020B0604020202020204" pitchFamily="34" charset="0"/>
                <a:hlinkClick r:id="rId7" tooltip="https://www.norfolk.gov.uk/article/59156/Sleep-Awareness-Campaign-aims-to-improve-sleep-and-boost-health-for-young-people#:~:text=Sleep%20Awareness%20Campaign%20aims%20to%20improve%20sleep%20and%20boost%20health%20for%20young%20people,-Norfolk%20County%20C"/>
              </a:rPr>
              <a:t>norfolk.gov2024 </a:t>
            </a:r>
            <a:endParaRPr lang="en-IN" sz="1200">
              <a:latin typeface="Arial" panose="020B0604020202020204" pitchFamily="34" charset="0"/>
              <a:cs typeface="Arial" panose="020B0604020202020204" pitchFamily="34" charset="0"/>
            </a:endParaRPr>
          </a:p>
        </p:txBody>
      </p:sp>
      <p:sp>
        <p:nvSpPr>
          <p:cNvPr id="13" name="Date Placeholder 12">
            <a:extLst>
              <a:ext uri="{FF2B5EF4-FFF2-40B4-BE49-F238E27FC236}">
                <a16:creationId xmlns:a16="http://schemas.microsoft.com/office/drawing/2014/main" id="{E1893870-FAC6-E74C-2CA8-38D5F1D0C32D}"/>
              </a:ext>
            </a:extLst>
          </p:cNvPr>
          <p:cNvSpPr>
            <a:spLocks noGrp="1"/>
          </p:cNvSpPr>
          <p:nvPr>
            <p:ph type="dt" sz="half" idx="10"/>
          </p:nvPr>
        </p:nvSpPr>
        <p:spPr/>
        <p:txBody>
          <a:bodyPr/>
          <a:lstStyle/>
          <a:p>
            <a:fld id="{B66288F5-60CF-4775-8E43-9B38C571CA4C}" type="datetime1">
              <a:rPr lang="en-US" smtClean="0"/>
              <a:t>10/13/2025</a:t>
            </a:fld>
            <a:endParaRPr lang="en-IN"/>
          </a:p>
        </p:txBody>
      </p:sp>
      <p:sp>
        <p:nvSpPr>
          <p:cNvPr id="14" name="Slide Number Placeholder 13">
            <a:extLst>
              <a:ext uri="{FF2B5EF4-FFF2-40B4-BE49-F238E27FC236}">
                <a16:creationId xmlns:a16="http://schemas.microsoft.com/office/drawing/2014/main" id="{4FA32E87-67B1-52C4-C18A-73AD178FCC40}"/>
              </a:ext>
            </a:extLst>
          </p:cNvPr>
          <p:cNvSpPr>
            <a:spLocks noGrp="1"/>
          </p:cNvSpPr>
          <p:nvPr>
            <p:ph type="sldNum" sz="quarter" idx="12"/>
          </p:nvPr>
        </p:nvSpPr>
        <p:spPr/>
        <p:txBody>
          <a:bodyPr/>
          <a:lstStyle/>
          <a:p>
            <a:fld id="{CE1F0661-E3C3-4FB6-92F0-6E15E47F345B}" type="slidenum">
              <a:rPr lang="en-IN" smtClean="0"/>
              <a:t>17</a:t>
            </a:fld>
            <a:endParaRPr lang="en-IN"/>
          </a:p>
        </p:txBody>
      </p:sp>
    </p:spTree>
    <p:extLst>
      <p:ext uri="{BB962C8B-B14F-4D97-AF65-F5344CB8AC3E}">
        <p14:creationId xmlns:p14="http://schemas.microsoft.com/office/powerpoint/2010/main" val="20108426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744782-A120-C217-07F5-CB9C627117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4544" y="462337"/>
            <a:ext cx="9205646" cy="5979560"/>
          </a:xfrm>
          <a:prstGeom prst="rect">
            <a:avLst/>
          </a:prstGeom>
        </p:spPr>
      </p:pic>
      <p:sp>
        <p:nvSpPr>
          <p:cNvPr id="2" name="Date Placeholder 1">
            <a:extLst>
              <a:ext uri="{FF2B5EF4-FFF2-40B4-BE49-F238E27FC236}">
                <a16:creationId xmlns:a16="http://schemas.microsoft.com/office/drawing/2014/main" id="{B7A38F0F-8DD6-23B3-E9B8-0D863B6790D0}"/>
              </a:ext>
            </a:extLst>
          </p:cNvPr>
          <p:cNvSpPr>
            <a:spLocks noGrp="1"/>
          </p:cNvSpPr>
          <p:nvPr>
            <p:ph type="dt" sz="half" idx="10"/>
          </p:nvPr>
        </p:nvSpPr>
        <p:spPr/>
        <p:txBody>
          <a:bodyPr/>
          <a:lstStyle/>
          <a:p>
            <a:fld id="{91BC9F84-022D-4421-9D4E-5D1B0633F5A7}" type="datetime1">
              <a:rPr lang="en-US" smtClean="0"/>
              <a:t>10/13/2025</a:t>
            </a:fld>
            <a:endParaRPr lang="en-IN"/>
          </a:p>
        </p:txBody>
      </p:sp>
      <p:sp>
        <p:nvSpPr>
          <p:cNvPr id="4" name="Slide Number Placeholder 3">
            <a:extLst>
              <a:ext uri="{FF2B5EF4-FFF2-40B4-BE49-F238E27FC236}">
                <a16:creationId xmlns:a16="http://schemas.microsoft.com/office/drawing/2014/main" id="{A647ECA0-5FDB-D7D3-B879-A9B82A022E79}"/>
              </a:ext>
            </a:extLst>
          </p:cNvPr>
          <p:cNvSpPr>
            <a:spLocks noGrp="1"/>
          </p:cNvSpPr>
          <p:nvPr>
            <p:ph type="sldNum" sz="quarter" idx="12"/>
          </p:nvPr>
        </p:nvSpPr>
        <p:spPr/>
        <p:txBody>
          <a:bodyPr/>
          <a:lstStyle/>
          <a:p>
            <a:fld id="{CE1F0661-E3C3-4FB6-92F0-6E15E47F345B}" type="slidenum">
              <a:rPr lang="en-IN" smtClean="0"/>
              <a:t>18</a:t>
            </a:fld>
            <a:endParaRPr lang="en-IN"/>
          </a:p>
        </p:txBody>
      </p:sp>
    </p:spTree>
    <p:extLst>
      <p:ext uri="{BB962C8B-B14F-4D97-AF65-F5344CB8AC3E}">
        <p14:creationId xmlns:p14="http://schemas.microsoft.com/office/powerpoint/2010/main" val="1659178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A1441A-213E-8294-12ED-BC46759F067A}"/>
              </a:ext>
            </a:extLst>
          </p:cNvPr>
          <p:cNvSpPr txBox="1"/>
          <p:nvPr/>
        </p:nvSpPr>
        <p:spPr>
          <a:xfrm>
            <a:off x="246581" y="523982"/>
            <a:ext cx="8900174" cy="2415469"/>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Potential Local Partners</a:t>
            </a:r>
          </a:p>
          <a:p>
            <a:pPr>
              <a:lnSpc>
                <a:spcPct val="150000"/>
              </a:lnSpc>
            </a:pPr>
            <a:r>
              <a:rPr lang="en-IN" sz="1100">
                <a:latin typeface="Arial" panose="020B0604020202020204" pitchFamily="34" charset="0"/>
                <a:cs typeface="Arial" panose="020B0604020202020204" pitchFamily="34" charset="0"/>
              </a:rPr>
              <a:t>  • GP Practices &amp; NHS Sleep Clinics – provide </a:t>
            </a:r>
          </a:p>
          <a:p>
            <a:pPr>
              <a:lnSpc>
                <a:spcPct val="150000"/>
              </a:lnSpc>
            </a:pPr>
            <a:r>
              <a:rPr lang="en-IN" sz="1100">
                <a:latin typeface="Arial" panose="020B0604020202020204" pitchFamily="34" charset="0"/>
                <a:cs typeface="Arial" panose="020B0604020202020204" pitchFamily="34" charset="0"/>
              </a:rPr>
              <a:t>     clinical advice and screening</a:t>
            </a:r>
          </a:p>
          <a:p>
            <a:pPr>
              <a:lnSpc>
                <a:spcPct val="150000"/>
              </a:lnSpc>
            </a:pPr>
            <a:r>
              <a:rPr lang="en-IN" sz="1100">
                <a:latin typeface="Arial" panose="020B0604020202020204" pitchFamily="34" charset="0"/>
                <a:cs typeface="Arial" panose="020B0604020202020204" pitchFamily="34" charset="0"/>
              </a:rPr>
              <a:t>  • Schools &amp; Universities – integrate awareness </a:t>
            </a:r>
          </a:p>
          <a:p>
            <a:pPr>
              <a:lnSpc>
                <a:spcPct val="150000"/>
              </a:lnSpc>
            </a:pPr>
            <a:r>
              <a:rPr lang="en-IN" sz="1100">
                <a:latin typeface="Arial" panose="020B0604020202020204" pitchFamily="34" charset="0"/>
                <a:cs typeface="Arial" panose="020B0604020202020204" pitchFamily="34" charset="0"/>
              </a:rPr>
              <a:t>     weeks</a:t>
            </a:r>
          </a:p>
          <a:p>
            <a:pPr>
              <a:lnSpc>
                <a:spcPct val="150000"/>
              </a:lnSpc>
            </a:pPr>
            <a:r>
              <a:rPr lang="en-IN" sz="1100">
                <a:latin typeface="Arial" panose="020B0604020202020204" pitchFamily="34" charset="0"/>
                <a:cs typeface="Arial" panose="020B0604020202020204" pitchFamily="34" charset="0"/>
              </a:rPr>
              <a:t>  • Community Centres &amp; Libraries – host </a:t>
            </a:r>
          </a:p>
          <a:p>
            <a:pPr>
              <a:lnSpc>
                <a:spcPct val="150000"/>
              </a:lnSpc>
            </a:pPr>
            <a:r>
              <a:rPr lang="en-IN" sz="1100">
                <a:latin typeface="Arial" panose="020B0604020202020204" pitchFamily="34" charset="0"/>
                <a:cs typeface="Arial" panose="020B0604020202020204" pitchFamily="34" charset="0"/>
              </a:rPr>
              <a:t>    workshops and events</a:t>
            </a:r>
          </a:p>
        </p:txBody>
      </p:sp>
      <p:pic>
        <p:nvPicPr>
          <p:cNvPr id="5" name="Picture 4">
            <a:extLst>
              <a:ext uri="{FF2B5EF4-FFF2-40B4-BE49-F238E27FC236}">
                <a16:creationId xmlns:a16="http://schemas.microsoft.com/office/drawing/2014/main" id="{E53AF672-419B-B5B6-AC8F-F0BF3EE6A0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6795" y="1626670"/>
            <a:ext cx="3205213" cy="3339966"/>
          </a:xfrm>
          <a:prstGeom prst="rect">
            <a:avLst/>
          </a:prstGeom>
        </p:spPr>
      </p:pic>
      <p:sp>
        <p:nvSpPr>
          <p:cNvPr id="4" name="TextBox 3">
            <a:extLst>
              <a:ext uri="{FF2B5EF4-FFF2-40B4-BE49-F238E27FC236}">
                <a16:creationId xmlns:a16="http://schemas.microsoft.com/office/drawing/2014/main" id="{43F7B064-0356-C145-33BA-2F72FAFF2B01}"/>
              </a:ext>
            </a:extLst>
          </p:cNvPr>
          <p:cNvSpPr txBox="1"/>
          <p:nvPr/>
        </p:nvSpPr>
        <p:spPr>
          <a:xfrm>
            <a:off x="6877249" y="5034013"/>
            <a:ext cx="194430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derbycountycommunitytrust.com/fundraising-and-events/events/sleep-workshop#:~:text=Come%20along%20to%20discover%20some,calm%20the%20mind%20and%20body"/>
              </a:rPr>
              <a:t>sleep-workshop</a:t>
            </a:r>
            <a:endParaRPr lang="en-IN" sz="1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8EF9A4A-0048-3F48-A87C-63A6DA91094A}"/>
              </a:ext>
            </a:extLst>
          </p:cNvPr>
          <p:cNvSpPr txBox="1"/>
          <p:nvPr/>
        </p:nvSpPr>
        <p:spPr>
          <a:xfrm>
            <a:off x="596766" y="2939451"/>
            <a:ext cx="1867301"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gpnotebook.com/en-GB/pages/psychiatry/patient-advice-sleep-hygiene2024"/>
              </a:rPr>
              <a:t>sleep-hygiene2024</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A8CA615-7A39-E0AB-85A2-C363403C6A82}"/>
              </a:ext>
            </a:extLst>
          </p:cNvPr>
          <p:cNvSpPr txBox="1"/>
          <p:nvPr/>
        </p:nvSpPr>
        <p:spPr>
          <a:xfrm>
            <a:off x="1655545" y="2098308"/>
            <a:ext cx="1617044"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derbycountycommunitytrust.com/fundraising-and-events/events/sleep-workshop#:~:text=Come%20along%20to%20discover%20some,calm%20the%20mind%20and%20body"/>
              </a:rPr>
              <a:t>sleep-workshop</a:t>
            </a:r>
            <a:r>
              <a:rPr lang="en-IN" sz="1200">
                <a:latin typeface="Arial" panose="020B0604020202020204" pitchFamily="34" charset="0"/>
                <a:cs typeface="Arial" panose="020B0604020202020204" pitchFamily="34" charset="0"/>
              </a:rPr>
              <a:t>2025</a:t>
            </a:r>
          </a:p>
        </p:txBody>
      </p:sp>
      <p:sp>
        <p:nvSpPr>
          <p:cNvPr id="8" name="Date Placeholder 7">
            <a:extLst>
              <a:ext uri="{FF2B5EF4-FFF2-40B4-BE49-F238E27FC236}">
                <a16:creationId xmlns:a16="http://schemas.microsoft.com/office/drawing/2014/main" id="{C552C806-4070-5476-84C9-85196E2D4B01}"/>
              </a:ext>
            </a:extLst>
          </p:cNvPr>
          <p:cNvSpPr>
            <a:spLocks noGrp="1"/>
          </p:cNvSpPr>
          <p:nvPr>
            <p:ph type="dt" sz="half" idx="10"/>
          </p:nvPr>
        </p:nvSpPr>
        <p:spPr/>
        <p:txBody>
          <a:bodyPr/>
          <a:lstStyle/>
          <a:p>
            <a:fld id="{AC9F789F-6788-46C7-B0AF-E34AD04DEF75}" type="datetime1">
              <a:rPr lang="en-US" smtClean="0"/>
              <a:t>10/13/2025</a:t>
            </a:fld>
            <a:endParaRPr lang="en-IN"/>
          </a:p>
        </p:txBody>
      </p:sp>
      <p:sp>
        <p:nvSpPr>
          <p:cNvPr id="9" name="Slide Number Placeholder 8">
            <a:extLst>
              <a:ext uri="{FF2B5EF4-FFF2-40B4-BE49-F238E27FC236}">
                <a16:creationId xmlns:a16="http://schemas.microsoft.com/office/drawing/2014/main" id="{FA585246-7126-3475-8D11-0867A9DF76F0}"/>
              </a:ext>
            </a:extLst>
          </p:cNvPr>
          <p:cNvSpPr>
            <a:spLocks noGrp="1"/>
          </p:cNvSpPr>
          <p:nvPr>
            <p:ph type="sldNum" sz="quarter" idx="12"/>
          </p:nvPr>
        </p:nvSpPr>
        <p:spPr/>
        <p:txBody>
          <a:bodyPr/>
          <a:lstStyle/>
          <a:p>
            <a:fld id="{CE1F0661-E3C3-4FB6-92F0-6E15E47F345B}" type="slidenum">
              <a:rPr lang="en-IN" smtClean="0"/>
              <a:t>19</a:t>
            </a:fld>
            <a:endParaRPr lang="en-IN"/>
          </a:p>
        </p:txBody>
      </p:sp>
    </p:spTree>
    <p:extLst>
      <p:ext uri="{BB962C8B-B14F-4D97-AF65-F5344CB8AC3E}">
        <p14:creationId xmlns:p14="http://schemas.microsoft.com/office/powerpoint/2010/main" val="16792597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10D164-F60D-643A-1845-012FA3478C98}"/>
              </a:ext>
            </a:extLst>
          </p:cNvPr>
          <p:cNvSpPr txBox="1"/>
          <p:nvPr/>
        </p:nvSpPr>
        <p:spPr>
          <a:xfrm>
            <a:off x="359596" y="369870"/>
            <a:ext cx="8787158" cy="3325398"/>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National campaign</a:t>
            </a:r>
          </a:p>
          <a:p>
            <a:pPr>
              <a:lnSpc>
                <a:spcPct val="150000"/>
              </a:lnSpc>
            </a:pPr>
            <a:r>
              <a:rPr lang="en-IN" sz="1100">
                <a:latin typeface="Arial" panose="020B0604020202020204" pitchFamily="34" charset="0"/>
                <a:cs typeface="Arial" panose="020B0604020202020204" pitchFamily="34" charset="0"/>
              </a:rPr>
              <a:t>• NHS England – 'Every Mind Matters: Sleep’ </a:t>
            </a:r>
          </a:p>
          <a:p>
            <a:pPr>
              <a:lnSpc>
                <a:spcPct val="150000"/>
              </a:lnSpc>
            </a:pPr>
            <a:r>
              <a:rPr lang="en-IN" sz="1100">
                <a:latin typeface="Arial" panose="020B0604020202020204" pitchFamily="34" charset="0"/>
                <a:cs typeface="Arial" panose="020B0604020202020204" pitchFamily="34" charset="0"/>
              </a:rPr>
              <a:t>   campaign</a:t>
            </a:r>
          </a:p>
          <a:p>
            <a:pPr>
              <a:lnSpc>
                <a:spcPct val="150000"/>
              </a:lnSpc>
            </a:pPr>
            <a:r>
              <a:rPr lang="en-IN" sz="1100">
                <a:latin typeface="Arial" panose="020B0604020202020204" pitchFamily="34" charset="0"/>
                <a:cs typeface="Arial" panose="020B0604020202020204" pitchFamily="34" charset="0"/>
              </a:rPr>
              <a:t>• Mental Health Foundation – sleep and </a:t>
            </a:r>
          </a:p>
          <a:p>
            <a:pPr>
              <a:lnSpc>
                <a:spcPct val="150000"/>
              </a:lnSpc>
            </a:pPr>
            <a:r>
              <a:rPr lang="en-IN" sz="1100">
                <a:latin typeface="Arial" panose="020B0604020202020204" pitchFamily="34" charset="0"/>
                <a:cs typeface="Arial" panose="020B0604020202020204" pitchFamily="34" charset="0"/>
              </a:rPr>
              <a:t>   wellbeing focus</a:t>
            </a:r>
          </a:p>
          <a:p>
            <a:pPr>
              <a:lnSpc>
                <a:spcPct val="150000"/>
              </a:lnSpc>
            </a:pPr>
            <a:r>
              <a:rPr lang="en-IN" sz="1100">
                <a:latin typeface="Arial" panose="020B0604020202020204" pitchFamily="34" charset="0"/>
                <a:cs typeface="Arial" panose="020B0604020202020204" pitchFamily="34" charset="0"/>
              </a:rPr>
              <a:t>• British Sleep Society – advancing sleep </a:t>
            </a:r>
          </a:p>
          <a:p>
            <a:pPr>
              <a:lnSpc>
                <a:spcPct val="150000"/>
              </a:lnSpc>
            </a:pPr>
            <a:r>
              <a:rPr lang="en-IN" sz="1100">
                <a:latin typeface="Arial" panose="020B0604020202020204" pitchFamily="34" charset="0"/>
                <a:cs typeface="Arial" panose="020B0604020202020204" pitchFamily="34" charset="0"/>
              </a:rPr>
              <a:t>  knowledge</a:t>
            </a:r>
          </a:p>
          <a:p>
            <a:pPr>
              <a:lnSpc>
                <a:spcPct val="150000"/>
              </a:lnSpc>
            </a:pPr>
            <a:r>
              <a:rPr lang="en-IN" sz="1100">
                <a:latin typeface="Arial" panose="020B0604020202020204" pitchFamily="34" charset="0"/>
                <a:cs typeface="Arial" panose="020B0604020202020204" pitchFamily="34" charset="0"/>
              </a:rPr>
              <a:t>• The Sleep Charity – awareness and practical </a:t>
            </a:r>
          </a:p>
          <a:p>
            <a:pPr>
              <a:lnSpc>
                <a:spcPct val="150000"/>
              </a:lnSpc>
            </a:pPr>
            <a:r>
              <a:rPr lang="en-IN" sz="1100">
                <a:latin typeface="Arial" panose="020B0604020202020204" pitchFamily="34" charset="0"/>
                <a:cs typeface="Arial" panose="020B0604020202020204" pitchFamily="34" charset="0"/>
              </a:rPr>
              <a:t>  support</a:t>
            </a:r>
          </a:p>
          <a:p>
            <a:pPr>
              <a:lnSpc>
                <a:spcPct val="150000"/>
              </a:lnSpc>
            </a:pPr>
            <a:r>
              <a:rPr lang="en-IN"/>
              <a:t>    </a:t>
            </a:r>
            <a:endParaRPr lang="en-IN" sz="1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55979FA-930C-B238-F173-1FD96645A4D6}"/>
              </a:ext>
            </a:extLst>
          </p:cNvPr>
          <p:cNvSpPr txBox="1"/>
          <p:nvPr/>
        </p:nvSpPr>
        <p:spPr>
          <a:xfrm>
            <a:off x="3048918" y="3247088"/>
            <a:ext cx="6097836" cy="369332"/>
          </a:xfrm>
          <a:prstGeom prst="rect">
            <a:avLst/>
          </a:prstGeom>
          <a:noFill/>
        </p:spPr>
        <p:txBody>
          <a:bodyPr wrap="square">
            <a:spAutoFit/>
          </a:bodyPr>
          <a:lstStyle/>
          <a:p>
            <a:r>
              <a:rPr lang="en-IN" sz="1800">
                <a:solidFill>
                  <a:srgbClr val="B04293"/>
                </a:solidFill>
                <a:latin typeface="Arial" panose="020B0604020202020204" pitchFamily="34" charset="0"/>
                <a:cs typeface="Arial" panose="020B0604020202020204" pitchFamily="34" charset="0"/>
              </a:rPr>
              <a:t> </a:t>
            </a:r>
            <a:endParaRPr lang="en-IN"/>
          </a:p>
        </p:txBody>
      </p:sp>
      <p:pic>
        <p:nvPicPr>
          <p:cNvPr id="15" name="Picture 14">
            <a:extLst>
              <a:ext uri="{FF2B5EF4-FFF2-40B4-BE49-F238E27FC236}">
                <a16:creationId xmlns:a16="http://schemas.microsoft.com/office/drawing/2014/main" id="{772830AB-0D72-13A5-F3DF-99D57AB89E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2821" y="1285875"/>
            <a:ext cx="3020603" cy="2409393"/>
          </a:xfrm>
          <a:prstGeom prst="rect">
            <a:avLst/>
          </a:prstGeom>
        </p:spPr>
      </p:pic>
      <p:pic>
        <p:nvPicPr>
          <p:cNvPr id="17" name="Picture 16">
            <a:extLst>
              <a:ext uri="{FF2B5EF4-FFF2-40B4-BE49-F238E27FC236}">
                <a16:creationId xmlns:a16="http://schemas.microsoft.com/office/drawing/2014/main" id="{1985BE00-1B30-C6A7-DEF4-126A7E841D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0149" y="1285875"/>
            <a:ext cx="3133618" cy="2409394"/>
          </a:xfrm>
          <a:prstGeom prst="rect">
            <a:avLst/>
          </a:prstGeom>
        </p:spPr>
      </p:pic>
      <p:pic>
        <p:nvPicPr>
          <p:cNvPr id="19" name="Picture 18">
            <a:extLst>
              <a:ext uri="{FF2B5EF4-FFF2-40B4-BE49-F238E27FC236}">
                <a16:creationId xmlns:a16="http://schemas.microsoft.com/office/drawing/2014/main" id="{FBBE0646-08C2-103A-8C3B-6D507AF7E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02821" y="4243229"/>
            <a:ext cx="3020603" cy="2099820"/>
          </a:xfrm>
          <a:prstGeom prst="rect">
            <a:avLst/>
          </a:prstGeom>
        </p:spPr>
      </p:pic>
      <p:pic>
        <p:nvPicPr>
          <p:cNvPr id="21" name="Picture 20">
            <a:extLst>
              <a:ext uri="{FF2B5EF4-FFF2-40B4-BE49-F238E27FC236}">
                <a16:creationId xmlns:a16="http://schemas.microsoft.com/office/drawing/2014/main" id="{B10EA931-64C7-D443-838B-60530FA3A3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50148" y="4243227"/>
            <a:ext cx="3133619" cy="2099821"/>
          </a:xfrm>
          <a:prstGeom prst="rect">
            <a:avLst/>
          </a:prstGeom>
        </p:spPr>
      </p:pic>
      <p:sp>
        <p:nvSpPr>
          <p:cNvPr id="2" name="TextBox 1">
            <a:extLst>
              <a:ext uri="{FF2B5EF4-FFF2-40B4-BE49-F238E27FC236}">
                <a16:creationId xmlns:a16="http://schemas.microsoft.com/office/drawing/2014/main" id="{800F93B8-6661-664E-9BF6-8EC4B1B01A3F}"/>
              </a:ext>
            </a:extLst>
          </p:cNvPr>
          <p:cNvSpPr txBox="1"/>
          <p:nvPr/>
        </p:nvSpPr>
        <p:spPr>
          <a:xfrm>
            <a:off x="5207266" y="3801980"/>
            <a:ext cx="1694047" cy="286624"/>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6" tooltip="https://www.sleepsociety.org.uk/"/>
              </a:rPr>
              <a:t>sleepsociety.org</a:t>
            </a:r>
            <a:endParaRPr lang="en-IN" sz="12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24459A-852E-1EEE-6557-79F822F4AE88}"/>
              </a:ext>
            </a:extLst>
          </p:cNvPr>
          <p:cNvSpPr txBox="1"/>
          <p:nvPr/>
        </p:nvSpPr>
        <p:spPr>
          <a:xfrm>
            <a:off x="8884118" y="3801980"/>
            <a:ext cx="1799923" cy="553998"/>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westnorthants.gov.uk/directory/local-offer/c3f3e1a0-9454-46ad-af88-7d897da54dd7 "/>
              </a:rPr>
              <a:t>westnorthants.gov.uk</a:t>
            </a:r>
            <a:endParaRPr lang="en-IN" sz="1200">
              <a:latin typeface="Arial" panose="020B0604020202020204" pitchFamily="34" charset="0"/>
              <a:cs typeface="Arial" panose="020B0604020202020204" pitchFamily="34" charset="0"/>
            </a:endParaRPr>
          </a:p>
          <a:p>
            <a:endParaRPr lang="en-IN"/>
          </a:p>
        </p:txBody>
      </p:sp>
      <p:sp>
        <p:nvSpPr>
          <p:cNvPr id="8" name="TextBox 7">
            <a:extLst>
              <a:ext uri="{FF2B5EF4-FFF2-40B4-BE49-F238E27FC236}">
                <a16:creationId xmlns:a16="http://schemas.microsoft.com/office/drawing/2014/main" id="{8198D1D0-41FE-6CBC-C608-D2CF14220221}"/>
              </a:ext>
            </a:extLst>
          </p:cNvPr>
          <p:cNvSpPr txBox="1"/>
          <p:nvPr/>
        </p:nvSpPr>
        <p:spPr>
          <a:xfrm>
            <a:off x="5727032" y="6411128"/>
            <a:ext cx="145341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8" tooltip="https://www.nhs.uk/every-mind-matters/"/>
              </a:rPr>
              <a:t>nhs.uk</a:t>
            </a:r>
            <a:endParaRPr lang="en-IN"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BEC420A-3DBF-DF80-CF13-911018223187}"/>
              </a:ext>
            </a:extLst>
          </p:cNvPr>
          <p:cNvSpPr txBox="1"/>
          <p:nvPr/>
        </p:nvSpPr>
        <p:spPr>
          <a:xfrm>
            <a:off x="9105499" y="6343048"/>
            <a:ext cx="179992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9" tooltip="https://www.mentalhealth.org.uk/"/>
              </a:rPr>
              <a:t>mentalhealth.org</a:t>
            </a:r>
            <a:endParaRPr lang="en-IN" sz="120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26DCFB6-C028-C17B-7A29-CA41C33C87D0}"/>
              </a:ext>
            </a:extLst>
          </p:cNvPr>
          <p:cNvSpPr txBox="1"/>
          <p:nvPr/>
        </p:nvSpPr>
        <p:spPr>
          <a:xfrm>
            <a:off x="1270535" y="3059668"/>
            <a:ext cx="1559292" cy="538609"/>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8" tooltip="https://www.nhs.uk/every-mind-matters/"/>
              </a:rPr>
              <a:t>nhs.uk</a:t>
            </a:r>
            <a:endParaRPr lang="en-IN" sz="1100">
              <a:latin typeface="Arial" panose="020B0604020202020204" pitchFamily="34" charset="0"/>
              <a:cs typeface="Arial" panose="020B0604020202020204" pitchFamily="34" charset="0"/>
            </a:endParaRPr>
          </a:p>
          <a:p>
            <a:endParaRPr lang="en-IN"/>
          </a:p>
        </p:txBody>
      </p:sp>
      <p:sp>
        <p:nvSpPr>
          <p:cNvPr id="13" name="TextBox 12">
            <a:extLst>
              <a:ext uri="{FF2B5EF4-FFF2-40B4-BE49-F238E27FC236}">
                <a16:creationId xmlns:a16="http://schemas.microsoft.com/office/drawing/2014/main" id="{CABAFABA-80CB-A8F2-2842-CEC519D7A05E}"/>
              </a:ext>
            </a:extLst>
          </p:cNvPr>
          <p:cNvSpPr txBox="1"/>
          <p:nvPr/>
        </p:nvSpPr>
        <p:spPr>
          <a:xfrm>
            <a:off x="1761424" y="2003839"/>
            <a:ext cx="1684420" cy="553998"/>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9" tooltip="https://www.mentalhealth.org.uk/"/>
              </a:rPr>
              <a:t>mentalhealth.org</a:t>
            </a:r>
            <a:r>
              <a:rPr lang="en-IN" sz="1200">
                <a:latin typeface="Arial" panose="020B0604020202020204" pitchFamily="34" charset="0"/>
                <a:cs typeface="Arial" panose="020B0604020202020204" pitchFamily="34" charset="0"/>
              </a:rPr>
              <a:t>2025</a:t>
            </a:r>
          </a:p>
          <a:p>
            <a:endParaRPr lang="en-IN"/>
          </a:p>
        </p:txBody>
      </p:sp>
      <p:sp>
        <p:nvSpPr>
          <p:cNvPr id="14" name="Date Placeholder 13">
            <a:extLst>
              <a:ext uri="{FF2B5EF4-FFF2-40B4-BE49-F238E27FC236}">
                <a16:creationId xmlns:a16="http://schemas.microsoft.com/office/drawing/2014/main" id="{AE181414-339C-E7DF-89F3-22CB584044B2}"/>
              </a:ext>
            </a:extLst>
          </p:cNvPr>
          <p:cNvSpPr>
            <a:spLocks noGrp="1"/>
          </p:cNvSpPr>
          <p:nvPr>
            <p:ph type="dt" sz="half" idx="10"/>
          </p:nvPr>
        </p:nvSpPr>
        <p:spPr/>
        <p:txBody>
          <a:bodyPr/>
          <a:lstStyle/>
          <a:p>
            <a:fld id="{3A9B27B8-DD58-416F-B774-1F7FB7B38100}" type="datetime1">
              <a:rPr lang="en-US" smtClean="0"/>
              <a:t>10/13/2025</a:t>
            </a:fld>
            <a:endParaRPr lang="en-IN"/>
          </a:p>
        </p:txBody>
      </p:sp>
      <p:sp>
        <p:nvSpPr>
          <p:cNvPr id="16" name="Slide Number Placeholder 15">
            <a:extLst>
              <a:ext uri="{FF2B5EF4-FFF2-40B4-BE49-F238E27FC236}">
                <a16:creationId xmlns:a16="http://schemas.microsoft.com/office/drawing/2014/main" id="{92CB3FCF-593C-2376-9B0D-B79D06F71AE1}"/>
              </a:ext>
            </a:extLst>
          </p:cNvPr>
          <p:cNvSpPr>
            <a:spLocks noGrp="1"/>
          </p:cNvSpPr>
          <p:nvPr>
            <p:ph type="sldNum" sz="quarter" idx="12"/>
          </p:nvPr>
        </p:nvSpPr>
        <p:spPr/>
        <p:txBody>
          <a:bodyPr/>
          <a:lstStyle/>
          <a:p>
            <a:fld id="{CE1F0661-E3C3-4FB6-92F0-6E15E47F345B}" type="slidenum">
              <a:rPr lang="en-IN" smtClean="0"/>
              <a:t>20</a:t>
            </a:fld>
            <a:endParaRPr lang="en-IN"/>
          </a:p>
        </p:txBody>
      </p:sp>
    </p:spTree>
    <p:extLst>
      <p:ext uri="{BB962C8B-B14F-4D97-AF65-F5344CB8AC3E}">
        <p14:creationId xmlns:p14="http://schemas.microsoft.com/office/powerpoint/2010/main" val="419313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85E220-75DC-5666-3619-3A6F91395426}"/>
              </a:ext>
            </a:extLst>
          </p:cNvPr>
          <p:cNvSpPr txBox="1"/>
          <p:nvPr/>
        </p:nvSpPr>
        <p:spPr>
          <a:xfrm>
            <a:off x="123291" y="226032"/>
            <a:ext cx="9883738" cy="3832331"/>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Resources from Other Campaigns</a:t>
            </a:r>
          </a:p>
          <a:p>
            <a:pPr>
              <a:lnSpc>
                <a:spcPct val="150000"/>
              </a:lnSpc>
            </a:pPr>
            <a:r>
              <a:rPr lang="en-IN" sz="1600">
                <a:latin typeface="Arial" panose="020B0604020202020204" pitchFamily="34" charset="0"/>
                <a:cs typeface="Arial" panose="020B0604020202020204" pitchFamily="34" charset="0"/>
              </a:rPr>
              <a:t> • NHS: Free digital sleep quiz and advice </a:t>
            </a:r>
          </a:p>
          <a:p>
            <a:pPr>
              <a:lnSpc>
                <a:spcPct val="150000"/>
              </a:lnSpc>
            </a:pPr>
            <a:r>
              <a:rPr lang="en-IN" sz="1600">
                <a:latin typeface="Arial" panose="020B0604020202020204" pitchFamily="34" charset="0"/>
                <a:cs typeface="Arial" panose="020B0604020202020204" pitchFamily="34" charset="0"/>
              </a:rPr>
              <a:t>   leaflets</a:t>
            </a:r>
          </a:p>
          <a:p>
            <a:pPr>
              <a:lnSpc>
                <a:spcPct val="150000"/>
              </a:lnSpc>
            </a:pPr>
            <a:r>
              <a:rPr lang="en-IN" sz="1600">
                <a:latin typeface="Arial" panose="020B0604020202020204" pitchFamily="34" charset="0"/>
                <a:cs typeface="Arial" panose="020B0604020202020204" pitchFamily="34" charset="0"/>
              </a:rPr>
              <a:t> • Sleep Charity: Posters, tip sheets, and sleep </a:t>
            </a:r>
          </a:p>
          <a:p>
            <a:pPr>
              <a:lnSpc>
                <a:spcPct val="150000"/>
              </a:lnSpc>
            </a:pPr>
            <a:r>
              <a:rPr lang="en-IN" sz="1600">
                <a:latin typeface="Arial" panose="020B0604020202020204" pitchFamily="34" charset="0"/>
                <a:cs typeface="Arial" panose="020B0604020202020204" pitchFamily="34" charset="0"/>
              </a:rPr>
              <a:t>   diaries</a:t>
            </a:r>
          </a:p>
          <a:p>
            <a:pPr>
              <a:lnSpc>
                <a:spcPct val="150000"/>
              </a:lnSpc>
            </a:pPr>
            <a:r>
              <a:rPr lang="en-IN" sz="1600">
                <a:latin typeface="Arial" panose="020B0604020202020204" pitchFamily="34" charset="0"/>
                <a:cs typeface="Arial" panose="020B0604020202020204" pitchFamily="34" charset="0"/>
              </a:rPr>
              <a:t> • Universities: Digital detox challenges and </a:t>
            </a:r>
          </a:p>
          <a:p>
            <a:pPr>
              <a:lnSpc>
                <a:spcPct val="150000"/>
              </a:lnSpc>
            </a:pPr>
            <a:r>
              <a:rPr lang="en-IN" sz="1600">
                <a:latin typeface="Arial" panose="020B0604020202020204" pitchFamily="34" charset="0"/>
                <a:cs typeface="Arial" panose="020B0604020202020204" pitchFamily="34" charset="0"/>
              </a:rPr>
              <a:t>    trackers</a:t>
            </a:r>
          </a:p>
          <a:p>
            <a:pPr>
              <a:lnSpc>
                <a:spcPct val="150000"/>
              </a:lnSpc>
            </a:pPr>
            <a:r>
              <a:rPr lang="en-IN" sz="1600">
                <a:latin typeface="Arial" panose="020B0604020202020204" pitchFamily="34" charset="0"/>
                <a:cs typeface="Arial" panose="020B0604020202020204" pitchFamily="34" charset="0"/>
              </a:rPr>
              <a:t> • Mobile Apps: Headspace, Calm for </a:t>
            </a:r>
          </a:p>
          <a:p>
            <a:pPr>
              <a:lnSpc>
                <a:spcPct val="150000"/>
              </a:lnSpc>
            </a:pPr>
            <a:r>
              <a:rPr lang="en-IN" sz="1600">
                <a:latin typeface="Arial" panose="020B0604020202020204" pitchFamily="34" charset="0"/>
                <a:cs typeface="Arial" panose="020B0604020202020204" pitchFamily="34" charset="0"/>
              </a:rPr>
              <a:t>   relaxation</a:t>
            </a:r>
          </a:p>
        </p:txBody>
      </p:sp>
      <p:pic>
        <p:nvPicPr>
          <p:cNvPr id="2" name="Picture 1">
            <a:extLst>
              <a:ext uri="{FF2B5EF4-FFF2-40B4-BE49-F238E27FC236}">
                <a16:creationId xmlns:a16="http://schemas.microsoft.com/office/drawing/2014/main" id="{00760D98-B000-C270-F659-179EFB1CA0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3920" y="1569377"/>
            <a:ext cx="2880188" cy="2345077"/>
          </a:xfrm>
          <a:prstGeom prst="rect">
            <a:avLst/>
          </a:prstGeom>
        </p:spPr>
      </p:pic>
      <p:pic>
        <p:nvPicPr>
          <p:cNvPr id="4" name="Picture 3">
            <a:extLst>
              <a:ext uri="{FF2B5EF4-FFF2-40B4-BE49-F238E27FC236}">
                <a16:creationId xmlns:a16="http://schemas.microsoft.com/office/drawing/2014/main" id="{A2301FBA-5F86-72E6-CFF1-62DAB6AA10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78229" y="1569377"/>
            <a:ext cx="2880189" cy="2345077"/>
          </a:xfrm>
          <a:prstGeom prst="rect">
            <a:avLst/>
          </a:prstGeom>
        </p:spPr>
      </p:pic>
      <p:pic>
        <p:nvPicPr>
          <p:cNvPr id="5" name="Picture 4">
            <a:extLst>
              <a:ext uri="{FF2B5EF4-FFF2-40B4-BE49-F238E27FC236}">
                <a16:creationId xmlns:a16="http://schemas.microsoft.com/office/drawing/2014/main" id="{FC94D628-06CA-F44A-3F50-D1274A6E9F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32651" y="4058363"/>
            <a:ext cx="2880188" cy="2434401"/>
          </a:xfrm>
          <a:prstGeom prst="rect">
            <a:avLst/>
          </a:prstGeom>
        </p:spPr>
      </p:pic>
      <p:sp>
        <p:nvSpPr>
          <p:cNvPr id="6" name="TextBox 5">
            <a:extLst>
              <a:ext uri="{FF2B5EF4-FFF2-40B4-BE49-F238E27FC236}">
                <a16:creationId xmlns:a16="http://schemas.microsoft.com/office/drawing/2014/main" id="{2DCDC6D5-5897-465A-D2C3-B33FDCC28F50}"/>
              </a:ext>
            </a:extLst>
          </p:cNvPr>
          <p:cNvSpPr txBox="1"/>
          <p:nvPr/>
        </p:nvSpPr>
        <p:spPr>
          <a:xfrm>
            <a:off x="9711891" y="4058363"/>
            <a:ext cx="1511166"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5" tooltip="https://www.dmu.ac.uk/about-dmu/news/2019/january/students-begin-%27digital-detox%27-at-de-montfort-university.aspx "/>
              </a:rPr>
              <a:t>digital-detox</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02657E-EC39-566A-B36C-8082AFCB508E}"/>
              </a:ext>
            </a:extLst>
          </p:cNvPr>
          <p:cNvSpPr txBox="1"/>
          <p:nvPr/>
        </p:nvSpPr>
        <p:spPr>
          <a:xfrm>
            <a:off x="6853187" y="6492764"/>
            <a:ext cx="2252312" cy="261610"/>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6" tooltip="https://thesleepcharity.org.uk/information-support/adults/sleep-diary/"/>
              </a:rPr>
              <a:t>sleep-diary</a:t>
            </a:r>
            <a:endParaRPr lang="en-IN" sz="11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3C04E08-70F5-2194-3E81-40B568A644C0}"/>
              </a:ext>
            </a:extLst>
          </p:cNvPr>
          <p:cNvSpPr txBox="1"/>
          <p:nvPr/>
        </p:nvSpPr>
        <p:spPr>
          <a:xfrm>
            <a:off x="4735629" y="4058363"/>
            <a:ext cx="1655546"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townfieldprimaryschool.co.uk/attachments/download.asp?file=282&amp;type=pdf "/>
              </a:rPr>
              <a:t>sleep charity</a:t>
            </a:r>
            <a:endParaRPr lang="en-IN"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248F2A4-1340-3009-DB3F-15F2B2EBA710}"/>
              </a:ext>
            </a:extLst>
          </p:cNvPr>
          <p:cNvSpPr txBox="1"/>
          <p:nvPr/>
        </p:nvSpPr>
        <p:spPr>
          <a:xfrm>
            <a:off x="1501541" y="3686476"/>
            <a:ext cx="153041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townfieldprimaryschool.co.uk/attachments/download.asp?file=282&amp;type=pdf "/>
              </a:rPr>
              <a:t>sleepcharity2025</a:t>
            </a:r>
            <a:endParaRPr lang="en-IN" sz="120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387BEFB-9FB8-2BFE-2E2F-C320F5C7984F}"/>
              </a:ext>
            </a:extLst>
          </p:cNvPr>
          <p:cNvSpPr txBox="1"/>
          <p:nvPr/>
        </p:nvSpPr>
        <p:spPr>
          <a:xfrm>
            <a:off x="1501541" y="2908963"/>
            <a:ext cx="1530417" cy="538609"/>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8" tooltip="https://superwellness.co.uk/digital-detox/#:~:text=Reflect%20on%20the%20benefits%20of%20a%20digital%20detox%20by%20disconnecting,to%20better%20manage%20technology%20use2025 "/>
              </a:rPr>
              <a:t>superwellness2025 </a:t>
            </a:r>
            <a:endParaRPr lang="en-IN" sz="1100">
              <a:latin typeface="Arial" panose="020B0604020202020204" pitchFamily="34" charset="0"/>
              <a:cs typeface="Arial" panose="020B0604020202020204" pitchFamily="34" charset="0"/>
            </a:endParaRPr>
          </a:p>
          <a:p>
            <a:endParaRPr lang="en-IN"/>
          </a:p>
        </p:txBody>
      </p:sp>
      <p:sp>
        <p:nvSpPr>
          <p:cNvPr id="13" name="Date Placeholder 12">
            <a:extLst>
              <a:ext uri="{FF2B5EF4-FFF2-40B4-BE49-F238E27FC236}">
                <a16:creationId xmlns:a16="http://schemas.microsoft.com/office/drawing/2014/main" id="{A27D9018-B8CC-3870-8CE2-22E5290BE43C}"/>
              </a:ext>
            </a:extLst>
          </p:cNvPr>
          <p:cNvSpPr>
            <a:spLocks noGrp="1"/>
          </p:cNvSpPr>
          <p:nvPr>
            <p:ph type="dt" sz="half" idx="10"/>
          </p:nvPr>
        </p:nvSpPr>
        <p:spPr/>
        <p:txBody>
          <a:bodyPr/>
          <a:lstStyle/>
          <a:p>
            <a:fld id="{53875C5D-294D-4128-81AF-13BFFAB62727}" type="datetime1">
              <a:rPr lang="en-US" smtClean="0"/>
              <a:t>10/13/2025</a:t>
            </a:fld>
            <a:endParaRPr lang="en-IN"/>
          </a:p>
        </p:txBody>
      </p:sp>
      <p:sp>
        <p:nvSpPr>
          <p:cNvPr id="14" name="Slide Number Placeholder 13">
            <a:extLst>
              <a:ext uri="{FF2B5EF4-FFF2-40B4-BE49-F238E27FC236}">
                <a16:creationId xmlns:a16="http://schemas.microsoft.com/office/drawing/2014/main" id="{5C3503D3-4A71-D917-D6A1-14E2F062FFA9}"/>
              </a:ext>
            </a:extLst>
          </p:cNvPr>
          <p:cNvSpPr>
            <a:spLocks noGrp="1"/>
          </p:cNvSpPr>
          <p:nvPr>
            <p:ph type="sldNum" sz="quarter" idx="12"/>
          </p:nvPr>
        </p:nvSpPr>
        <p:spPr/>
        <p:txBody>
          <a:bodyPr/>
          <a:lstStyle/>
          <a:p>
            <a:fld id="{CE1F0661-E3C3-4FB6-92F0-6E15E47F345B}" type="slidenum">
              <a:rPr lang="en-IN" smtClean="0"/>
              <a:t>21</a:t>
            </a:fld>
            <a:endParaRPr lang="en-IN"/>
          </a:p>
        </p:txBody>
      </p:sp>
    </p:spTree>
    <p:extLst>
      <p:ext uri="{BB962C8B-B14F-4D97-AF65-F5344CB8AC3E}">
        <p14:creationId xmlns:p14="http://schemas.microsoft.com/office/powerpoint/2010/main" val="4195467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613C46-0DEA-4952-C9A0-0298C9591BCE}"/>
              </a:ext>
            </a:extLst>
          </p:cNvPr>
          <p:cNvSpPr>
            <a:spLocks noGrp="1"/>
          </p:cNvSpPr>
          <p:nvPr>
            <p:ph type="dt" sz="half" idx="10"/>
          </p:nvPr>
        </p:nvSpPr>
        <p:spPr/>
        <p:txBody>
          <a:bodyPr/>
          <a:lstStyle/>
          <a:p>
            <a:fld id="{CE33E52F-F8FB-48AC-A8F8-64CF0DF461B3}" type="datetime1">
              <a:rPr lang="en-US" smtClean="0"/>
              <a:t>10/13/2025</a:t>
            </a:fld>
            <a:endParaRPr lang="en-IN"/>
          </a:p>
        </p:txBody>
      </p:sp>
      <p:sp>
        <p:nvSpPr>
          <p:cNvPr id="3" name="Slide Number Placeholder 2">
            <a:extLst>
              <a:ext uri="{FF2B5EF4-FFF2-40B4-BE49-F238E27FC236}">
                <a16:creationId xmlns:a16="http://schemas.microsoft.com/office/drawing/2014/main" id="{D210D42F-BA3F-2958-BF4C-8715E686CB1E}"/>
              </a:ext>
            </a:extLst>
          </p:cNvPr>
          <p:cNvSpPr>
            <a:spLocks noGrp="1"/>
          </p:cNvSpPr>
          <p:nvPr>
            <p:ph type="sldNum" sz="quarter" idx="12"/>
          </p:nvPr>
        </p:nvSpPr>
        <p:spPr/>
        <p:txBody>
          <a:bodyPr/>
          <a:lstStyle/>
          <a:p>
            <a:fld id="{CE1F0661-E3C3-4FB6-92F0-6E15E47F345B}" type="slidenum">
              <a:rPr lang="en-IN" smtClean="0"/>
              <a:t>22</a:t>
            </a:fld>
            <a:endParaRPr lang="en-IN"/>
          </a:p>
        </p:txBody>
      </p:sp>
      <p:sp>
        <p:nvSpPr>
          <p:cNvPr id="5" name="TextBox 4">
            <a:extLst>
              <a:ext uri="{FF2B5EF4-FFF2-40B4-BE49-F238E27FC236}">
                <a16:creationId xmlns:a16="http://schemas.microsoft.com/office/drawing/2014/main" id="{52AB8ABA-8072-6531-DFBA-4A44B95EDA81}"/>
              </a:ext>
            </a:extLst>
          </p:cNvPr>
          <p:cNvSpPr txBox="1"/>
          <p:nvPr/>
        </p:nvSpPr>
        <p:spPr>
          <a:xfrm>
            <a:off x="231006" y="0"/>
            <a:ext cx="9945381" cy="7048083"/>
          </a:xfrm>
          <a:prstGeom prst="rect">
            <a:avLst/>
          </a:prstGeom>
          <a:noFill/>
        </p:spPr>
        <p:txBody>
          <a:bodyPr wrap="square">
            <a:spAutoFit/>
          </a:bodyPr>
          <a:lstStyle/>
          <a:p>
            <a:r>
              <a:rPr lang="en-IN" sz="3600">
                <a:solidFill>
                  <a:srgbClr val="7030A0"/>
                </a:solidFill>
                <a:latin typeface="Arial" panose="020B0604020202020204" pitchFamily="34" charset="0"/>
                <a:cs typeface="Arial" panose="020B0604020202020204" pitchFamily="34" charset="0"/>
              </a:rPr>
              <a:t>Reference</a:t>
            </a:r>
          </a:p>
          <a:p>
            <a:pPr marL="342900" indent="-342900">
              <a:buFont typeface="+mj-lt"/>
              <a:buAutoNum type="arabicPeriod"/>
            </a:pP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 </a:t>
            </a:r>
            <a:r>
              <a:rPr lang="en-IN" sz="1600" err="1">
                <a:latin typeface="Arial" panose="020B0604020202020204" pitchFamily="34" charset="0"/>
                <a:cs typeface="Arial" panose="020B0604020202020204" pitchFamily="34" charset="0"/>
              </a:rPr>
              <a:t>Centers</a:t>
            </a:r>
            <a:r>
              <a:rPr lang="en-IN" sz="1600">
                <a:latin typeface="Arial" panose="020B0604020202020204" pitchFamily="34" charset="0"/>
                <a:cs typeface="Arial" panose="020B0604020202020204" pitchFamily="34" charset="0"/>
              </a:rPr>
              <a:t> for Disease Control and Prevention (CDC). (2011). Types of evaluation in health          promotion and disease prevention programs. U.S. Department of Health and Human Services. https://www.cdc.gov/evaluation/guide </a:t>
            </a:r>
          </a:p>
          <a:p>
            <a:pPr marL="342900" indent="-342900">
              <a:buFont typeface="+mj-lt"/>
              <a:buAutoNum type="arabicPeriod"/>
            </a:pPr>
            <a:r>
              <a:rPr lang="en-IN" sz="1600">
                <a:latin typeface="Arial" panose="020B0604020202020204" pitchFamily="34" charset="0"/>
                <a:cs typeface="Arial" panose="020B0604020202020204" pitchFamily="34" charset="0"/>
              </a:rPr>
              <a:t>https://thesleepcharity.org.uk/ 2021</a:t>
            </a:r>
          </a:p>
          <a:p>
            <a:pPr marL="342900" indent="-342900">
              <a:buFont typeface="+mj-lt"/>
              <a:buAutoNum type="arabicPeriod"/>
            </a:pPr>
            <a:r>
              <a:rPr lang="en-IN" sz="1600">
                <a:latin typeface="Arial" panose="020B0604020202020204" pitchFamily="34" charset="0"/>
                <a:cs typeface="Arial" panose="020B0604020202020204" pitchFamily="34" charset="0"/>
              </a:rPr>
              <a:t>https://fiveable.me/introduction-public-health/unit-13/types-program-evaluation/study-guide/XcPxEEJDUfYUEcY6 2025</a:t>
            </a:r>
          </a:p>
          <a:p>
            <a:pPr marL="342900" indent="-342900">
              <a:buFont typeface="+mj-lt"/>
              <a:buAutoNum type="arabicPeriod"/>
            </a:pPr>
            <a:r>
              <a:rPr lang="en-IN" sz="1600">
                <a:latin typeface="Arial" panose="020B0604020202020204" pitchFamily="34" charset="0"/>
                <a:cs typeface="Arial" panose="020B0604020202020204" pitchFamily="34" charset="0"/>
                <a:hlinkClick r:id="rId2"/>
              </a:rPr>
              <a:t>https://www.ruralhealthinfo.org/toolkits/health-promotion/5/types-of-evaluation#:~:text=Formative%20evaluation:%20Formative%20evaluation%20occurs,behaviors%2C%20and/or%20skills.2002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https://superwellness.co.uk/digital-detox/#:~:text=Reflect%20on%20the%20benefits%20of%20a%20digital%20detox%20by%20disconnecting,to%20better%20manage%20technology%20use2025 </a:t>
            </a:r>
          </a:p>
          <a:p>
            <a:pPr marL="342900" indent="-342900">
              <a:buFont typeface="+mj-lt"/>
              <a:buAutoNum type="arabicPeriod"/>
            </a:pPr>
            <a:r>
              <a:rPr lang="en-US" sz="1600">
                <a:latin typeface="Arial" panose="020B0604020202020204" pitchFamily="34" charset="0"/>
                <a:cs typeface="Arial" panose="020B0604020202020204" pitchFamily="34" charset="0"/>
              </a:rPr>
              <a:t>University Health Service-Sleep Hygiene. Available online at: </a:t>
            </a:r>
            <a:r>
              <a:rPr lang="en-US" sz="1600">
                <a:latin typeface="Arial" panose="020B0604020202020204" pitchFamily="34" charset="0"/>
                <a:cs typeface="Arial" panose="020B0604020202020204" pitchFamily="34" charset="0"/>
                <a:hlinkClick r:id="rId3"/>
              </a:rPr>
              <a:t>www.unidocs.co.uk2018</a:t>
            </a:r>
            <a:endParaRPr lang="en-US"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4"/>
              </a:rPr>
              <a:t>https://gpnotebook.com/en-GB/pages/psychiatry/patient-advice-sleep-hygiene2024</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5"/>
              </a:rPr>
              <a:t>https://www.hillarys.co.uk/static/sleep-statistics-2025/</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https://cms.illinois.gov/benefits/stateemployee/bewell/foodforthought/march2025-sleeping-disorders-nutrition.html 2024</a:t>
            </a:r>
          </a:p>
          <a:p>
            <a:pPr marL="342900" indent="-342900">
              <a:buFont typeface="+mj-lt"/>
              <a:buAutoNum type="arabicPeriod"/>
            </a:pPr>
            <a:r>
              <a:rPr lang="en-IN" sz="1600">
                <a:latin typeface="Arial" panose="020B0604020202020204" pitchFamily="34" charset="0"/>
                <a:cs typeface="Arial" panose="020B0604020202020204" pitchFamily="34" charset="0"/>
                <a:hlinkClick r:id="rId6"/>
              </a:rPr>
              <a:t>https://westsubpainrelief.com/chronic-pain-better-sleep-now/2021</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https://www.istockphoto.com/search/2/image?mediatype=illustration&amp;phrase=sleep+hygiene 2024</a:t>
            </a:r>
          </a:p>
          <a:p>
            <a:pPr marL="342900" indent="-342900">
              <a:buFont typeface="+mj-lt"/>
              <a:buAutoNum type="arabicPeriod"/>
            </a:pPr>
            <a:r>
              <a:rPr lang="en-IN" sz="1600">
                <a:latin typeface="Arial" panose="020B0604020202020204" pitchFamily="34" charset="0"/>
                <a:cs typeface="Arial" panose="020B0604020202020204" pitchFamily="34" charset="0"/>
                <a:hlinkClick r:id="rId7"/>
              </a:rPr>
              <a:t>https://sleepeducation.org/get-involved/campaigns/sleep-recharges/educator-resources/2024</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8"/>
              </a:rPr>
              <a:t>https://www.bbc.co.uk/cbbc/findoutmore/help-me-out-sleep2012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9"/>
              </a:rPr>
              <a:t>https://www.dreamstime.com/photos-images/lifestyle-word-cloud.html2012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https://www.dmu.ac.uk/about-dmu/news/2019/january/students-begin-%27digital-detox%27-at-de-montfort-university.aspx </a:t>
            </a:r>
          </a:p>
        </p:txBody>
      </p:sp>
    </p:spTree>
    <p:extLst>
      <p:ext uri="{BB962C8B-B14F-4D97-AF65-F5344CB8AC3E}">
        <p14:creationId xmlns:p14="http://schemas.microsoft.com/office/powerpoint/2010/main" val="2608862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4624B61-F91E-BDAD-07BA-486CF6369DCE}"/>
              </a:ext>
            </a:extLst>
          </p:cNvPr>
          <p:cNvPicPr>
            <a:picLocks noGrp="1" noChangeAspect="1"/>
          </p:cNvPicPr>
          <p:nvPr>
            <p:ph idx="1"/>
          </p:nvPr>
        </p:nvPicPr>
        <p:blipFill>
          <a:blip r:embed="rId2"/>
          <a:srcRect t="31250" b="31250"/>
          <a:stretch>
            <a:fillRect/>
          </a:stretch>
        </p:blipFill>
        <p:spPr>
          <a:xfrm>
            <a:off x="20" y="10"/>
            <a:ext cx="12191980" cy="6857990"/>
          </a:xfrm>
          <a:prstGeom prst="rect">
            <a:avLst/>
          </a:prstGeom>
        </p:spPr>
      </p:pic>
      <p:sp>
        <p:nvSpPr>
          <p:cNvPr id="2" name="Title 1"/>
          <p:cNvSpPr>
            <a:spLocks noGrp="1"/>
          </p:cNvSpPr>
          <p:nvPr>
            <p:ph type="title"/>
          </p:nvPr>
        </p:nvSpPr>
        <p:spPr>
          <a:xfrm>
            <a:off x="288965" y="2765943"/>
            <a:ext cx="11904704" cy="1646471"/>
          </a:xfrm>
        </p:spPr>
        <p:txBody>
          <a:bodyPr vert="horz" lIns="91440" tIns="45720" rIns="91440" bIns="45720" rtlCol="0" anchor="t">
            <a:normAutofit/>
          </a:bodyPr>
          <a:lstStyle/>
          <a:p>
            <a:r>
              <a:rPr lang="en-US" b="1">
                <a:solidFill>
                  <a:srgbClr val="7030A0"/>
                </a:solidFill>
                <a:latin typeface="Arial"/>
                <a:cs typeface="Arial"/>
              </a:rPr>
              <a:t>Benefits And Challenges Of Sleep Hygiene</a:t>
            </a:r>
          </a:p>
        </p:txBody>
      </p:sp>
      <p:sp>
        <p:nvSpPr>
          <p:cNvPr id="13" name="Slide Number Placeholder 12">
            <a:extLst>
              <a:ext uri="{FF2B5EF4-FFF2-40B4-BE49-F238E27FC236}">
                <a16:creationId xmlns:a16="http://schemas.microsoft.com/office/drawing/2014/main" id="{3A31270A-AE29-1E07-68A1-14D5D5849695}"/>
              </a:ext>
            </a:extLst>
          </p:cNvPr>
          <p:cNvSpPr>
            <a:spLocks noGrp="1"/>
          </p:cNvSpPr>
          <p:nvPr>
            <p:ph type="sldNum" sz="quarter" idx="12"/>
          </p:nvPr>
        </p:nvSpPr>
        <p:spPr/>
        <p:txBody>
          <a:bodyPr/>
          <a:lstStyle/>
          <a:p>
            <a:fld id="{CC057153-B650-4DEB-B370-79DDCFDCE934}" type="slidenum">
              <a:rPr lang="en-US" dirty="0"/>
              <a:t>23</a:t>
            </a:fld>
            <a:endParaRPr lang="en-US"/>
          </a:p>
        </p:txBody>
      </p:sp>
      <p:pic>
        <p:nvPicPr>
          <p:cNvPr id="6" name="Picture 5">
            <a:extLst>
              <a:ext uri="{FF2B5EF4-FFF2-40B4-BE49-F238E27FC236}">
                <a16:creationId xmlns:a16="http://schemas.microsoft.com/office/drawing/2014/main" id="{F3E44FCC-EE20-230A-7D9C-6D01F85D3EE4}"/>
              </a:ext>
            </a:extLst>
          </p:cNvPr>
          <p:cNvPicPr>
            <a:picLocks noChangeAspect="1"/>
          </p:cNvPicPr>
          <p:nvPr/>
        </p:nvPicPr>
        <p:blipFill>
          <a:blip r:embed="rId3"/>
          <a:stretch>
            <a:fillRect/>
          </a:stretch>
        </p:blipFill>
        <p:spPr>
          <a:xfrm>
            <a:off x="1458" y="-2527"/>
            <a:ext cx="3506549" cy="2341802"/>
          </a:xfrm>
          <a:prstGeom prst="rect">
            <a:avLst/>
          </a:prstGeom>
        </p:spPr>
      </p:pic>
      <p:pic>
        <p:nvPicPr>
          <p:cNvPr id="7" name="Picture 6">
            <a:extLst>
              <a:ext uri="{FF2B5EF4-FFF2-40B4-BE49-F238E27FC236}">
                <a16:creationId xmlns:a16="http://schemas.microsoft.com/office/drawing/2014/main" id="{69BB6A49-2887-4507-AE55-3DC20807F7D9}"/>
              </a:ext>
            </a:extLst>
          </p:cNvPr>
          <p:cNvPicPr>
            <a:picLocks noChangeAspect="1"/>
          </p:cNvPicPr>
          <p:nvPr/>
        </p:nvPicPr>
        <p:blipFill>
          <a:blip r:embed="rId4"/>
          <a:stretch>
            <a:fillRect/>
          </a:stretch>
        </p:blipFill>
        <p:spPr>
          <a:xfrm>
            <a:off x="8672211" y="4512343"/>
            <a:ext cx="3519178" cy="2346692"/>
          </a:xfrm>
          <a:prstGeom prst="rect">
            <a:avLst/>
          </a:prstGeom>
        </p:spPr>
      </p:pic>
      <p:sp>
        <p:nvSpPr>
          <p:cNvPr id="8" name="TextBox 7">
            <a:extLst>
              <a:ext uri="{FF2B5EF4-FFF2-40B4-BE49-F238E27FC236}">
                <a16:creationId xmlns:a16="http://schemas.microsoft.com/office/drawing/2014/main" id="{FCDD1A45-2CD8-7810-A23A-FD7D06C94D3E}"/>
              </a:ext>
            </a:extLst>
          </p:cNvPr>
          <p:cNvSpPr txBox="1"/>
          <p:nvPr/>
        </p:nvSpPr>
        <p:spPr>
          <a:xfrm>
            <a:off x="2314957" y="2083641"/>
            <a:ext cx="120031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shutterstock</a:t>
            </a:r>
            <a:endParaRPr lang="en-US" sz="1000">
              <a:latin typeface="Arial"/>
              <a:cs typeface="Arial"/>
            </a:endParaRPr>
          </a:p>
        </p:txBody>
      </p:sp>
      <p:sp>
        <p:nvSpPr>
          <p:cNvPr id="9" name="TextBox 8">
            <a:extLst>
              <a:ext uri="{FF2B5EF4-FFF2-40B4-BE49-F238E27FC236}">
                <a16:creationId xmlns:a16="http://schemas.microsoft.com/office/drawing/2014/main" id="{B88C78C0-12FE-AC2A-C1CE-27F4B979E7B4}"/>
              </a:ext>
            </a:extLst>
          </p:cNvPr>
          <p:cNvSpPr txBox="1"/>
          <p:nvPr/>
        </p:nvSpPr>
        <p:spPr>
          <a:xfrm>
            <a:off x="8671114" y="6573079"/>
            <a:ext cx="149396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shutterstock</a:t>
            </a:r>
            <a:endParaRPr lang="en-US" sz="1000">
              <a:latin typeface="Arial"/>
              <a:cs typeface="Arial"/>
            </a:endParaRPr>
          </a:p>
        </p:txBody>
      </p:sp>
    </p:spTree>
    <p:extLst>
      <p:ext uri="{BB962C8B-B14F-4D97-AF65-F5344CB8AC3E}">
        <p14:creationId xmlns:p14="http://schemas.microsoft.com/office/powerpoint/2010/main" val="2517629438"/>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C84F917-F5A8-D552-EEA1-1506549EFDF2}"/>
              </a:ext>
            </a:extLst>
          </p:cNvPr>
          <p:cNvPicPr>
            <a:picLocks noGrp="1" noChangeAspect="1"/>
          </p:cNvPicPr>
          <p:nvPr>
            <p:ph idx="1"/>
          </p:nvPr>
        </p:nvPicPr>
        <p:blipFill>
          <a:blip r:embed="rId2"/>
          <a:srcRect l="1817" t="30757" b="10659"/>
          <a:stretch>
            <a:fillRect/>
          </a:stretch>
        </p:blipFill>
        <p:spPr>
          <a:xfrm>
            <a:off x="-684" y="-21357"/>
            <a:ext cx="12188629" cy="6915894"/>
          </a:xfrm>
          <a:prstGeom prst="rect">
            <a:avLst/>
          </a:prstGeom>
        </p:spPr>
      </p:pic>
      <p:sp>
        <p:nvSpPr>
          <p:cNvPr id="2" name="Title 1">
            <a:extLst>
              <a:ext uri="{FF2B5EF4-FFF2-40B4-BE49-F238E27FC236}">
                <a16:creationId xmlns:a16="http://schemas.microsoft.com/office/drawing/2014/main" id="{8039EDC5-99F5-9009-FF69-E2E2D6448218}"/>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4000" b="1">
                <a:solidFill>
                  <a:srgbClr val="7030A0"/>
                </a:solidFill>
                <a:latin typeface="Arial"/>
                <a:cs typeface="Arial"/>
              </a:rPr>
              <a:t>What Is Sleep Hygiene?</a:t>
            </a:r>
          </a:p>
          <a:p>
            <a:endParaRPr lang="en-US" sz="4000">
              <a:solidFill>
                <a:srgbClr val="FFFFFF"/>
              </a:solidFill>
            </a:endParaRPr>
          </a:p>
        </p:txBody>
      </p:sp>
      <p:sp>
        <p:nvSpPr>
          <p:cNvPr id="6" name="Text Placeholder 5">
            <a:extLst>
              <a:ext uri="{FF2B5EF4-FFF2-40B4-BE49-F238E27FC236}">
                <a16:creationId xmlns:a16="http://schemas.microsoft.com/office/drawing/2014/main" id="{865C4784-AB0E-E547-2EB5-CAE5F2EB77C8}"/>
              </a:ext>
            </a:extLst>
          </p:cNvPr>
          <p:cNvSpPr>
            <a:spLocks noGrp="1"/>
          </p:cNvSpPr>
          <p:nvPr>
            <p:ph type="body" sz="half" idx="2"/>
          </p:nvPr>
        </p:nvSpPr>
        <p:spPr/>
        <p:txBody>
          <a:bodyPr vert="horz" lIns="91440" tIns="45720" rIns="91440" bIns="45720" rtlCol="0" anchor="t">
            <a:normAutofit/>
          </a:bodyPr>
          <a:lstStyle/>
          <a:p>
            <a:endParaRPr lang="en-US"/>
          </a:p>
          <a:p>
            <a:pPr marL="285750" indent="-285750">
              <a:buChar char="•"/>
            </a:pPr>
            <a:r>
              <a:rPr lang="en-US">
                <a:solidFill>
                  <a:schemeClr val="bg1"/>
                </a:solidFill>
                <a:latin typeface="Arial"/>
                <a:cs typeface="Arial"/>
              </a:rPr>
              <a:t>The term </a:t>
            </a:r>
            <a:r>
              <a:rPr lang="en-US" b="1">
                <a:solidFill>
                  <a:schemeClr val="bg1"/>
                </a:solidFill>
                <a:latin typeface="Arial"/>
                <a:cs typeface="Arial"/>
              </a:rPr>
              <a:t>sleep hygiene</a:t>
            </a:r>
            <a:r>
              <a:rPr lang="en-US">
                <a:solidFill>
                  <a:schemeClr val="bg1"/>
                </a:solidFill>
                <a:latin typeface="Arial"/>
                <a:cs typeface="Arial"/>
              </a:rPr>
              <a:t> describes a collection of </a:t>
            </a:r>
            <a:r>
              <a:rPr lang="en-US" b="1">
                <a:solidFill>
                  <a:schemeClr val="bg1"/>
                </a:solidFill>
                <a:latin typeface="Arial"/>
                <a:cs typeface="Arial"/>
              </a:rPr>
              <a:t>routines</a:t>
            </a:r>
            <a:r>
              <a:rPr lang="en-US">
                <a:solidFill>
                  <a:schemeClr val="bg1"/>
                </a:solidFill>
                <a:latin typeface="Arial"/>
                <a:cs typeface="Arial"/>
              </a:rPr>
              <a:t>, </a:t>
            </a:r>
            <a:r>
              <a:rPr lang="en-US" b="1">
                <a:solidFill>
                  <a:schemeClr val="bg1"/>
                </a:solidFill>
                <a:latin typeface="Arial"/>
                <a:cs typeface="Arial"/>
              </a:rPr>
              <a:t>actions</a:t>
            </a:r>
            <a:r>
              <a:rPr lang="en-US">
                <a:solidFill>
                  <a:schemeClr val="bg1"/>
                </a:solidFill>
                <a:latin typeface="Arial"/>
                <a:cs typeface="Arial"/>
              </a:rPr>
              <a:t> and </a:t>
            </a:r>
            <a:r>
              <a:rPr lang="en-US" b="1">
                <a:solidFill>
                  <a:schemeClr val="bg1"/>
                </a:solidFill>
                <a:latin typeface="Arial"/>
                <a:cs typeface="Arial"/>
              </a:rPr>
              <a:t>surroundings</a:t>
            </a:r>
            <a:r>
              <a:rPr lang="en-US">
                <a:solidFill>
                  <a:schemeClr val="bg1"/>
                </a:solidFill>
                <a:latin typeface="Arial"/>
                <a:cs typeface="Arial"/>
              </a:rPr>
              <a:t> intended to encourage regular and </a:t>
            </a:r>
            <a:r>
              <a:rPr lang="en-US" b="1">
                <a:solidFill>
                  <a:schemeClr val="bg1"/>
                </a:solidFill>
                <a:latin typeface="Arial"/>
                <a:cs typeface="Arial"/>
              </a:rPr>
              <a:t>respectful sleep</a:t>
            </a:r>
            <a:r>
              <a:rPr lang="en-US">
                <a:solidFill>
                  <a:schemeClr val="bg1"/>
                </a:solidFill>
                <a:latin typeface="Arial"/>
                <a:cs typeface="Arial"/>
              </a:rPr>
              <a:t>.</a:t>
            </a:r>
            <a:endParaRPr lang="en-US" sz="1050">
              <a:solidFill>
                <a:schemeClr val="bg1"/>
              </a:solidFill>
              <a:latin typeface="Neue Haas Grotesk Text Pro"/>
              <a:cs typeface="Arial"/>
            </a:endParaRPr>
          </a:p>
          <a:p>
            <a:r>
              <a:rPr lang="en-US" sz="1050">
                <a:solidFill>
                  <a:schemeClr val="bg1"/>
                </a:solidFill>
                <a:latin typeface="Arial"/>
                <a:cs typeface="Arial"/>
              </a:rPr>
              <a:t>                     </a:t>
            </a:r>
          </a:p>
        </p:txBody>
      </p:sp>
      <p:sp>
        <p:nvSpPr>
          <p:cNvPr id="10" name="Slide Number Placeholder 9">
            <a:extLst>
              <a:ext uri="{FF2B5EF4-FFF2-40B4-BE49-F238E27FC236}">
                <a16:creationId xmlns:a16="http://schemas.microsoft.com/office/drawing/2014/main" id="{4D2CA0B1-94A5-AC72-DFD3-61BAA86F9B3A}"/>
              </a:ext>
            </a:extLst>
          </p:cNvPr>
          <p:cNvSpPr>
            <a:spLocks noGrp="1"/>
          </p:cNvSpPr>
          <p:nvPr>
            <p:ph type="sldNum" sz="quarter" idx="12"/>
          </p:nvPr>
        </p:nvSpPr>
        <p:spPr/>
        <p:txBody>
          <a:bodyPr/>
          <a:lstStyle/>
          <a:p>
            <a:fld id="{CC057153-B650-4DEB-B370-79DDCFDCE934}" type="slidenum">
              <a:rPr lang="en-US" dirty="0"/>
              <a:t>24</a:t>
            </a:fld>
            <a:endParaRPr lang="en-US"/>
          </a:p>
        </p:txBody>
      </p:sp>
      <p:pic>
        <p:nvPicPr>
          <p:cNvPr id="3" name="Picture 2">
            <a:extLst>
              <a:ext uri="{FF2B5EF4-FFF2-40B4-BE49-F238E27FC236}">
                <a16:creationId xmlns:a16="http://schemas.microsoft.com/office/drawing/2014/main" id="{92E112DE-0094-A0B1-A82A-A31EE5E7BBB0}"/>
              </a:ext>
            </a:extLst>
          </p:cNvPr>
          <p:cNvPicPr>
            <a:picLocks noChangeAspect="1"/>
          </p:cNvPicPr>
          <p:nvPr/>
        </p:nvPicPr>
        <p:blipFill>
          <a:blip r:embed="rId3"/>
          <a:stretch>
            <a:fillRect/>
          </a:stretch>
        </p:blipFill>
        <p:spPr>
          <a:xfrm>
            <a:off x="6096000" y="438318"/>
            <a:ext cx="3796513" cy="5704885"/>
          </a:xfrm>
          <a:prstGeom prst="rect">
            <a:avLst/>
          </a:prstGeom>
        </p:spPr>
      </p:pic>
      <p:sp>
        <p:nvSpPr>
          <p:cNvPr id="4" name="TextBox 3">
            <a:extLst>
              <a:ext uri="{FF2B5EF4-FFF2-40B4-BE49-F238E27FC236}">
                <a16:creationId xmlns:a16="http://schemas.microsoft.com/office/drawing/2014/main" id="{C50AEF31-CB43-D3D3-653F-77F53EDABE49}"/>
              </a:ext>
            </a:extLst>
          </p:cNvPr>
          <p:cNvSpPr txBox="1"/>
          <p:nvPr/>
        </p:nvSpPr>
        <p:spPr>
          <a:xfrm>
            <a:off x="7018163" y="627861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Arial"/>
                <a:cs typeface="Arial"/>
              </a:rPr>
              <a:t>Source: </a:t>
            </a:r>
            <a:r>
              <a:rPr lang="en-US" sz="1400">
                <a:solidFill>
                  <a:schemeClr val="bg1"/>
                </a:solidFill>
                <a:latin typeface="Arial"/>
                <a:cs typeface="Arial"/>
                <a:hlinkClick r:id="rId4"/>
              </a:rPr>
              <a:t>Dr srinivas</a:t>
            </a:r>
            <a:endParaRPr lang="en-US" sz="1400">
              <a:solidFill>
                <a:schemeClr val="bg1"/>
              </a:solidFill>
              <a:latin typeface="Arial"/>
              <a:cs typeface="Arial"/>
            </a:endParaRPr>
          </a:p>
        </p:txBody>
      </p:sp>
      <p:sp>
        <p:nvSpPr>
          <p:cNvPr id="5" name="TextBox 4">
            <a:extLst>
              <a:ext uri="{FF2B5EF4-FFF2-40B4-BE49-F238E27FC236}">
                <a16:creationId xmlns:a16="http://schemas.microsoft.com/office/drawing/2014/main" id="{D04771F5-B91A-E055-DA46-99BC34F76B7C}"/>
              </a:ext>
            </a:extLst>
          </p:cNvPr>
          <p:cNvSpPr txBox="1"/>
          <p:nvPr/>
        </p:nvSpPr>
        <p:spPr>
          <a:xfrm>
            <a:off x="1146371" y="5003575"/>
            <a:ext cx="2211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026B97DB-F621-0A47-E08A-40D0F43455D9}"/>
              </a:ext>
            </a:extLst>
          </p:cNvPr>
          <p:cNvSpPr txBox="1"/>
          <p:nvPr/>
        </p:nvSpPr>
        <p:spPr>
          <a:xfrm>
            <a:off x="1461496" y="4695930"/>
            <a:ext cx="404086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hlinkClick r:id="rId5"/>
              </a:rPr>
              <a:t>sleepfoundation2025</a:t>
            </a:r>
            <a:endParaRPr lang="en-US" sz="1400">
              <a:latin typeface="Arial"/>
              <a:cs typeface="Arial"/>
            </a:endParaRPr>
          </a:p>
        </p:txBody>
      </p:sp>
    </p:spTree>
    <p:extLst>
      <p:ext uri="{BB962C8B-B14F-4D97-AF65-F5344CB8AC3E}">
        <p14:creationId xmlns:p14="http://schemas.microsoft.com/office/powerpoint/2010/main" val="1678745974"/>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Content Placeholder 14">
            <a:extLst>
              <a:ext uri="{FF2B5EF4-FFF2-40B4-BE49-F238E27FC236}">
                <a16:creationId xmlns:a16="http://schemas.microsoft.com/office/drawing/2014/main" id="{126B8471-3178-604D-C609-CD0ED2EF7EB8}"/>
              </a:ext>
            </a:extLst>
          </p:cNvPr>
          <p:cNvPicPr>
            <a:picLocks noGrp="1" noChangeAspect="1"/>
          </p:cNvPicPr>
          <p:nvPr>
            <p:ph idx="1"/>
          </p:nvPr>
        </p:nvPicPr>
        <p:blipFill>
          <a:blip r:embed="rId2"/>
          <a:srcRect l="5915" t="31134" r="-3211" b="12500"/>
          <a:stretch>
            <a:fillRect/>
          </a:stretch>
        </p:blipFill>
        <p:spPr>
          <a:xfrm>
            <a:off x="-2411" y="4489"/>
            <a:ext cx="12599763" cy="6857596"/>
          </a:xfrm>
          <a:prstGeom prst="rect">
            <a:avLst/>
          </a:prstGeom>
        </p:spPr>
      </p:pic>
      <p:sp>
        <p:nvSpPr>
          <p:cNvPr id="2" name="Title 1">
            <a:extLst>
              <a:ext uri="{FF2B5EF4-FFF2-40B4-BE49-F238E27FC236}">
                <a16:creationId xmlns:a16="http://schemas.microsoft.com/office/drawing/2014/main" id="{0021CB13-8201-E5B4-BB74-194589BB2A78}"/>
              </a:ext>
            </a:extLst>
          </p:cNvPr>
          <p:cNvSpPr>
            <a:spLocks noGrp="1"/>
          </p:cNvSpPr>
          <p:nvPr>
            <p:ph type="title"/>
          </p:nvPr>
        </p:nvSpPr>
        <p:spPr>
          <a:xfrm>
            <a:off x="1449138" y="260164"/>
            <a:ext cx="10568270" cy="716308"/>
          </a:xfrm>
        </p:spPr>
        <p:txBody>
          <a:bodyPr vert="horz" lIns="91440" tIns="45720" rIns="91440" bIns="45720" rtlCol="0" anchor="t">
            <a:noAutofit/>
          </a:bodyPr>
          <a:lstStyle/>
          <a:p>
            <a:pPr algn="ctr"/>
            <a:r>
              <a:rPr lang="en-US" sz="4000" b="1">
                <a:solidFill>
                  <a:srgbClr val="7030A0"/>
                </a:solidFill>
              </a:rPr>
              <a:t>Sleep Hygiene Importance</a:t>
            </a:r>
            <a:endParaRPr lang="en-US"/>
          </a:p>
        </p:txBody>
      </p:sp>
      <p:sp>
        <p:nvSpPr>
          <p:cNvPr id="4" name="Text Placeholder 3">
            <a:extLst>
              <a:ext uri="{FF2B5EF4-FFF2-40B4-BE49-F238E27FC236}">
                <a16:creationId xmlns:a16="http://schemas.microsoft.com/office/drawing/2014/main" id="{6350F811-9002-C5C3-86F3-35E0B6FED52E}"/>
              </a:ext>
            </a:extLst>
          </p:cNvPr>
          <p:cNvSpPr>
            <a:spLocks noGrp="1"/>
          </p:cNvSpPr>
          <p:nvPr>
            <p:ph type="body" sz="half" idx="2"/>
          </p:nvPr>
        </p:nvSpPr>
        <p:spPr>
          <a:xfrm>
            <a:off x="597160" y="1380537"/>
            <a:ext cx="4704053" cy="5163838"/>
          </a:xfrm>
        </p:spPr>
        <p:txBody>
          <a:bodyPr vert="horz" lIns="91440" tIns="45720" rIns="91440" bIns="45720" rtlCol="0" anchor="t">
            <a:noAutofit/>
          </a:bodyPr>
          <a:lstStyle/>
          <a:p>
            <a:pPr marL="285750" indent="-285750">
              <a:buFont typeface="Arial,Sans-Serif" panose="020B0604020202020204" pitchFamily="34" charset="0"/>
              <a:buChar char="•"/>
            </a:pPr>
            <a:r>
              <a:rPr lang="en-US" sz="1100" b="1">
                <a:latin typeface="Arial"/>
                <a:cs typeface="Arial"/>
              </a:rPr>
              <a:t>2 in 10</a:t>
            </a:r>
            <a:r>
              <a:rPr lang="en-US" sz="1100">
                <a:latin typeface="Arial"/>
                <a:cs typeface="Arial"/>
              </a:rPr>
              <a:t> adults in the UK don’t get enough sleep regularly</a:t>
            </a:r>
            <a:br>
              <a:rPr lang="en-US" sz="1100">
                <a:latin typeface="Arial"/>
              </a:rPr>
            </a:br>
            <a:r>
              <a:rPr lang="en-US" sz="1100">
                <a:latin typeface="Arial"/>
                <a:cs typeface="Arial"/>
              </a:rPr>
              <a:t> (Mental Health UK, 2025)</a:t>
            </a:r>
            <a:endParaRPr lang="en-US"/>
          </a:p>
          <a:p>
            <a:pPr marL="285750" indent="-285750">
              <a:buFont typeface="Arial,Sans-Serif" panose="020B0604020202020204" pitchFamily="34" charset="0"/>
              <a:buChar char="•"/>
            </a:pPr>
            <a:endParaRPr lang="en-US" sz="1100">
              <a:latin typeface="Arial"/>
              <a:cs typeface="Arial"/>
            </a:endParaRPr>
          </a:p>
          <a:p>
            <a:pPr marL="285750" indent="-285750">
              <a:buFont typeface="Arial" panose="020B0604020202020204" pitchFamily="34" charset="0"/>
              <a:buChar char="•"/>
            </a:pPr>
            <a:r>
              <a:rPr lang="en-US" sz="1100">
                <a:latin typeface="Arial"/>
                <a:cs typeface="Arial"/>
              </a:rPr>
              <a:t>Sleep is necessary for both </a:t>
            </a:r>
            <a:r>
              <a:rPr lang="en-US" sz="1100" b="1">
                <a:latin typeface="Arial"/>
                <a:cs typeface="Arial"/>
              </a:rPr>
              <a:t>mental</a:t>
            </a:r>
            <a:r>
              <a:rPr lang="en-US" sz="1100">
                <a:latin typeface="Arial"/>
                <a:cs typeface="Arial"/>
              </a:rPr>
              <a:t> and</a:t>
            </a:r>
            <a:r>
              <a:rPr lang="en-US" sz="1100" b="1">
                <a:latin typeface="Arial"/>
                <a:cs typeface="Arial"/>
              </a:rPr>
              <a:t> physical </a:t>
            </a:r>
            <a:r>
              <a:rPr lang="en-US" sz="1100">
                <a:latin typeface="Arial"/>
                <a:cs typeface="Arial"/>
              </a:rPr>
              <a:t>well-being.</a:t>
            </a:r>
            <a:br>
              <a:rPr lang="en-US" sz="1100">
                <a:latin typeface="Arial"/>
              </a:rPr>
            </a:br>
            <a:r>
              <a:rPr lang="en-US" sz="1100">
                <a:latin typeface="Arial"/>
                <a:cs typeface="Arial"/>
              </a:rPr>
              <a:t> (Mental Health Foundation, 2011)</a:t>
            </a:r>
          </a:p>
          <a:p>
            <a:pPr marL="285750" indent="-285750">
              <a:buFont typeface="Arial" panose="020B0604020202020204" pitchFamily="34" charset="0"/>
              <a:buChar char="•"/>
            </a:pPr>
            <a:r>
              <a:rPr lang="en-US" sz="1100">
                <a:latin typeface="Arial"/>
                <a:cs typeface="Arial"/>
              </a:rPr>
              <a:t>Allows the mind to </a:t>
            </a:r>
            <a:r>
              <a:rPr lang="en-US" sz="1100" b="1">
                <a:latin typeface="Arial"/>
                <a:cs typeface="Arial"/>
              </a:rPr>
              <a:t>process </a:t>
            </a:r>
            <a:r>
              <a:rPr lang="en-US" sz="1100">
                <a:latin typeface="Arial"/>
                <a:cs typeface="Arial"/>
              </a:rPr>
              <a:t>information</a:t>
            </a:r>
            <a:endParaRPr lang="en-US"/>
          </a:p>
          <a:p>
            <a:pPr marL="285750" indent="-285750">
              <a:buFont typeface="Arial" panose="020B0604020202020204" pitchFamily="34" charset="0"/>
              <a:buChar char="•"/>
            </a:pPr>
            <a:r>
              <a:rPr lang="en-US" sz="1100">
                <a:latin typeface="Arial"/>
                <a:cs typeface="Arial"/>
              </a:rPr>
              <a:t>Gives the body time to </a:t>
            </a:r>
            <a:r>
              <a:rPr lang="en-US" sz="1100" b="1">
                <a:latin typeface="Arial"/>
                <a:cs typeface="Arial"/>
              </a:rPr>
              <a:t>rest </a:t>
            </a:r>
            <a:r>
              <a:rPr lang="en-US" sz="1100">
                <a:latin typeface="Arial"/>
                <a:cs typeface="Arial"/>
              </a:rPr>
              <a:t>and </a:t>
            </a:r>
            <a:r>
              <a:rPr lang="en-US" sz="1100" b="1">
                <a:latin typeface="Arial"/>
                <a:cs typeface="Arial"/>
              </a:rPr>
              <a:t>recover </a:t>
            </a:r>
            <a:endParaRPr lang="en-US">
              <a:latin typeface="Arial"/>
              <a:cs typeface="Arial"/>
            </a:endParaRPr>
          </a:p>
          <a:p>
            <a:pPr marL="285750" indent="-285750">
              <a:buFont typeface="Arial" panose="020B0604020202020204" pitchFamily="34" charset="0"/>
              <a:buChar char="•"/>
            </a:pPr>
            <a:endParaRPr lang="en-US" sz="1100" b="1">
              <a:latin typeface="Arial"/>
              <a:cs typeface="Arial"/>
            </a:endParaRPr>
          </a:p>
          <a:p>
            <a:pPr marL="285750" indent="-285750">
              <a:buFont typeface="Arial" panose="020B0604020202020204" pitchFamily="34" charset="0"/>
              <a:buChar char="•"/>
            </a:pPr>
            <a:r>
              <a:rPr lang="en-US" sz="1100">
                <a:latin typeface="Arial"/>
                <a:cs typeface="Arial"/>
              </a:rPr>
              <a:t>Maintaining good sleep habits improves </a:t>
            </a:r>
            <a:r>
              <a:rPr lang="en-US" sz="1100" b="1">
                <a:latin typeface="Arial"/>
                <a:cs typeface="Arial"/>
              </a:rPr>
              <a:t>sleep quality</a:t>
            </a:r>
            <a:endParaRPr lang="en-US">
              <a:latin typeface="Arial"/>
              <a:cs typeface="Arial"/>
            </a:endParaRPr>
          </a:p>
          <a:p>
            <a:pPr marL="285750" indent="-285750">
              <a:buFont typeface="Arial" panose="020B0604020202020204" pitchFamily="34" charset="0"/>
              <a:buChar char="•"/>
            </a:pPr>
            <a:r>
              <a:rPr lang="en-US" sz="1100">
                <a:latin typeface="Arial"/>
                <a:cs typeface="Arial"/>
              </a:rPr>
              <a:t>Leads to better overall </a:t>
            </a:r>
            <a:r>
              <a:rPr lang="en-US" sz="1100" b="1">
                <a:latin typeface="Arial"/>
                <a:cs typeface="Arial"/>
              </a:rPr>
              <a:t>health and wellbeing</a:t>
            </a:r>
            <a:endParaRPr lang="en-US" sz="1100">
              <a:latin typeface="Arial"/>
              <a:cs typeface="Arial"/>
            </a:endParaRPr>
          </a:p>
          <a:p>
            <a:pPr marL="285750" indent="-285750">
              <a:buFont typeface="Arial" panose="020B0604020202020204" pitchFamily="34" charset="0"/>
              <a:buChar char="•"/>
            </a:pPr>
            <a:endParaRPr lang="en-US" sz="1100" b="1">
              <a:latin typeface="Arial"/>
              <a:cs typeface="Arial"/>
            </a:endParaRPr>
          </a:p>
          <a:p>
            <a:pPr marL="285750" indent="-285750">
              <a:buFont typeface="Arial" panose="020B0604020202020204" pitchFamily="34" charset="0"/>
              <a:buChar char="•"/>
            </a:pPr>
            <a:r>
              <a:rPr lang="en-US" sz="1100">
                <a:latin typeface="Arial"/>
                <a:cs typeface="Arial"/>
              </a:rPr>
              <a:t>Improves </a:t>
            </a:r>
            <a:r>
              <a:rPr lang="en-US" sz="1100" b="1">
                <a:latin typeface="Arial"/>
                <a:cs typeface="Arial"/>
              </a:rPr>
              <a:t>mood</a:t>
            </a:r>
            <a:endParaRPr lang="en-US" sz="1100">
              <a:latin typeface="Arial"/>
              <a:cs typeface="Arial"/>
            </a:endParaRPr>
          </a:p>
          <a:p>
            <a:pPr marL="171450" indent="-171450">
              <a:buFont typeface="Arial" panose="020B0604020202020204" pitchFamily="34" charset="0"/>
              <a:buChar char="•"/>
            </a:pPr>
            <a:r>
              <a:rPr lang="en-US" sz="1100">
                <a:latin typeface="Arial"/>
                <a:cs typeface="Arial"/>
              </a:rPr>
              <a:t>Good sleep enhances </a:t>
            </a:r>
            <a:r>
              <a:rPr lang="en-US" sz="1100" b="1">
                <a:latin typeface="Arial"/>
                <a:cs typeface="Arial"/>
              </a:rPr>
              <a:t>concentration </a:t>
            </a:r>
            <a:r>
              <a:rPr lang="en-US" sz="1100">
                <a:latin typeface="Arial"/>
                <a:cs typeface="Arial"/>
              </a:rPr>
              <a:t>and </a:t>
            </a:r>
            <a:r>
              <a:rPr lang="en-US" sz="1100" b="1">
                <a:latin typeface="Arial"/>
                <a:cs typeface="Arial"/>
              </a:rPr>
              <a:t>thinking</a:t>
            </a:r>
            <a:r>
              <a:rPr lang="en-US" sz="1100">
                <a:latin typeface="Arial"/>
                <a:cs typeface="Arial"/>
              </a:rPr>
              <a:t>, prevents </a:t>
            </a:r>
            <a:r>
              <a:rPr lang="en-US" sz="1100" b="1">
                <a:latin typeface="Arial"/>
                <a:cs typeface="Arial"/>
              </a:rPr>
              <a:t>sleep disorders</a:t>
            </a:r>
            <a:r>
              <a:rPr lang="en-US" sz="1100">
                <a:latin typeface="Arial"/>
                <a:cs typeface="Arial"/>
              </a:rPr>
              <a:t>, and helps maintain a healthy weight.</a:t>
            </a:r>
            <a:endParaRPr lang="en-US"/>
          </a:p>
          <a:p>
            <a:pPr marL="171450" indent="-171450">
              <a:buFont typeface="Arial" panose="020B0604020202020204" pitchFamily="34" charset="0"/>
              <a:buChar char="•"/>
            </a:pPr>
            <a:r>
              <a:rPr lang="en-US" sz="1100">
                <a:latin typeface="Arial"/>
                <a:cs typeface="Arial"/>
              </a:rPr>
              <a:t>Lowers risk of </a:t>
            </a:r>
            <a:r>
              <a:rPr lang="en-US" sz="1100" b="1">
                <a:latin typeface="Arial"/>
                <a:cs typeface="Arial"/>
              </a:rPr>
              <a:t>long-term health conditions</a:t>
            </a:r>
          </a:p>
        </p:txBody>
      </p:sp>
      <p:sp>
        <p:nvSpPr>
          <p:cNvPr id="7" name="Slide Number Placeholder 6">
            <a:extLst>
              <a:ext uri="{FF2B5EF4-FFF2-40B4-BE49-F238E27FC236}">
                <a16:creationId xmlns:a16="http://schemas.microsoft.com/office/drawing/2014/main" id="{BDAC1F16-D495-10F9-3B36-C0E63D6EDA09}"/>
              </a:ext>
            </a:extLst>
          </p:cNvPr>
          <p:cNvSpPr>
            <a:spLocks noGrp="1"/>
          </p:cNvSpPr>
          <p:nvPr>
            <p:ph type="sldNum" sz="quarter" idx="12"/>
          </p:nvPr>
        </p:nvSpPr>
        <p:spPr/>
        <p:txBody>
          <a:bodyPr/>
          <a:lstStyle/>
          <a:p>
            <a:fld id="{CC057153-B650-4DEB-B370-79DDCFDCE934}" type="slidenum">
              <a:rPr lang="en-US" dirty="0"/>
              <a:t>25</a:t>
            </a:fld>
            <a:endParaRPr lang="en-US"/>
          </a:p>
        </p:txBody>
      </p:sp>
      <p:pic>
        <p:nvPicPr>
          <p:cNvPr id="16" name="Picture 15">
            <a:extLst>
              <a:ext uri="{FF2B5EF4-FFF2-40B4-BE49-F238E27FC236}">
                <a16:creationId xmlns:a16="http://schemas.microsoft.com/office/drawing/2014/main" id="{7F4E124C-445A-E2E3-2C0D-FB0C401AAB70}"/>
              </a:ext>
            </a:extLst>
          </p:cNvPr>
          <p:cNvPicPr>
            <a:picLocks noChangeAspect="1"/>
          </p:cNvPicPr>
          <p:nvPr/>
        </p:nvPicPr>
        <p:blipFill>
          <a:blip r:embed="rId3"/>
          <a:srcRect l="23571" t="24714" r="32096" b="12191"/>
          <a:stretch>
            <a:fillRect/>
          </a:stretch>
        </p:blipFill>
        <p:spPr>
          <a:xfrm>
            <a:off x="6198981" y="1383012"/>
            <a:ext cx="4675038" cy="4327008"/>
          </a:xfrm>
          <a:prstGeom prst="rect">
            <a:avLst/>
          </a:prstGeom>
        </p:spPr>
      </p:pic>
      <p:sp>
        <p:nvSpPr>
          <p:cNvPr id="3" name="TextBox 2">
            <a:extLst>
              <a:ext uri="{FF2B5EF4-FFF2-40B4-BE49-F238E27FC236}">
                <a16:creationId xmlns:a16="http://schemas.microsoft.com/office/drawing/2014/main" id="{2642A378-DCF0-6F13-BF3C-9D884A493232}"/>
              </a:ext>
            </a:extLst>
          </p:cNvPr>
          <p:cNvSpPr txBox="1"/>
          <p:nvPr/>
        </p:nvSpPr>
        <p:spPr>
          <a:xfrm>
            <a:off x="7241265" y="5858920"/>
            <a:ext cx="299933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Source</a:t>
            </a:r>
            <a:r>
              <a:rPr lang="en-US" sz="1200">
                <a:latin typeface="Arial"/>
                <a:cs typeface="Arial"/>
              </a:rPr>
              <a:t>: </a:t>
            </a:r>
            <a:r>
              <a:rPr lang="en-US" sz="1200">
                <a:ea typeface="+mn-lt"/>
                <a:cs typeface="+mn-lt"/>
                <a:hlinkClick r:id="rId4"/>
              </a:rPr>
              <a:t>Clay Behavioral Health Center</a:t>
            </a:r>
            <a:endParaRPr lang="en-US" sz="1200">
              <a:latin typeface="Arial"/>
              <a:ea typeface="+mn-lt"/>
              <a:cs typeface="+mn-lt"/>
            </a:endParaRPr>
          </a:p>
          <a:p>
            <a:endParaRPr lang="en-US" sz="1200">
              <a:ea typeface="+mn-lt"/>
              <a:cs typeface="+mn-lt"/>
            </a:endParaRPr>
          </a:p>
          <a:p>
            <a:endParaRPr lang="en-US" sz="1200"/>
          </a:p>
          <a:p>
            <a:endParaRPr lang="en-US" sz="1200"/>
          </a:p>
        </p:txBody>
      </p:sp>
      <p:sp>
        <p:nvSpPr>
          <p:cNvPr id="5" name="TextBox 4">
            <a:extLst>
              <a:ext uri="{FF2B5EF4-FFF2-40B4-BE49-F238E27FC236}">
                <a16:creationId xmlns:a16="http://schemas.microsoft.com/office/drawing/2014/main" id="{F5111827-436E-6C99-D2D1-4F3BE5DCC11B}"/>
              </a:ext>
            </a:extLst>
          </p:cNvPr>
          <p:cNvSpPr txBox="1"/>
          <p:nvPr/>
        </p:nvSpPr>
        <p:spPr>
          <a:xfrm>
            <a:off x="195648" y="6507892"/>
            <a:ext cx="251254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linkClick r:id="rId5"/>
              </a:rPr>
              <a:t>( NHS uk</a:t>
            </a:r>
            <a:r>
              <a:rPr lang="en-US" sz="1100"/>
              <a:t> 2022)</a:t>
            </a:r>
            <a:endParaRPr lang="en-GB" sz="1100"/>
          </a:p>
          <a:p>
            <a:pPr algn="l"/>
            <a:endParaRPr lang="en-GB"/>
          </a:p>
        </p:txBody>
      </p:sp>
    </p:spTree>
    <p:extLst>
      <p:ext uri="{BB962C8B-B14F-4D97-AF65-F5344CB8AC3E}">
        <p14:creationId xmlns:p14="http://schemas.microsoft.com/office/powerpoint/2010/main" val="39222970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54B5147D-2439-2339-2C15-C5EA7EED0A0B}"/>
              </a:ext>
            </a:extLst>
          </p:cNvPr>
          <p:cNvPicPr>
            <a:picLocks noChangeAspect="1"/>
          </p:cNvPicPr>
          <p:nvPr/>
        </p:nvPicPr>
        <p:blipFill>
          <a:blip r:embed="rId2"/>
          <a:srcRect t="7884" b="7884"/>
          <a:stretch>
            <a:fillRect/>
          </a:stretch>
        </p:blipFill>
        <p:spPr>
          <a:xfrm>
            <a:off x="3011" y="796"/>
            <a:ext cx="12188989" cy="6844711"/>
          </a:xfrm>
          <a:prstGeom prst="rect">
            <a:avLst/>
          </a:prstGeom>
        </p:spPr>
      </p:pic>
      <p:sp>
        <p:nvSpPr>
          <p:cNvPr id="5" name="Title 4">
            <a:extLst>
              <a:ext uri="{FF2B5EF4-FFF2-40B4-BE49-F238E27FC236}">
                <a16:creationId xmlns:a16="http://schemas.microsoft.com/office/drawing/2014/main" id="{B06A6D0A-0041-177F-E0FE-796D8253FEB2}"/>
              </a:ext>
            </a:extLst>
          </p:cNvPr>
          <p:cNvSpPr>
            <a:spLocks noGrp="1"/>
          </p:cNvSpPr>
          <p:nvPr>
            <p:ph type="title"/>
          </p:nvPr>
        </p:nvSpPr>
        <p:spPr>
          <a:xfrm>
            <a:off x="5339806" y="4008377"/>
            <a:ext cx="6850395" cy="3676381"/>
          </a:xfrm>
        </p:spPr>
        <p:txBody>
          <a:bodyPr vert="horz" lIns="91440" tIns="45720" rIns="91440" bIns="45720" rtlCol="0" anchor="t">
            <a:normAutofit/>
          </a:bodyPr>
          <a:lstStyle/>
          <a:p>
            <a:br>
              <a:rPr lang="en-US" sz="1800"/>
            </a:br>
            <a:r>
              <a:rPr lang="en-US" sz="1800">
                <a:solidFill>
                  <a:schemeClr val="bg1"/>
                </a:solidFill>
              </a:rPr>
              <a:t>According to mental health, UK nearly 2 of ten adults claims they don't get enough sleep. (</a:t>
            </a:r>
            <a:r>
              <a:rPr lang="en-US" sz="1800">
                <a:hlinkClick r:id="rId3"/>
              </a:rPr>
              <a:t>mentalhealth-uk</a:t>
            </a:r>
            <a:r>
              <a:rPr lang="en-US" sz="1800"/>
              <a:t> </a:t>
            </a:r>
            <a:r>
              <a:rPr lang="en-US" sz="1800">
                <a:solidFill>
                  <a:schemeClr val="bg1"/>
                </a:solidFill>
              </a:rPr>
              <a:t>2025)</a:t>
            </a:r>
            <a:br>
              <a:rPr lang="en-US" sz="1800"/>
            </a:br>
            <a:br>
              <a:rPr lang="en-US" sz="1800"/>
            </a:br>
            <a:r>
              <a:rPr lang="en-US" sz="1800">
                <a:solidFill>
                  <a:schemeClr val="bg1"/>
                </a:solidFill>
              </a:rPr>
              <a:t>In England 29% adult report having theme of insomnia. According to NHS ​more than 60% of youth 16 to 17 years having sleep related issues regularly.( </a:t>
            </a:r>
            <a:r>
              <a:rPr lang="en-US" sz="1600">
                <a:hlinkClick r:id="rId3"/>
              </a:rPr>
              <a:t>mentalhealth-UK</a:t>
            </a:r>
            <a:r>
              <a:rPr lang="en-US" sz="1600"/>
              <a:t> </a:t>
            </a:r>
            <a:r>
              <a:rPr lang="en-US" sz="1600">
                <a:solidFill>
                  <a:schemeClr val="bg1"/>
                </a:solidFill>
              </a:rPr>
              <a:t>2025)</a:t>
            </a:r>
            <a:br>
              <a:rPr lang="en-US" sz="1600">
                <a:solidFill>
                  <a:schemeClr val="bg1"/>
                </a:solidFill>
              </a:rPr>
            </a:br>
            <a:br>
              <a:rPr lang="en-US" sz="1600"/>
            </a:br>
            <a:br>
              <a:rPr lang="en-US" sz="1600"/>
            </a:br>
            <a:br>
              <a:rPr lang="en-US" sz="1600"/>
            </a:br>
            <a:br>
              <a:rPr lang="en-US" sz="1600"/>
            </a:br>
            <a:endParaRPr lang="en-US" sz="1600">
              <a:solidFill>
                <a:srgbClr val="FFFFFF"/>
              </a:solidFill>
            </a:endParaRPr>
          </a:p>
        </p:txBody>
      </p:sp>
      <p:sp>
        <p:nvSpPr>
          <p:cNvPr id="4" name="Slide Number Placeholder 3">
            <a:extLst>
              <a:ext uri="{FF2B5EF4-FFF2-40B4-BE49-F238E27FC236}">
                <a16:creationId xmlns:a16="http://schemas.microsoft.com/office/drawing/2014/main" id="{CD5EBA19-918F-93CA-C3C5-7F1FA6717B57}"/>
              </a:ext>
            </a:extLst>
          </p:cNvPr>
          <p:cNvSpPr>
            <a:spLocks noGrp="1"/>
          </p:cNvSpPr>
          <p:nvPr>
            <p:ph type="sldNum" sz="quarter" idx="12"/>
          </p:nvPr>
        </p:nvSpPr>
        <p:spPr/>
        <p:txBody>
          <a:bodyPr/>
          <a:lstStyle/>
          <a:p>
            <a:fld id="{CC057153-B650-4DEB-B370-79DDCFDCE934}" type="slidenum">
              <a:rPr lang="en-US" dirty="0"/>
              <a:t>26</a:t>
            </a:fld>
            <a:endParaRPr lang="en-US"/>
          </a:p>
        </p:txBody>
      </p:sp>
      <p:sp>
        <p:nvSpPr>
          <p:cNvPr id="2" name="TextBox 1">
            <a:extLst>
              <a:ext uri="{FF2B5EF4-FFF2-40B4-BE49-F238E27FC236}">
                <a16:creationId xmlns:a16="http://schemas.microsoft.com/office/drawing/2014/main" id="{B6E4CD8E-8347-F7C3-59F4-EC1E4BDCFF05}"/>
              </a:ext>
            </a:extLst>
          </p:cNvPr>
          <p:cNvSpPr txBox="1"/>
          <p:nvPr/>
        </p:nvSpPr>
        <p:spPr>
          <a:xfrm>
            <a:off x="9669761" y="6347052"/>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Arial"/>
                <a:cs typeface="Arial"/>
              </a:rPr>
              <a:t>Source: shutter stock</a:t>
            </a:r>
            <a:endParaRPr lang="en-US" err="1">
              <a:solidFill>
                <a:schemeClr val="bg1"/>
              </a:solidFill>
            </a:endParaRPr>
          </a:p>
        </p:txBody>
      </p:sp>
    </p:spTree>
    <p:extLst>
      <p:ext uri="{BB962C8B-B14F-4D97-AF65-F5344CB8AC3E}">
        <p14:creationId xmlns:p14="http://schemas.microsoft.com/office/powerpoint/2010/main" val="2741652631"/>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4" name="Picture 1073">
            <a:extLst>
              <a:ext uri="{FF2B5EF4-FFF2-40B4-BE49-F238E27FC236}">
                <a16:creationId xmlns:a16="http://schemas.microsoft.com/office/drawing/2014/main" id="{6377C049-8888-0E87-7B9B-A4070E7CEE54}"/>
              </a:ext>
            </a:extLst>
          </p:cNvPr>
          <p:cNvPicPr>
            <a:picLocks noChangeAspect="1"/>
          </p:cNvPicPr>
          <p:nvPr/>
        </p:nvPicPr>
        <p:blipFill>
          <a:blip r:embed="rId2"/>
          <a:srcRect l="-109" t="31173" r="794" b="11426"/>
          <a:stretch>
            <a:fillRect/>
          </a:stretch>
        </p:blipFill>
        <p:spPr>
          <a:xfrm>
            <a:off x="-11003" y="-1081"/>
            <a:ext cx="12202680" cy="6856888"/>
          </a:xfrm>
          <a:prstGeom prst="rect">
            <a:avLst/>
          </a:prstGeom>
        </p:spPr>
      </p:pic>
      <p:sp>
        <p:nvSpPr>
          <p:cNvPr id="2" name="Title 1">
            <a:extLst>
              <a:ext uri="{FF2B5EF4-FFF2-40B4-BE49-F238E27FC236}">
                <a16:creationId xmlns:a16="http://schemas.microsoft.com/office/drawing/2014/main" id="{815FD6E6-E23A-E62D-483B-6BB8014D9D34}"/>
              </a:ext>
            </a:extLst>
          </p:cNvPr>
          <p:cNvSpPr>
            <a:spLocks noGrp="1"/>
          </p:cNvSpPr>
          <p:nvPr>
            <p:ph type="title"/>
          </p:nvPr>
        </p:nvSpPr>
        <p:spPr>
          <a:xfrm>
            <a:off x="-902" y="22138"/>
            <a:ext cx="12024381" cy="1686671"/>
          </a:xfrm>
        </p:spPr>
        <p:txBody>
          <a:bodyPr vert="horz" lIns="91440" tIns="45720" rIns="91440" bIns="45720" rtlCol="0" anchor="t">
            <a:noAutofit/>
          </a:bodyPr>
          <a:lstStyle/>
          <a:p>
            <a:pPr algn="ctr"/>
            <a:r>
              <a:rPr lang="en-US" sz="4000">
                <a:solidFill>
                  <a:srgbClr val="7030A0"/>
                </a:solidFill>
              </a:rPr>
              <a:t>          </a:t>
            </a:r>
            <a:r>
              <a:rPr lang="en-US" sz="4000" b="1">
                <a:solidFill>
                  <a:srgbClr val="7030A0"/>
                </a:solidFill>
              </a:rPr>
              <a:t>      Benefits Of Sleep Hygiene</a:t>
            </a:r>
            <a:endParaRPr lang="en-US" b="1"/>
          </a:p>
        </p:txBody>
      </p:sp>
      <p:graphicFrame>
        <p:nvGraphicFramePr>
          <p:cNvPr id="6" name="Content Placeholder 5">
            <a:extLst>
              <a:ext uri="{FF2B5EF4-FFF2-40B4-BE49-F238E27FC236}">
                <a16:creationId xmlns:a16="http://schemas.microsoft.com/office/drawing/2014/main" id="{3782F4AA-9686-7556-6AF9-336B47772257}"/>
              </a:ext>
            </a:extLst>
          </p:cNvPr>
          <p:cNvGraphicFramePr>
            <a:graphicFrameLocks noGrp="1"/>
          </p:cNvGraphicFramePr>
          <p:nvPr>
            <p:ph idx="1"/>
            <p:extLst>
              <p:ext uri="{D42A27DB-BD31-4B8C-83A1-F6EECF244321}">
                <p14:modId xmlns:p14="http://schemas.microsoft.com/office/powerpoint/2010/main" val="1518700402"/>
              </p:ext>
            </p:extLst>
          </p:nvPr>
        </p:nvGraphicFramePr>
        <p:xfrm>
          <a:off x="5567390" y="1082782"/>
          <a:ext cx="6172200" cy="4791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CFB85893-C7A3-03A5-2ABA-66FBFD89D539}"/>
              </a:ext>
            </a:extLst>
          </p:cNvPr>
          <p:cNvSpPr>
            <a:spLocks noGrp="1"/>
          </p:cNvSpPr>
          <p:nvPr>
            <p:ph type="body" sz="half" idx="2"/>
          </p:nvPr>
        </p:nvSpPr>
        <p:spPr>
          <a:xfrm>
            <a:off x="1521310" y="1084206"/>
            <a:ext cx="3595634" cy="1967971"/>
          </a:xfrm>
        </p:spPr>
        <p:txBody>
          <a:bodyPr vert="horz" lIns="91440" tIns="45720" rIns="91440" bIns="45720" rtlCol="0" anchor="t">
            <a:normAutofit/>
          </a:bodyPr>
          <a:lstStyle/>
          <a:p>
            <a:pPr marL="285750" indent="-285750">
              <a:buChar char="•"/>
            </a:pPr>
            <a:r>
              <a:rPr lang="en-US">
                <a:latin typeface="Arial"/>
                <a:cs typeface="Arial"/>
              </a:rPr>
              <a:t>Sleep hygiene mainly focuses on </a:t>
            </a:r>
            <a:r>
              <a:rPr lang="en-US" b="1">
                <a:latin typeface="Arial"/>
                <a:cs typeface="Arial"/>
              </a:rPr>
              <a:t>physical health</a:t>
            </a:r>
            <a:r>
              <a:rPr lang="en-US">
                <a:latin typeface="Arial"/>
                <a:cs typeface="Arial"/>
              </a:rPr>
              <a:t>, </a:t>
            </a:r>
            <a:r>
              <a:rPr lang="en-US" b="1">
                <a:latin typeface="Arial"/>
                <a:cs typeface="Arial"/>
              </a:rPr>
              <a:t>mental health</a:t>
            </a:r>
            <a:r>
              <a:rPr lang="en-US">
                <a:latin typeface="Arial"/>
                <a:cs typeface="Arial"/>
              </a:rPr>
              <a:t> and</a:t>
            </a:r>
            <a:r>
              <a:rPr lang="en-US" b="1">
                <a:latin typeface="Arial"/>
                <a:cs typeface="Arial"/>
              </a:rPr>
              <a:t> </a:t>
            </a:r>
            <a:r>
              <a:rPr lang="en-US" b="1" err="1">
                <a:latin typeface="Arial"/>
                <a:cs typeface="Arial"/>
              </a:rPr>
              <a:t>behavioural</a:t>
            </a:r>
            <a:r>
              <a:rPr lang="en-US" b="1">
                <a:latin typeface="Arial"/>
                <a:cs typeface="Arial"/>
              </a:rPr>
              <a:t> abilities </a:t>
            </a:r>
            <a:r>
              <a:rPr lang="en-US" sz="1000">
                <a:solidFill>
                  <a:srgbClr val="000000"/>
                </a:solidFill>
                <a:latin typeface="Arial"/>
                <a:cs typeface="Arial"/>
              </a:rPr>
              <a:t>(</a:t>
            </a:r>
            <a:r>
              <a:rPr lang="en-US">
                <a:solidFill>
                  <a:srgbClr val="000000"/>
                </a:solidFill>
                <a:latin typeface="Arial"/>
                <a:cs typeface="Arial"/>
              </a:rPr>
              <a:t> </a:t>
            </a:r>
            <a:r>
              <a:rPr lang="en-US" sz="1000" i="1">
                <a:solidFill>
                  <a:srgbClr val="05103E"/>
                </a:solidFill>
                <a:latin typeface="Arial"/>
                <a:cs typeface="Times New Roman"/>
                <a:hlinkClick r:id="rId8"/>
              </a:rPr>
              <a:t>NHS-UK</a:t>
            </a:r>
            <a:r>
              <a:rPr lang="en-US" sz="1000" i="1">
                <a:solidFill>
                  <a:srgbClr val="05103E"/>
                </a:solidFill>
                <a:latin typeface="Arial"/>
                <a:cs typeface="Times New Roman"/>
              </a:rPr>
              <a:t> 2019)</a:t>
            </a:r>
          </a:p>
        </p:txBody>
      </p:sp>
      <p:sp>
        <p:nvSpPr>
          <p:cNvPr id="14" name="Slide Number Placeholder 13">
            <a:extLst>
              <a:ext uri="{FF2B5EF4-FFF2-40B4-BE49-F238E27FC236}">
                <a16:creationId xmlns:a16="http://schemas.microsoft.com/office/drawing/2014/main" id="{1A563334-8236-C243-5485-CCA4A58B5087}"/>
              </a:ext>
            </a:extLst>
          </p:cNvPr>
          <p:cNvSpPr>
            <a:spLocks noGrp="1"/>
          </p:cNvSpPr>
          <p:nvPr>
            <p:ph type="sldNum" sz="quarter" idx="12"/>
          </p:nvPr>
        </p:nvSpPr>
        <p:spPr/>
        <p:txBody>
          <a:bodyPr/>
          <a:lstStyle/>
          <a:p>
            <a:fld id="{CC057153-B650-4DEB-B370-79DDCFDCE934}" type="slidenum">
              <a:rPr lang="en-US" dirty="0"/>
              <a:t>27</a:t>
            </a:fld>
            <a:endParaRPr lang="en-US"/>
          </a:p>
        </p:txBody>
      </p:sp>
      <p:pic>
        <p:nvPicPr>
          <p:cNvPr id="1073" name="Picture 1072">
            <a:extLst>
              <a:ext uri="{FF2B5EF4-FFF2-40B4-BE49-F238E27FC236}">
                <a16:creationId xmlns:a16="http://schemas.microsoft.com/office/drawing/2014/main" id="{9AC9AC13-08B3-30D0-770F-6684AD35E132}"/>
              </a:ext>
            </a:extLst>
          </p:cNvPr>
          <p:cNvPicPr>
            <a:picLocks noChangeAspect="1"/>
          </p:cNvPicPr>
          <p:nvPr/>
        </p:nvPicPr>
        <p:blipFill>
          <a:blip r:embed="rId9"/>
          <a:srcRect l="19611" t="28571" r="32544" b="22969"/>
          <a:stretch>
            <a:fillRect/>
          </a:stretch>
        </p:blipFill>
        <p:spPr>
          <a:xfrm>
            <a:off x="788362" y="3785627"/>
            <a:ext cx="4052813" cy="2631791"/>
          </a:xfrm>
          <a:prstGeom prst="rect">
            <a:avLst/>
          </a:prstGeom>
        </p:spPr>
      </p:pic>
      <p:sp>
        <p:nvSpPr>
          <p:cNvPr id="13" name="TextBox 12">
            <a:extLst>
              <a:ext uri="{FF2B5EF4-FFF2-40B4-BE49-F238E27FC236}">
                <a16:creationId xmlns:a16="http://schemas.microsoft.com/office/drawing/2014/main" id="{20B749F6-D220-C13E-C56C-8D8827F4E547}"/>
              </a:ext>
            </a:extLst>
          </p:cNvPr>
          <p:cNvSpPr txBox="1"/>
          <p:nvPr/>
        </p:nvSpPr>
        <p:spPr>
          <a:xfrm>
            <a:off x="1522260" y="5722972"/>
            <a:ext cx="20388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Source:( </a:t>
            </a:r>
            <a:r>
              <a:rPr lang="en-US" sz="1400">
                <a:latin typeface="Arial"/>
                <a:cs typeface="Arial"/>
                <a:hlinkClick r:id="rId10"/>
              </a:rPr>
              <a:t>Coverfox</a:t>
            </a:r>
            <a:r>
              <a:rPr lang="en-US" sz="1400">
                <a:latin typeface="Arial"/>
                <a:cs typeface="Arial"/>
              </a:rPr>
              <a:t> )</a:t>
            </a:r>
          </a:p>
        </p:txBody>
      </p:sp>
    </p:spTree>
    <p:extLst>
      <p:ext uri="{BB962C8B-B14F-4D97-AF65-F5344CB8AC3E}">
        <p14:creationId xmlns:p14="http://schemas.microsoft.com/office/powerpoint/2010/main" val="42789333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669A14-3C35-F789-0214-B4B024FF4A2F}"/>
              </a:ext>
            </a:extLst>
          </p:cNvPr>
          <p:cNvPicPr>
            <a:picLocks noChangeAspect="1"/>
          </p:cNvPicPr>
          <p:nvPr/>
        </p:nvPicPr>
        <p:blipFill>
          <a:blip r:embed="rId2"/>
          <a:srcRect t="31250" b="31250"/>
          <a:stretch>
            <a:fillRect/>
          </a:stretch>
        </p:blipFill>
        <p:spPr>
          <a:xfrm>
            <a:off x="623" y="10"/>
            <a:ext cx="12191980" cy="6857990"/>
          </a:xfrm>
          <a:prstGeom prst="rect">
            <a:avLst/>
          </a:prstGeom>
        </p:spPr>
      </p:pic>
      <p:sp>
        <p:nvSpPr>
          <p:cNvPr id="9" name="TextBox 8">
            <a:extLst>
              <a:ext uri="{FF2B5EF4-FFF2-40B4-BE49-F238E27FC236}">
                <a16:creationId xmlns:a16="http://schemas.microsoft.com/office/drawing/2014/main" id="{2EA670C8-B258-8602-729B-690FED557F49}"/>
              </a:ext>
            </a:extLst>
          </p:cNvPr>
          <p:cNvSpPr txBox="1"/>
          <p:nvPr/>
        </p:nvSpPr>
        <p:spPr>
          <a:xfrm>
            <a:off x="8019142" y="217714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chemeClr val="bg1"/>
              </a:solidFill>
              <a:latin typeface="Arial"/>
              <a:cs typeface="Arial"/>
            </a:endParaRPr>
          </a:p>
        </p:txBody>
      </p:sp>
      <p:sp>
        <p:nvSpPr>
          <p:cNvPr id="2" name="TextBox 1">
            <a:extLst>
              <a:ext uri="{FF2B5EF4-FFF2-40B4-BE49-F238E27FC236}">
                <a16:creationId xmlns:a16="http://schemas.microsoft.com/office/drawing/2014/main" id="{30C243B6-0F8C-BBD2-179E-01598CB0AEED}"/>
              </a:ext>
            </a:extLst>
          </p:cNvPr>
          <p:cNvSpPr txBox="1"/>
          <p:nvPr/>
        </p:nvSpPr>
        <p:spPr>
          <a:xfrm>
            <a:off x="797413" y="162727"/>
            <a:ext cx="1059205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Psychological Benefits Of Sleep Hygiene</a:t>
            </a:r>
          </a:p>
        </p:txBody>
      </p:sp>
      <p:pic>
        <p:nvPicPr>
          <p:cNvPr id="3" name="Picture 2">
            <a:extLst>
              <a:ext uri="{FF2B5EF4-FFF2-40B4-BE49-F238E27FC236}">
                <a16:creationId xmlns:a16="http://schemas.microsoft.com/office/drawing/2014/main" id="{9D9CB61A-FD33-A223-5768-88BE16F3C1E6}"/>
              </a:ext>
            </a:extLst>
          </p:cNvPr>
          <p:cNvPicPr>
            <a:picLocks noChangeAspect="1"/>
          </p:cNvPicPr>
          <p:nvPr/>
        </p:nvPicPr>
        <p:blipFill>
          <a:blip r:embed="rId3"/>
          <a:srcRect l="18610" t="44275" r="55025" b="14822"/>
          <a:stretch>
            <a:fillRect/>
          </a:stretch>
        </p:blipFill>
        <p:spPr>
          <a:xfrm>
            <a:off x="8667490" y="1713320"/>
            <a:ext cx="2721391" cy="2723869"/>
          </a:xfrm>
          <a:prstGeom prst="rect">
            <a:avLst/>
          </a:prstGeom>
        </p:spPr>
      </p:pic>
      <p:sp>
        <p:nvSpPr>
          <p:cNvPr id="6" name="TextBox 5">
            <a:extLst>
              <a:ext uri="{FF2B5EF4-FFF2-40B4-BE49-F238E27FC236}">
                <a16:creationId xmlns:a16="http://schemas.microsoft.com/office/drawing/2014/main" id="{BB2A04A6-DF6B-3B20-F5AC-BA0EB2C90473}"/>
              </a:ext>
            </a:extLst>
          </p:cNvPr>
          <p:cNvSpPr txBox="1"/>
          <p:nvPr/>
        </p:nvSpPr>
        <p:spPr>
          <a:xfrm>
            <a:off x="288257" y="2412821"/>
            <a:ext cx="461298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latin typeface="Arial"/>
                <a:cs typeface="Arial"/>
              </a:rPr>
              <a:t>A greater strength </a:t>
            </a:r>
            <a:r>
              <a:rPr lang="en-US" sz="1600" b="1">
                <a:latin typeface="Arial"/>
                <a:cs typeface="Arial"/>
              </a:rPr>
              <a:t>immune system</a:t>
            </a:r>
            <a:r>
              <a:rPr lang="en-US" sz="1600">
                <a:latin typeface="Arial"/>
                <a:cs typeface="Arial"/>
              </a:rPr>
              <a:t>.</a:t>
            </a:r>
          </a:p>
          <a:p>
            <a:pPr marL="285750" indent="-285750">
              <a:buFont typeface="Arial"/>
              <a:buChar char="•"/>
            </a:pPr>
            <a:r>
              <a:rPr lang="en-US" sz="1600">
                <a:latin typeface="Arial"/>
                <a:cs typeface="Arial"/>
              </a:rPr>
              <a:t>Improves control of hormones like </a:t>
            </a:r>
            <a:r>
              <a:rPr lang="en-US" sz="1600" b="1">
                <a:latin typeface="Arial"/>
                <a:cs typeface="Arial"/>
              </a:rPr>
              <a:t>insulin, Cortisol melatonin.</a:t>
            </a:r>
          </a:p>
          <a:p>
            <a:pPr marL="285750" indent="-285750">
              <a:buFont typeface="Arial"/>
              <a:buChar char="•"/>
            </a:pPr>
            <a:r>
              <a:rPr lang="en-US" sz="1600">
                <a:latin typeface="Arial"/>
                <a:cs typeface="Arial"/>
              </a:rPr>
              <a:t>Reduced chance of </a:t>
            </a:r>
            <a:r>
              <a:rPr lang="en-US" sz="1600" b="1">
                <a:latin typeface="Arial"/>
                <a:cs typeface="Arial"/>
              </a:rPr>
              <a:t>diabetes heart, diseases, and obesity.</a:t>
            </a:r>
          </a:p>
          <a:p>
            <a:pPr marL="285750" indent="-285750">
              <a:buFont typeface="Arial"/>
              <a:buChar char="•"/>
            </a:pPr>
            <a:r>
              <a:rPr lang="en-US" sz="1600">
                <a:latin typeface="Arial"/>
                <a:cs typeface="Arial"/>
              </a:rPr>
              <a:t>Decreased </a:t>
            </a:r>
            <a:r>
              <a:rPr lang="en-US" sz="1600" b="1">
                <a:latin typeface="Arial"/>
                <a:cs typeface="Arial"/>
              </a:rPr>
              <a:t>Anxiety and stress</a:t>
            </a:r>
          </a:p>
          <a:p>
            <a:pPr marL="285750" indent="-285750">
              <a:buFont typeface="Arial"/>
              <a:buChar char="•"/>
            </a:pPr>
            <a:r>
              <a:rPr lang="en-US" sz="1600">
                <a:latin typeface="Arial"/>
                <a:cs typeface="Arial"/>
              </a:rPr>
              <a:t>Reduced depression</a:t>
            </a:r>
            <a:r>
              <a:rPr lang="en-US" sz="1600" b="1">
                <a:latin typeface="Arial"/>
                <a:cs typeface="Arial"/>
              </a:rPr>
              <a:t> risk.</a:t>
            </a:r>
          </a:p>
        </p:txBody>
      </p:sp>
      <p:pic>
        <p:nvPicPr>
          <p:cNvPr id="4" name="Picture 3">
            <a:extLst>
              <a:ext uri="{FF2B5EF4-FFF2-40B4-BE49-F238E27FC236}">
                <a16:creationId xmlns:a16="http://schemas.microsoft.com/office/drawing/2014/main" id="{FA509485-63A5-20CA-15C2-2DD8B2FC2B1D}"/>
              </a:ext>
            </a:extLst>
          </p:cNvPr>
          <p:cNvPicPr>
            <a:picLocks noChangeAspect="1"/>
          </p:cNvPicPr>
          <p:nvPr/>
        </p:nvPicPr>
        <p:blipFill>
          <a:blip r:embed="rId4"/>
          <a:srcRect l="30736" t="21992" r="13077" b="18139"/>
          <a:stretch>
            <a:fillRect/>
          </a:stretch>
        </p:blipFill>
        <p:spPr>
          <a:xfrm>
            <a:off x="4755897" y="1780134"/>
            <a:ext cx="3781573" cy="2582756"/>
          </a:xfrm>
          <a:prstGeom prst="rect">
            <a:avLst/>
          </a:prstGeom>
        </p:spPr>
      </p:pic>
      <p:sp>
        <p:nvSpPr>
          <p:cNvPr id="7" name="TextBox 6">
            <a:extLst>
              <a:ext uri="{FF2B5EF4-FFF2-40B4-BE49-F238E27FC236}">
                <a16:creationId xmlns:a16="http://schemas.microsoft.com/office/drawing/2014/main" id="{C75243A6-1B1E-D056-44E4-2E8CB80A6BB0}"/>
              </a:ext>
            </a:extLst>
          </p:cNvPr>
          <p:cNvSpPr txBox="1"/>
          <p:nvPr/>
        </p:nvSpPr>
        <p:spPr>
          <a:xfrm>
            <a:off x="5299491" y="4521565"/>
            <a:ext cx="228215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Arial"/>
                <a:cs typeface="Arial"/>
              </a:rPr>
              <a:t>Source:( </a:t>
            </a:r>
            <a:r>
              <a:rPr lang="en-US" sz="800">
                <a:latin typeface="Times New Roman"/>
                <a:cs typeface="Times New Roman"/>
                <a:hlinkClick r:id="rId5"/>
              </a:rPr>
              <a:t>sleepfoundation.org</a:t>
            </a:r>
            <a:r>
              <a:rPr lang="en-US" sz="800">
                <a:latin typeface="Times New Roman"/>
                <a:cs typeface="Times New Roman"/>
              </a:rPr>
              <a:t> )</a:t>
            </a:r>
          </a:p>
          <a:p>
            <a:endParaRPr lang="en-US" sz="800">
              <a:latin typeface="Arial"/>
              <a:cs typeface="Arial"/>
            </a:endParaRPr>
          </a:p>
        </p:txBody>
      </p:sp>
      <p:sp>
        <p:nvSpPr>
          <p:cNvPr id="8" name="TextBox 7">
            <a:extLst>
              <a:ext uri="{FF2B5EF4-FFF2-40B4-BE49-F238E27FC236}">
                <a16:creationId xmlns:a16="http://schemas.microsoft.com/office/drawing/2014/main" id="{D28EDCB3-722F-8E20-7BBE-86766F5909DD}"/>
              </a:ext>
            </a:extLst>
          </p:cNvPr>
          <p:cNvSpPr txBox="1"/>
          <p:nvPr/>
        </p:nvSpPr>
        <p:spPr>
          <a:xfrm>
            <a:off x="634982" y="4225064"/>
            <a:ext cx="3031352"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i="1">
                <a:latin typeface="Arial"/>
                <a:cs typeface="Times New Roman"/>
              </a:rPr>
              <a:t>( </a:t>
            </a:r>
            <a:r>
              <a:rPr lang="en-US" sz="900">
                <a:latin typeface="Arial"/>
                <a:cs typeface="Times New Roman"/>
                <a:hlinkClick r:id="rId5"/>
              </a:rPr>
              <a:t>Mentalhealth and sleep</a:t>
            </a:r>
            <a:r>
              <a:rPr lang="en-US" sz="900">
                <a:latin typeface="Arial"/>
                <a:cs typeface="Times New Roman"/>
              </a:rPr>
              <a:t> 2025)</a:t>
            </a:r>
          </a:p>
        </p:txBody>
      </p:sp>
      <p:sp>
        <p:nvSpPr>
          <p:cNvPr id="10" name="TextBox 9">
            <a:extLst>
              <a:ext uri="{FF2B5EF4-FFF2-40B4-BE49-F238E27FC236}">
                <a16:creationId xmlns:a16="http://schemas.microsoft.com/office/drawing/2014/main" id="{5E3BE4A9-3308-E3DB-E209-D53103BA21F0}"/>
              </a:ext>
            </a:extLst>
          </p:cNvPr>
          <p:cNvSpPr txBox="1"/>
          <p:nvPr/>
        </p:nvSpPr>
        <p:spPr>
          <a:xfrm>
            <a:off x="8669206" y="4519617"/>
            <a:ext cx="283284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Neue Haas Grotesk Text Pro"/>
                <a:cs typeface="Times New Roman"/>
              </a:rPr>
              <a:t>Source:( </a:t>
            </a:r>
            <a:r>
              <a:rPr lang="en-US" sz="800">
                <a:latin typeface="Neue Haas Grotesk Text Pro"/>
                <a:cs typeface="Arial"/>
                <a:hlinkClick r:id="rId6"/>
              </a:rPr>
              <a:t>iave.org</a:t>
            </a:r>
            <a:r>
              <a:rPr lang="en-US" sz="800">
                <a:latin typeface="Neue Haas Grotesk Text Pro"/>
                <a:cs typeface="Arial"/>
              </a:rPr>
              <a:t> )</a:t>
            </a:r>
          </a:p>
          <a:p>
            <a:pPr algn="l"/>
            <a:endParaRPr lang="en-US" sz="800">
              <a:latin typeface="Arial"/>
              <a:cs typeface="Arial"/>
            </a:endParaRPr>
          </a:p>
        </p:txBody>
      </p:sp>
      <p:sp>
        <p:nvSpPr>
          <p:cNvPr id="12" name="Slide Number Placeholder 11">
            <a:extLst>
              <a:ext uri="{FF2B5EF4-FFF2-40B4-BE49-F238E27FC236}">
                <a16:creationId xmlns:a16="http://schemas.microsoft.com/office/drawing/2014/main" id="{95542510-CD2A-3D83-834D-27390C27B650}"/>
              </a:ext>
            </a:extLst>
          </p:cNvPr>
          <p:cNvSpPr>
            <a:spLocks noGrp="1"/>
          </p:cNvSpPr>
          <p:nvPr>
            <p:ph type="sldNum" sz="quarter" idx="12"/>
          </p:nvPr>
        </p:nvSpPr>
        <p:spPr/>
        <p:txBody>
          <a:bodyPr/>
          <a:lstStyle/>
          <a:p>
            <a:fld id="{CC057153-B650-4DEB-B370-79DDCFDCE934}" type="slidenum">
              <a:rPr lang="en-US" dirty="0"/>
              <a:t>28</a:t>
            </a:fld>
            <a:endParaRPr lang="en-US"/>
          </a:p>
        </p:txBody>
      </p:sp>
    </p:spTree>
    <p:extLst>
      <p:ext uri="{BB962C8B-B14F-4D97-AF65-F5344CB8AC3E}">
        <p14:creationId xmlns:p14="http://schemas.microsoft.com/office/powerpoint/2010/main" val="26604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33C759-D2D7-D2D1-90D0-B794F88332C8}"/>
              </a:ext>
            </a:extLst>
          </p:cNvPr>
          <p:cNvPicPr>
            <a:picLocks noChangeAspect="1"/>
          </p:cNvPicPr>
          <p:nvPr/>
        </p:nvPicPr>
        <p:blipFill>
          <a:blip r:embed="rId2"/>
          <a:srcRect l="2090" t="30912" r="834" b="12384"/>
          <a:stretch>
            <a:fillRect/>
          </a:stretch>
        </p:blipFill>
        <p:spPr>
          <a:xfrm>
            <a:off x="2034" y="-14539"/>
            <a:ext cx="12380361" cy="6834407"/>
          </a:xfrm>
          <a:prstGeom prst="rect">
            <a:avLst/>
          </a:prstGeom>
        </p:spPr>
      </p:pic>
      <p:sp>
        <p:nvSpPr>
          <p:cNvPr id="2" name="TextBox 1">
            <a:extLst>
              <a:ext uri="{FF2B5EF4-FFF2-40B4-BE49-F238E27FC236}">
                <a16:creationId xmlns:a16="http://schemas.microsoft.com/office/drawing/2014/main" id="{7A166899-6896-7A83-E5AD-99D2BCDC1E20}"/>
              </a:ext>
            </a:extLst>
          </p:cNvPr>
          <p:cNvSpPr txBox="1"/>
          <p:nvPr/>
        </p:nvSpPr>
        <p:spPr>
          <a:xfrm>
            <a:off x="808745" y="430626"/>
            <a:ext cx="1140694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Sociological Benefits Of Sleep Hygiene</a:t>
            </a:r>
          </a:p>
        </p:txBody>
      </p:sp>
      <p:sp>
        <p:nvSpPr>
          <p:cNvPr id="3" name="TextBox 2">
            <a:extLst>
              <a:ext uri="{FF2B5EF4-FFF2-40B4-BE49-F238E27FC236}">
                <a16:creationId xmlns:a16="http://schemas.microsoft.com/office/drawing/2014/main" id="{8B4252A8-329B-F577-5BC5-3A5E72F7BF3E}"/>
              </a:ext>
            </a:extLst>
          </p:cNvPr>
          <p:cNvSpPr txBox="1"/>
          <p:nvPr/>
        </p:nvSpPr>
        <p:spPr>
          <a:xfrm>
            <a:off x="973631" y="2553659"/>
            <a:ext cx="5503048"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latin typeface="Arial"/>
                <a:ea typeface="+mn-lt"/>
                <a:cs typeface="+mn-lt"/>
              </a:rPr>
              <a:t>Stronger </a:t>
            </a:r>
            <a:r>
              <a:rPr lang="en-US" sz="1400" b="1">
                <a:latin typeface="Arial"/>
                <a:ea typeface="+mn-lt"/>
                <a:cs typeface="+mn-lt"/>
              </a:rPr>
              <a:t>relationships and communications</a:t>
            </a:r>
            <a:r>
              <a:rPr lang="en-US" sz="1400">
                <a:latin typeface="Arial"/>
                <a:ea typeface="+mn-lt"/>
                <a:cs typeface="+mn-lt"/>
              </a:rPr>
              <a:t>.</a:t>
            </a:r>
            <a:endParaRPr lang="en-US" sz="1400">
              <a:latin typeface="Arial"/>
              <a:cs typeface="Arial"/>
            </a:endParaRPr>
          </a:p>
          <a:p>
            <a:r>
              <a:rPr lang="en-US" sz="1400">
                <a:latin typeface="Arial"/>
                <a:ea typeface="+mn-lt"/>
                <a:cs typeface="+mn-lt"/>
              </a:rPr>
              <a:t>•     Better </a:t>
            </a:r>
            <a:r>
              <a:rPr lang="en-US" sz="1400" b="1">
                <a:latin typeface="Arial"/>
                <a:ea typeface="+mn-lt"/>
                <a:cs typeface="+mn-lt"/>
              </a:rPr>
              <a:t>efficiency</a:t>
            </a:r>
            <a:r>
              <a:rPr lang="en-US" sz="1400">
                <a:latin typeface="Arial"/>
                <a:ea typeface="+mn-lt"/>
                <a:cs typeface="+mn-lt"/>
              </a:rPr>
              <a:t> at work.</a:t>
            </a:r>
            <a:endParaRPr lang="en-US" sz="1400">
              <a:latin typeface="Arial"/>
              <a:cs typeface="Arial"/>
            </a:endParaRPr>
          </a:p>
          <a:p>
            <a:endParaRPr lang="en-US" sz="1400">
              <a:latin typeface="Arial"/>
              <a:ea typeface="+mn-lt"/>
              <a:cs typeface="+mn-lt"/>
            </a:endParaRPr>
          </a:p>
          <a:p>
            <a:r>
              <a:rPr lang="en-US" sz="1400">
                <a:latin typeface="Arial"/>
                <a:ea typeface="+mn-lt"/>
                <a:cs typeface="+mn-lt"/>
              </a:rPr>
              <a:t>•     Lower work place </a:t>
            </a:r>
            <a:r>
              <a:rPr lang="en-US" sz="1400" b="1">
                <a:latin typeface="Arial"/>
                <a:ea typeface="+mn-lt"/>
                <a:cs typeface="+mn-lt"/>
              </a:rPr>
              <a:t>accidents</a:t>
            </a:r>
            <a:endParaRPr lang="en-US" sz="1400" b="1">
              <a:latin typeface="Arial"/>
              <a:cs typeface="Arial"/>
            </a:endParaRPr>
          </a:p>
          <a:p>
            <a:r>
              <a:rPr lang="en-US" sz="1400">
                <a:latin typeface="Arial"/>
                <a:ea typeface="+mn-lt"/>
                <a:cs typeface="+mn-lt"/>
              </a:rPr>
              <a:t>•     More involvement in</a:t>
            </a:r>
            <a:r>
              <a:rPr lang="en-US" sz="1400" b="1">
                <a:latin typeface="Arial"/>
                <a:ea typeface="+mn-lt"/>
                <a:cs typeface="+mn-lt"/>
              </a:rPr>
              <a:t> community and</a:t>
            </a:r>
            <a:endParaRPr lang="en-US" sz="1400" b="1">
              <a:latin typeface="Arial"/>
              <a:cs typeface="Arial"/>
            </a:endParaRPr>
          </a:p>
          <a:p>
            <a:r>
              <a:rPr lang="en-US" sz="1400" b="1">
                <a:latin typeface="Arial"/>
                <a:ea typeface="+mn-lt"/>
                <a:cs typeface="+mn-lt"/>
              </a:rPr>
              <a:t>       social activities </a:t>
            </a:r>
            <a:r>
              <a:rPr lang="en-US" sz="1000">
                <a:latin typeface="Arial"/>
                <a:ea typeface="+mn-lt"/>
                <a:cs typeface="+mn-lt"/>
              </a:rPr>
              <a:t>( </a:t>
            </a:r>
            <a:r>
              <a:rPr lang="en-US" sz="1000">
                <a:latin typeface="Arial"/>
                <a:ea typeface="+mn-lt"/>
                <a:cs typeface="+mn-lt"/>
                <a:hlinkClick r:id="rId3"/>
              </a:rPr>
              <a:t>NHS_UK</a:t>
            </a:r>
            <a:r>
              <a:rPr lang="en-US" sz="1000" b="1">
                <a:latin typeface="Arial"/>
                <a:cs typeface="Arial"/>
              </a:rPr>
              <a:t> 2020)( </a:t>
            </a:r>
            <a:r>
              <a:rPr lang="en-US" sz="1000" b="1">
                <a:latin typeface="Arial"/>
                <a:cs typeface="Arial"/>
                <a:hlinkClick r:id="rId4"/>
              </a:rPr>
              <a:t>NHS-UK</a:t>
            </a:r>
            <a:r>
              <a:rPr lang="en-US" sz="1000" b="1">
                <a:latin typeface="Arial"/>
                <a:cs typeface="Arial"/>
              </a:rPr>
              <a:t> 2020)</a:t>
            </a:r>
            <a:br>
              <a:rPr lang="en-US" sz="1000" b="1">
                <a:latin typeface="Arial"/>
                <a:cs typeface="Arial"/>
              </a:rPr>
            </a:br>
            <a:endParaRPr lang="en-US" sz="1000">
              <a:latin typeface="Arial"/>
              <a:cs typeface="Arial"/>
            </a:endParaRPr>
          </a:p>
          <a:p>
            <a:pPr marL="285750" indent="-285750">
              <a:buFont typeface="Arial"/>
              <a:buChar char="•"/>
            </a:pPr>
            <a:endParaRPr lang="en-US" sz="1000">
              <a:latin typeface="Arial"/>
              <a:cs typeface="Arial"/>
            </a:endParaRPr>
          </a:p>
        </p:txBody>
      </p:sp>
      <p:pic>
        <p:nvPicPr>
          <p:cNvPr id="7" name="Picture 6">
            <a:extLst>
              <a:ext uri="{FF2B5EF4-FFF2-40B4-BE49-F238E27FC236}">
                <a16:creationId xmlns:a16="http://schemas.microsoft.com/office/drawing/2014/main" id="{E12CF030-2170-4AFA-ECA1-794313939C14}"/>
              </a:ext>
            </a:extLst>
          </p:cNvPr>
          <p:cNvPicPr>
            <a:picLocks noChangeAspect="1"/>
          </p:cNvPicPr>
          <p:nvPr/>
        </p:nvPicPr>
        <p:blipFill>
          <a:blip r:embed="rId5"/>
          <a:stretch>
            <a:fillRect/>
          </a:stretch>
        </p:blipFill>
        <p:spPr>
          <a:xfrm>
            <a:off x="7158958" y="1965831"/>
            <a:ext cx="2779059" cy="4136572"/>
          </a:xfrm>
          <a:prstGeom prst="rect">
            <a:avLst/>
          </a:prstGeom>
        </p:spPr>
      </p:pic>
      <p:sp>
        <p:nvSpPr>
          <p:cNvPr id="5" name="TextBox 4">
            <a:extLst>
              <a:ext uri="{FF2B5EF4-FFF2-40B4-BE49-F238E27FC236}">
                <a16:creationId xmlns:a16="http://schemas.microsoft.com/office/drawing/2014/main" id="{427B9018-BC78-60D7-98AA-0534FDA10F27}"/>
              </a:ext>
            </a:extLst>
          </p:cNvPr>
          <p:cNvSpPr txBox="1"/>
          <p:nvPr/>
        </p:nvSpPr>
        <p:spPr>
          <a:xfrm>
            <a:off x="7332688" y="629586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Source:( </a:t>
            </a:r>
            <a:r>
              <a:rPr lang="en-US" sz="1400">
                <a:latin typeface="Arial"/>
                <a:cs typeface="Arial"/>
                <a:hlinkClick r:id="rId6"/>
              </a:rPr>
              <a:t>istock</a:t>
            </a:r>
            <a:r>
              <a:rPr lang="en-US" sz="1400">
                <a:latin typeface="Arial"/>
                <a:cs typeface="Arial"/>
              </a:rPr>
              <a:t> )</a:t>
            </a:r>
          </a:p>
        </p:txBody>
      </p:sp>
      <p:sp>
        <p:nvSpPr>
          <p:cNvPr id="8" name="Slide Number Placeholder 7">
            <a:extLst>
              <a:ext uri="{FF2B5EF4-FFF2-40B4-BE49-F238E27FC236}">
                <a16:creationId xmlns:a16="http://schemas.microsoft.com/office/drawing/2014/main" id="{905937B0-3C23-12C2-30E2-AFD809CF1772}"/>
              </a:ext>
            </a:extLst>
          </p:cNvPr>
          <p:cNvSpPr>
            <a:spLocks noGrp="1"/>
          </p:cNvSpPr>
          <p:nvPr>
            <p:ph type="sldNum" sz="quarter" idx="12"/>
          </p:nvPr>
        </p:nvSpPr>
        <p:spPr/>
        <p:txBody>
          <a:bodyPr/>
          <a:lstStyle/>
          <a:p>
            <a:fld id="{CC057153-B650-4DEB-B370-79DDCFDCE934}" type="slidenum">
              <a:rPr lang="en-US" dirty="0"/>
              <a:t>29</a:t>
            </a:fld>
            <a:endParaRPr lang="en-US"/>
          </a:p>
        </p:txBody>
      </p:sp>
    </p:spTree>
    <p:extLst>
      <p:ext uri="{BB962C8B-B14F-4D97-AF65-F5344CB8AC3E}">
        <p14:creationId xmlns:p14="http://schemas.microsoft.com/office/powerpoint/2010/main" val="12571722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CF6D144-EB2F-BFF1-50D7-12E4F4A51B7F}"/>
              </a:ext>
            </a:extLst>
          </p:cNvPr>
          <p:cNvPicPr>
            <a:picLocks noChangeAspect="1"/>
          </p:cNvPicPr>
          <p:nvPr/>
        </p:nvPicPr>
        <p:blipFill>
          <a:blip r:embed="rId2"/>
          <a:srcRect l="516" t="32842" b="10816"/>
          <a:stretch>
            <a:fillRect/>
          </a:stretch>
        </p:blipFill>
        <p:spPr>
          <a:xfrm>
            <a:off x="-3371" y="0"/>
            <a:ext cx="12195372" cy="6837778"/>
          </a:xfrm>
          <a:prstGeom prst="rect">
            <a:avLst/>
          </a:prstGeom>
        </p:spPr>
      </p:pic>
      <p:sp>
        <p:nvSpPr>
          <p:cNvPr id="5" name="Title 4">
            <a:extLst>
              <a:ext uri="{FF2B5EF4-FFF2-40B4-BE49-F238E27FC236}">
                <a16:creationId xmlns:a16="http://schemas.microsoft.com/office/drawing/2014/main" id="{B0CE8E50-663C-81BD-3911-73F753E80279}"/>
              </a:ext>
            </a:extLst>
          </p:cNvPr>
          <p:cNvSpPr>
            <a:spLocks noGrp="1"/>
          </p:cNvSpPr>
          <p:nvPr>
            <p:ph type="title"/>
          </p:nvPr>
        </p:nvSpPr>
        <p:spPr>
          <a:xfrm>
            <a:off x="-219789" y="104882"/>
            <a:ext cx="11575662" cy="1132258"/>
          </a:xfrm>
        </p:spPr>
        <p:txBody>
          <a:bodyPr>
            <a:normAutofit fontScale="90000"/>
          </a:bodyPr>
          <a:lstStyle/>
          <a:p>
            <a:r>
              <a:rPr lang="en-US">
                <a:solidFill>
                  <a:srgbClr val="7030A0"/>
                </a:solidFill>
                <a:latin typeface="Arial"/>
                <a:cs typeface="Arial"/>
              </a:rPr>
              <a:t>         </a:t>
            </a:r>
            <a:r>
              <a:rPr lang="en-US" b="1">
                <a:solidFill>
                  <a:srgbClr val="7030A0"/>
                </a:solidFill>
                <a:latin typeface="Arial"/>
                <a:cs typeface="Arial"/>
              </a:rPr>
              <a:t>Physiological Benefits Of Sleep Hygiene</a:t>
            </a:r>
          </a:p>
        </p:txBody>
      </p:sp>
      <p:sp>
        <p:nvSpPr>
          <p:cNvPr id="6" name="Content Placeholder 5">
            <a:extLst>
              <a:ext uri="{FF2B5EF4-FFF2-40B4-BE49-F238E27FC236}">
                <a16:creationId xmlns:a16="http://schemas.microsoft.com/office/drawing/2014/main" id="{EDB52E93-149F-D9CF-7A8B-00283B80D7DF}"/>
              </a:ext>
            </a:extLst>
          </p:cNvPr>
          <p:cNvSpPr>
            <a:spLocks noGrp="1"/>
          </p:cNvSpPr>
          <p:nvPr>
            <p:ph idx="1"/>
          </p:nvPr>
        </p:nvSpPr>
        <p:spPr>
          <a:xfrm>
            <a:off x="767745" y="1236753"/>
            <a:ext cx="6958217" cy="4614058"/>
          </a:xfrm>
        </p:spPr>
        <p:txBody>
          <a:bodyPr vert="horz" lIns="91440" tIns="45720" rIns="91440" bIns="45720" rtlCol="0" anchor="t">
            <a:normAutofit/>
          </a:bodyPr>
          <a:lstStyle/>
          <a:p>
            <a:r>
              <a:rPr lang="en-US" sz="1400">
                <a:latin typeface="Arial"/>
                <a:ea typeface="+mn-lt"/>
                <a:cs typeface="+mn-lt"/>
              </a:rPr>
              <a:t>Sleeping regularly helps</a:t>
            </a:r>
            <a:r>
              <a:rPr lang="en-US" sz="1400" b="1">
                <a:latin typeface="Arial"/>
                <a:ea typeface="+mn-lt"/>
                <a:cs typeface="+mn-lt"/>
              </a:rPr>
              <a:t> immune stem cells </a:t>
            </a:r>
            <a:r>
              <a:rPr lang="en-US" sz="1400">
                <a:latin typeface="Arial"/>
                <a:ea typeface="+mn-lt"/>
                <a:cs typeface="+mn-lt"/>
              </a:rPr>
              <a:t>develop healthily, which lowers </a:t>
            </a:r>
            <a:r>
              <a:rPr lang="en-US" sz="1400" b="1">
                <a:latin typeface="Arial"/>
                <a:ea typeface="+mn-lt"/>
                <a:cs typeface="+mn-lt"/>
              </a:rPr>
              <a:t>inflammation </a:t>
            </a:r>
            <a:r>
              <a:rPr lang="en-US" sz="1400">
                <a:latin typeface="Arial"/>
                <a:ea typeface="+mn-lt"/>
                <a:cs typeface="+mn-lt"/>
              </a:rPr>
              <a:t>and boosts resistance to infection </a:t>
            </a:r>
          </a:p>
          <a:p>
            <a:endParaRPr lang="en-US" sz="1400">
              <a:latin typeface="Arial"/>
              <a:ea typeface="+mn-lt"/>
              <a:cs typeface="+mn-lt"/>
            </a:endParaRPr>
          </a:p>
          <a:p>
            <a:r>
              <a:rPr lang="en-US" sz="1400">
                <a:latin typeface="Arial"/>
                <a:ea typeface="+mn-lt"/>
                <a:cs typeface="+mn-lt"/>
              </a:rPr>
              <a:t>Good sleep helps to regulate hormones like </a:t>
            </a:r>
            <a:r>
              <a:rPr lang="en-US" sz="1400" b="1">
                <a:latin typeface="Arial"/>
                <a:ea typeface="+mn-lt"/>
                <a:cs typeface="+mn-lt"/>
              </a:rPr>
              <a:t>leptin </a:t>
            </a:r>
            <a:r>
              <a:rPr lang="en-US" sz="1400">
                <a:latin typeface="Arial"/>
                <a:ea typeface="+mn-lt"/>
                <a:cs typeface="+mn-lt"/>
              </a:rPr>
              <a:t>and </a:t>
            </a:r>
            <a:r>
              <a:rPr lang="en-US" sz="1400" b="1">
                <a:latin typeface="Arial"/>
                <a:ea typeface="+mn-lt"/>
                <a:cs typeface="+mn-lt"/>
              </a:rPr>
              <a:t>ghrelin</a:t>
            </a:r>
            <a:r>
              <a:rPr lang="en-US" sz="1400">
                <a:latin typeface="Arial"/>
                <a:ea typeface="+mn-lt"/>
                <a:cs typeface="+mn-lt"/>
              </a:rPr>
              <a:t>, which influence </a:t>
            </a:r>
            <a:r>
              <a:rPr lang="en-US" sz="1400" b="1">
                <a:latin typeface="Arial"/>
                <a:ea typeface="+mn-lt"/>
                <a:cs typeface="+mn-lt"/>
              </a:rPr>
              <a:t>hunger </a:t>
            </a:r>
            <a:r>
              <a:rPr lang="en-US" sz="1400">
                <a:latin typeface="Arial"/>
                <a:ea typeface="+mn-lt"/>
                <a:cs typeface="+mn-lt"/>
              </a:rPr>
              <a:t>and </a:t>
            </a:r>
            <a:r>
              <a:rPr lang="en-US" sz="1400" b="1">
                <a:latin typeface="Arial"/>
                <a:ea typeface="+mn-lt"/>
                <a:cs typeface="+mn-lt"/>
              </a:rPr>
              <a:t>fullness</a:t>
            </a:r>
            <a:r>
              <a:rPr lang="en-US" sz="1400">
                <a:latin typeface="Arial"/>
                <a:ea typeface="+mn-lt"/>
                <a:cs typeface="+mn-lt"/>
              </a:rPr>
              <a:t>. </a:t>
            </a:r>
            <a:endParaRPr lang="en-US">
              <a:latin typeface="Arial"/>
              <a:cs typeface="Arial"/>
            </a:endParaRPr>
          </a:p>
          <a:p>
            <a:endParaRPr lang="en-US" sz="1400">
              <a:latin typeface="Arial"/>
              <a:ea typeface="+mn-lt"/>
              <a:cs typeface="+mn-lt"/>
            </a:endParaRPr>
          </a:p>
          <a:p>
            <a:r>
              <a:rPr lang="en-US" sz="1400">
                <a:latin typeface="Arial"/>
                <a:ea typeface="+mn-lt"/>
                <a:cs typeface="+mn-lt"/>
              </a:rPr>
              <a:t>Sleep helps to control c</a:t>
            </a:r>
            <a:r>
              <a:rPr lang="en-US" sz="1400" b="1">
                <a:latin typeface="Arial"/>
                <a:ea typeface="+mn-lt"/>
                <a:cs typeface="+mn-lt"/>
              </a:rPr>
              <a:t>hronic inflammation</a:t>
            </a:r>
            <a:r>
              <a:rPr lang="en-US" sz="1400">
                <a:latin typeface="Arial"/>
                <a:ea typeface="+mn-lt"/>
                <a:cs typeface="+mn-lt"/>
              </a:rPr>
              <a:t> by regulating the balance of </a:t>
            </a:r>
            <a:r>
              <a:rPr lang="en-US" sz="1400" b="1">
                <a:latin typeface="Arial"/>
                <a:ea typeface="+mn-lt"/>
                <a:cs typeface="+mn-lt"/>
              </a:rPr>
              <a:t>pro</a:t>
            </a:r>
            <a:r>
              <a:rPr lang="en-US" sz="1400">
                <a:latin typeface="Arial"/>
                <a:ea typeface="+mn-lt"/>
                <a:cs typeface="+mn-lt"/>
              </a:rPr>
              <a:t> and </a:t>
            </a:r>
            <a:r>
              <a:rPr lang="en-US" sz="1400" b="1">
                <a:latin typeface="Arial"/>
                <a:ea typeface="+mn-lt"/>
                <a:cs typeface="+mn-lt"/>
              </a:rPr>
              <a:t>anti-inflammatory cytokines</a:t>
            </a:r>
            <a:r>
              <a:rPr lang="en-US" sz="1400">
                <a:latin typeface="Arial"/>
                <a:ea typeface="+mn-lt"/>
                <a:cs typeface="+mn-lt"/>
              </a:rPr>
              <a:t>.</a:t>
            </a:r>
          </a:p>
          <a:p>
            <a:endParaRPr lang="en-US" sz="1400">
              <a:latin typeface="Arial"/>
              <a:ea typeface="+mn-lt"/>
              <a:cs typeface="+mn-lt"/>
            </a:endParaRPr>
          </a:p>
          <a:p>
            <a:r>
              <a:rPr lang="en-US" sz="1400" b="1">
                <a:latin typeface="Arial"/>
                <a:ea typeface="+mn-lt"/>
                <a:cs typeface="+mn-lt"/>
              </a:rPr>
              <a:t>Growth hormones </a:t>
            </a:r>
            <a:r>
              <a:rPr lang="en-US" sz="1400">
                <a:latin typeface="Arial"/>
                <a:ea typeface="+mn-lt"/>
                <a:cs typeface="+mn-lt"/>
              </a:rPr>
              <a:t>are released during deep sleep which aids in </a:t>
            </a:r>
            <a:r>
              <a:rPr lang="en-US" sz="1400" b="1">
                <a:latin typeface="Arial"/>
                <a:ea typeface="+mn-lt"/>
                <a:cs typeface="+mn-lt"/>
              </a:rPr>
              <a:t>tissue</a:t>
            </a:r>
            <a:r>
              <a:rPr lang="en-US" sz="1400">
                <a:latin typeface="Arial"/>
                <a:ea typeface="+mn-lt"/>
                <a:cs typeface="+mn-lt"/>
              </a:rPr>
              <a:t> and </a:t>
            </a:r>
            <a:r>
              <a:rPr lang="en-US" sz="1400" b="1">
                <a:latin typeface="Arial"/>
                <a:ea typeface="+mn-lt"/>
                <a:cs typeface="+mn-lt"/>
              </a:rPr>
              <a:t>muscle </a:t>
            </a:r>
            <a:r>
              <a:rPr lang="en-US" sz="1400">
                <a:latin typeface="Arial"/>
                <a:ea typeface="+mn-lt"/>
                <a:cs typeface="+mn-lt"/>
              </a:rPr>
              <a:t>repair and sustain </a:t>
            </a:r>
            <a:r>
              <a:rPr lang="en-US" sz="1400" b="1">
                <a:latin typeface="Arial"/>
                <a:ea typeface="+mn-lt"/>
                <a:cs typeface="+mn-lt"/>
              </a:rPr>
              <a:t>physical</a:t>
            </a:r>
            <a:r>
              <a:rPr lang="en-US" sz="1400">
                <a:latin typeface="Arial"/>
                <a:ea typeface="+mn-lt"/>
                <a:cs typeface="+mn-lt"/>
              </a:rPr>
              <a:t> recovery. </a:t>
            </a:r>
            <a:endParaRPr lang="en-US" sz="1400">
              <a:latin typeface="Arial"/>
              <a:cs typeface="Arial"/>
            </a:endParaRPr>
          </a:p>
        </p:txBody>
      </p:sp>
      <p:sp>
        <p:nvSpPr>
          <p:cNvPr id="2" name="Date Placeholder 1">
            <a:extLst>
              <a:ext uri="{FF2B5EF4-FFF2-40B4-BE49-F238E27FC236}">
                <a16:creationId xmlns:a16="http://schemas.microsoft.com/office/drawing/2014/main" id="{7CBB824D-31D0-3C97-BEFA-9D76217CACCD}"/>
              </a:ext>
            </a:extLst>
          </p:cNvPr>
          <p:cNvSpPr>
            <a:spLocks noGrp="1"/>
          </p:cNvSpPr>
          <p:nvPr>
            <p:ph type="dt" sz="half" idx="10"/>
          </p:nvPr>
        </p:nvSpPr>
        <p:spPr/>
        <p:txBody>
          <a:bodyPr/>
          <a:lstStyle/>
          <a:p>
            <a:fld id="{C5BF38CA-1F36-4177-87FF-FF4A1C9D7230}" type="datetime1">
              <a:rPr lang="en-US"/>
              <a:t>10/13/2025</a:t>
            </a:fld>
            <a:endParaRPr lang="en-US"/>
          </a:p>
        </p:txBody>
      </p:sp>
      <p:sp>
        <p:nvSpPr>
          <p:cNvPr id="4" name="Slide Number Placeholder 3">
            <a:extLst>
              <a:ext uri="{FF2B5EF4-FFF2-40B4-BE49-F238E27FC236}">
                <a16:creationId xmlns:a16="http://schemas.microsoft.com/office/drawing/2014/main" id="{1EC6965D-0FAE-FF4F-2FD6-5BD979A97862}"/>
              </a:ext>
            </a:extLst>
          </p:cNvPr>
          <p:cNvSpPr>
            <a:spLocks noGrp="1"/>
          </p:cNvSpPr>
          <p:nvPr>
            <p:ph type="sldNum" sz="quarter" idx="12"/>
          </p:nvPr>
        </p:nvSpPr>
        <p:spPr/>
        <p:txBody>
          <a:bodyPr/>
          <a:lstStyle/>
          <a:p>
            <a:fld id="{CC057153-B650-4DEB-B370-79DDCFDCE934}" type="slidenum">
              <a:rPr lang="en-US" dirty="0"/>
              <a:t>30</a:t>
            </a:fld>
            <a:endParaRPr lang="en-US"/>
          </a:p>
        </p:txBody>
      </p:sp>
      <p:sp>
        <p:nvSpPr>
          <p:cNvPr id="8" name="TextBox 7">
            <a:extLst>
              <a:ext uri="{FF2B5EF4-FFF2-40B4-BE49-F238E27FC236}">
                <a16:creationId xmlns:a16="http://schemas.microsoft.com/office/drawing/2014/main" id="{68F5745F-0041-08B7-0A97-1B6FBEC9428B}"/>
              </a:ext>
            </a:extLst>
          </p:cNvPr>
          <p:cNvSpPr txBox="1"/>
          <p:nvPr/>
        </p:nvSpPr>
        <p:spPr>
          <a:xfrm>
            <a:off x="4842359" y="1470449"/>
            <a:ext cx="196906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3"/>
              </a:rPr>
              <a:t>NIH.gov</a:t>
            </a:r>
            <a:r>
              <a:rPr lang="en-US" sz="1000">
                <a:latin typeface="Arial"/>
                <a:cs typeface="Arial"/>
              </a:rPr>
              <a:t> 2020)</a:t>
            </a:r>
          </a:p>
        </p:txBody>
      </p:sp>
      <p:sp>
        <p:nvSpPr>
          <p:cNvPr id="3" name="TextBox 2">
            <a:extLst>
              <a:ext uri="{FF2B5EF4-FFF2-40B4-BE49-F238E27FC236}">
                <a16:creationId xmlns:a16="http://schemas.microsoft.com/office/drawing/2014/main" id="{FFE03ABC-08DB-0CCA-9217-C0583A119EB0}"/>
              </a:ext>
            </a:extLst>
          </p:cNvPr>
          <p:cNvSpPr txBox="1"/>
          <p:nvPr/>
        </p:nvSpPr>
        <p:spPr>
          <a:xfrm>
            <a:off x="2759849" y="2307134"/>
            <a:ext cx="246807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4"/>
              </a:rPr>
              <a:t>pubmed.nlm</a:t>
            </a:r>
            <a:r>
              <a:rPr lang="en-US" sz="1000">
                <a:latin typeface="Arial"/>
                <a:cs typeface="Arial"/>
              </a:rPr>
              <a:t> 2025)</a:t>
            </a:r>
          </a:p>
        </p:txBody>
      </p:sp>
      <p:sp>
        <p:nvSpPr>
          <p:cNvPr id="7" name="TextBox 6">
            <a:extLst>
              <a:ext uri="{FF2B5EF4-FFF2-40B4-BE49-F238E27FC236}">
                <a16:creationId xmlns:a16="http://schemas.microsoft.com/office/drawing/2014/main" id="{F8369E08-23C8-A499-8B17-7F96404A74EA}"/>
              </a:ext>
            </a:extLst>
          </p:cNvPr>
          <p:cNvSpPr txBox="1"/>
          <p:nvPr/>
        </p:nvSpPr>
        <p:spPr>
          <a:xfrm>
            <a:off x="4752655" y="3886386"/>
            <a:ext cx="268385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 action="ppaction://noaction"/>
              </a:rPr>
              <a:t>nichs.org</a:t>
            </a:r>
            <a:r>
              <a:rPr lang="en-US" sz="1000">
                <a:latin typeface="Arial"/>
                <a:cs typeface="Arial"/>
              </a:rPr>
              <a:t> 2020)</a:t>
            </a:r>
          </a:p>
        </p:txBody>
      </p:sp>
      <p:pic>
        <p:nvPicPr>
          <p:cNvPr id="11" name="Picture 10">
            <a:extLst>
              <a:ext uri="{FF2B5EF4-FFF2-40B4-BE49-F238E27FC236}">
                <a16:creationId xmlns:a16="http://schemas.microsoft.com/office/drawing/2014/main" id="{24D8B63A-14C0-F194-F939-5820AD05E5FC}"/>
              </a:ext>
            </a:extLst>
          </p:cNvPr>
          <p:cNvPicPr>
            <a:picLocks noChangeAspect="1"/>
          </p:cNvPicPr>
          <p:nvPr/>
        </p:nvPicPr>
        <p:blipFill>
          <a:blip r:embed="rId5"/>
          <a:srcRect l="36765" t="26642" r="20652" b="13386"/>
          <a:stretch>
            <a:fillRect/>
          </a:stretch>
        </p:blipFill>
        <p:spPr>
          <a:xfrm>
            <a:off x="7574568" y="1137470"/>
            <a:ext cx="4490497" cy="4112923"/>
          </a:xfrm>
          <a:prstGeom prst="rect">
            <a:avLst/>
          </a:prstGeom>
        </p:spPr>
      </p:pic>
    </p:spTree>
    <p:extLst>
      <p:ext uri="{BB962C8B-B14F-4D97-AF65-F5344CB8AC3E}">
        <p14:creationId xmlns:p14="http://schemas.microsoft.com/office/powerpoint/2010/main" val="5437555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 name="Picture 179">
            <a:extLst>
              <a:ext uri="{FF2B5EF4-FFF2-40B4-BE49-F238E27FC236}">
                <a16:creationId xmlns:a16="http://schemas.microsoft.com/office/drawing/2014/main" id="{642C232D-F2CF-151E-5ED5-7B4814902605}"/>
              </a:ext>
            </a:extLst>
          </p:cNvPr>
          <p:cNvPicPr>
            <a:picLocks noChangeAspect="1"/>
          </p:cNvPicPr>
          <p:nvPr/>
        </p:nvPicPr>
        <p:blipFill>
          <a:blip r:embed="rId2"/>
          <a:srcRect l="885" t="31662" r="295" b="11209"/>
          <a:stretch>
            <a:fillRect/>
          </a:stretch>
        </p:blipFill>
        <p:spPr>
          <a:xfrm>
            <a:off x="0" y="0"/>
            <a:ext cx="12178520" cy="6851263"/>
          </a:xfrm>
          <a:prstGeom prst="rect">
            <a:avLst/>
          </a:prstGeom>
        </p:spPr>
      </p:pic>
      <p:sp>
        <p:nvSpPr>
          <p:cNvPr id="2" name="Title 1">
            <a:extLst>
              <a:ext uri="{FF2B5EF4-FFF2-40B4-BE49-F238E27FC236}">
                <a16:creationId xmlns:a16="http://schemas.microsoft.com/office/drawing/2014/main" id="{788A58CF-C609-B973-8444-6AA6A1BC21CE}"/>
              </a:ext>
            </a:extLst>
          </p:cNvPr>
          <p:cNvSpPr>
            <a:spLocks noGrp="1"/>
          </p:cNvSpPr>
          <p:nvPr>
            <p:ph type="title"/>
          </p:nvPr>
        </p:nvSpPr>
        <p:spPr>
          <a:xfrm>
            <a:off x="1145561" y="390738"/>
            <a:ext cx="10515600" cy="1325563"/>
          </a:xfrm>
        </p:spPr>
        <p:txBody>
          <a:bodyPr/>
          <a:lstStyle/>
          <a:p>
            <a:r>
              <a:rPr lang="en-US" b="1">
                <a:solidFill>
                  <a:srgbClr val="7030A0"/>
                </a:solidFill>
                <a:latin typeface="Arial"/>
                <a:cs typeface="Arial"/>
              </a:rPr>
              <a:t>         Challenges of sleep hygiene</a:t>
            </a:r>
          </a:p>
        </p:txBody>
      </p:sp>
      <p:graphicFrame>
        <p:nvGraphicFramePr>
          <p:cNvPr id="11" name="Content Placeholder 2">
            <a:extLst>
              <a:ext uri="{FF2B5EF4-FFF2-40B4-BE49-F238E27FC236}">
                <a16:creationId xmlns:a16="http://schemas.microsoft.com/office/drawing/2014/main" id="{724DF524-DFE7-0485-4CE0-409EC85F5280}"/>
              </a:ext>
            </a:extLst>
          </p:cNvPr>
          <p:cNvGraphicFramePr>
            <a:graphicFrameLocks noGrp="1"/>
          </p:cNvGraphicFramePr>
          <p:nvPr>
            <p:ph idx="1"/>
            <p:extLst>
              <p:ext uri="{D42A27DB-BD31-4B8C-83A1-F6EECF244321}">
                <p14:modId xmlns:p14="http://schemas.microsoft.com/office/powerpoint/2010/main" val="345836836"/>
              </p:ext>
            </p:extLst>
          </p:nvPr>
        </p:nvGraphicFramePr>
        <p:xfrm>
          <a:off x="120061" y="1451397"/>
          <a:ext cx="12180473" cy="44153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AA907CE-CEFC-AE43-6FF7-6F20A2A435C6}"/>
              </a:ext>
            </a:extLst>
          </p:cNvPr>
          <p:cNvSpPr txBox="1"/>
          <p:nvPr/>
        </p:nvSpPr>
        <p:spPr>
          <a:xfrm>
            <a:off x="2128465" y="3303964"/>
            <a:ext cx="105060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hlinkClick r:id="rId8"/>
              </a:rPr>
              <a:t>(NHS.UK</a:t>
            </a:r>
            <a:r>
              <a:rPr lang="en-US" sz="1000"/>
              <a:t> 2022)</a:t>
            </a:r>
          </a:p>
        </p:txBody>
      </p:sp>
      <p:sp>
        <p:nvSpPr>
          <p:cNvPr id="5" name="TextBox 4">
            <a:extLst>
              <a:ext uri="{FF2B5EF4-FFF2-40B4-BE49-F238E27FC236}">
                <a16:creationId xmlns:a16="http://schemas.microsoft.com/office/drawing/2014/main" id="{DD249771-947E-6183-E75D-3F6F9EE50C80}"/>
              </a:ext>
            </a:extLst>
          </p:cNvPr>
          <p:cNvSpPr txBox="1"/>
          <p:nvPr/>
        </p:nvSpPr>
        <p:spPr>
          <a:xfrm>
            <a:off x="10118444" y="3179524"/>
            <a:ext cx="170607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9"/>
              </a:rPr>
              <a:t>sleepfoundation</a:t>
            </a:r>
            <a:r>
              <a:rPr lang="en-US" sz="1000">
                <a:latin typeface="Arial"/>
                <a:cs typeface="Arial"/>
              </a:rPr>
              <a:t> 2024)</a:t>
            </a:r>
          </a:p>
        </p:txBody>
      </p:sp>
      <p:sp>
        <p:nvSpPr>
          <p:cNvPr id="6" name="TextBox 5">
            <a:extLst>
              <a:ext uri="{FF2B5EF4-FFF2-40B4-BE49-F238E27FC236}">
                <a16:creationId xmlns:a16="http://schemas.microsoft.com/office/drawing/2014/main" id="{9C69BE70-885D-3D27-3D95-84F86141B4BF}"/>
              </a:ext>
            </a:extLst>
          </p:cNvPr>
          <p:cNvSpPr txBox="1"/>
          <p:nvPr/>
        </p:nvSpPr>
        <p:spPr>
          <a:xfrm>
            <a:off x="7272123" y="3055424"/>
            <a:ext cx="144336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hlinkClick r:id="rId10"/>
              </a:rPr>
              <a:t>(NIH.ORG</a:t>
            </a:r>
            <a:r>
              <a:rPr lang="en-US" sz="1000">
                <a:latin typeface="Arial"/>
                <a:cs typeface="Arial"/>
              </a:rPr>
              <a:t> 2020)</a:t>
            </a:r>
          </a:p>
        </p:txBody>
      </p:sp>
      <p:sp>
        <p:nvSpPr>
          <p:cNvPr id="7" name="TextBox 6">
            <a:extLst>
              <a:ext uri="{FF2B5EF4-FFF2-40B4-BE49-F238E27FC236}">
                <a16:creationId xmlns:a16="http://schemas.microsoft.com/office/drawing/2014/main" id="{B4CCB413-BC81-1403-F7ED-7DD4B439C208}"/>
              </a:ext>
            </a:extLst>
          </p:cNvPr>
          <p:cNvSpPr txBox="1"/>
          <p:nvPr/>
        </p:nvSpPr>
        <p:spPr>
          <a:xfrm>
            <a:off x="7458556" y="5164452"/>
            <a:ext cx="142959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11"/>
              </a:rPr>
              <a:t>pubmed.ncbi</a:t>
            </a:r>
            <a:r>
              <a:rPr lang="en-US" sz="1000">
                <a:latin typeface="Arial"/>
                <a:cs typeface="Arial"/>
              </a:rPr>
              <a:t> )</a:t>
            </a:r>
          </a:p>
        </p:txBody>
      </p:sp>
    </p:spTree>
    <p:extLst>
      <p:ext uri="{BB962C8B-B14F-4D97-AF65-F5344CB8AC3E}">
        <p14:creationId xmlns:p14="http://schemas.microsoft.com/office/powerpoint/2010/main" val="33340036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 name="Picture 90">
            <a:extLst>
              <a:ext uri="{FF2B5EF4-FFF2-40B4-BE49-F238E27FC236}">
                <a16:creationId xmlns:a16="http://schemas.microsoft.com/office/drawing/2014/main" id="{C50924A6-925A-BDDA-F52A-8431EF82AB7B}"/>
              </a:ext>
            </a:extLst>
          </p:cNvPr>
          <p:cNvPicPr>
            <a:picLocks noChangeAspect="1"/>
          </p:cNvPicPr>
          <p:nvPr/>
        </p:nvPicPr>
        <p:blipFill>
          <a:blip r:embed="rId2"/>
          <a:srcRect l="1569" t="30285" r="885" b="11013"/>
          <a:stretch>
            <a:fillRect/>
          </a:stretch>
        </p:blipFill>
        <p:spPr>
          <a:xfrm>
            <a:off x="-2444" y="1"/>
            <a:ext cx="12194450" cy="6851266"/>
          </a:xfrm>
          <a:prstGeom prst="rect">
            <a:avLst/>
          </a:prstGeom>
        </p:spPr>
      </p:pic>
      <p:sp>
        <p:nvSpPr>
          <p:cNvPr id="5" name="Title 4">
            <a:extLst>
              <a:ext uri="{FF2B5EF4-FFF2-40B4-BE49-F238E27FC236}">
                <a16:creationId xmlns:a16="http://schemas.microsoft.com/office/drawing/2014/main" id="{DFB8773D-D2FC-A996-1E8D-17D62005B20B}"/>
              </a:ext>
            </a:extLst>
          </p:cNvPr>
          <p:cNvSpPr>
            <a:spLocks noGrp="1"/>
          </p:cNvSpPr>
          <p:nvPr>
            <p:ph type="title"/>
          </p:nvPr>
        </p:nvSpPr>
        <p:spPr>
          <a:xfrm>
            <a:off x="10734" y="-2049"/>
            <a:ext cx="12177577" cy="1132258"/>
          </a:xfrm>
        </p:spPr>
        <p:txBody>
          <a:bodyPr>
            <a:noAutofit/>
          </a:bodyPr>
          <a:lstStyle/>
          <a:p>
            <a:r>
              <a:rPr lang="en-US" sz="4000" b="1">
                <a:solidFill>
                  <a:srgbClr val="7030A0"/>
                </a:solidFill>
                <a:latin typeface="Arial"/>
                <a:cs typeface="Arial"/>
              </a:rPr>
              <a:t>The Consequences: Education, Mental health, And Public Health</a:t>
            </a:r>
          </a:p>
        </p:txBody>
      </p:sp>
      <p:sp>
        <p:nvSpPr>
          <p:cNvPr id="6" name="Content Placeholder 5">
            <a:extLst>
              <a:ext uri="{FF2B5EF4-FFF2-40B4-BE49-F238E27FC236}">
                <a16:creationId xmlns:a16="http://schemas.microsoft.com/office/drawing/2014/main" id="{A29034E9-DCB7-1B7B-0892-0821E2127AD6}"/>
              </a:ext>
            </a:extLst>
          </p:cNvPr>
          <p:cNvSpPr>
            <a:spLocks noGrp="1"/>
          </p:cNvSpPr>
          <p:nvPr>
            <p:ph idx="1"/>
          </p:nvPr>
        </p:nvSpPr>
        <p:spPr>
          <a:xfrm>
            <a:off x="663874" y="1292910"/>
            <a:ext cx="6901210" cy="610938"/>
          </a:xfrm>
        </p:spPr>
        <p:txBody>
          <a:bodyPr vert="horz" lIns="91440" tIns="45720" rIns="91440" bIns="45720" rtlCol="0" anchor="t">
            <a:normAutofit fontScale="85000" lnSpcReduction="20000"/>
          </a:bodyPr>
          <a:lstStyle/>
          <a:p>
            <a:r>
              <a:rPr lang="en-US">
                <a:latin typeface="Arial"/>
                <a:cs typeface="Arial"/>
              </a:rPr>
              <a:t>The widespread impact of sleep deprivation on UK youth</a:t>
            </a:r>
          </a:p>
        </p:txBody>
      </p:sp>
      <p:sp>
        <p:nvSpPr>
          <p:cNvPr id="2" name="Date Placeholder 1">
            <a:extLst>
              <a:ext uri="{FF2B5EF4-FFF2-40B4-BE49-F238E27FC236}">
                <a16:creationId xmlns:a16="http://schemas.microsoft.com/office/drawing/2014/main" id="{D70B6C35-225E-2532-7A81-B74259D707B5}"/>
              </a:ext>
            </a:extLst>
          </p:cNvPr>
          <p:cNvSpPr>
            <a:spLocks noGrp="1"/>
          </p:cNvSpPr>
          <p:nvPr>
            <p:ph type="dt" sz="half" idx="10"/>
          </p:nvPr>
        </p:nvSpPr>
        <p:spPr/>
        <p:txBody>
          <a:bodyPr/>
          <a:lstStyle/>
          <a:p>
            <a:fld id="{5C5DEDEC-01AE-40AE-858B-FF15E6ACCFF6}" type="datetime1">
              <a:rPr lang="en-US"/>
              <a:t>10/13/2025</a:t>
            </a:fld>
            <a:endParaRPr lang="en-US"/>
          </a:p>
        </p:txBody>
      </p:sp>
      <p:sp>
        <p:nvSpPr>
          <p:cNvPr id="4" name="Slide Number Placeholder 3">
            <a:extLst>
              <a:ext uri="{FF2B5EF4-FFF2-40B4-BE49-F238E27FC236}">
                <a16:creationId xmlns:a16="http://schemas.microsoft.com/office/drawing/2014/main" id="{6A5703EE-DC9A-9841-2CC0-AC0D26AD597B}"/>
              </a:ext>
            </a:extLst>
          </p:cNvPr>
          <p:cNvSpPr>
            <a:spLocks noGrp="1"/>
          </p:cNvSpPr>
          <p:nvPr>
            <p:ph type="sldNum" sz="quarter" idx="12"/>
          </p:nvPr>
        </p:nvSpPr>
        <p:spPr/>
        <p:txBody>
          <a:bodyPr/>
          <a:lstStyle/>
          <a:p>
            <a:fld id="{CC057153-B650-4DEB-B370-79DDCFDCE934}" type="slidenum">
              <a:rPr lang="en-US" dirty="0"/>
              <a:t>32</a:t>
            </a:fld>
            <a:endParaRPr lang="en-US"/>
          </a:p>
        </p:txBody>
      </p:sp>
      <p:graphicFrame>
        <p:nvGraphicFramePr>
          <p:cNvPr id="81" name="Table 80">
            <a:extLst>
              <a:ext uri="{FF2B5EF4-FFF2-40B4-BE49-F238E27FC236}">
                <a16:creationId xmlns:a16="http://schemas.microsoft.com/office/drawing/2014/main" id="{02E39E48-A77D-1F04-011A-3ED2088B312F}"/>
              </a:ext>
            </a:extLst>
          </p:cNvPr>
          <p:cNvGraphicFramePr>
            <a:graphicFrameLocks noGrp="1"/>
          </p:cNvGraphicFramePr>
          <p:nvPr>
            <p:extLst>
              <p:ext uri="{D42A27DB-BD31-4B8C-83A1-F6EECF244321}">
                <p14:modId xmlns:p14="http://schemas.microsoft.com/office/powerpoint/2010/main" val="1721803334"/>
              </p:ext>
            </p:extLst>
          </p:nvPr>
        </p:nvGraphicFramePr>
        <p:xfrm>
          <a:off x="269734" y="2259026"/>
          <a:ext cx="3569602" cy="4043394"/>
        </p:xfrm>
        <a:graphic>
          <a:graphicData uri="http://schemas.openxmlformats.org/drawingml/2006/table">
            <a:tbl>
              <a:tblPr firstRow="1" bandRow="1">
                <a:tableStyleId>{5C22544A-7EE6-4342-B048-85BDC9FD1C3A}</a:tableStyleId>
              </a:tblPr>
              <a:tblGrid>
                <a:gridCol w="1784801">
                  <a:extLst>
                    <a:ext uri="{9D8B030D-6E8A-4147-A177-3AD203B41FA5}">
                      <a16:colId xmlns:a16="http://schemas.microsoft.com/office/drawing/2014/main" val="3467534073"/>
                    </a:ext>
                  </a:extLst>
                </a:gridCol>
                <a:gridCol w="1784801">
                  <a:extLst>
                    <a:ext uri="{9D8B030D-6E8A-4147-A177-3AD203B41FA5}">
                      <a16:colId xmlns:a16="http://schemas.microsoft.com/office/drawing/2014/main" val="3785711824"/>
                    </a:ext>
                  </a:extLst>
                </a:gridCol>
              </a:tblGrid>
              <a:tr h="4043394">
                <a:tc>
                  <a:txBody>
                    <a:bodyPr/>
                    <a:lstStyle/>
                    <a:p>
                      <a:pPr lvl="0">
                        <a:buNone/>
                      </a:pPr>
                      <a:endParaRPr lang="en-US"/>
                    </a:p>
                  </a:txBody>
                  <a:tcPr>
                    <a:solidFill>
                      <a:schemeClr val="bg2"/>
                    </a:solidFill>
                  </a:tcPr>
                </a:tc>
                <a:tc>
                  <a:txBody>
                    <a:bodyPr/>
                    <a:lstStyle/>
                    <a:p>
                      <a:endParaRPr lang="en-US"/>
                    </a:p>
                  </a:txBody>
                  <a:tcPr>
                    <a:solidFill>
                      <a:schemeClr val="bg2"/>
                    </a:solidFill>
                  </a:tcPr>
                </a:tc>
                <a:extLst>
                  <a:ext uri="{0D108BD9-81ED-4DB2-BD59-A6C34878D82A}">
                    <a16:rowId xmlns:a16="http://schemas.microsoft.com/office/drawing/2014/main" val="1685520210"/>
                  </a:ext>
                </a:extLst>
              </a:tr>
            </a:tbl>
          </a:graphicData>
        </a:graphic>
      </p:graphicFrame>
      <p:graphicFrame>
        <p:nvGraphicFramePr>
          <p:cNvPr id="83" name="Table 82">
            <a:extLst>
              <a:ext uri="{FF2B5EF4-FFF2-40B4-BE49-F238E27FC236}">
                <a16:creationId xmlns:a16="http://schemas.microsoft.com/office/drawing/2014/main" id="{D98E338F-4E63-8019-C268-A34AFF759017}"/>
              </a:ext>
            </a:extLst>
          </p:cNvPr>
          <p:cNvGraphicFramePr>
            <a:graphicFrameLocks noGrp="1"/>
          </p:cNvGraphicFramePr>
          <p:nvPr>
            <p:extLst>
              <p:ext uri="{D42A27DB-BD31-4B8C-83A1-F6EECF244321}">
                <p14:modId xmlns:p14="http://schemas.microsoft.com/office/powerpoint/2010/main" val="2738840361"/>
              </p:ext>
            </p:extLst>
          </p:nvPr>
        </p:nvGraphicFramePr>
        <p:xfrm>
          <a:off x="4129096" y="2259863"/>
          <a:ext cx="3434735" cy="4005530"/>
        </p:xfrm>
        <a:graphic>
          <a:graphicData uri="http://schemas.openxmlformats.org/drawingml/2006/table">
            <a:tbl>
              <a:tblPr firstRow="1" bandRow="1">
                <a:tableStyleId>{5C22544A-7EE6-4342-B048-85BDC9FD1C3A}</a:tableStyleId>
              </a:tblPr>
              <a:tblGrid>
                <a:gridCol w="3434735">
                  <a:extLst>
                    <a:ext uri="{9D8B030D-6E8A-4147-A177-3AD203B41FA5}">
                      <a16:colId xmlns:a16="http://schemas.microsoft.com/office/drawing/2014/main" val="3916187435"/>
                    </a:ext>
                  </a:extLst>
                </a:gridCol>
              </a:tblGrid>
              <a:tr h="4005530">
                <a:tc>
                  <a:txBody>
                    <a:bodyPr/>
                    <a:lstStyle/>
                    <a:p>
                      <a:pPr lvl="0">
                        <a:buNone/>
                      </a:pPr>
                      <a:endParaRPr lang="en-US"/>
                    </a:p>
                    <a:p>
                      <a:pPr lvl="0">
                        <a:buNone/>
                      </a:pPr>
                      <a:endParaRPr lang="en-US"/>
                    </a:p>
                    <a:p>
                      <a:pPr lvl="0" algn="l">
                        <a:lnSpc>
                          <a:spcPct val="100000"/>
                        </a:lnSpc>
                        <a:spcBef>
                          <a:spcPts val="0"/>
                        </a:spcBef>
                        <a:spcAft>
                          <a:spcPts val="0"/>
                        </a:spcAft>
                        <a:buNone/>
                      </a:pPr>
                      <a:r>
                        <a:rPr lang="en-US" sz="1800" b="1" i="0" u="none" strike="noStrike" noProof="0">
                          <a:solidFill>
                            <a:srgbClr val="FFFFFF"/>
                          </a:solidFill>
                          <a:latin typeface="Neue Haas Grotesk Text Pro"/>
                        </a:rPr>
                        <a:t>    </a:t>
                      </a:r>
                    </a:p>
                    <a:p>
                      <a:pPr lvl="0" algn="l">
                        <a:lnSpc>
                          <a:spcPct val="100000"/>
                        </a:lnSpc>
                        <a:spcBef>
                          <a:spcPts val="0"/>
                        </a:spcBef>
                        <a:spcAft>
                          <a:spcPts val="0"/>
                        </a:spcAft>
                        <a:buNone/>
                      </a:pPr>
                      <a:r>
                        <a:rPr lang="en-US" sz="1800" b="1" i="0" u="none" strike="noStrike" noProof="0">
                          <a:solidFill>
                            <a:srgbClr val="FFFFFF"/>
                          </a:solidFill>
                          <a:latin typeface="Neue Haas Grotesk Text Pro"/>
                        </a:rPr>
                        <a:t> </a:t>
                      </a:r>
                      <a:r>
                        <a:rPr lang="en-US" sz="1800" b="1" i="0" u="none" strike="noStrike" noProof="0">
                          <a:solidFill>
                            <a:srgbClr val="7030A0"/>
                          </a:solidFill>
                          <a:latin typeface="Arial"/>
                        </a:rPr>
                        <a:t>MENTAL HEALTH RISKS</a:t>
                      </a:r>
                      <a:endParaRPr lang="en-US"/>
                    </a:p>
                    <a:p>
                      <a:pPr lvl="0">
                        <a:buNone/>
                      </a:pPr>
                      <a:endParaRPr lang="en-US">
                        <a:latin typeface="Arial"/>
                      </a:endParaRPr>
                    </a:p>
                    <a:p>
                      <a:pPr lvl="0">
                        <a:buNone/>
                      </a:pPr>
                      <a:endParaRPr lang="en-US"/>
                    </a:p>
                    <a:p>
                      <a:pPr lvl="0">
                        <a:buNone/>
                      </a:pPr>
                      <a:endParaRPr lang="en-US"/>
                    </a:p>
                    <a:p>
                      <a:pPr lvl="0">
                        <a:buNone/>
                      </a:pPr>
                      <a:endParaRPr lang="en-US"/>
                    </a:p>
                    <a:p>
                      <a:pPr lvl="0">
                        <a:buNone/>
                      </a:pPr>
                      <a:endParaRPr lang="en-US"/>
                    </a:p>
                    <a:p>
                      <a:pPr lvl="0">
                        <a:buNone/>
                      </a:pPr>
                      <a:endParaRPr lang="en-US" sz="1400">
                        <a:latin typeface="Arial"/>
                      </a:endParaRPr>
                    </a:p>
                    <a:p>
                      <a:pPr lvl="0">
                        <a:buNone/>
                      </a:pPr>
                      <a:endParaRPr lang="en-US" sz="1400">
                        <a:latin typeface="Arial"/>
                      </a:endParaRPr>
                    </a:p>
                    <a:p>
                      <a:pPr lvl="0">
                        <a:buNone/>
                      </a:pPr>
                      <a:endParaRPr lang="en-US" sz="1400">
                        <a:latin typeface="Arial"/>
                      </a:endParaRPr>
                    </a:p>
                    <a:p>
                      <a:pPr lvl="0">
                        <a:buNone/>
                      </a:pPr>
                      <a:endParaRPr lang="en-US" sz="1400">
                        <a:latin typeface="Arial"/>
                      </a:endParaRPr>
                    </a:p>
                    <a:p>
                      <a:pPr lvl="0">
                        <a:buNone/>
                      </a:pPr>
                      <a:r>
                        <a:rPr lang="en-US" sz="1400">
                          <a:solidFill>
                            <a:schemeClr val="tx1"/>
                          </a:solidFill>
                          <a:latin typeface="Arial"/>
                        </a:rPr>
                        <a:t>75% of sleep deprived teens shows anxiety, or depression symptoms</a:t>
                      </a:r>
                      <a:endParaRPr lang="en-US">
                        <a:solidFill>
                          <a:schemeClr val="tx1"/>
                        </a:solidFill>
                      </a:endParaRPr>
                    </a:p>
                  </a:txBody>
                  <a:tcPr/>
                </a:tc>
                <a:extLst>
                  <a:ext uri="{0D108BD9-81ED-4DB2-BD59-A6C34878D82A}">
                    <a16:rowId xmlns:a16="http://schemas.microsoft.com/office/drawing/2014/main" val="3240650434"/>
                  </a:ext>
                </a:extLst>
              </a:tr>
            </a:tbl>
          </a:graphicData>
        </a:graphic>
      </p:graphicFrame>
      <p:graphicFrame>
        <p:nvGraphicFramePr>
          <p:cNvPr id="84" name="Table 83">
            <a:extLst>
              <a:ext uri="{FF2B5EF4-FFF2-40B4-BE49-F238E27FC236}">
                <a16:creationId xmlns:a16="http://schemas.microsoft.com/office/drawing/2014/main" id="{5829084A-D7D5-FF95-F8EC-8A2CE33521D9}"/>
              </a:ext>
            </a:extLst>
          </p:cNvPr>
          <p:cNvGraphicFramePr>
            <a:graphicFrameLocks noGrp="1"/>
          </p:cNvGraphicFramePr>
          <p:nvPr>
            <p:extLst>
              <p:ext uri="{D42A27DB-BD31-4B8C-83A1-F6EECF244321}">
                <p14:modId xmlns:p14="http://schemas.microsoft.com/office/powerpoint/2010/main" val="694704131"/>
              </p:ext>
            </p:extLst>
          </p:nvPr>
        </p:nvGraphicFramePr>
        <p:xfrm>
          <a:off x="7869504" y="2292743"/>
          <a:ext cx="3803256" cy="3897551"/>
        </p:xfrm>
        <a:graphic>
          <a:graphicData uri="http://schemas.openxmlformats.org/drawingml/2006/table">
            <a:tbl>
              <a:tblPr firstRow="1" bandRow="1">
                <a:tableStyleId>{5C22544A-7EE6-4342-B048-85BDC9FD1C3A}</a:tableStyleId>
              </a:tblPr>
              <a:tblGrid>
                <a:gridCol w="3803256">
                  <a:extLst>
                    <a:ext uri="{9D8B030D-6E8A-4147-A177-3AD203B41FA5}">
                      <a16:colId xmlns:a16="http://schemas.microsoft.com/office/drawing/2014/main" val="2569831694"/>
                    </a:ext>
                  </a:extLst>
                </a:gridCol>
              </a:tblGrid>
              <a:tr h="3897551">
                <a:tc>
                  <a:txBody>
                    <a:bodyPr/>
                    <a:lstStyle/>
                    <a:p>
                      <a:endParaRPr lang="en-US"/>
                    </a:p>
                    <a:p>
                      <a:pPr lvl="0">
                        <a:buNone/>
                      </a:pPr>
                      <a:endParaRPr lang="en-US" sz="1800">
                        <a:solidFill>
                          <a:srgbClr val="7030A0"/>
                        </a:solidFill>
                        <a:latin typeface="Arial"/>
                      </a:endParaRPr>
                    </a:p>
                    <a:p>
                      <a:pPr lvl="0">
                        <a:buNone/>
                      </a:pPr>
                      <a:r>
                        <a:rPr lang="en-US" sz="1800">
                          <a:solidFill>
                            <a:srgbClr val="7030A0"/>
                          </a:solidFill>
                          <a:latin typeface="Arial"/>
                        </a:rPr>
                        <a:t>   </a:t>
                      </a:r>
                    </a:p>
                    <a:p>
                      <a:pPr lvl="0">
                        <a:buNone/>
                      </a:pPr>
                      <a:r>
                        <a:rPr lang="en-US" sz="1800">
                          <a:solidFill>
                            <a:srgbClr val="7030A0"/>
                          </a:solidFill>
                          <a:latin typeface="Arial"/>
                        </a:rPr>
                        <a:t>Urgent need of interventions                    </a:t>
                      </a:r>
                      <a:endParaRPr lang="en-US"/>
                    </a:p>
                    <a:p>
                      <a:pPr lvl="0">
                        <a:buNone/>
                      </a:pPr>
                      <a:endParaRPr lang="en-US" sz="1100"/>
                    </a:p>
                    <a:p>
                      <a:pPr lvl="0">
                        <a:buNone/>
                      </a:pPr>
                      <a:r>
                        <a:rPr lang="en-US" sz="1400" b="1">
                          <a:solidFill>
                            <a:schemeClr val="tx1"/>
                          </a:solidFill>
                          <a:latin typeface="Arial"/>
                        </a:rPr>
                        <a:t>   These Significant</a:t>
                      </a:r>
                      <a:r>
                        <a:rPr lang="en-US" sz="1600">
                          <a:solidFill>
                            <a:schemeClr val="tx1"/>
                          </a:solidFill>
                          <a:latin typeface="Arial"/>
                        </a:rPr>
                        <a:t> </a:t>
                      </a:r>
                      <a:r>
                        <a:rPr lang="en-US" sz="1400">
                          <a:solidFill>
                            <a:schemeClr val="tx1"/>
                          </a:solidFill>
                          <a:latin typeface="Arial"/>
                        </a:rPr>
                        <a:t>public health         concern requiring urgent interventions.</a:t>
                      </a:r>
                    </a:p>
                    <a:p>
                      <a:pPr lvl="0">
                        <a:buNone/>
                      </a:pPr>
                      <a:endParaRPr lang="en-US">
                        <a:solidFill>
                          <a:schemeClr val="tx1"/>
                        </a:solidFill>
                      </a:endParaRPr>
                    </a:p>
                    <a:p>
                      <a:pPr marL="285750" lvl="0" indent="-285750">
                        <a:buFont typeface="Arial"/>
                        <a:buChar char="•"/>
                      </a:pPr>
                      <a:r>
                        <a:rPr lang="en-US" sz="1400">
                          <a:solidFill>
                            <a:schemeClr val="tx1"/>
                          </a:solidFill>
                          <a:latin typeface="Arial"/>
                        </a:rPr>
                        <a:t>Public awareness</a:t>
                      </a:r>
                    </a:p>
                    <a:p>
                      <a:pPr marL="285750" lvl="0" indent="-285750">
                        <a:buFont typeface="Arial"/>
                        <a:buChar char="•"/>
                      </a:pPr>
                      <a:r>
                        <a:rPr lang="en-US" sz="1400">
                          <a:solidFill>
                            <a:schemeClr val="tx1"/>
                          </a:solidFill>
                          <a:latin typeface="Arial"/>
                        </a:rPr>
                        <a:t>Targeted support</a:t>
                      </a:r>
                    </a:p>
                    <a:p>
                      <a:pPr marL="285750" lvl="0" indent="-285750">
                        <a:buFont typeface="Arial"/>
                        <a:buChar char="•"/>
                      </a:pPr>
                      <a:r>
                        <a:rPr lang="en-US" sz="1400">
                          <a:solidFill>
                            <a:schemeClr val="tx1"/>
                          </a:solidFill>
                          <a:latin typeface="Arial"/>
                        </a:rPr>
                        <a:t>Preventive strategies</a:t>
                      </a:r>
                    </a:p>
                  </a:txBody>
                  <a:tcPr>
                    <a:solidFill>
                      <a:schemeClr val="tx2">
                        <a:lumMod val="50000"/>
                        <a:lumOff val="50000"/>
                      </a:schemeClr>
                    </a:solidFill>
                  </a:tcPr>
                </a:tc>
                <a:extLst>
                  <a:ext uri="{0D108BD9-81ED-4DB2-BD59-A6C34878D82A}">
                    <a16:rowId xmlns:a16="http://schemas.microsoft.com/office/drawing/2014/main" val="997132625"/>
                  </a:ext>
                </a:extLst>
              </a:tr>
            </a:tbl>
          </a:graphicData>
        </a:graphic>
      </p:graphicFrame>
      <p:pic>
        <p:nvPicPr>
          <p:cNvPr id="85" name="Picture 84">
            <a:extLst>
              <a:ext uri="{FF2B5EF4-FFF2-40B4-BE49-F238E27FC236}">
                <a16:creationId xmlns:a16="http://schemas.microsoft.com/office/drawing/2014/main" id="{A20FD17A-002E-335D-D146-E50CA58E95E1}"/>
              </a:ext>
            </a:extLst>
          </p:cNvPr>
          <p:cNvPicPr>
            <a:picLocks noChangeAspect="1"/>
          </p:cNvPicPr>
          <p:nvPr/>
        </p:nvPicPr>
        <p:blipFill>
          <a:blip r:embed="rId3"/>
          <a:srcRect l="18552" t="34373" r="57260" b="19523"/>
          <a:stretch>
            <a:fillRect/>
          </a:stretch>
        </p:blipFill>
        <p:spPr>
          <a:xfrm>
            <a:off x="271591" y="2267397"/>
            <a:ext cx="3569228" cy="4054014"/>
          </a:xfrm>
          <a:prstGeom prst="rect">
            <a:avLst/>
          </a:prstGeom>
        </p:spPr>
      </p:pic>
      <p:pic>
        <p:nvPicPr>
          <p:cNvPr id="86" name="Graphic 85" descr="Right And Left Brain with solid fill">
            <a:extLst>
              <a:ext uri="{FF2B5EF4-FFF2-40B4-BE49-F238E27FC236}">
                <a16:creationId xmlns:a16="http://schemas.microsoft.com/office/drawing/2014/main" id="{EF881452-6718-A23C-3A9E-D06FE50E6F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308375" y="2290720"/>
            <a:ext cx="550259" cy="577232"/>
          </a:xfrm>
          <a:prstGeom prst="rect">
            <a:avLst/>
          </a:prstGeom>
        </p:spPr>
      </p:pic>
      <p:pic>
        <p:nvPicPr>
          <p:cNvPr id="87" name="Graphic 86" descr="Harvey Balls 75% with solid fill">
            <a:extLst>
              <a:ext uri="{FF2B5EF4-FFF2-40B4-BE49-F238E27FC236}">
                <a16:creationId xmlns:a16="http://schemas.microsoft.com/office/drawing/2014/main" id="{5E50A3DD-E215-8707-08DF-3E11344B060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681242" y="3425651"/>
            <a:ext cx="1804523" cy="1770806"/>
          </a:xfrm>
          <a:prstGeom prst="rect">
            <a:avLst/>
          </a:prstGeom>
        </p:spPr>
      </p:pic>
      <p:sp>
        <p:nvSpPr>
          <p:cNvPr id="88" name="TextBox 87">
            <a:extLst>
              <a:ext uri="{FF2B5EF4-FFF2-40B4-BE49-F238E27FC236}">
                <a16:creationId xmlns:a16="http://schemas.microsoft.com/office/drawing/2014/main" id="{5F6AEA19-C2F0-D029-8A21-5F16C5FDFBD1}"/>
              </a:ext>
            </a:extLst>
          </p:cNvPr>
          <p:cNvSpPr txBox="1"/>
          <p:nvPr/>
        </p:nvSpPr>
        <p:spPr>
          <a:xfrm>
            <a:off x="5583504" y="40123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bg1"/>
                </a:solidFill>
              </a:rPr>
              <a:t>75%</a:t>
            </a:r>
          </a:p>
        </p:txBody>
      </p:sp>
      <p:pic>
        <p:nvPicPr>
          <p:cNvPr id="89" name="Graphic 88" descr="Warning with solid fill">
            <a:extLst>
              <a:ext uri="{FF2B5EF4-FFF2-40B4-BE49-F238E27FC236}">
                <a16:creationId xmlns:a16="http://schemas.microsoft.com/office/drawing/2014/main" id="{5FF934B9-59BE-ED54-DDAE-6E8B23A17F3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16233" y="2297463"/>
            <a:ext cx="543516" cy="570489"/>
          </a:xfrm>
          <a:prstGeom prst="rect">
            <a:avLst/>
          </a:prstGeom>
        </p:spPr>
      </p:pic>
      <p:sp>
        <p:nvSpPr>
          <p:cNvPr id="92" name="TextBox 91">
            <a:extLst>
              <a:ext uri="{FF2B5EF4-FFF2-40B4-BE49-F238E27FC236}">
                <a16:creationId xmlns:a16="http://schemas.microsoft.com/office/drawing/2014/main" id="{2A192F8F-A7E2-534A-E50C-E37E9173FD94}"/>
              </a:ext>
            </a:extLst>
          </p:cNvPr>
          <p:cNvSpPr txBox="1"/>
          <p:nvPr/>
        </p:nvSpPr>
        <p:spPr>
          <a:xfrm>
            <a:off x="7673947" y="6352248"/>
            <a:ext cx="450995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                                     (</a:t>
            </a:r>
            <a:r>
              <a:rPr lang="en-US" sz="1100">
                <a:latin typeface="Arial"/>
                <a:cs typeface="Arial"/>
                <a:hlinkClick r:id="rId10"/>
              </a:rPr>
              <a:t>mental health foundation 2020</a:t>
            </a:r>
            <a:r>
              <a:rPr lang="en-US" sz="1100">
                <a:latin typeface="Arial"/>
                <a:cs typeface="Arial"/>
              </a:rPr>
              <a:t> )</a:t>
            </a:r>
          </a:p>
        </p:txBody>
      </p:sp>
      <p:sp>
        <p:nvSpPr>
          <p:cNvPr id="7" name="TextBox 6">
            <a:extLst>
              <a:ext uri="{FF2B5EF4-FFF2-40B4-BE49-F238E27FC236}">
                <a16:creationId xmlns:a16="http://schemas.microsoft.com/office/drawing/2014/main" id="{8F6A56D1-97BF-EED6-4AA0-B052ECAE0D7C}"/>
              </a:ext>
            </a:extLst>
          </p:cNvPr>
          <p:cNvSpPr txBox="1"/>
          <p:nvPr/>
        </p:nvSpPr>
        <p:spPr>
          <a:xfrm>
            <a:off x="404601" y="6460141"/>
            <a:ext cx="285918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Source: </a:t>
            </a:r>
            <a:r>
              <a:rPr lang="en-US" sz="1000">
                <a:hlinkClick r:id="rId11"/>
              </a:rPr>
              <a:t>iave.org</a:t>
            </a:r>
            <a:endParaRPr lang="en-US" sz="1000"/>
          </a:p>
        </p:txBody>
      </p:sp>
    </p:spTree>
    <p:extLst>
      <p:ext uri="{BB962C8B-B14F-4D97-AF65-F5344CB8AC3E}">
        <p14:creationId xmlns:p14="http://schemas.microsoft.com/office/powerpoint/2010/main" val="2763370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 name="Picture 264">
            <a:extLst>
              <a:ext uri="{FF2B5EF4-FFF2-40B4-BE49-F238E27FC236}">
                <a16:creationId xmlns:a16="http://schemas.microsoft.com/office/drawing/2014/main" id="{130E6E3B-0A52-F999-A9BD-6F06A5476D7E}"/>
              </a:ext>
            </a:extLst>
          </p:cNvPr>
          <p:cNvPicPr>
            <a:picLocks noChangeAspect="1"/>
          </p:cNvPicPr>
          <p:nvPr/>
        </p:nvPicPr>
        <p:blipFill>
          <a:blip r:embed="rId2"/>
          <a:srcRect l="2963" t="30123" b="12346"/>
          <a:stretch>
            <a:fillRect/>
          </a:stretch>
        </p:blipFill>
        <p:spPr>
          <a:xfrm>
            <a:off x="1" y="1"/>
            <a:ext cx="12192002" cy="6824143"/>
          </a:xfrm>
          <a:prstGeom prst="rect">
            <a:avLst/>
          </a:prstGeom>
        </p:spPr>
      </p:pic>
      <p:sp>
        <p:nvSpPr>
          <p:cNvPr id="5" name="Title 4">
            <a:extLst>
              <a:ext uri="{FF2B5EF4-FFF2-40B4-BE49-F238E27FC236}">
                <a16:creationId xmlns:a16="http://schemas.microsoft.com/office/drawing/2014/main" id="{FB6E412B-9CC0-EA4F-1940-DAB060C2ABCD}"/>
              </a:ext>
            </a:extLst>
          </p:cNvPr>
          <p:cNvSpPr>
            <a:spLocks noGrp="1"/>
          </p:cNvSpPr>
          <p:nvPr>
            <p:ph type="title"/>
          </p:nvPr>
        </p:nvSpPr>
        <p:spPr/>
        <p:txBody>
          <a:bodyPr>
            <a:normAutofit/>
          </a:bodyPr>
          <a:lstStyle/>
          <a:p>
            <a:r>
              <a:rPr lang="en-US" sz="4000">
                <a:solidFill>
                  <a:srgbClr val="7030A0"/>
                </a:solidFill>
              </a:rPr>
              <a:t>                              </a:t>
            </a:r>
            <a:r>
              <a:rPr lang="en-US" sz="4000" b="1">
                <a:solidFill>
                  <a:srgbClr val="7030A0"/>
                </a:solidFill>
                <a:latin typeface="Arial"/>
                <a:cs typeface="Arial"/>
              </a:rPr>
              <a:t>Health Belief Model</a:t>
            </a:r>
            <a:br>
              <a:rPr lang="en-US" sz="4000" b="1">
                <a:latin typeface="Arial"/>
              </a:rPr>
            </a:br>
            <a:r>
              <a:rPr lang="en-US" sz="1400" b="0"/>
              <a:t>                                                                               </a:t>
            </a:r>
            <a:br>
              <a:rPr lang="en-US" sz="1400" b="0"/>
            </a:br>
            <a:r>
              <a:rPr lang="en-US" sz="1400" b="0"/>
              <a:t>                                                                           </a:t>
            </a:r>
            <a:r>
              <a:rPr lang="en-US" sz="1400"/>
              <a:t>       </a:t>
            </a:r>
            <a:r>
              <a:rPr lang="en-US" sz="1600" b="0">
                <a:latin typeface="Arial"/>
                <a:cs typeface="Arial"/>
              </a:rPr>
              <a:t> Understanding barriers to changing sleep </a:t>
            </a:r>
            <a:r>
              <a:rPr lang="en-US" sz="1600" b="0" err="1">
                <a:latin typeface="Arial"/>
                <a:cs typeface="Arial"/>
              </a:rPr>
              <a:t>behaviours</a:t>
            </a:r>
            <a:r>
              <a:rPr lang="en-US" sz="1600">
                <a:latin typeface="Arial"/>
                <a:cs typeface="Arial"/>
              </a:rPr>
              <a:t>​</a:t>
            </a:r>
          </a:p>
        </p:txBody>
      </p:sp>
      <p:sp>
        <p:nvSpPr>
          <p:cNvPr id="6" name="Content Placeholder 5">
            <a:extLst>
              <a:ext uri="{FF2B5EF4-FFF2-40B4-BE49-F238E27FC236}">
                <a16:creationId xmlns:a16="http://schemas.microsoft.com/office/drawing/2014/main" id="{AD7AB5CC-E228-2CC6-C336-3DDA98F67C23}"/>
              </a:ext>
            </a:extLst>
          </p:cNvPr>
          <p:cNvSpPr>
            <a:spLocks noGrp="1"/>
          </p:cNvSpPr>
          <p:nvPr>
            <p:ph sz="half" idx="1"/>
          </p:nvPr>
        </p:nvSpPr>
        <p:spPr/>
        <p:txBody>
          <a:bodyPr vert="horz" lIns="91440" tIns="45720" rIns="91440" bIns="45720" rtlCol="0" anchor="t">
            <a:normAutofit/>
          </a:bodyPr>
          <a:lstStyle/>
          <a:p>
            <a:r>
              <a:rPr lang="en-US" b="1">
                <a:solidFill>
                  <a:srgbClr val="7030A0"/>
                </a:solidFill>
                <a:latin typeface="Arial"/>
                <a:cs typeface="Arial"/>
              </a:rPr>
              <a:t>Health belief model components</a:t>
            </a:r>
          </a:p>
        </p:txBody>
      </p:sp>
      <p:pic>
        <p:nvPicPr>
          <p:cNvPr id="8" name="Content Placeholder 7">
            <a:extLst>
              <a:ext uri="{FF2B5EF4-FFF2-40B4-BE49-F238E27FC236}">
                <a16:creationId xmlns:a16="http://schemas.microsoft.com/office/drawing/2014/main" id="{DDDDC02C-CCBA-5B6F-F479-FC07A6707D92}"/>
              </a:ext>
            </a:extLst>
          </p:cNvPr>
          <p:cNvPicPr>
            <a:picLocks noGrp="1" noChangeAspect="1"/>
          </p:cNvPicPr>
          <p:nvPr>
            <p:ph sz="half" idx="2"/>
          </p:nvPr>
        </p:nvPicPr>
        <p:blipFill>
          <a:blip r:embed="rId3"/>
          <a:srcRect l="20617" t="37294" r="44074" b="25617"/>
          <a:stretch>
            <a:fillRect/>
          </a:stretch>
        </p:blipFill>
        <p:spPr>
          <a:xfrm>
            <a:off x="594497" y="2648379"/>
            <a:ext cx="4905022" cy="3382537"/>
          </a:xfrm>
          <a:prstGeom prst="rect">
            <a:avLst/>
          </a:prstGeom>
        </p:spPr>
      </p:pic>
      <p:sp>
        <p:nvSpPr>
          <p:cNvPr id="2" name="Date Placeholder 1">
            <a:extLst>
              <a:ext uri="{FF2B5EF4-FFF2-40B4-BE49-F238E27FC236}">
                <a16:creationId xmlns:a16="http://schemas.microsoft.com/office/drawing/2014/main" id="{23A81AA8-1868-DDC3-C980-2037BD869C76}"/>
              </a:ext>
            </a:extLst>
          </p:cNvPr>
          <p:cNvSpPr>
            <a:spLocks noGrp="1"/>
          </p:cNvSpPr>
          <p:nvPr>
            <p:ph type="dt" sz="half" idx="10"/>
          </p:nvPr>
        </p:nvSpPr>
        <p:spPr/>
        <p:txBody>
          <a:bodyPr/>
          <a:lstStyle/>
          <a:p>
            <a:fld id="{360BBE88-730B-4411-807D-8B5D7617C5B4}" type="datetime1">
              <a:rPr lang="en-US"/>
              <a:t>10/13/2025</a:t>
            </a:fld>
            <a:endParaRPr lang="en-US"/>
          </a:p>
        </p:txBody>
      </p:sp>
      <p:sp>
        <p:nvSpPr>
          <p:cNvPr id="4" name="Slide Number Placeholder 3">
            <a:extLst>
              <a:ext uri="{FF2B5EF4-FFF2-40B4-BE49-F238E27FC236}">
                <a16:creationId xmlns:a16="http://schemas.microsoft.com/office/drawing/2014/main" id="{0E07A6B1-314E-5D4C-980E-3DBACB059EC2}"/>
              </a:ext>
            </a:extLst>
          </p:cNvPr>
          <p:cNvSpPr>
            <a:spLocks noGrp="1"/>
          </p:cNvSpPr>
          <p:nvPr>
            <p:ph type="sldNum" sz="quarter" idx="12"/>
          </p:nvPr>
        </p:nvSpPr>
        <p:spPr/>
        <p:txBody>
          <a:bodyPr/>
          <a:lstStyle/>
          <a:p>
            <a:fld id="{CC057153-B650-4DEB-B370-79DDCFDCE934}" type="slidenum">
              <a:rPr lang="en-US" dirty="0"/>
              <a:t>33</a:t>
            </a:fld>
            <a:endParaRPr lang="en-US"/>
          </a:p>
        </p:txBody>
      </p:sp>
      <p:sp>
        <p:nvSpPr>
          <p:cNvPr id="9" name="TextBox 8">
            <a:extLst>
              <a:ext uri="{FF2B5EF4-FFF2-40B4-BE49-F238E27FC236}">
                <a16:creationId xmlns:a16="http://schemas.microsoft.com/office/drawing/2014/main" id="{4414F1BF-C873-A3A5-065C-F743AEE7C17D}"/>
              </a:ext>
            </a:extLst>
          </p:cNvPr>
          <p:cNvSpPr txBox="1"/>
          <p:nvPr/>
        </p:nvSpPr>
        <p:spPr>
          <a:xfrm>
            <a:off x="6235166" y="1713113"/>
            <a:ext cx="57962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7030A0"/>
                </a:solidFill>
                <a:latin typeface="Arial"/>
                <a:cs typeface="Arial"/>
              </a:rPr>
              <a:t>Application to sleep </a:t>
            </a:r>
            <a:r>
              <a:rPr lang="en-US" sz="2400" b="1" err="1">
                <a:solidFill>
                  <a:srgbClr val="7030A0"/>
                </a:solidFill>
                <a:latin typeface="Arial"/>
                <a:cs typeface="Arial"/>
              </a:rPr>
              <a:t>behaviour</a:t>
            </a:r>
            <a:r>
              <a:rPr lang="en-US" sz="2400" b="1">
                <a:solidFill>
                  <a:srgbClr val="7030A0"/>
                </a:solidFill>
                <a:latin typeface="Arial"/>
                <a:cs typeface="Arial"/>
              </a:rPr>
              <a:t> change</a:t>
            </a:r>
          </a:p>
        </p:txBody>
      </p:sp>
      <p:graphicFrame>
        <p:nvGraphicFramePr>
          <p:cNvPr id="262" name="Table 261">
            <a:extLst>
              <a:ext uri="{FF2B5EF4-FFF2-40B4-BE49-F238E27FC236}">
                <a16:creationId xmlns:a16="http://schemas.microsoft.com/office/drawing/2014/main" id="{6D1F55F6-B488-B5A7-A1BA-F1786C3F83A6}"/>
              </a:ext>
            </a:extLst>
          </p:cNvPr>
          <p:cNvGraphicFramePr>
            <a:graphicFrameLocks noGrp="1"/>
          </p:cNvGraphicFramePr>
          <p:nvPr>
            <p:extLst>
              <p:ext uri="{D42A27DB-BD31-4B8C-83A1-F6EECF244321}">
                <p14:modId xmlns:p14="http://schemas.microsoft.com/office/powerpoint/2010/main" val="3698953893"/>
              </p:ext>
            </p:extLst>
          </p:nvPr>
        </p:nvGraphicFramePr>
        <p:xfrm>
          <a:off x="6295813" y="2415709"/>
          <a:ext cx="5797927" cy="1303841"/>
        </p:xfrm>
        <a:graphic>
          <a:graphicData uri="http://schemas.openxmlformats.org/drawingml/2006/table">
            <a:tbl>
              <a:tblPr firstRow="1" bandRow="1">
                <a:tableStyleId>{5C22544A-7EE6-4342-B048-85BDC9FD1C3A}</a:tableStyleId>
              </a:tblPr>
              <a:tblGrid>
                <a:gridCol w="5797927">
                  <a:extLst>
                    <a:ext uri="{9D8B030D-6E8A-4147-A177-3AD203B41FA5}">
                      <a16:colId xmlns:a16="http://schemas.microsoft.com/office/drawing/2014/main" val="1261578989"/>
                    </a:ext>
                  </a:extLst>
                </a:gridCol>
              </a:tblGrid>
              <a:tr h="1303841">
                <a:tc>
                  <a:txBody>
                    <a:bodyPr/>
                    <a:lstStyle/>
                    <a:p>
                      <a:r>
                        <a:rPr lang="en-US">
                          <a:latin typeface="Arial"/>
                        </a:rPr>
                        <a:t>Perceived susceptibility and severity</a:t>
                      </a:r>
                    </a:p>
                    <a:p>
                      <a:pPr lvl="0">
                        <a:buNone/>
                      </a:pPr>
                      <a:r>
                        <a:rPr lang="en-US" sz="1100" b="0">
                          <a:latin typeface="Arial"/>
                        </a:rPr>
                        <a:t>Many don't </a:t>
                      </a:r>
                      <a:r>
                        <a:rPr lang="en-US" sz="1100" b="0" err="1">
                          <a:latin typeface="Arial"/>
                        </a:rPr>
                        <a:t>recognise</a:t>
                      </a:r>
                      <a:r>
                        <a:rPr lang="en-US" sz="1100" b="0">
                          <a:latin typeface="Arial"/>
                        </a:rPr>
                        <a:t> their vulnerability to health consequences of poor sleep, leading to underestimation of severity.( </a:t>
                      </a:r>
                      <a:r>
                        <a:rPr lang="en-US" sz="1100" b="0">
                          <a:latin typeface="Arial"/>
                          <a:hlinkClick r:id="rId4"/>
                        </a:rPr>
                        <a:t>mentalhealth.org 2024</a:t>
                      </a:r>
                      <a:r>
                        <a:rPr lang="en-US" sz="1100" b="0">
                          <a:latin typeface="Arial"/>
                        </a:rPr>
                        <a:t> )</a:t>
                      </a:r>
                    </a:p>
                  </a:txBody>
                  <a:tcPr>
                    <a:solidFill>
                      <a:schemeClr val="accent2"/>
                    </a:solidFill>
                  </a:tcPr>
                </a:tc>
                <a:extLst>
                  <a:ext uri="{0D108BD9-81ED-4DB2-BD59-A6C34878D82A}">
                    <a16:rowId xmlns:a16="http://schemas.microsoft.com/office/drawing/2014/main" val="1295926760"/>
                  </a:ext>
                </a:extLst>
              </a:tr>
            </a:tbl>
          </a:graphicData>
        </a:graphic>
      </p:graphicFrame>
      <p:graphicFrame>
        <p:nvGraphicFramePr>
          <p:cNvPr id="263" name="Table 262">
            <a:extLst>
              <a:ext uri="{FF2B5EF4-FFF2-40B4-BE49-F238E27FC236}">
                <a16:creationId xmlns:a16="http://schemas.microsoft.com/office/drawing/2014/main" id="{1E95FF09-23BC-DE49-841E-C8E9EAC9CD26}"/>
              </a:ext>
            </a:extLst>
          </p:cNvPr>
          <p:cNvGraphicFramePr>
            <a:graphicFrameLocks noGrp="1"/>
          </p:cNvGraphicFramePr>
          <p:nvPr>
            <p:extLst>
              <p:ext uri="{D42A27DB-BD31-4B8C-83A1-F6EECF244321}">
                <p14:modId xmlns:p14="http://schemas.microsoft.com/office/powerpoint/2010/main" val="3086339590"/>
              </p:ext>
            </p:extLst>
          </p:nvPr>
        </p:nvGraphicFramePr>
        <p:xfrm>
          <a:off x="6282266" y="3776133"/>
          <a:ext cx="5747124" cy="1249680"/>
        </p:xfrm>
        <a:graphic>
          <a:graphicData uri="http://schemas.openxmlformats.org/drawingml/2006/table">
            <a:tbl>
              <a:tblPr firstRow="1" bandRow="1">
                <a:tableStyleId>{5C22544A-7EE6-4342-B048-85BDC9FD1C3A}</a:tableStyleId>
              </a:tblPr>
              <a:tblGrid>
                <a:gridCol w="5747124">
                  <a:extLst>
                    <a:ext uri="{9D8B030D-6E8A-4147-A177-3AD203B41FA5}">
                      <a16:colId xmlns:a16="http://schemas.microsoft.com/office/drawing/2014/main" val="2968821132"/>
                    </a:ext>
                  </a:extLst>
                </a:gridCol>
              </a:tblGrid>
              <a:tr h="1134541">
                <a:tc>
                  <a:txBody>
                    <a:bodyPr/>
                    <a:lstStyle/>
                    <a:p>
                      <a:pPr lvl="0" algn="l">
                        <a:lnSpc>
                          <a:spcPct val="100000"/>
                        </a:lnSpc>
                        <a:spcBef>
                          <a:spcPts val="0"/>
                        </a:spcBef>
                        <a:spcAft>
                          <a:spcPts val="0"/>
                        </a:spcAft>
                        <a:buNone/>
                      </a:pPr>
                      <a:r>
                        <a:rPr lang="en-US" sz="1800" b="0" i="0" u="none" strike="noStrike" noProof="0">
                          <a:latin typeface="Arial"/>
                        </a:rPr>
                        <a:t>Perceived susceptibility and severity</a:t>
                      </a:r>
                    </a:p>
                    <a:p>
                      <a:pPr lvl="0">
                        <a:buNone/>
                      </a:pPr>
                      <a:endParaRPr lang="en-US" sz="1800" b="0" i="0" u="none" strike="noStrike" noProof="0">
                        <a:latin typeface="Arial"/>
                      </a:endParaRPr>
                    </a:p>
                    <a:p>
                      <a:pPr lvl="0">
                        <a:buNone/>
                      </a:pPr>
                      <a:r>
                        <a:rPr lang="en-US" sz="1100" b="0"/>
                        <a:t>Benefits(better health, improved mode) often seen less immediate then barriers(social media, work schedules, Comfort habits)</a:t>
                      </a:r>
                      <a:r>
                        <a:rPr lang="en-US" sz="1100" b="0">
                          <a:hlinkClick r:id="rId4"/>
                        </a:rPr>
                        <a:t>mentalhealth2024</a:t>
                      </a:r>
                    </a:p>
                    <a:p>
                      <a:pPr lvl="0">
                        <a:buNone/>
                      </a:pPr>
                      <a:endParaRPr lang="en-US"/>
                    </a:p>
                  </a:txBody>
                  <a:tcPr/>
                </a:tc>
                <a:extLst>
                  <a:ext uri="{0D108BD9-81ED-4DB2-BD59-A6C34878D82A}">
                    <a16:rowId xmlns:a16="http://schemas.microsoft.com/office/drawing/2014/main" val="312956168"/>
                  </a:ext>
                </a:extLst>
              </a:tr>
            </a:tbl>
          </a:graphicData>
        </a:graphic>
      </p:graphicFrame>
      <p:graphicFrame>
        <p:nvGraphicFramePr>
          <p:cNvPr id="264" name="Table 263">
            <a:extLst>
              <a:ext uri="{FF2B5EF4-FFF2-40B4-BE49-F238E27FC236}">
                <a16:creationId xmlns:a16="http://schemas.microsoft.com/office/drawing/2014/main" id="{D0B892BA-80F1-C156-2636-553352BA82B5}"/>
              </a:ext>
            </a:extLst>
          </p:cNvPr>
          <p:cNvGraphicFramePr>
            <a:graphicFrameLocks noGrp="1"/>
          </p:cNvGraphicFramePr>
          <p:nvPr>
            <p:extLst>
              <p:ext uri="{D42A27DB-BD31-4B8C-83A1-F6EECF244321}">
                <p14:modId xmlns:p14="http://schemas.microsoft.com/office/powerpoint/2010/main" val="203862074"/>
              </p:ext>
            </p:extLst>
          </p:nvPr>
        </p:nvGraphicFramePr>
        <p:xfrm>
          <a:off x="6243277" y="5033042"/>
          <a:ext cx="5853238" cy="1112672"/>
        </p:xfrm>
        <a:graphic>
          <a:graphicData uri="http://schemas.openxmlformats.org/drawingml/2006/table">
            <a:tbl>
              <a:tblPr firstRow="1" bandRow="1">
                <a:tableStyleId>{5C22544A-7EE6-4342-B048-85BDC9FD1C3A}</a:tableStyleId>
              </a:tblPr>
              <a:tblGrid>
                <a:gridCol w="5853238">
                  <a:extLst>
                    <a:ext uri="{9D8B030D-6E8A-4147-A177-3AD203B41FA5}">
                      <a16:colId xmlns:a16="http://schemas.microsoft.com/office/drawing/2014/main" val="965138555"/>
                    </a:ext>
                  </a:extLst>
                </a:gridCol>
              </a:tblGrid>
              <a:tr h="1112672">
                <a:tc>
                  <a:txBody>
                    <a:bodyPr/>
                    <a:lstStyle/>
                    <a:p>
                      <a:r>
                        <a:rPr lang="en-US"/>
                        <a:t>Self effectiveness</a:t>
                      </a:r>
                    </a:p>
                    <a:p>
                      <a:pPr lvl="0">
                        <a:buNone/>
                      </a:pPr>
                      <a:r>
                        <a:rPr lang="en-US" sz="1100" b="0">
                          <a:latin typeface="Arial"/>
                        </a:rPr>
                        <a:t>Many lack of confidence in their ability to consistently maintain good hygiene, sleep</a:t>
                      </a:r>
                    </a:p>
                    <a:p>
                      <a:pPr lvl="0">
                        <a:buNone/>
                      </a:pPr>
                      <a:r>
                        <a:rPr lang="en-US" sz="1100" b="0">
                          <a:latin typeface="Arial"/>
                          <a:hlinkClick r:id="rId4"/>
                        </a:rPr>
                        <a:t>mentalhealth2024</a:t>
                      </a:r>
                      <a:endParaRPr lang="en-US" sz="1100" b="0">
                        <a:latin typeface="Arial"/>
                      </a:endParaRPr>
                    </a:p>
                  </a:txBody>
                  <a:tcPr>
                    <a:solidFill>
                      <a:schemeClr val="accent5">
                        <a:lumMod val="60000"/>
                        <a:lumOff val="40000"/>
                      </a:schemeClr>
                    </a:solidFill>
                  </a:tcPr>
                </a:tc>
                <a:extLst>
                  <a:ext uri="{0D108BD9-81ED-4DB2-BD59-A6C34878D82A}">
                    <a16:rowId xmlns:a16="http://schemas.microsoft.com/office/drawing/2014/main" val="2037809720"/>
                  </a:ext>
                </a:extLst>
              </a:tr>
            </a:tbl>
          </a:graphicData>
        </a:graphic>
      </p:graphicFrame>
      <p:sp>
        <p:nvSpPr>
          <p:cNvPr id="7" name="TextBox 6">
            <a:extLst>
              <a:ext uri="{FF2B5EF4-FFF2-40B4-BE49-F238E27FC236}">
                <a16:creationId xmlns:a16="http://schemas.microsoft.com/office/drawing/2014/main" id="{BEBB450F-5E89-F2AD-E9F6-FA064D581229}"/>
              </a:ext>
            </a:extLst>
          </p:cNvPr>
          <p:cNvSpPr txBox="1"/>
          <p:nvPr/>
        </p:nvSpPr>
        <p:spPr>
          <a:xfrm>
            <a:off x="461319" y="6145428"/>
            <a:ext cx="517336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solidFill>
                  <a:srgbClr val="131314"/>
                </a:solidFill>
                <a:latin typeface="Arial"/>
                <a:cs typeface="Arial"/>
              </a:rPr>
              <a:t>Glanz, K., Rimer, B. K., &amp; Viswanath, K. (Eds.). (2008). </a:t>
            </a:r>
            <a:r>
              <a:rPr lang="en-US" sz="1100" b="1" i="1">
                <a:solidFill>
                  <a:srgbClr val="131314"/>
                </a:solidFill>
                <a:latin typeface="Arial"/>
                <a:cs typeface="Arial"/>
              </a:rPr>
              <a:t>Health behavior and health education: Theory, research, and practice</a:t>
            </a:r>
            <a:r>
              <a:rPr lang="en-US" sz="1100" b="1">
                <a:solidFill>
                  <a:srgbClr val="131314"/>
                </a:solidFill>
                <a:latin typeface="Arial"/>
                <a:cs typeface="Arial"/>
              </a:rPr>
              <a:t> (4th ed.). Jossey-Bass</a:t>
            </a:r>
            <a:endParaRPr lang="en-GB">
              <a:latin typeface="Arial"/>
              <a:cs typeface="Arial"/>
            </a:endParaRPr>
          </a:p>
        </p:txBody>
      </p:sp>
      <p:sp>
        <p:nvSpPr>
          <p:cNvPr id="10" name="TextBox 9">
            <a:extLst>
              <a:ext uri="{FF2B5EF4-FFF2-40B4-BE49-F238E27FC236}">
                <a16:creationId xmlns:a16="http://schemas.microsoft.com/office/drawing/2014/main" id="{BDF75AFB-C3CF-CC24-DEBF-5EDF470BF127}"/>
              </a:ext>
            </a:extLst>
          </p:cNvPr>
          <p:cNvSpPr txBox="1"/>
          <p:nvPr/>
        </p:nvSpPr>
        <p:spPr>
          <a:xfrm>
            <a:off x="4457419" y="6454135"/>
            <a:ext cx="163716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psycnet.org</a:t>
            </a:r>
            <a:endParaRPr lang="en-US" sz="1000">
              <a:latin typeface="Arial"/>
              <a:cs typeface="Arial"/>
            </a:endParaRPr>
          </a:p>
        </p:txBody>
      </p:sp>
      <p:sp>
        <p:nvSpPr>
          <p:cNvPr id="12" name="TextBox 11">
            <a:extLst>
              <a:ext uri="{FF2B5EF4-FFF2-40B4-BE49-F238E27FC236}">
                <a16:creationId xmlns:a16="http://schemas.microsoft.com/office/drawing/2014/main" id="{A437D75D-771A-35FD-935D-29EC0E4F63E5}"/>
              </a:ext>
            </a:extLst>
          </p:cNvPr>
          <p:cNvSpPr txBox="1"/>
          <p:nvPr/>
        </p:nvSpPr>
        <p:spPr>
          <a:xfrm>
            <a:off x="3205532" y="6359445"/>
            <a:ext cx="13920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1000">
                <a:latin typeface="Arial"/>
                <a:cs typeface="Arial"/>
                <a:hlinkClick r:id="rId6"/>
              </a:rPr>
              <a:t>mentalhealthmatters</a:t>
            </a:r>
            <a:endParaRPr lang="en-US" sz="1000">
              <a:latin typeface="Arial"/>
              <a:cs typeface="Arial"/>
            </a:endParaRPr>
          </a:p>
        </p:txBody>
      </p:sp>
    </p:spTree>
    <p:extLst>
      <p:ext uri="{BB962C8B-B14F-4D97-AF65-F5344CB8AC3E}">
        <p14:creationId xmlns:p14="http://schemas.microsoft.com/office/powerpoint/2010/main" val="17697002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83D3D5B-CCD4-692A-9F56-E6456725F4CD}"/>
              </a:ext>
            </a:extLst>
          </p:cNvPr>
          <p:cNvPicPr>
            <a:picLocks noChangeAspect="1"/>
          </p:cNvPicPr>
          <p:nvPr/>
        </p:nvPicPr>
        <p:blipFill>
          <a:blip r:embed="rId2"/>
          <a:srcRect l="-280" t="30252" r="-280" b="12144"/>
          <a:stretch>
            <a:fillRect/>
          </a:stretch>
        </p:blipFill>
        <p:spPr>
          <a:xfrm>
            <a:off x="-6404" y="-340"/>
            <a:ext cx="12198410" cy="6857609"/>
          </a:xfrm>
          <a:prstGeom prst="rect">
            <a:avLst/>
          </a:prstGeom>
        </p:spPr>
      </p:pic>
      <p:sp>
        <p:nvSpPr>
          <p:cNvPr id="5" name="Title 4">
            <a:extLst>
              <a:ext uri="{FF2B5EF4-FFF2-40B4-BE49-F238E27FC236}">
                <a16:creationId xmlns:a16="http://schemas.microsoft.com/office/drawing/2014/main" id="{0815E274-D295-8873-1450-B3CCF018BC02}"/>
              </a:ext>
            </a:extLst>
          </p:cNvPr>
          <p:cNvSpPr>
            <a:spLocks noGrp="1"/>
          </p:cNvSpPr>
          <p:nvPr>
            <p:ph type="title"/>
          </p:nvPr>
        </p:nvSpPr>
        <p:spPr>
          <a:xfrm>
            <a:off x="417090" y="110322"/>
            <a:ext cx="10747895" cy="1253638"/>
          </a:xfrm>
        </p:spPr>
        <p:txBody>
          <a:bodyPr>
            <a:normAutofit fontScale="90000"/>
          </a:bodyPr>
          <a:lstStyle/>
          <a:p>
            <a:r>
              <a:rPr lang="en-US" sz="4000" b="1">
                <a:solidFill>
                  <a:srgbClr val="7030A0"/>
                </a:solidFill>
                <a:latin typeface="Arial"/>
                <a:cs typeface="Arial"/>
              </a:rPr>
              <a:t>Transtheoretical Model (Stages Of Change)</a:t>
            </a:r>
            <a:br>
              <a:rPr lang="en-US" sz="4000" b="1">
                <a:latin typeface="Arial"/>
                <a:cs typeface="Arial"/>
              </a:rPr>
            </a:br>
            <a:br>
              <a:rPr lang="en-US" sz="4000">
                <a:latin typeface="Arial"/>
                <a:cs typeface="Arial"/>
              </a:rPr>
            </a:br>
            <a:r>
              <a:rPr lang="en-US" sz="1100">
                <a:latin typeface="Arial"/>
                <a:cs typeface="Arial"/>
              </a:rPr>
              <a:t>Progression through stages of sleep, </a:t>
            </a:r>
            <a:r>
              <a:rPr lang="en-US" sz="1100" err="1">
                <a:latin typeface="Arial"/>
                <a:cs typeface="Arial"/>
              </a:rPr>
              <a:t>behaviour</a:t>
            </a:r>
            <a:r>
              <a:rPr lang="en-US" sz="1100">
                <a:latin typeface="Arial"/>
                <a:cs typeface="Arial"/>
              </a:rPr>
              <a:t> change​Progression through stages of sleep, </a:t>
            </a:r>
            <a:r>
              <a:rPr lang="en-US" sz="1100" err="1">
                <a:latin typeface="Arial"/>
                <a:cs typeface="Arial"/>
              </a:rPr>
              <a:t>behaviour</a:t>
            </a:r>
            <a:r>
              <a:rPr lang="en-US" sz="1100">
                <a:latin typeface="Arial"/>
                <a:cs typeface="Arial"/>
              </a:rPr>
              <a:t> change</a:t>
            </a:r>
          </a:p>
        </p:txBody>
      </p:sp>
      <p:sp>
        <p:nvSpPr>
          <p:cNvPr id="6" name="Content Placeholder 5">
            <a:extLst>
              <a:ext uri="{FF2B5EF4-FFF2-40B4-BE49-F238E27FC236}">
                <a16:creationId xmlns:a16="http://schemas.microsoft.com/office/drawing/2014/main" id="{C5F4C4C1-2DB6-42CC-2E65-F38CBE696BB7}"/>
              </a:ext>
            </a:extLst>
          </p:cNvPr>
          <p:cNvSpPr>
            <a:spLocks noGrp="1"/>
          </p:cNvSpPr>
          <p:nvPr>
            <p:ph sz="half" idx="1"/>
          </p:nvPr>
        </p:nvSpPr>
        <p:spPr/>
        <p:txBody>
          <a:bodyPr vert="horz" lIns="91440" tIns="45720" rIns="91440" bIns="45720" rtlCol="0" anchor="t">
            <a:normAutofit/>
          </a:bodyPr>
          <a:lstStyle/>
          <a:p>
            <a:pPr marL="0" indent="0">
              <a:buNone/>
            </a:pPr>
            <a:endParaRPr lang="en-US"/>
          </a:p>
          <a:p>
            <a:pPr marL="0" indent="0">
              <a:buNone/>
            </a:pPr>
            <a:endParaRPr lang="en-US"/>
          </a:p>
        </p:txBody>
      </p:sp>
      <p:sp>
        <p:nvSpPr>
          <p:cNvPr id="15" name="Content Placeholder 14">
            <a:extLst>
              <a:ext uri="{FF2B5EF4-FFF2-40B4-BE49-F238E27FC236}">
                <a16:creationId xmlns:a16="http://schemas.microsoft.com/office/drawing/2014/main" id="{0C9EE19A-146E-D8C8-4CCD-A4B33B438E42}"/>
              </a:ext>
            </a:extLst>
          </p:cNvPr>
          <p:cNvSpPr>
            <a:spLocks noGrp="1"/>
          </p:cNvSpPr>
          <p:nvPr>
            <p:ph sz="half" idx="2"/>
          </p:nvPr>
        </p:nvSpPr>
        <p:spPr>
          <a:xfrm>
            <a:off x="5983386" y="1535660"/>
            <a:ext cx="5181600" cy="4351338"/>
          </a:xfrm>
        </p:spPr>
        <p:txBody>
          <a:bodyPr vert="horz" lIns="91440" tIns="45720" rIns="91440" bIns="45720" rtlCol="0" anchor="t">
            <a:normAutofit/>
          </a:bodyPr>
          <a:lstStyle/>
          <a:p>
            <a:r>
              <a:rPr lang="en-US" sz="2000" b="1">
                <a:solidFill>
                  <a:srgbClr val="7030A0"/>
                </a:solidFill>
                <a:latin typeface="Arial"/>
                <a:cs typeface="Arial"/>
              </a:rPr>
              <a:t>Barriers at each stage for sleep </a:t>
            </a:r>
            <a:r>
              <a:rPr lang="en-US" sz="2000" b="1" err="1">
                <a:solidFill>
                  <a:srgbClr val="7030A0"/>
                </a:solidFill>
                <a:latin typeface="Arial"/>
                <a:cs typeface="Arial"/>
              </a:rPr>
              <a:t>behaviour</a:t>
            </a:r>
            <a:endParaRPr lang="en-US" sz="2000" b="1">
              <a:solidFill>
                <a:srgbClr val="7030A0"/>
              </a:solidFill>
              <a:latin typeface="Arial"/>
              <a:cs typeface="Arial"/>
            </a:endParaRPr>
          </a:p>
          <a:p>
            <a:endParaRPr lang="en-US" sz="1400" b="1">
              <a:latin typeface="Arial"/>
              <a:cs typeface="Arial"/>
            </a:endParaRPr>
          </a:p>
        </p:txBody>
      </p:sp>
      <p:sp>
        <p:nvSpPr>
          <p:cNvPr id="2" name="Date Placeholder 1">
            <a:extLst>
              <a:ext uri="{FF2B5EF4-FFF2-40B4-BE49-F238E27FC236}">
                <a16:creationId xmlns:a16="http://schemas.microsoft.com/office/drawing/2014/main" id="{7DC0C1AC-DE2F-6EC9-3CBE-8DB08787C46C}"/>
              </a:ext>
            </a:extLst>
          </p:cNvPr>
          <p:cNvSpPr>
            <a:spLocks noGrp="1"/>
          </p:cNvSpPr>
          <p:nvPr>
            <p:ph type="dt" sz="half" idx="10"/>
          </p:nvPr>
        </p:nvSpPr>
        <p:spPr/>
        <p:txBody>
          <a:bodyPr/>
          <a:lstStyle/>
          <a:p>
            <a:fld id="{5067C3B7-8344-4D82-ACA5-C3846267B518}" type="datetime1">
              <a:rPr lang="en-US"/>
              <a:t>10/13/2025</a:t>
            </a:fld>
            <a:endParaRPr lang="en-US"/>
          </a:p>
        </p:txBody>
      </p:sp>
      <p:sp>
        <p:nvSpPr>
          <p:cNvPr id="4" name="Slide Number Placeholder 3">
            <a:extLst>
              <a:ext uri="{FF2B5EF4-FFF2-40B4-BE49-F238E27FC236}">
                <a16:creationId xmlns:a16="http://schemas.microsoft.com/office/drawing/2014/main" id="{B0AE3087-E12F-3F92-B432-55DBD9E7FFB8}"/>
              </a:ext>
            </a:extLst>
          </p:cNvPr>
          <p:cNvSpPr>
            <a:spLocks noGrp="1"/>
          </p:cNvSpPr>
          <p:nvPr>
            <p:ph type="sldNum" sz="quarter" idx="12"/>
          </p:nvPr>
        </p:nvSpPr>
        <p:spPr/>
        <p:txBody>
          <a:bodyPr/>
          <a:lstStyle/>
          <a:p>
            <a:fld id="{CC057153-B650-4DEB-B370-79DDCFDCE934}" type="slidenum">
              <a:rPr lang="en-US" dirty="0"/>
              <a:t>34</a:t>
            </a:fld>
            <a:endParaRPr lang="en-US"/>
          </a:p>
        </p:txBody>
      </p:sp>
      <p:graphicFrame>
        <p:nvGraphicFramePr>
          <p:cNvPr id="11" name="Table 10">
            <a:extLst>
              <a:ext uri="{FF2B5EF4-FFF2-40B4-BE49-F238E27FC236}">
                <a16:creationId xmlns:a16="http://schemas.microsoft.com/office/drawing/2014/main" id="{E0B443A6-A15F-C96A-AE4D-60DB5AE54E1B}"/>
              </a:ext>
            </a:extLst>
          </p:cNvPr>
          <p:cNvGraphicFramePr>
            <a:graphicFrameLocks noGrp="1"/>
          </p:cNvGraphicFramePr>
          <p:nvPr>
            <p:extLst>
              <p:ext uri="{D42A27DB-BD31-4B8C-83A1-F6EECF244321}">
                <p14:modId xmlns:p14="http://schemas.microsoft.com/office/powerpoint/2010/main" val="3093534403"/>
              </p:ext>
            </p:extLst>
          </p:nvPr>
        </p:nvGraphicFramePr>
        <p:xfrm>
          <a:off x="269734" y="1537486"/>
          <a:ext cx="5475639" cy="4541520"/>
        </p:xfrm>
        <a:graphic>
          <a:graphicData uri="http://schemas.openxmlformats.org/drawingml/2006/table">
            <a:tbl>
              <a:tblPr firstRow="1" bandRow="1">
                <a:tableStyleId>{5C22544A-7EE6-4342-B048-85BDC9FD1C3A}</a:tableStyleId>
              </a:tblPr>
              <a:tblGrid>
                <a:gridCol w="5475639">
                  <a:extLst>
                    <a:ext uri="{9D8B030D-6E8A-4147-A177-3AD203B41FA5}">
                      <a16:colId xmlns:a16="http://schemas.microsoft.com/office/drawing/2014/main" val="1085965454"/>
                    </a:ext>
                  </a:extLst>
                </a:gridCol>
              </a:tblGrid>
              <a:tr h="4451467">
                <a:tc>
                  <a:txBody>
                    <a:bodyPr/>
                    <a:lstStyle/>
                    <a:p>
                      <a:endParaRPr lang="en-US"/>
                    </a:p>
                    <a:p>
                      <a:pPr marL="285750" lvl="0" indent="-285750">
                        <a:buFont typeface="Arial"/>
                        <a:buChar char="•"/>
                      </a:pPr>
                      <a:r>
                        <a:rPr lang="en-US">
                          <a:solidFill>
                            <a:srgbClr val="7030A0"/>
                          </a:solidFill>
                        </a:rPr>
                        <a:t>Stages of change model</a:t>
                      </a:r>
                    </a:p>
                    <a:p>
                      <a:pPr lvl="0">
                        <a:buNone/>
                      </a:pPr>
                      <a:endParaRPr lang="en-US">
                        <a:solidFill>
                          <a:schemeClr val="tx1"/>
                        </a:solidFill>
                      </a:endParaRPr>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lgn="l">
                        <a:lnSpc>
                          <a:spcPct val="100000"/>
                        </a:lnSpc>
                        <a:spcBef>
                          <a:spcPts val="0"/>
                        </a:spcBef>
                        <a:spcAft>
                          <a:spcPts val="0"/>
                        </a:spcAft>
                        <a:buNone/>
                      </a:pPr>
                      <a:r>
                        <a:rPr lang="en-US" sz="1100" b="0" i="0" u="none" strike="noStrike" noProof="0">
                          <a:solidFill>
                            <a:srgbClr val="000000"/>
                          </a:solidFill>
                          <a:latin typeface="Arial"/>
                        </a:rPr>
                        <a:t>The model describes how individuals progress through stages when changing </a:t>
                      </a:r>
                      <a:r>
                        <a:rPr lang="en-US" sz="1100" b="0" i="0" u="none" strike="noStrike" noProof="0" err="1">
                          <a:solidFill>
                            <a:srgbClr val="000000"/>
                          </a:solidFill>
                          <a:latin typeface="Arial"/>
                        </a:rPr>
                        <a:t>behaviour</a:t>
                      </a:r>
                      <a:endParaRPr lang="en-US" sz="1100" b="0" i="0" u="none" strike="noStrike" noProof="0" err="1">
                        <a:latin typeface="Arial"/>
                      </a:endParaRPr>
                    </a:p>
                    <a:p>
                      <a:pPr lvl="0">
                        <a:buNone/>
                      </a:pPr>
                      <a:endParaRPr lang="en-US"/>
                    </a:p>
                  </a:txBody>
                  <a:tcPr>
                    <a:solidFill>
                      <a:schemeClr val="bg2">
                        <a:lumMod val="90000"/>
                      </a:schemeClr>
                    </a:solidFill>
                  </a:tcPr>
                </a:tc>
                <a:extLst>
                  <a:ext uri="{0D108BD9-81ED-4DB2-BD59-A6C34878D82A}">
                    <a16:rowId xmlns:a16="http://schemas.microsoft.com/office/drawing/2014/main" val="1013432380"/>
                  </a:ext>
                </a:extLst>
              </a:tr>
            </a:tbl>
          </a:graphicData>
        </a:graphic>
      </p:graphicFrame>
      <p:pic>
        <p:nvPicPr>
          <p:cNvPr id="12" name="Picture 11">
            <a:extLst>
              <a:ext uri="{FF2B5EF4-FFF2-40B4-BE49-F238E27FC236}">
                <a16:creationId xmlns:a16="http://schemas.microsoft.com/office/drawing/2014/main" id="{643523EA-DE0A-927B-E24F-1CC2396BF707}"/>
              </a:ext>
            </a:extLst>
          </p:cNvPr>
          <p:cNvPicPr>
            <a:picLocks noChangeAspect="1"/>
          </p:cNvPicPr>
          <p:nvPr/>
        </p:nvPicPr>
        <p:blipFill>
          <a:blip r:embed="rId3"/>
          <a:stretch>
            <a:fillRect/>
          </a:stretch>
        </p:blipFill>
        <p:spPr>
          <a:xfrm>
            <a:off x="1644580" y="2338178"/>
            <a:ext cx="2813584" cy="2795293"/>
          </a:xfrm>
          <a:prstGeom prst="rect">
            <a:avLst/>
          </a:prstGeom>
        </p:spPr>
      </p:pic>
      <p:sp>
        <p:nvSpPr>
          <p:cNvPr id="16" name="Rectangle: Rounded Corners 15">
            <a:extLst>
              <a:ext uri="{FF2B5EF4-FFF2-40B4-BE49-F238E27FC236}">
                <a16:creationId xmlns:a16="http://schemas.microsoft.com/office/drawing/2014/main" id="{75D13694-FF48-65A9-F6FD-5607E5FC4C5F}"/>
              </a:ext>
            </a:extLst>
          </p:cNvPr>
          <p:cNvSpPr/>
          <p:nvPr/>
        </p:nvSpPr>
        <p:spPr>
          <a:xfrm>
            <a:off x="6257841" y="1881397"/>
            <a:ext cx="5007621" cy="91440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r>
              <a:rPr lang="en-US" b="1">
                <a:solidFill>
                  <a:schemeClr val="tx1"/>
                </a:solidFill>
                <a:latin typeface="Arial"/>
                <a:cs typeface="Arial"/>
              </a:rPr>
              <a:t>Pre-contemplation</a:t>
            </a:r>
          </a:p>
          <a:p>
            <a:pPr algn="just"/>
            <a:r>
              <a:rPr lang="en-US" sz="1200">
                <a:solidFill>
                  <a:schemeClr val="tx1"/>
                </a:solidFill>
                <a:latin typeface="Arial"/>
                <a:cs typeface="Arial"/>
              </a:rPr>
              <a:t>Unawareness that poor sleep is problematic, denial of connection between sleep and health issues.    </a:t>
            </a:r>
          </a:p>
        </p:txBody>
      </p:sp>
      <p:sp>
        <p:nvSpPr>
          <p:cNvPr id="18" name="Rectangle: Rounded Corners 17">
            <a:extLst>
              <a:ext uri="{FF2B5EF4-FFF2-40B4-BE49-F238E27FC236}">
                <a16:creationId xmlns:a16="http://schemas.microsoft.com/office/drawing/2014/main" id="{86039EE9-C4D2-7177-94AA-22ABC6FE9858}"/>
              </a:ext>
            </a:extLst>
          </p:cNvPr>
          <p:cNvSpPr/>
          <p:nvPr/>
        </p:nvSpPr>
        <p:spPr>
          <a:xfrm>
            <a:off x="6251098" y="2967080"/>
            <a:ext cx="5007621" cy="91440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r>
              <a:rPr lang="en-US" b="1">
                <a:solidFill>
                  <a:schemeClr val="tx1"/>
                </a:solidFill>
              </a:rPr>
              <a:t>Contemplation</a:t>
            </a:r>
          </a:p>
          <a:p>
            <a:pPr algn="just"/>
            <a:r>
              <a:rPr lang="en-US" sz="1200">
                <a:solidFill>
                  <a:schemeClr val="tx1"/>
                </a:solidFill>
                <a:latin typeface="Arial"/>
                <a:cs typeface="Arial"/>
              </a:rPr>
              <a:t>Changing sleep habits benefit seem distant while sacrifices feel immediate.</a:t>
            </a:r>
          </a:p>
        </p:txBody>
      </p:sp>
      <p:sp>
        <p:nvSpPr>
          <p:cNvPr id="19" name="Rectangle: Rounded Corners 18">
            <a:extLst>
              <a:ext uri="{FF2B5EF4-FFF2-40B4-BE49-F238E27FC236}">
                <a16:creationId xmlns:a16="http://schemas.microsoft.com/office/drawing/2014/main" id="{62EA7626-2186-5976-983A-D5B59ABD0F06}"/>
              </a:ext>
            </a:extLst>
          </p:cNvPr>
          <p:cNvSpPr/>
          <p:nvPr/>
        </p:nvSpPr>
        <p:spPr>
          <a:xfrm>
            <a:off x="6257841" y="3998813"/>
            <a:ext cx="5061568" cy="914400"/>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b="1">
                <a:solidFill>
                  <a:schemeClr val="tx1"/>
                </a:solidFill>
              </a:rPr>
              <a:t>Preparation</a:t>
            </a:r>
          </a:p>
          <a:p>
            <a:r>
              <a:rPr lang="en-US" sz="1200">
                <a:solidFill>
                  <a:schemeClr val="tx1"/>
                </a:solidFill>
                <a:latin typeface="Arial"/>
                <a:cs typeface="Arial"/>
              </a:rPr>
              <a:t>Lack of practical plan uncertainty about which sleep habits to change first.</a:t>
            </a:r>
          </a:p>
        </p:txBody>
      </p:sp>
      <p:sp>
        <p:nvSpPr>
          <p:cNvPr id="20" name="Rectangle: Rounded Corners 19">
            <a:extLst>
              <a:ext uri="{FF2B5EF4-FFF2-40B4-BE49-F238E27FC236}">
                <a16:creationId xmlns:a16="http://schemas.microsoft.com/office/drawing/2014/main" id="{CC6E88F9-153D-3F34-09A1-A28C899D2B45}"/>
              </a:ext>
            </a:extLst>
          </p:cNvPr>
          <p:cNvSpPr/>
          <p:nvPr/>
        </p:nvSpPr>
        <p:spPr>
          <a:xfrm>
            <a:off x="6237611" y="5023805"/>
            <a:ext cx="5027850" cy="860454"/>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b="1">
                <a:solidFill>
                  <a:schemeClr val="tx1"/>
                </a:solidFill>
              </a:rPr>
              <a:t>Maintenance</a:t>
            </a:r>
          </a:p>
          <a:p>
            <a:r>
              <a:rPr lang="en-US" sz="1200">
                <a:solidFill>
                  <a:schemeClr val="tx1"/>
                </a:solidFill>
                <a:latin typeface="Arial"/>
                <a:cs typeface="Arial"/>
              </a:rPr>
              <a:t>Life events, triggering, bored, done with routine, declining motivation overtime.</a:t>
            </a:r>
          </a:p>
        </p:txBody>
      </p:sp>
      <p:sp>
        <p:nvSpPr>
          <p:cNvPr id="7" name="TextBox 6">
            <a:extLst>
              <a:ext uri="{FF2B5EF4-FFF2-40B4-BE49-F238E27FC236}">
                <a16:creationId xmlns:a16="http://schemas.microsoft.com/office/drawing/2014/main" id="{3FB5AD6C-3A33-5435-F498-24789D533693}"/>
              </a:ext>
            </a:extLst>
          </p:cNvPr>
          <p:cNvSpPr txBox="1"/>
          <p:nvPr/>
        </p:nvSpPr>
        <p:spPr>
          <a:xfrm>
            <a:off x="2355983" y="6012076"/>
            <a:ext cx="21179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Source: (</a:t>
            </a:r>
            <a:r>
              <a:rPr lang="en-US" sz="1000">
                <a:latin typeface="Arial"/>
                <a:cs typeface="Arial"/>
                <a:hlinkClick r:id="rId4"/>
              </a:rPr>
              <a:t>stages of change</a:t>
            </a:r>
            <a:r>
              <a:rPr lang="en-US" sz="1000">
                <a:latin typeface="Arial"/>
                <a:cs typeface="Arial"/>
              </a:rPr>
              <a:t> 2020)</a:t>
            </a:r>
          </a:p>
        </p:txBody>
      </p:sp>
      <p:sp>
        <p:nvSpPr>
          <p:cNvPr id="8" name="TextBox 7">
            <a:extLst>
              <a:ext uri="{FF2B5EF4-FFF2-40B4-BE49-F238E27FC236}">
                <a16:creationId xmlns:a16="http://schemas.microsoft.com/office/drawing/2014/main" id="{B05DCBD2-6086-850B-5EC6-C8B898BE4DE2}"/>
              </a:ext>
            </a:extLst>
          </p:cNvPr>
          <p:cNvSpPr txBox="1"/>
          <p:nvPr/>
        </p:nvSpPr>
        <p:spPr>
          <a:xfrm>
            <a:off x="8579711" y="2433050"/>
            <a:ext cx="123329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sciencedirect</a:t>
            </a:r>
            <a:r>
              <a:rPr lang="en-US" sz="1000">
                <a:latin typeface="Arial"/>
                <a:cs typeface="Arial"/>
              </a:rPr>
              <a:t> )</a:t>
            </a:r>
          </a:p>
        </p:txBody>
      </p:sp>
      <p:sp>
        <p:nvSpPr>
          <p:cNvPr id="10" name="TextBox 9">
            <a:extLst>
              <a:ext uri="{FF2B5EF4-FFF2-40B4-BE49-F238E27FC236}">
                <a16:creationId xmlns:a16="http://schemas.microsoft.com/office/drawing/2014/main" id="{A9824889-FD8A-59C4-0ADA-3022AD7EF11D}"/>
              </a:ext>
            </a:extLst>
          </p:cNvPr>
          <p:cNvSpPr txBox="1"/>
          <p:nvPr/>
        </p:nvSpPr>
        <p:spPr>
          <a:xfrm>
            <a:off x="9473123" y="2445177"/>
            <a:ext cx="291609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Arial"/>
                <a:cs typeface="Arial"/>
              </a:rPr>
              <a:t>(</a:t>
            </a:r>
            <a:r>
              <a:rPr lang="en-US" sz="900">
                <a:latin typeface="Arial"/>
                <a:cs typeface="Arial"/>
                <a:hlinkClick r:id="rId6"/>
              </a:rPr>
              <a:t>transtheoretical model</a:t>
            </a:r>
            <a:r>
              <a:rPr lang="en-US" sz="900">
                <a:latin typeface="Arial"/>
                <a:cs typeface="Arial"/>
              </a:rPr>
              <a:t> 2019)</a:t>
            </a:r>
          </a:p>
        </p:txBody>
      </p:sp>
      <p:sp>
        <p:nvSpPr>
          <p:cNvPr id="13" name="TextBox 12">
            <a:extLst>
              <a:ext uri="{FF2B5EF4-FFF2-40B4-BE49-F238E27FC236}">
                <a16:creationId xmlns:a16="http://schemas.microsoft.com/office/drawing/2014/main" id="{6C591298-66BD-6986-1046-5CE5EA6FACBE}"/>
              </a:ext>
            </a:extLst>
          </p:cNvPr>
          <p:cNvSpPr txBox="1"/>
          <p:nvPr/>
        </p:nvSpPr>
        <p:spPr>
          <a:xfrm>
            <a:off x="7120424" y="3486375"/>
            <a:ext cx="163189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RHI HUB</a:t>
            </a:r>
            <a:r>
              <a:rPr lang="en-US" sz="1000">
                <a:latin typeface="Arial"/>
                <a:cs typeface="Arial"/>
              </a:rPr>
              <a:t> 2025)</a:t>
            </a:r>
          </a:p>
        </p:txBody>
      </p:sp>
      <p:sp>
        <p:nvSpPr>
          <p:cNvPr id="14" name="TextBox 13">
            <a:extLst>
              <a:ext uri="{FF2B5EF4-FFF2-40B4-BE49-F238E27FC236}">
                <a16:creationId xmlns:a16="http://schemas.microsoft.com/office/drawing/2014/main" id="{B1F836B7-ACD5-5C0D-264C-77EB7DAC8505}"/>
              </a:ext>
            </a:extLst>
          </p:cNvPr>
          <p:cNvSpPr txBox="1"/>
          <p:nvPr/>
        </p:nvSpPr>
        <p:spPr>
          <a:xfrm>
            <a:off x="6637225" y="4553469"/>
            <a:ext cx="194208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RIH HUB</a:t>
            </a:r>
            <a:r>
              <a:rPr lang="en-US" sz="1000">
                <a:latin typeface="Arial"/>
                <a:cs typeface="Arial"/>
              </a:rPr>
              <a:t> 2025)</a:t>
            </a:r>
            <a:endParaRPr lang="en-US"/>
          </a:p>
        </p:txBody>
      </p:sp>
      <p:sp>
        <p:nvSpPr>
          <p:cNvPr id="17" name="TextBox 16">
            <a:extLst>
              <a:ext uri="{FF2B5EF4-FFF2-40B4-BE49-F238E27FC236}">
                <a16:creationId xmlns:a16="http://schemas.microsoft.com/office/drawing/2014/main" id="{FA502247-8DA3-91CD-6BFE-AAD8C54970E4}"/>
              </a:ext>
            </a:extLst>
          </p:cNvPr>
          <p:cNvSpPr txBox="1"/>
          <p:nvPr/>
        </p:nvSpPr>
        <p:spPr>
          <a:xfrm>
            <a:off x="7092657" y="5610478"/>
            <a:ext cx="179577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RIH HUB</a:t>
            </a:r>
            <a:r>
              <a:rPr lang="en-US" sz="1000">
                <a:latin typeface="Arial"/>
                <a:cs typeface="Arial"/>
              </a:rPr>
              <a:t> 2025)</a:t>
            </a:r>
          </a:p>
        </p:txBody>
      </p:sp>
    </p:spTree>
    <p:extLst>
      <p:ext uri="{BB962C8B-B14F-4D97-AF65-F5344CB8AC3E}">
        <p14:creationId xmlns:p14="http://schemas.microsoft.com/office/powerpoint/2010/main" val="41609091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5B2E670-B810-C026-BC9F-BCE50FEB9EEF}"/>
              </a:ext>
            </a:extLst>
          </p:cNvPr>
          <p:cNvPicPr>
            <a:picLocks noChangeAspect="1"/>
          </p:cNvPicPr>
          <p:nvPr/>
        </p:nvPicPr>
        <p:blipFill>
          <a:blip r:embed="rId2"/>
          <a:srcRect l="13" t="31087" r="1163" b="11204"/>
          <a:stretch>
            <a:fillRect/>
          </a:stretch>
        </p:blipFill>
        <p:spPr>
          <a:xfrm>
            <a:off x="588" y="-59634"/>
            <a:ext cx="12192199" cy="6857294"/>
          </a:xfrm>
          <a:prstGeom prst="rect">
            <a:avLst/>
          </a:prstGeom>
        </p:spPr>
      </p:pic>
      <p:sp>
        <p:nvSpPr>
          <p:cNvPr id="5" name="Title 4">
            <a:extLst>
              <a:ext uri="{FF2B5EF4-FFF2-40B4-BE49-F238E27FC236}">
                <a16:creationId xmlns:a16="http://schemas.microsoft.com/office/drawing/2014/main" id="{895CD584-A32E-1F50-F4A9-7A2EE8614546}"/>
              </a:ext>
            </a:extLst>
          </p:cNvPr>
          <p:cNvSpPr>
            <a:spLocks noGrp="1"/>
          </p:cNvSpPr>
          <p:nvPr>
            <p:ph type="title"/>
          </p:nvPr>
        </p:nvSpPr>
        <p:spPr/>
        <p:txBody>
          <a:bodyPr>
            <a:normAutofit/>
          </a:bodyPr>
          <a:lstStyle/>
          <a:p>
            <a:r>
              <a:rPr lang="en-US" sz="4000">
                <a:solidFill>
                  <a:srgbClr val="7030A0"/>
                </a:solidFill>
                <a:latin typeface="Arial"/>
                <a:cs typeface="Arial"/>
              </a:rPr>
              <a:t>             </a:t>
            </a:r>
            <a:r>
              <a:rPr lang="en-US" sz="4000" b="1">
                <a:solidFill>
                  <a:srgbClr val="7030A0"/>
                </a:solidFill>
                <a:latin typeface="Arial"/>
                <a:cs typeface="Arial"/>
              </a:rPr>
              <a:t>Social Cognitive Theory</a:t>
            </a:r>
            <a:br>
              <a:rPr lang="en-US" sz="4000" b="1">
                <a:latin typeface="Arial"/>
                <a:cs typeface="Arial"/>
              </a:rPr>
            </a:br>
            <a:r>
              <a:rPr lang="en-US" sz="1400" b="0">
                <a:latin typeface="Arial"/>
                <a:cs typeface="Arial"/>
              </a:rPr>
              <a:t>                                                     </a:t>
            </a:r>
            <a:br>
              <a:rPr lang="en-US" sz="1400" b="0">
                <a:latin typeface="Arial"/>
                <a:cs typeface="Arial"/>
              </a:rPr>
            </a:br>
            <a:r>
              <a:rPr lang="en-US" sz="1400" b="0">
                <a:latin typeface="Arial"/>
                <a:cs typeface="Arial"/>
              </a:rPr>
              <a:t>                                                 Interaction of factors that influence the </a:t>
            </a:r>
            <a:r>
              <a:rPr lang="en-US" sz="1400" b="0" err="1">
                <a:latin typeface="Arial"/>
                <a:cs typeface="Arial"/>
              </a:rPr>
              <a:t>behaviour</a:t>
            </a:r>
            <a:r>
              <a:rPr lang="en-US" sz="1400" b="0">
                <a:latin typeface="Arial"/>
                <a:cs typeface="Arial"/>
              </a:rPr>
              <a:t> change​</a:t>
            </a:r>
            <a:br>
              <a:rPr lang="en-US" sz="1400" b="0">
                <a:latin typeface="Arial"/>
                <a:cs typeface="Arial"/>
              </a:rPr>
            </a:br>
            <a:endParaRPr lang="en-US" sz="1400" b="0">
              <a:latin typeface="Arial"/>
              <a:cs typeface="Arial"/>
            </a:endParaRPr>
          </a:p>
        </p:txBody>
      </p:sp>
      <p:sp>
        <p:nvSpPr>
          <p:cNvPr id="6" name="Content Placeholder 5">
            <a:extLst>
              <a:ext uri="{FF2B5EF4-FFF2-40B4-BE49-F238E27FC236}">
                <a16:creationId xmlns:a16="http://schemas.microsoft.com/office/drawing/2014/main" id="{CEDA8E8F-658C-02AF-7E1A-BE1ABD3385BD}"/>
              </a:ext>
            </a:extLst>
          </p:cNvPr>
          <p:cNvSpPr>
            <a:spLocks noGrp="1"/>
          </p:cNvSpPr>
          <p:nvPr>
            <p:ph sz="half" idx="1"/>
          </p:nvPr>
        </p:nvSpPr>
        <p:spPr/>
        <p:txBody>
          <a:bodyPr vert="horz" lIns="91440" tIns="45720" rIns="91440" bIns="45720" rtlCol="0" anchor="t">
            <a:normAutofit/>
          </a:bodyPr>
          <a:lstStyle/>
          <a:p>
            <a:pPr marL="0" indent="0">
              <a:buNone/>
            </a:pPr>
            <a:r>
              <a:rPr lang="en-US" b="1">
                <a:solidFill>
                  <a:srgbClr val="7030A0"/>
                </a:solidFill>
              </a:rPr>
              <a:t>       </a:t>
            </a:r>
            <a:r>
              <a:rPr lang="en-US" b="1">
                <a:solidFill>
                  <a:srgbClr val="7030A0"/>
                </a:solidFill>
                <a:latin typeface="Arial"/>
                <a:cs typeface="Arial"/>
              </a:rPr>
              <a:t>Reciprocal Determinism</a:t>
            </a:r>
            <a:endParaRPr lang="en-US" b="1">
              <a:solidFill>
                <a:srgbClr val="7030A0"/>
              </a:solidFill>
            </a:endParaRPr>
          </a:p>
        </p:txBody>
      </p:sp>
      <p:pic>
        <p:nvPicPr>
          <p:cNvPr id="8" name="Content Placeholder 7">
            <a:extLst>
              <a:ext uri="{FF2B5EF4-FFF2-40B4-BE49-F238E27FC236}">
                <a16:creationId xmlns:a16="http://schemas.microsoft.com/office/drawing/2014/main" id="{4101419C-2B8A-378B-4ACE-E4D780739D31}"/>
              </a:ext>
            </a:extLst>
          </p:cNvPr>
          <p:cNvPicPr>
            <a:picLocks noGrp="1" noChangeAspect="1"/>
          </p:cNvPicPr>
          <p:nvPr>
            <p:ph sz="half" idx="2"/>
          </p:nvPr>
        </p:nvPicPr>
        <p:blipFill>
          <a:blip r:embed="rId3"/>
          <a:stretch>
            <a:fillRect/>
          </a:stretch>
        </p:blipFill>
        <p:spPr>
          <a:xfrm>
            <a:off x="1239346" y="2455969"/>
            <a:ext cx="2194459" cy="1937537"/>
          </a:xfrm>
          <a:prstGeom prst="rect">
            <a:avLst/>
          </a:prstGeom>
        </p:spPr>
      </p:pic>
      <p:sp>
        <p:nvSpPr>
          <p:cNvPr id="2" name="Date Placeholder 1">
            <a:extLst>
              <a:ext uri="{FF2B5EF4-FFF2-40B4-BE49-F238E27FC236}">
                <a16:creationId xmlns:a16="http://schemas.microsoft.com/office/drawing/2014/main" id="{D66B0500-83CE-9E0C-70EC-EB4671470243}"/>
              </a:ext>
            </a:extLst>
          </p:cNvPr>
          <p:cNvSpPr>
            <a:spLocks noGrp="1"/>
          </p:cNvSpPr>
          <p:nvPr>
            <p:ph type="dt" sz="half" idx="10"/>
          </p:nvPr>
        </p:nvSpPr>
        <p:spPr/>
        <p:txBody>
          <a:bodyPr/>
          <a:lstStyle/>
          <a:p>
            <a:fld id="{5ACB8E6D-E14D-4D9F-AF95-DEB4DD65323B}" type="datetime1">
              <a:rPr lang="en-US"/>
              <a:t>10/13/2025</a:t>
            </a:fld>
            <a:endParaRPr lang="en-US"/>
          </a:p>
        </p:txBody>
      </p:sp>
      <p:sp>
        <p:nvSpPr>
          <p:cNvPr id="4" name="Slide Number Placeholder 3">
            <a:extLst>
              <a:ext uri="{FF2B5EF4-FFF2-40B4-BE49-F238E27FC236}">
                <a16:creationId xmlns:a16="http://schemas.microsoft.com/office/drawing/2014/main" id="{5249A820-47B9-F9FD-66E1-40D2209D2FD4}"/>
              </a:ext>
            </a:extLst>
          </p:cNvPr>
          <p:cNvSpPr>
            <a:spLocks noGrp="1"/>
          </p:cNvSpPr>
          <p:nvPr>
            <p:ph type="sldNum" sz="quarter" idx="12"/>
          </p:nvPr>
        </p:nvSpPr>
        <p:spPr/>
        <p:txBody>
          <a:bodyPr/>
          <a:lstStyle/>
          <a:p>
            <a:fld id="{CC057153-B650-4DEB-B370-79DDCFDCE934}" type="slidenum">
              <a:rPr lang="en-US" dirty="0"/>
              <a:t>35</a:t>
            </a:fld>
            <a:endParaRPr lang="en-US"/>
          </a:p>
        </p:txBody>
      </p:sp>
      <p:sp>
        <p:nvSpPr>
          <p:cNvPr id="9" name="TextBox 8">
            <a:extLst>
              <a:ext uri="{FF2B5EF4-FFF2-40B4-BE49-F238E27FC236}">
                <a16:creationId xmlns:a16="http://schemas.microsoft.com/office/drawing/2014/main" id="{447B51EF-BC07-44B8-CF72-162BFF1A59D1}"/>
              </a:ext>
            </a:extLst>
          </p:cNvPr>
          <p:cNvSpPr txBox="1"/>
          <p:nvPr/>
        </p:nvSpPr>
        <p:spPr>
          <a:xfrm>
            <a:off x="644841" y="4540768"/>
            <a:ext cx="481341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The model shows how personal, </a:t>
            </a:r>
            <a:r>
              <a:rPr lang="en-US" sz="1100" b="1">
                <a:latin typeface="Arial"/>
                <a:cs typeface="Arial"/>
              </a:rPr>
              <a:t>environmental</a:t>
            </a:r>
            <a:r>
              <a:rPr lang="en-US" sz="1100">
                <a:latin typeface="Arial"/>
                <a:cs typeface="Arial"/>
              </a:rPr>
              <a:t> and </a:t>
            </a:r>
            <a:r>
              <a:rPr lang="en-US" sz="1100" b="1" err="1">
                <a:latin typeface="Arial"/>
                <a:cs typeface="Arial"/>
              </a:rPr>
              <a:t>behavioural</a:t>
            </a:r>
            <a:r>
              <a:rPr lang="en-US" sz="1100">
                <a:latin typeface="Arial"/>
                <a:cs typeface="Arial"/>
              </a:rPr>
              <a:t> factors interact and influence each other</a:t>
            </a:r>
          </a:p>
        </p:txBody>
      </p:sp>
      <p:sp>
        <p:nvSpPr>
          <p:cNvPr id="10" name="TextBox 9">
            <a:extLst>
              <a:ext uri="{FF2B5EF4-FFF2-40B4-BE49-F238E27FC236}">
                <a16:creationId xmlns:a16="http://schemas.microsoft.com/office/drawing/2014/main" id="{9878F602-E549-3761-4E3C-1DC537AEFFA9}"/>
              </a:ext>
            </a:extLst>
          </p:cNvPr>
          <p:cNvSpPr txBox="1"/>
          <p:nvPr/>
        </p:nvSpPr>
        <p:spPr>
          <a:xfrm>
            <a:off x="5979777" y="1918887"/>
            <a:ext cx="51977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7030A0"/>
                </a:solidFill>
                <a:latin typeface="Arial"/>
                <a:cs typeface="Arial"/>
              </a:rPr>
              <a:t>Sleep </a:t>
            </a:r>
            <a:r>
              <a:rPr lang="en-US" sz="2000" b="1" err="1">
                <a:solidFill>
                  <a:srgbClr val="7030A0"/>
                </a:solidFill>
                <a:latin typeface="Arial"/>
                <a:cs typeface="Arial"/>
              </a:rPr>
              <a:t>behaviour</a:t>
            </a:r>
            <a:r>
              <a:rPr lang="en-US" sz="2000" b="1">
                <a:solidFill>
                  <a:srgbClr val="7030A0"/>
                </a:solidFill>
                <a:latin typeface="Arial"/>
                <a:cs typeface="Arial"/>
              </a:rPr>
              <a:t> change barriers</a:t>
            </a:r>
          </a:p>
        </p:txBody>
      </p:sp>
      <p:sp>
        <p:nvSpPr>
          <p:cNvPr id="11" name="Rectangle: Rounded Corners 10">
            <a:extLst>
              <a:ext uri="{FF2B5EF4-FFF2-40B4-BE49-F238E27FC236}">
                <a16:creationId xmlns:a16="http://schemas.microsoft.com/office/drawing/2014/main" id="{91049D61-1B26-AEBE-7BEE-D8F8B1D6CDAD}"/>
              </a:ext>
            </a:extLst>
          </p:cNvPr>
          <p:cNvSpPr/>
          <p:nvPr/>
        </p:nvSpPr>
        <p:spPr>
          <a:xfrm>
            <a:off x="5971662" y="2453281"/>
            <a:ext cx="4623248" cy="954861"/>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400" b="1">
                <a:solidFill>
                  <a:schemeClr val="tx1"/>
                </a:solidFill>
                <a:latin typeface="Arial"/>
                <a:cs typeface="Arial"/>
              </a:rPr>
              <a:t>Personal factors</a:t>
            </a:r>
          </a:p>
          <a:p>
            <a:pPr marL="285750" indent="-285750">
              <a:buFont typeface="Arial"/>
              <a:buChar char="•"/>
            </a:pPr>
            <a:r>
              <a:rPr lang="en-US" sz="1050">
                <a:solidFill>
                  <a:schemeClr val="tx1"/>
                </a:solidFill>
                <a:latin typeface="Arial"/>
                <a:cs typeface="Arial"/>
              </a:rPr>
              <a:t>Low sleep self-efficacy.</a:t>
            </a:r>
          </a:p>
          <a:p>
            <a:pPr marL="285750" indent="-285750">
              <a:buFont typeface="Arial"/>
              <a:buChar char="•"/>
            </a:pPr>
            <a:r>
              <a:rPr lang="en-US" sz="1050">
                <a:solidFill>
                  <a:schemeClr val="tx1"/>
                </a:solidFill>
                <a:latin typeface="Arial"/>
                <a:cs typeface="Arial"/>
              </a:rPr>
              <a:t>Limited knowledge about sleep, hygiene and </a:t>
            </a:r>
            <a:r>
              <a:rPr lang="en-US" sz="1050" err="1">
                <a:solidFill>
                  <a:schemeClr val="tx1"/>
                </a:solidFill>
                <a:latin typeface="Arial"/>
                <a:cs typeface="Arial"/>
              </a:rPr>
              <a:t>practises</a:t>
            </a:r>
            <a:r>
              <a:rPr lang="en-US" sz="1050">
                <a:solidFill>
                  <a:schemeClr val="tx1"/>
                </a:solidFill>
                <a:latin typeface="Arial"/>
                <a:cs typeface="Arial"/>
              </a:rPr>
              <a:t>.</a:t>
            </a:r>
          </a:p>
          <a:p>
            <a:pPr marL="285750" indent="-285750">
              <a:buFont typeface="Arial"/>
              <a:buChar char="•"/>
            </a:pPr>
            <a:r>
              <a:rPr lang="en-US" sz="1050">
                <a:solidFill>
                  <a:schemeClr val="tx1"/>
                </a:solidFill>
                <a:latin typeface="Arial"/>
                <a:cs typeface="Arial"/>
              </a:rPr>
              <a:t>Negative attitude to sleep.</a:t>
            </a:r>
          </a:p>
          <a:p>
            <a:pPr marL="285750" indent="-285750">
              <a:buFont typeface="Arial"/>
              <a:buChar char="•"/>
            </a:pPr>
            <a:r>
              <a:rPr lang="en-US" sz="1050">
                <a:solidFill>
                  <a:schemeClr val="tx1"/>
                </a:solidFill>
                <a:latin typeface="Arial"/>
                <a:cs typeface="Arial"/>
              </a:rPr>
              <a:t>Anxiety and stress affecting ability to fall asleep.</a:t>
            </a:r>
          </a:p>
        </p:txBody>
      </p:sp>
      <p:sp>
        <p:nvSpPr>
          <p:cNvPr id="12" name="Rectangle: Rounded Corners 11">
            <a:extLst>
              <a:ext uri="{FF2B5EF4-FFF2-40B4-BE49-F238E27FC236}">
                <a16:creationId xmlns:a16="http://schemas.microsoft.com/office/drawing/2014/main" id="{D8B5A600-B2A1-8F1A-5053-992C474365BF}"/>
              </a:ext>
            </a:extLst>
          </p:cNvPr>
          <p:cNvSpPr/>
          <p:nvPr/>
        </p:nvSpPr>
        <p:spPr>
          <a:xfrm>
            <a:off x="6019382" y="3556674"/>
            <a:ext cx="4578708" cy="983477"/>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400" b="1">
                <a:solidFill>
                  <a:schemeClr val="tx1"/>
                </a:solidFill>
                <a:latin typeface="Arial"/>
                <a:cs typeface="Arial"/>
              </a:rPr>
              <a:t>Environmental factors</a:t>
            </a:r>
          </a:p>
          <a:p>
            <a:pPr marL="285750" indent="-285750">
              <a:buFont typeface="Arial"/>
              <a:buChar char="•"/>
            </a:pPr>
            <a:r>
              <a:rPr lang="en-US" sz="1050">
                <a:solidFill>
                  <a:schemeClr val="tx1"/>
                </a:solidFill>
                <a:latin typeface="Arial"/>
                <a:cs typeface="Arial"/>
              </a:rPr>
              <a:t>Social standards, the D value sleep.</a:t>
            </a:r>
          </a:p>
          <a:p>
            <a:pPr marL="285750" indent="-285750">
              <a:buFont typeface="Arial"/>
              <a:buChar char="•"/>
            </a:pPr>
            <a:r>
              <a:rPr lang="en-US" sz="1050">
                <a:solidFill>
                  <a:schemeClr val="tx1"/>
                </a:solidFill>
                <a:latin typeface="Arial"/>
                <a:cs typeface="Arial"/>
              </a:rPr>
              <a:t>24/7 entertainment and social media accessibility.</a:t>
            </a:r>
          </a:p>
          <a:p>
            <a:pPr marL="285750" indent="-285750">
              <a:buFont typeface="Arial"/>
              <a:buChar char="•"/>
            </a:pPr>
            <a:r>
              <a:rPr lang="en-US" sz="1050">
                <a:solidFill>
                  <a:schemeClr val="tx1"/>
                </a:solidFill>
                <a:latin typeface="Arial"/>
                <a:cs typeface="Arial"/>
              </a:rPr>
              <a:t>Work and educational demands that </a:t>
            </a:r>
            <a:r>
              <a:rPr lang="en-US" sz="1050" err="1">
                <a:solidFill>
                  <a:schemeClr val="tx1"/>
                </a:solidFill>
                <a:latin typeface="Arial"/>
                <a:cs typeface="Arial"/>
              </a:rPr>
              <a:t>Interupt</a:t>
            </a:r>
            <a:r>
              <a:rPr lang="en-US" sz="1050">
                <a:solidFill>
                  <a:schemeClr val="tx1"/>
                </a:solidFill>
                <a:latin typeface="Arial"/>
                <a:cs typeface="Arial"/>
              </a:rPr>
              <a:t> sleep.</a:t>
            </a:r>
          </a:p>
          <a:p>
            <a:pPr marL="285750" indent="-285750">
              <a:buFont typeface="Arial"/>
              <a:buChar char="•"/>
            </a:pPr>
            <a:r>
              <a:rPr lang="en-US" sz="1050">
                <a:solidFill>
                  <a:schemeClr val="tx1"/>
                </a:solidFill>
                <a:latin typeface="Arial"/>
                <a:cs typeface="Arial"/>
              </a:rPr>
              <a:t>Physical environmental issues.</a:t>
            </a:r>
          </a:p>
        </p:txBody>
      </p:sp>
      <p:sp>
        <p:nvSpPr>
          <p:cNvPr id="7" name="Rectangle: Rounded Corners 6">
            <a:extLst>
              <a:ext uri="{FF2B5EF4-FFF2-40B4-BE49-F238E27FC236}">
                <a16:creationId xmlns:a16="http://schemas.microsoft.com/office/drawing/2014/main" id="{5013F4CC-11EE-3153-C29A-5892E9B64C57}"/>
              </a:ext>
            </a:extLst>
          </p:cNvPr>
          <p:cNvSpPr/>
          <p:nvPr/>
        </p:nvSpPr>
        <p:spPr>
          <a:xfrm>
            <a:off x="5980173" y="4755317"/>
            <a:ext cx="4609138" cy="824754"/>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b="1" err="1">
                <a:solidFill>
                  <a:schemeClr val="tx1"/>
                </a:solidFill>
                <a:latin typeface="Arial"/>
                <a:cs typeface="Arial"/>
              </a:rPr>
              <a:t>Behavioural</a:t>
            </a:r>
            <a:r>
              <a:rPr lang="en-US" sz="1400" b="1">
                <a:solidFill>
                  <a:schemeClr val="tx1"/>
                </a:solidFill>
                <a:latin typeface="Arial"/>
                <a:cs typeface="Arial"/>
              </a:rPr>
              <a:t> factors</a:t>
            </a:r>
          </a:p>
          <a:p>
            <a:pPr marL="285750" indent="-285750">
              <a:buFont typeface="Arial"/>
              <a:buChar char="•"/>
            </a:pPr>
            <a:r>
              <a:rPr lang="en-US" sz="1050">
                <a:solidFill>
                  <a:schemeClr val="tx1"/>
                </a:solidFill>
                <a:latin typeface="Arial"/>
                <a:cs typeface="Arial"/>
              </a:rPr>
              <a:t>Inconsistent bedtime routines.</a:t>
            </a:r>
          </a:p>
          <a:p>
            <a:pPr marL="285750" indent="-285750">
              <a:buFont typeface="Arial"/>
              <a:buChar char="•"/>
            </a:pPr>
            <a:r>
              <a:rPr lang="en-US" sz="1050">
                <a:solidFill>
                  <a:schemeClr val="tx1"/>
                </a:solidFill>
                <a:latin typeface="Arial"/>
                <a:cs typeface="Arial"/>
              </a:rPr>
              <a:t>Screen use before affecting melatonin production.</a:t>
            </a:r>
          </a:p>
          <a:p>
            <a:pPr marL="285750" indent="-285750">
              <a:buFont typeface="Arial"/>
              <a:buChar char="•"/>
            </a:pPr>
            <a:r>
              <a:rPr lang="en-US" sz="1050">
                <a:solidFill>
                  <a:schemeClr val="tx1"/>
                </a:solidFill>
                <a:latin typeface="Arial"/>
                <a:cs typeface="Arial"/>
              </a:rPr>
              <a:t>Lack of regular physical activity during day.</a:t>
            </a:r>
          </a:p>
          <a:p>
            <a:pPr marL="285750" indent="-285750">
              <a:buFont typeface="Arial"/>
              <a:buChar char="•"/>
            </a:pPr>
            <a:endParaRPr lang="en-US" sz="1050">
              <a:solidFill>
                <a:schemeClr val="tx1"/>
              </a:solidFill>
              <a:latin typeface="Arial"/>
              <a:cs typeface="Arial"/>
            </a:endParaRPr>
          </a:p>
        </p:txBody>
      </p:sp>
      <p:sp>
        <p:nvSpPr>
          <p:cNvPr id="14" name="TextBox 13">
            <a:extLst>
              <a:ext uri="{FF2B5EF4-FFF2-40B4-BE49-F238E27FC236}">
                <a16:creationId xmlns:a16="http://schemas.microsoft.com/office/drawing/2014/main" id="{437A3586-648D-7FDC-B33F-5719F11D539F}"/>
              </a:ext>
            </a:extLst>
          </p:cNvPr>
          <p:cNvSpPr txBox="1"/>
          <p:nvPr/>
        </p:nvSpPr>
        <p:spPr>
          <a:xfrm>
            <a:off x="2820992" y="4721827"/>
            <a:ext cx="207457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4"/>
              </a:rPr>
              <a:t>ruralhealthinfo</a:t>
            </a:r>
            <a:r>
              <a:rPr lang="en-US" sz="1000">
                <a:latin typeface="Arial"/>
                <a:cs typeface="Arial"/>
              </a:rPr>
              <a:t> 2024)</a:t>
            </a:r>
          </a:p>
        </p:txBody>
      </p:sp>
      <p:sp>
        <p:nvSpPr>
          <p:cNvPr id="15" name="TextBox 14">
            <a:extLst>
              <a:ext uri="{FF2B5EF4-FFF2-40B4-BE49-F238E27FC236}">
                <a16:creationId xmlns:a16="http://schemas.microsoft.com/office/drawing/2014/main" id="{0EB79471-BEB3-1D39-DAE3-08FDC66BBCAF}"/>
              </a:ext>
            </a:extLst>
          </p:cNvPr>
          <p:cNvSpPr txBox="1"/>
          <p:nvPr/>
        </p:nvSpPr>
        <p:spPr>
          <a:xfrm>
            <a:off x="8334796" y="4342725"/>
            <a:ext cx="136215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NIH&gt;GOV</a:t>
            </a:r>
            <a:r>
              <a:rPr lang="en-US" sz="1000">
                <a:latin typeface="Arial"/>
                <a:cs typeface="Arial"/>
              </a:rPr>
              <a:t> 2023)</a:t>
            </a:r>
          </a:p>
        </p:txBody>
      </p:sp>
      <p:sp>
        <p:nvSpPr>
          <p:cNvPr id="16" name="TextBox 15">
            <a:extLst>
              <a:ext uri="{FF2B5EF4-FFF2-40B4-BE49-F238E27FC236}">
                <a16:creationId xmlns:a16="http://schemas.microsoft.com/office/drawing/2014/main" id="{4431C4EF-80C5-E510-E510-7504FF48221B}"/>
              </a:ext>
            </a:extLst>
          </p:cNvPr>
          <p:cNvSpPr txBox="1"/>
          <p:nvPr/>
        </p:nvSpPr>
        <p:spPr>
          <a:xfrm>
            <a:off x="9278867" y="3223327"/>
            <a:ext cx="1186831" cy="1483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7" name="TextBox 16">
            <a:extLst>
              <a:ext uri="{FF2B5EF4-FFF2-40B4-BE49-F238E27FC236}">
                <a16:creationId xmlns:a16="http://schemas.microsoft.com/office/drawing/2014/main" id="{EEE25A54-52E0-4E3F-6560-662EEFBF3E53}"/>
              </a:ext>
            </a:extLst>
          </p:cNvPr>
          <p:cNvSpPr txBox="1"/>
          <p:nvPr/>
        </p:nvSpPr>
        <p:spPr>
          <a:xfrm>
            <a:off x="9278866" y="3182867"/>
            <a:ext cx="117334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6"/>
              </a:rPr>
              <a:t>NIH.GOV</a:t>
            </a:r>
            <a:r>
              <a:rPr lang="en-US" sz="1000">
                <a:latin typeface="Arial"/>
                <a:cs typeface="Arial"/>
              </a:rPr>
              <a:t> 2023)</a:t>
            </a:r>
            <a:endParaRPr lang="en-US"/>
          </a:p>
        </p:txBody>
      </p:sp>
      <p:sp>
        <p:nvSpPr>
          <p:cNvPr id="18" name="TextBox 17">
            <a:extLst>
              <a:ext uri="{FF2B5EF4-FFF2-40B4-BE49-F238E27FC236}">
                <a16:creationId xmlns:a16="http://schemas.microsoft.com/office/drawing/2014/main" id="{D08D8059-4FC0-072B-B9B6-DE38FF32FAFB}"/>
              </a:ext>
            </a:extLst>
          </p:cNvPr>
          <p:cNvSpPr txBox="1"/>
          <p:nvPr/>
        </p:nvSpPr>
        <p:spPr>
          <a:xfrm>
            <a:off x="8995646" y="5381203"/>
            <a:ext cx="14970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NIH&gt;GOV</a:t>
            </a:r>
            <a:r>
              <a:rPr lang="en-US" sz="1000">
                <a:latin typeface="Arial"/>
                <a:cs typeface="Arial"/>
              </a:rPr>
              <a:t> 2023)</a:t>
            </a:r>
            <a:endParaRPr lang="en-US"/>
          </a:p>
        </p:txBody>
      </p:sp>
    </p:spTree>
    <p:extLst>
      <p:ext uri="{BB962C8B-B14F-4D97-AF65-F5344CB8AC3E}">
        <p14:creationId xmlns:p14="http://schemas.microsoft.com/office/powerpoint/2010/main" val="28498716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ADC7B1E-58C6-0011-66A5-9E5D89FA618C}"/>
              </a:ext>
            </a:extLst>
          </p:cNvPr>
          <p:cNvPicPr>
            <a:picLocks noChangeAspect="1"/>
          </p:cNvPicPr>
          <p:nvPr/>
        </p:nvPicPr>
        <p:blipFill>
          <a:blip r:embed="rId2"/>
          <a:srcRect l="1339" t="30784" r="-149" b="10701"/>
          <a:stretch>
            <a:fillRect/>
          </a:stretch>
        </p:blipFill>
        <p:spPr>
          <a:xfrm>
            <a:off x="-6802" y="0"/>
            <a:ext cx="12198810" cy="6870397"/>
          </a:xfrm>
          <a:prstGeom prst="rect">
            <a:avLst/>
          </a:prstGeom>
        </p:spPr>
      </p:pic>
      <p:sp>
        <p:nvSpPr>
          <p:cNvPr id="2" name="Date Placeholder 1">
            <a:extLst>
              <a:ext uri="{FF2B5EF4-FFF2-40B4-BE49-F238E27FC236}">
                <a16:creationId xmlns:a16="http://schemas.microsoft.com/office/drawing/2014/main" id="{19022470-91A1-49CE-A569-CADA2F86F26E}"/>
              </a:ext>
            </a:extLst>
          </p:cNvPr>
          <p:cNvSpPr>
            <a:spLocks noGrp="1"/>
          </p:cNvSpPr>
          <p:nvPr>
            <p:ph type="dt" sz="half" idx="10"/>
          </p:nvPr>
        </p:nvSpPr>
        <p:spPr/>
        <p:txBody>
          <a:bodyPr/>
          <a:lstStyle/>
          <a:p>
            <a:fld id="{E9792458-845D-4121-8B3F-F5C57D1CD89B}" type="datetime1">
              <a:t>10/13/2025</a:t>
            </a:fld>
            <a:endParaRPr lang="en-US"/>
          </a:p>
        </p:txBody>
      </p:sp>
      <p:sp>
        <p:nvSpPr>
          <p:cNvPr id="4" name="Slide Number Placeholder 3">
            <a:extLst>
              <a:ext uri="{FF2B5EF4-FFF2-40B4-BE49-F238E27FC236}">
                <a16:creationId xmlns:a16="http://schemas.microsoft.com/office/drawing/2014/main" id="{CC98C687-2E7B-814F-8CCA-F76E955C42DE}"/>
              </a:ext>
            </a:extLst>
          </p:cNvPr>
          <p:cNvSpPr>
            <a:spLocks noGrp="1"/>
          </p:cNvSpPr>
          <p:nvPr>
            <p:ph type="sldNum" sz="quarter" idx="12"/>
          </p:nvPr>
        </p:nvSpPr>
        <p:spPr/>
        <p:txBody>
          <a:bodyPr/>
          <a:lstStyle/>
          <a:p>
            <a:fld id="{CC057153-B650-4DEB-B370-79DDCFDCE934}" type="slidenum">
              <a:rPr lang="en-US" dirty="0"/>
              <a:t>36</a:t>
            </a:fld>
            <a:endParaRPr lang="en-US"/>
          </a:p>
        </p:txBody>
      </p:sp>
      <p:sp>
        <p:nvSpPr>
          <p:cNvPr id="5" name="TextBox 4">
            <a:extLst>
              <a:ext uri="{FF2B5EF4-FFF2-40B4-BE49-F238E27FC236}">
                <a16:creationId xmlns:a16="http://schemas.microsoft.com/office/drawing/2014/main" id="{AB2ABAC8-6A60-4A27-E386-95799426006C}"/>
              </a:ext>
            </a:extLst>
          </p:cNvPr>
          <p:cNvSpPr txBox="1"/>
          <p:nvPr/>
        </p:nvSpPr>
        <p:spPr>
          <a:xfrm>
            <a:off x="-9805" y="25047"/>
            <a:ext cx="1219926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Campaign Solutions To Overcome Sleep Barriers</a:t>
            </a:r>
          </a:p>
        </p:txBody>
      </p:sp>
      <p:sp>
        <p:nvSpPr>
          <p:cNvPr id="6" name="Rectangle 5">
            <a:extLst>
              <a:ext uri="{FF2B5EF4-FFF2-40B4-BE49-F238E27FC236}">
                <a16:creationId xmlns:a16="http://schemas.microsoft.com/office/drawing/2014/main" id="{1EF3504A-68A1-9936-753F-266989920DB3}"/>
              </a:ext>
            </a:extLst>
          </p:cNvPr>
          <p:cNvSpPr/>
          <p:nvPr/>
        </p:nvSpPr>
        <p:spPr>
          <a:xfrm>
            <a:off x="667592" y="1348433"/>
            <a:ext cx="5257835" cy="2216096"/>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US" sz="1400">
              <a:latin typeface="Arial"/>
              <a:cs typeface="Arial"/>
            </a:endParaRPr>
          </a:p>
          <a:p>
            <a:pPr algn="ctr"/>
            <a:endParaRPr lang="en-US" b="1">
              <a:solidFill>
                <a:schemeClr val="accent6"/>
              </a:solidFill>
              <a:latin typeface="Arial"/>
              <a:cs typeface="Arial"/>
            </a:endParaRPr>
          </a:p>
          <a:p>
            <a:pPr algn="ctr"/>
            <a:r>
              <a:rPr lang="en-US" b="1">
                <a:solidFill>
                  <a:schemeClr val="accent6"/>
                </a:solidFill>
                <a:latin typeface="Arial"/>
                <a:cs typeface="Arial"/>
              </a:rPr>
              <a:t>Environmental solutions</a:t>
            </a:r>
            <a:endParaRPr lang="en-US" sz="1400">
              <a:solidFill>
                <a:schemeClr val="accent6"/>
              </a:solidFill>
              <a:latin typeface="Arial"/>
              <a:cs typeface="Aria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b="1">
                <a:solidFill>
                  <a:schemeClr val="tx1"/>
                </a:solidFill>
                <a:latin typeface="Arial"/>
                <a:cs typeface="Arial"/>
              </a:rPr>
              <a:t>Provide sleep</a:t>
            </a:r>
            <a:r>
              <a:rPr lang="en-US" sz="1400">
                <a:solidFill>
                  <a:schemeClr val="tx1"/>
                </a:solidFill>
                <a:latin typeface="Arial"/>
                <a:cs typeface="Arial"/>
              </a:rPr>
              <a:t> environment assessment tools.</a:t>
            </a:r>
            <a:endParaRPr lang="en-US">
              <a:solidFill>
                <a:schemeClr val="tx1"/>
              </a:solidFill>
            </a:endParaRPr>
          </a:p>
          <a:p>
            <a:pPr marL="285750" indent="-285750">
              <a:buFont typeface="Arial"/>
              <a:buChar char="•"/>
            </a:pPr>
            <a:r>
              <a:rPr lang="en-US" sz="1400">
                <a:solidFill>
                  <a:schemeClr val="tx1"/>
                </a:solidFill>
                <a:latin typeface="Arial"/>
                <a:cs typeface="Arial"/>
              </a:rPr>
              <a:t>Offer </a:t>
            </a:r>
            <a:r>
              <a:rPr lang="en-US" sz="1400" b="1">
                <a:solidFill>
                  <a:schemeClr val="tx1"/>
                </a:solidFill>
                <a:latin typeface="Arial"/>
                <a:cs typeface="Arial"/>
              </a:rPr>
              <a:t>subsidized blackout</a:t>
            </a:r>
            <a:r>
              <a:rPr lang="en-US" sz="1400">
                <a:solidFill>
                  <a:schemeClr val="tx1"/>
                </a:solidFill>
                <a:latin typeface="Arial"/>
                <a:cs typeface="Arial"/>
              </a:rPr>
              <a:t> curtains for </a:t>
            </a:r>
            <a:r>
              <a:rPr lang="en-US" sz="1400" b="1">
                <a:solidFill>
                  <a:schemeClr val="tx1"/>
                </a:solidFill>
                <a:latin typeface="Arial"/>
                <a:cs typeface="Arial"/>
              </a:rPr>
              <a:t>low-income</a:t>
            </a:r>
            <a:r>
              <a:rPr lang="en-US" sz="1400">
                <a:solidFill>
                  <a:schemeClr val="tx1"/>
                </a:solidFill>
                <a:latin typeface="Arial"/>
                <a:cs typeface="Arial"/>
              </a:rPr>
              <a:t> homes.</a:t>
            </a:r>
            <a:endParaRPr lang="en-US">
              <a:solidFill>
                <a:schemeClr val="tx1"/>
              </a:solidFil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b="1">
                <a:solidFill>
                  <a:schemeClr val="tx1"/>
                </a:solidFill>
                <a:latin typeface="Arial"/>
                <a:cs typeface="Arial"/>
              </a:rPr>
              <a:t>Distribute materials </a:t>
            </a:r>
            <a:r>
              <a:rPr lang="en-US" sz="1400">
                <a:solidFill>
                  <a:schemeClr val="tx1"/>
                </a:solidFill>
                <a:latin typeface="Arial"/>
                <a:cs typeface="Arial"/>
              </a:rPr>
              <a:t>on optimal bedroom conditions.</a:t>
            </a:r>
            <a:endParaRPr lang="en-US">
              <a:solidFill>
                <a:schemeClr val="tx1"/>
              </a:solidFill>
            </a:endParaRPr>
          </a:p>
          <a:p>
            <a:pPr marL="285750" indent="-285750">
              <a:buFont typeface="Arial"/>
              <a:buChar char="•"/>
            </a:pPr>
            <a:r>
              <a:rPr lang="en-US" sz="1400">
                <a:solidFill>
                  <a:schemeClr val="tx1"/>
                </a:solidFill>
                <a:latin typeface="Arial"/>
                <a:cs typeface="Arial"/>
              </a:rPr>
              <a:t>Partner with housing authorities to improve soundproofing.</a:t>
            </a:r>
            <a:endParaRPr lang="en-US">
              <a:solidFill>
                <a:schemeClr val="tx1"/>
              </a:solidFil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endParaRPr lang="en-US" sz="1400">
              <a:solidFill>
                <a:schemeClr val="tx1"/>
              </a:solidFill>
              <a:latin typeface="Arial"/>
              <a:cs typeface="Arial"/>
            </a:endParaRPr>
          </a:p>
          <a:p>
            <a:pPr marL="171450" indent="-171450">
              <a:buFont typeface="Arial"/>
              <a:buChar char="•"/>
            </a:pPr>
            <a:endParaRPr lang="en-US" sz="1050">
              <a:solidFill>
                <a:schemeClr val="tx1"/>
              </a:solidFill>
              <a:latin typeface="Arial"/>
              <a:cs typeface="Arial"/>
            </a:endParaRPr>
          </a:p>
        </p:txBody>
      </p:sp>
      <p:sp>
        <p:nvSpPr>
          <p:cNvPr id="7" name="Rectangle 6">
            <a:extLst>
              <a:ext uri="{FF2B5EF4-FFF2-40B4-BE49-F238E27FC236}">
                <a16:creationId xmlns:a16="http://schemas.microsoft.com/office/drawing/2014/main" id="{DF2785A8-9A18-29DD-0B97-8261C70E29EE}"/>
              </a:ext>
            </a:extLst>
          </p:cNvPr>
          <p:cNvSpPr/>
          <p:nvPr/>
        </p:nvSpPr>
        <p:spPr>
          <a:xfrm>
            <a:off x="667592" y="4153912"/>
            <a:ext cx="5237064" cy="2481557"/>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t"/>
          <a:lstStyle/>
          <a:p>
            <a:endParaRPr lang="en-US">
              <a:latin typeface="Arial"/>
              <a:ea typeface="Calibri"/>
              <a:cs typeface="Arial"/>
            </a:endParaRPr>
          </a:p>
          <a:p>
            <a:endParaRPr lang="en-US">
              <a:latin typeface="Arial"/>
              <a:ea typeface="Calibri"/>
              <a:cs typeface="Arial"/>
            </a:endParaRPr>
          </a:p>
          <a:p>
            <a:r>
              <a:rPr lang="en-US" b="1">
                <a:solidFill>
                  <a:srgbClr val="C00000"/>
                </a:solidFill>
                <a:latin typeface="Arial"/>
                <a:ea typeface="Calibri"/>
                <a:cs typeface="Arial"/>
              </a:rPr>
              <a:t>           Social and lifestyle solutions</a:t>
            </a:r>
          </a:p>
          <a:p>
            <a:pPr marL="285750" indent="-285750">
              <a:buFont typeface="Arial"/>
              <a:buChar char="•"/>
            </a:pPr>
            <a:endParaRPr lang="en-US" sz="1400">
              <a:solidFill>
                <a:schemeClr val="tx1"/>
              </a:solidFill>
              <a:latin typeface="Arial"/>
              <a:ea typeface="Calibri"/>
              <a:cs typeface="Arial"/>
            </a:endParaRPr>
          </a:p>
          <a:p>
            <a:pPr marL="285750" indent="-285750">
              <a:buFont typeface="Arial"/>
              <a:buChar char="•"/>
            </a:pPr>
            <a:r>
              <a:rPr lang="en-US" sz="1400">
                <a:solidFill>
                  <a:schemeClr val="tx1"/>
                </a:solidFill>
                <a:latin typeface="Arial"/>
                <a:ea typeface="Calibri"/>
                <a:cs typeface="Arial"/>
              </a:rPr>
              <a:t>Advocate for </a:t>
            </a:r>
            <a:r>
              <a:rPr lang="en-US" sz="1400" b="1">
                <a:solidFill>
                  <a:schemeClr val="tx1"/>
                </a:solidFill>
                <a:latin typeface="Arial"/>
                <a:ea typeface="Calibri"/>
                <a:cs typeface="Arial"/>
              </a:rPr>
              <a:t>flexible work</a:t>
            </a:r>
            <a:r>
              <a:rPr lang="en-US" sz="1400">
                <a:solidFill>
                  <a:schemeClr val="tx1"/>
                </a:solidFill>
                <a:latin typeface="Arial"/>
                <a:ea typeface="Calibri"/>
                <a:cs typeface="Arial"/>
              </a:rPr>
              <a:t> schedules</a:t>
            </a:r>
          </a:p>
          <a:p>
            <a:pPr marL="285750" indent="-285750">
              <a:buFont typeface="Arial"/>
              <a:buChar char="•"/>
            </a:pPr>
            <a:r>
              <a:rPr lang="en-US" sz="1400">
                <a:solidFill>
                  <a:schemeClr val="tx1"/>
                </a:solidFill>
                <a:latin typeface="Arial"/>
                <a:ea typeface="Calibri"/>
                <a:cs typeface="Arial"/>
              </a:rPr>
              <a:t>Promote </a:t>
            </a:r>
            <a:r>
              <a:rPr lang="en-US" sz="1400" b="1">
                <a:solidFill>
                  <a:schemeClr val="tx1"/>
                </a:solidFill>
                <a:latin typeface="Arial"/>
                <a:ea typeface="Calibri"/>
                <a:cs typeface="Arial"/>
              </a:rPr>
              <a:t>sleep campaign programs</a:t>
            </a:r>
            <a:r>
              <a:rPr lang="en-US" sz="1400">
                <a:solidFill>
                  <a:schemeClr val="tx1"/>
                </a:solidFill>
                <a:latin typeface="Arial"/>
                <a:ea typeface="Calibri"/>
                <a:cs typeface="Arial"/>
              </a:rPr>
              <a:t> in workplace</a:t>
            </a:r>
          </a:p>
          <a:p>
            <a:pPr marL="285750" indent="-285750">
              <a:buFont typeface="Arial"/>
              <a:buChar char="•"/>
            </a:pPr>
            <a:r>
              <a:rPr lang="en-US" sz="1400">
                <a:solidFill>
                  <a:schemeClr val="tx1"/>
                </a:solidFill>
                <a:latin typeface="Arial"/>
                <a:ea typeface="Calibri"/>
                <a:cs typeface="Arial"/>
              </a:rPr>
              <a:t>Develop family </a:t>
            </a:r>
            <a:r>
              <a:rPr lang="en-US" sz="1400" b="1">
                <a:solidFill>
                  <a:schemeClr val="tx1"/>
                </a:solidFill>
                <a:latin typeface="Arial"/>
                <a:ea typeface="Calibri"/>
                <a:cs typeface="Arial"/>
              </a:rPr>
              <a:t>sleep plans</a:t>
            </a:r>
          </a:p>
          <a:p>
            <a:pPr marL="285750" indent="-285750">
              <a:buFont typeface="Arial"/>
              <a:buChar char="•"/>
            </a:pPr>
            <a:r>
              <a:rPr lang="en-US" sz="1400">
                <a:solidFill>
                  <a:schemeClr val="tx1"/>
                </a:solidFill>
                <a:latin typeface="Arial"/>
                <a:ea typeface="Calibri"/>
                <a:cs typeface="Arial"/>
              </a:rPr>
              <a:t>Limit after hours of work </a:t>
            </a:r>
            <a:r>
              <a:rPr lang="en-US" sz="1400" b="1">
                <a:solidFill>
                  <a:schemeClr val="tx1"/>
                </a:solidFill>
                <a:latin typeface="Arial"/>
                <a:ea typeface="Calibri"/>
                <a:cs typeface="Arial"/>
              </a:rPr>
              <a:t>communications</a:t>
            </a:r>
          </a:p>
          <a:p>
            <a:endParaRPr lang="en-US" b="1">
              <a:solidFill>
                <a:srgbClr val="C00000"/>
              </a:solidFill>
              <a:latin typeface="Arial"/>
              <a:ea typeface="Calibri"/>
              <a:cs typeface="Arial"/>
            </a:endParaRPr>
          </a:p>
        </p:txBody>
      </p:sp>
      <p:sp>
        <p:nvSpPr>
          <p:cNvPr id="8" name="Rectangle 7">
            <a:extLst>
              <a:ext uri="{FF2B5EF4-FFF2-40B4-BE49-F238E27FC236}">
                <a16:creationId xmlns:a16="http://schemas.microsoft.com/office/drawing/2014/main" id="{42ABF465-9BFD-FBD1-5116-46746D8E50C2}"/>
              </a:ext>
            </a:extLst>
          </p:cNvPr>
          <p:cNvSpPr/>
          <p:nvPr/>
        </p:nvSpPr>
        <p:spPr>
          <a:xfrm>
            <a:off x="6325333" y="1348430"/>
            <a:ext cx="5212560" cy="2216461"/>
          </a:xfrm>
          <a:prstGeom prst="rect">
            <a:avLst/>
          </a:prstGeom>
          <a:ln>
            <a:solidFill>
              <a:srgbClr val="7030A0"/>
            </a:solidFill>
          </a:ln>
        </p:spPr>
        <p:style>
          <a:lnRef idx="2">
            <a:schemeClr val="accent5"/>
          </a:lnRef>
          <a:fillRef idx="1">
            <a:schemeClr val="lt1"/>
          </a:fillRef>
          <a:effectRef idx="0">
            <a:schemeClr val="accent5"/>
          </a:effectRef>
          <a:fontRef idx="minor">
            <a:schemeClr val="dk1"/>
          </a:fontRef>
        </p:style>
        <p:txBody>
          <a:bodyPr lIns="91440" tIns="45720" rIns="91440" bIns="45720" rtlCol="0" anchor="t"/>
          <a:lstStyle/>
          <a:p>
            <a:endParaRPr lang="en-US"/>
          </a:p>
          <a:p>
            <a:endParaRPr lang="en-US"/>
          </a:p>
          <a:p>
            <a:r>
              <a:rPr lang="en-US"/>
              <a:t>                     </a:t>
            </a:r>
            <a:r>
              <a:rPr lang="en-US" b="1">
                <a:solidFill>
                  <a:srgbClr val="7030A0"/>
                </a:solidFill>
                <a:latin typeface="Arial"/>
                <a:cs typeface="Arial"/>
              </a:rPr>
              <a:t>Psychological solutions</a:t>
            </a:r>
          </a:p>
          <a:p>
            <a:pPr marL="285750" indent="-285750">
              <a:buFont typeface="Arial"/>
              <a:buChar char="•"/>
            </a:pPr>
            <a:endParaRPr lang="en-US" sz="1400">
              <a:latin typeface="Arial"/>
              <a:cs typeface="Arial"/>
            </a:endParaRPr>
          </a:p>
          <a:p>
            <a:pPr marL="285750" indent="-285750">
              <a:buFont typeface="Arial"/>
              <a:buChar char="•"/>
            </a:pPr>
            <a:r>
              <a:rPr lang="en-US" sz="1400">
                <a:latin typeface="Arial"/>
                <a:cs typeface="Arial"/>
              </a:rPr>
              <a:t>Launch online </a:t>
            </a:r>
            <a:r>
              <a:rPr lang="en-US" sz="1400" b="1">
                <a:latin typeface="Arial"/>
                <a:cs typeface="Arial"/>
              </a:rPr>
              <a:t>CBTI </a:t>
            </a:r>
            <a:r>
              <a:rPr lang="en-US" sz="1400">
                <a:latin typeface="Arial"/>
                <a:cs typeface="Arial"/>
              </a:rPr>
              <a:t>resources.</a:t>
            </a:r>
            <a:endParaRPr lang="en-US"/>
          </a:p>
          <a:p>
            <a:pPr marL="285750" indent="-285750">
              <a:buFont typeface="Arial"/>
              <a:buChar char="•"/>
            </a:pPr>
            <a:r>
              <a:rPr lang="en-US" sz="1400">
                <a:latin typeface="Arial"/>
                <a:cs typeface="Arial"/>
              </a:rPr>
              <a:t>Develop mindfulness apps for </a:t>
            </a:r>
            <a:r>
              <a:rPr lang="en-US" sz="1400" b="1">
                <a:latin typeface="Arial"/>
                <a:cs typeface="Arial"/>
              </a:rPr>
              <a:t>pre-sleep</a:t>
            </a:r>
            <a:r>
              <a:rPr lang="en-US" sz="1400">
                <a:latin typeface="Arial"/>
                <a:cs typeface="Arial"/>
              </a:rPr>
              <a:t> and </a:t>
            </a:r>
            <a:r>
              <a:rPr lang="en-US" sz="1400" b="1">
                <a:latin typeface="Arial"/>
                <a:cs typeface="Arial"/>
              </a:rPr>
              <a:t>anxiety.</a:t>
            </a:r>
            <a:endParaRPr lang="en-US" b="1"/>
          </a:p>
          <a:p>
            <a:pPr marL="285750" indent="-285750">
              <a:buFont typeface="Arial"/>
              <a:buChar char="•"/>
            </a:pPr>
            <a:r>
              <a:rPr lang="en-US" sz="1400">
                <a:latin typeface="Arial"/>
                <a:cs typeface="Arial"/>
              </a:rPr>
              <a:t>Create </a:t>
            </a:r>
            <a:r>
              <a:rPr lang="en-US" sz="1400" b="1">
                <a:latin typeface="Arial"/>
                <a:cs typeface="Arial"/>
              </a:rPr>
              <a:t>stress-management</a:t>
            </a:r>
            <a:r>
              <a:rPr lang="en-US" sz="1400">
                <a:latin typeface="Arial"/>
                <a:cs typeface="Arial"/>
              </a:rPr>
              <a:t> workshops.</a:t>
            </a:r>
            <a:endParaRPr lang="en-US"/>
          </a:p>
          <a:p>
            <a:pPr marL="285750" indent="-285750">
              <a:buFont typeface="Arial"/>
              <a:buChar char="•"/>
            </a:pPr>
            <a:r>
              <a:rPr lang="en-US" sz="1400">
                <a:latin typeface="Arial"/>
                <a:cs typeface="Arial"/>
              </a:rPr>
              <a:t>Establish </a:t>
            </a:r>
            <a:r>
              <a:rPr lang="en-US" sz="1400" b="1">
                <a:latin typeface="Arial"/>
                <a:cs typeface="Arial"/>
              </a:rPr>
              <a:t>peer support</a:t>
            </a:r>
            <a:r>
              <a:rPr lang="en-US" sz="1400">
                <a:latin typeface="Arial"/>
                <a:cs typeface="Arial"/>
              </a:rPr>
              <a:t> group for </a:t>
            </a:r>
            <a:r>
              <a:rPr lang="en-US" sz="1400" b="1">
                <a:latin typeface="Arial"/>
                <a:cs typeface="Arial"/>
              </a:rPr>
              <a:t>insomnia</a:t>
            </a:r>
            <a:r>
              <a:rPr lang="en-US" sz="1400">
                <a:latin typeface="Arial"/>
                <a:cs typeface="Arial"/>
              </a:rPr>
              <a:t>.</a:t>
            </a:r>
          </a:p>
        </p:txBody>
      </p:sp>
      <p:sp>
        <p:nvSpPr>
          <p:cNvPr id="9" name="Rectangle 8">
            <a:extLst>
              <a:ext uri="{FF2B5EF4-FFF2-40B4-BE49-F238E27FC236}">
                <a16:creationId xmlns:a16="http://schemas.microsoft.com/office/drawing/2014/main" id="{9EC8ED6F-78B7-7221-6A0A-289C02CBD9C9}"/>
              </a:ext>
            </a:extLst>
          </p:cNvPr>
          <p:cNvSpPr/>
          <p:nvPr/>
        </p:nvSpPr>
        <p:spPr>
          <a:xfrm>
            <a:off x="6332017" y="4147169"/>
            <a:ext cx="5205877" cy="2488300"/>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lIns="91440" tIns="45720" rIns="91440" bIns="45720" rtlCol="0" anchor="t"/>
          <a:lstStyle/>
          <a:p>
            <a:endParaRPr lang="en-US"/>
          </a:p>
          <a:p>
            <a:endParaRPr lang="en-US"/>
          </a:p>
          <a:p>
            <a:r>
              <a:rPr lang="en-US" b="1">
                <a:solidFill>
                  <a:srgbClr val="0070C0"/>
                </a:solidFill>
                <a:latin typeface="Arial"/>
                <a:cs typeface="Arial"/>
              </a:rPr>
              <a:t>                      Technology inventions</a:t>
            </a: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a:solidFill>
                  <a:schemeClr val="tx1"/>
                </a:solidFill>
                <a:latin typeface="Arial"/>
                <a:cs typeface="Arial"/>
              </a:rPr>
              <a:t>Develop sleep </a:t>
            </a:r>
            <a:r>
              <a:rPr lang="en-US" sz="1400" b="1">
                <a:solidFill>
                  <a:schemeClr val="tx1"/>
                </a:solidFill>
                <a:latin typeface="Arial"/>
                <a:cs typeface="Arial"/>
              </a:rPr>
              <a:t>tracking app</a:t>
            </a:r>
            <a:r>
              <a:rPr lang="en-US" sz="1400">
                <a:solidFill>
                  <a:schemeClr val="tx1"/>
                </a:solidFill>
                <a:latin typeface="Arial"/>
                <a:cs typeface="Arial"/>
              </a:rPr>
              <a:t> with personalized tips.</a:t>
            </a:r>
            <a:endParaRPr lang="en-US">
              <a:solidFill>
                <a:schemeClr val="tx1"/>
              </a:solidFill>
            </a:endParaRPr>
          </a:p>
          <a:p>
            <a:pPr marL="285750" indent="-285750">
              <a:buFont typeface="Arial"/>
              <a:buChar char="•"/>
            </a:pPr>
            <a:r>
              <a:rPr lang="en-US" sz="1400">
                <a:solidFill>
                  <a:schemeClr val="tx1"/>
                </a:solidFill>
                <a:latin typeface="Arial"/>
                <a:cs typeface="Arial"/>
              </a:rPr>
              <a:t>Create Smart </a:t>
            </a:r>
            <a:r>
              <a:rPr lang="en-US" sz="1400" b="1">
                <a:solidFill>
                  <a:schemeClr val="tx1"/>
                </a:solidFill>
                <a:latin typeface="Arial"/>
                <a:cs typeface="Arial"/>
              </a:rPr>
              <a:t>home integration</a:t>
            </a:r>
            <a:r>
              <a:rPr lang="en-US" sz="1400">
                <a:solidFill>
                  <a:schemeClr val="tx1"/>
                </a:solidFill>
                <a:latin typeface="Arial"/>
                <a:cs typeface="Arial"/>
              </a:rPr>
              <a:t> for sleep environments.</a:t>
            </a:r>
          </a:p>
          <a:p>
            <a:pPr marL="285750" indent="-285750">
              <a:buFont typeface="Arial"/>
              <a:buChar char="•"/>
            </a:pPr>
            <a:r>
              <a:rPr lang="en-US" sz="1400">
                <a:solidFill>
                  <a:schemeClr val="tx1"/>
                </a:solidFill>
                <a:latin typeface="Arial"/>
                <a:cs typeface="Arial"/>
              </a:rPr>
              <a:t>Promote </a:t>
            </a:r>
            <a:r>
              <a:rPr lang="en-US" sz="1400" b="1">
                <a:solidFill>
                  <a:schemeClr val="tx1"/>
                </a:solidFill>
                <a:latin typeface="Arial"/>
                <a:cs typeface="Arial"/>
              </a:rPr>
              <a:t>Screen Time management</a:t>
            </a:r>
            <a:r>
              <a:rPr lang="en-US" sz="1400">
                <a:solidFill>
                  <a:schemeClr val="tx1"/>
                </a:solidFill>
                <a:latin typeface="Arial"/>
                <a:cs typeface="Arial"/>
              </a:rPr>
              <a:t> tools.</a:t>
            </a:r>
          </a:p>
          <a:p>
            <a:pPr marL="285750" indent="-285750">
              <a:buFont typeface="Arial"/>
              <a:buChar char="•"/>
            </a:pPr>
            <a:r>
              <a:rPr lang="en-US" sz="1400">
                <a:solidFill>
                  <a:schemeClr val="tx1"/>
                </a:solidFill>
                <a:latin typeface="Arial"/>
                <a:cs typeface="Arial"/>
              </a:rPr>
              <a:t>Launch social media </a:t>
            </a:r>
            <a:r>
              <a:rPr lang="en-US" sz="1400" b="1">
                <a:solidFill>
                  <a:schemeClr val="tx1"/>
                </a:solidFill>
                <a:latin typeface="Arial"/>
                <a:cs typeface="Arial"/>
              </a:rPr>
              <a:t>campaign</a:t>
            </a:r>
            <a:r>
              <a:rPr lang="en-US" sz="1400">
                <a:solidFill>
                  <a:schemeClr val="tx1"/>
                </a:solidFill>
                <a:latin typeface="Arial"/>
                <a:cs typeface="Arial"/>
              </a:rPr>
              <a:t>, challenging sleep myths.</a:t>
            </a:r>
          </a:p>
          <a:p>
            <a:endParaRPr lang="en-US" sz="1400">
              <a:solidFill>
                <a:schemeClr val="tx1"/>
              </a:solidFill>
              <a:latin typeface="Arial"/>
              <a:cs typeface="Arial"/>
            </a:endParaRPr>
          </a:p>
        </p:txBody>
      </p:sp>
      <p:pic>
        <p:nvPicPr>
          <p:cNvPr id="10" name="Graphic 9" descr="Work from home house with solid fill">
            <a:extLst>
              <a:ext uri="{FF2B5EF4-FFF2-40B4-BE49-F238E27FC236}">
                <a16:creationId xmlns:a16="http://schemas.microsoft.com/office/drawing/2014/main" id="{E9030FEF-4F37-3BEE-F81E-C350A1B4288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624516" y="1339906"/>
            <a:ext cx="401905" cy="381676"/>
          </a:xfrm>
          <a:prstGeom prst="rect">
            <a:avLst/>
          </a:prstGeom>
        </p:spPr>
      </p:pic>
      <p:pic>
        <p:nvPicPr>
          <p:cNvPr id="11" name="Graphic 10" descr="Right And Left Brain with solid fill">
            <a:extLst>
              <a:ext uri="{FF2B5EF4-FFF2-40B4-BE49-F238E27FC236}">
                <a16:creationId xmlns:a16="http://schemas.microsoft.com/office/drawing/2014/main" id="{979327C7-C3B4-086C-E422-46AEAE11CEF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700287" y="1373623"/>
            <a:ext cx="462596" cy="401905"/>
          </a:xfrm>
          <a:prstGeom prst="rect">
            <a:avLst/>
          </a:prstGeom>
        </p:spPr>
      </p:pic>
      <p:pic>
        <p:nvPicPr>
          <p:cNvPr id="12" name="Graphic 11" descr="Users with solid fill">
            <a:extLst>
              <a:ext uri="{FF2B5EF4-FFF2-40B4-BE49-F238E27FC236}">
                <a16:creationId xmlns:a16="http://schemas.microsoft.com/office/drawing/2014/main" id="{30D8B896-F134-31CA-5924-9DC7749F771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15017" y="4192709"/>
            <a:ext cx="422135" cy="422136"/>
          </a:xfrm>
          <a:prstGeom prst="rect">
            <a:avLst/>
          </a:prstGeom>
        </p:spPr>
      </p:pic>
      <p:pic>
        <p:nvPicPr>
          <p:cNvPr id="13" name="Graphic 12" descr="Smart Phone with solid fill">
            <a:extLst>
              <a:ext uri="{FF2B5EF4-FFF2-40B4-BE49-F238E27FC236}">
                <a16:creationId xmlns:a16="http://schemas.microsoft.com/office/drawing/2014/main" id="{9D2ACEB9-481A-4E85-840D-9FCC0AA0B0B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023967" y="4192348"/>
            <a:ext cx="280527" cy="381676"/>
          </a:xfrm>
          <a:prstGeom prst="rect">
            <a:avLst/>
          </a:prstGeom>
        </p:spPr>
      </p:pic>
    </p:spTree>
    <p:extLst>
      <p:ext uri="{BB962C8B-B14F-4D97-AF65-F5344CB8AC3E}">
        <p14:creationId xmlns:p14="http://schemas.microsoft.com/office/powerpoint/2010/main" val="5207700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8858937-0C27-FD39-529B-119C75C8E860}"/>
              </a:ext>
            </a:extLst>
          </p:cNvPr>
          <p:cNvPicPr>
            <a:picLocks noChangeAspect="1"/>
          </p:cNvPicPr>
          <p:nvPr/>
        </p:nvPicPr>
        <p:blipFill>
          <a:blip r:embed="rId2"/>
          <a:srcRect l="2360" t="30842" b="11406"/>
          <a:stretch>
            <a:fillRect/>
          </a:stretch>
        </p:blipFill>
        <p:spPr>
          <a:xfrm>
            <a:off x="0" y="-2296"/>
            <a:ext cx="12192004" cy="6833333"/>
          </a:xfrm>
          <a:prstGeom prst="rect">
            <a:avLst/>
          </a:prstGeom>
        </p:spPr>
      </p:pic>
      <p:sp>
        <p:nvSpPr>
          <p:cNvPr id="6" name="Title 5">
            <a:extLst>
              <a:ext uri="{FF2B5EF4-FFF2-40B4-BE49-F238E27FC236}">
                <a16:creationId xmlns:a16="http://schemas.microsoft.com/office/drawing/2014/main" id="{0BA9D368-C90D-021A-8F5B-C136CDA28094}"/>
              </a:ext>
            </a:extLst>
          </p:cNvPr>
          <p:cNvSpPr>
            <a:spLocks noGrp="1"/>
          </p:cNvSpPr>
          <p:nvPr>
            <p:ph type="title"/>
          </p:nvPr>
        </p:nvSpPr>
        <p:spPr>
          <a:xfrm>
            <a:off x="769223" y="-4593"/>
            <a:ext cx="10621562" cy="728847"/>
          </a:xfrm>
        </p:spPr>
        <p:txBody>
          <a:bodyPr/>
          <a:lstStyle/>
          <a:p>
            <a:r>
              <a:rPr lang="en-US" sz="3700">
                <a:solidFill>
                  <a:srgbClr val="7030A0"/>
                </a:solidFill>
                <a:latin typeface="Arial"/>
                <a:cs typeface="Arial"/>
              </a:rPr>
              <a:t>              </a:t>
            </a:r>
            <a:r>
              <a:rPr lang="en-US" sz="4000" b="1">
                <a:solidFill>
                  <a:srgbClr val="7030A0"/>
                </a:solidFill>
                <a:latin typeface="Arial"/>
                <a:cs typeface="Arial"/>
              </a:rPr>
              <a:t>           References</a:t>
            </a:r>
            <a:endParaRPr lang="en-US" sz="4000" b="1">
              <a:latin typeface="Arial"/>
              <a:cs typeface="Arial"/>
            </a:endParaRPr>
          </a:p>
        </p:txBody>
      </p:sp>
      <p:sp>
        <p:nvSpPr>
          <p:cNvPr id="7" name="Content Placeholder 6">
            <a:extLst>
              <a:ext uri="{FF2B5EF4-FFF2-40B4-BE49-F238E27FC236}">
                <a16:creationId xmlns:a16="http://schemas.microsoft.com/office/drawing/2014/main" id="{7BADAEA8-89EA-E336-3DC1-5BEBB0DF950B}"/>
              </a:ext>
            </a:extLst>
          </p:cNvPr>
          <p:cNvSpPr>
            <a:spLocks noGrp="1"/>
          </p:cNvSpPr>
          <p:nvPr>
            <p:ph idx="1"/>
          </p:nvPr>
        </p:nvSpPr>
        <p:spPr>
          <a:xfrm>
            <a:off x="623086" y="535999"/>
            <a:ext cx="10799715" cy="6316155"/>
          </a:xfrm>
        </p:spPr>
        <p:txBody>
          <a:bodyPr vert="horz" lIns="91440" tIns="45720" rIns="91440" bIns="45720" rtlCol="0" anchor="t">
            <a:noAutofit/>
          </a:bodyPr>
          <a:lstStyle/>
          <a:p>
            <a:pPr marL="342900" indent="-342900">
              <a:lnSpc>
                <a:spcPct val="100000"/>
              </a:lnSpc>
              <a:spcBef>
                <a:spcPts val="0"/>
              </a:spcBef>
              <a:buAutoNum type="arabicPeriod"/>
            </a:pPr>
            <a:endParaRPr lang="en-US" sz="1400" b="1">
              <a:latin typeface="Arial"/>
              <a:cs typeface="Arial"/>
            </a:endParaRPr>
          </a:p>
          <a:p>
            <a:pPr marL="342900" indent="-342900">
              <a:lnSpc>
                <a:spcPct val="100000"/>
              </a:lnSpc>
              <a:spcBef>
                <a:spcPts val="0"/>
              </a:spcBef>
              <a:buAutoNum type="arabicPeriod"/>
            </a:pPr>
            <a:r>
              <a:rPr lang="en-US" sz="1400" b="1">
                <a:latin typeface="Arial"/>
                <a:cs typeface="Arial"/>
              </a:rPr>
              <a:t>Suni, E. &amp; Suni, E. (2025a)</a:t>
            </a:r>
            <a:r>
              <a:rPr lang="en-US" sz="1400">
                <a:latin typeface="Arial"/>
                <a:cs typeface="Arial"/>
              </a:rPr>
              <a:t> </a:t>
            </a:r>
            <a:r>
              <a:rPr lang="en-US" sz="1400" i="1">
                <a:latin typeface="Arial"/>
                <a:cs typeface="Arial"/>
              </a:rPr>
              <a:t>Mastering sleep hygiene: Your path to quality sleep.</a:t>
            </a:r>
            <a:r>
              <a:rPr lang="en-US" sz="1400">
                <a:latin typeface="Arial"/>
                <a:cs typeface="Arial"/>
              </a:rPr>
              <a:t> Sleep Foundation, 7 July. Available at: </a:t>
            </a:r>
            <a:r>
              <a:rPr lang="en-US" sz="1400">
                <a:latin typeface="Arial"/>
                <a:cs typeface="Arial"/>
                <a:hlinkClick r:id="rId3"/>
              </a:rPr>
              <a:t>https://www.sleepfoundation.org/sleep-hygiene</a:t>
            </a:r>
            <a:r>
              <a:rPr lang="en-US" sz="1400">
                <a:latin typeface="Arial"/>
                <a:cs typeface="Arial"/>
              </a:rPr>
              <a:t> .</a:t>
            </a:r>
            <a:br>
              <a:rPr lang="en-US" sz="1400">
                <a:latin typeface="Arial"/>
                <a:cs typeface="Arial"/>
              </a:rPr>
            </a:b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University Hospital Southampton NHS Foundation (2022)</a:t>
            </a:r>
            <a:r>
              <a:rPr lang="en-US" sz="1400">
                <a:latin typeface="Arial"/>
                <a:cs typeface="Arial"/>
              </a:rPr>
              <a:t> </a:t>
            </a:r>
            <a:r>
              <a:rPr lang="en-US" sz="1400" i="1">
                <a:latin typeface="Arial"/>
                <a:cs typeface="Arial"/>
              </a:rPr>
              <a:t>The importance of sleep hygiene: Patient information factsheet.</a:t>
            </a:r>
            <a:r>
              <a:rPr lang="en-US" sz="1400">
                <a:latin typeface="Arial"/>
                <a:cs typeface="Arial"/>
              </a:rPr>
              <a:t> </a:t>
            </a:r>
            <a:r>
              <a:rPr lang="en-US" sz="1400" i="1">
                <a:latin typeface="Arial"/>
                <a:cs typeface="Arial"/>
                <a:hlinkClick r:id="rId4"/>
              </a:rPr>
              <a:t>www.uhs.nhs.uk</a:t>
            </a:r>
            <a:r>
              <a:rPr lang="en-US" sz="1400">
                <a:latin typeface="Arial"/>
                <a:cs typeface="Arial"/>
              </a:rPr>
              <a:t>, pp. 1–3. Available at: </a:t>
            </a:r>
            <a:r>
              <a:rPr lang="en-US" sz="1400">
                <a:latin typeface="Arial"/>
                <a:cs typeface="Arial"/>
                <a:hlinkClick r:id="rId5"/>
              </a:rPr>
              <a:t>https://www.uhs.nhs.uk/Media/UHS-website-2019/Patientinformation/Other/Sleep-hygiene-3276-PIL.pdf</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Summer, J.V. &amp; Summer, J.V. (2025)</a:t>
            </a:r>
            <a:r>
              <a:rPr lang="en-US" sz="1400">
                <a:latin typeface="Arial"/>
                <a:cs typeface="Arial"/>
              </a:rPr>
              <a:t> </a:t>
            </a:r>
            <a:r>
              <a:rPr lang="en-US" sz="1400" i="1">
                <a:latin typeface="Arial"/>
                <a:cs typeface="Arial"/>
              </a:rPr>
              <a:t>Health benefits of sleep.</a:t>
            </a:r>
            <a:r>
              <a:rPr lang="en-US" sz="1400">
                <a:latin typeface="Arial"/>
                <a:cs typeface="Arial"/>
              </a:rPr>
              <a:t> Sleep Foundation, 22 July. Available at: </a:t>
            </a:r>
            <a:r>
              <a:rPr lang="en-US" sz="1400">
                <a:latin typeface="Arial"/>
                <a:cs typeface="Arial"/>
                <a:hlinkClick r:id="rId6"/>
              </a:rPr>
              <a:t>https://www.sleepfoundation.org/how-sleep-works/benefits-of-sleep</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NHS (n.d.)</a:t>
            </a:r>
            <a:r>
              <a:rPr lang="en-US" sz="1400">
                <a:latin typeface="Arial"/>
                <a:cs typeface="Arial"/>
              </a:rPr>
              <a:t> </a:t>
            </a:r>
            <a:r>
              <a:rPr lang="en-US" sz="1400" i="1">
                <a:latin typeface="Arial"/>
                <a:cs typeface="Arial"/>
              </a:rPr>
              <a:t>Fall asleep faster and sleep better – Every Mind Matters.</a:t>
            </a:r>
            <a:r>
              <a:rPr lang="en-US" sz="1400">
                <a:latin typeface="Arial"/>
                <a:cs typeface="Arial"/>
              </a:rPr>
              <a:t> </a:t>
            </a:r>
            <a:r>
              <a:rPr lang="en-US" sz="1400" i="1">
                <a:latin typeface="Arial"/>
                <a:cs typeface="Arial"/>
              </a:rPr>
              <a:t>nhs.uk.</a:t>
            </a:r>
            <a:r>
              <a:rPr lang="en-US" sz="1400">
                <a:latin typeface="Arial"/>
                <a:cs typeface="Arial"/>
              </a:rPr>
              <a:t> Available at: </a:t>
            </a:r>
            <a:r>
              <a:rPr lang="en-US" sz="1400">
                <a:latin typeface="Arial"/>
                <a:cs typeface="Arial"/>
                <a:hlinkClick r:id="rId7"/>
              </a:rPr>
              <a:t>https://www.nhs.uk/every-mind-matters/mental-wellbeing-tips/how-to-fall-asleep-faster-and-sleep-better/</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Baranwal, N., Yu, P.K. &amp; Siegel, N.S. (2023)</a:t>
            </a:r>
            <a:r>
              <a:rPr lang="en-US" sz="1400">
                <a:latin typeface="Arial"/>
                <a:cs typeface="Arial"/>
              </a:rPr>
              <a:t> ‘Sleep physiology, pathophysiology, and sleep hygiene’, </a:t>
            </a:r>
            <a:r>
              <a:rPr lang="en-US" sz="1400" i="1">
                <a:latin typeface="Arial"/>
                <a:cs typeface="Arial"/>
              </a:rPr>
              <a:t>Progress in Cardiovascular Diseases</a:t>
            </a:r>
            <a:r>
              <a:rPr lang="en-US" sz="1400">
                <a:latin typeface="Arial"/>
                <a:cs typeface="Arial"/>
              </a:rPr>
              <a:t>, 77, pp. 59–69. </a:t>
            </a:r>
            <a:r>
              <a:rPr lang="en-US" sz="1400" err="1">
                <a:latin typeface="Arial"/>
                <a:cs typeface="Arial"/>
              </a:rPr>
              <a:t>doi</a:t>
            </a:r>
            <a:r>
              <a:rPr lang="en-US" sz="1400">
                <a:latin typeface="Arial"/>
                <a:cs typeface="Arial"/>
              </a:rPr>
              <a:t>: 10.1016/j.pcad.2023.02.005.</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Glanz, K., Rimer, B.K. &amp; Viswanath, K. (eds.) (2008)</a:t>
            </a:r>
            <a:r>
              <a:rPr lang="en-US" sz="1400">
                <a:latin typeface="Arial"/>
                <a:cs typeface="Arial"/>
              </a:rPr>
              <a:t> </a:t>
            </a:r>
            <a:r>
              <a:rPr lang="en-US" sz="1400" i="1">
                <a:latin typeface="Arial"/>
                <a:cs typeface="Arial"/>
              </a:rPr>
              <a:t>Health behavior and health education: Theory, research, and practice.</a:t>
            </a:r>
            <a:r>
              <a:rPr lang="en-US" sz="1400">
                <a:latin typeface="Arial"/>
                <a:cs typeface="Arial"/>
              </a:rPr>
              <a:t> 4th </a:t>
            </a:r>
            <a:r>
              <a:rPr lang="en-US" sz="1400" err="1">
                <a:latin typeface="Arial"/>
                <a:cs typeface="Arial"/>
              </a:rPr>
              <a:t>edn</a:t>
            </a:r>
            <a:r>
              <a:rPr lang="en-US" sz="1400">
                <a:latin typeface="Arial"/>
                <a:cs typeface="Arial"/>
              </a:rPr>
              <a:t>. San Francisco, CA: Jossey-Bass.</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solidFill>
                  <a:srgbClr val="212121"/>
                </a:solidFill>
                <a:latin typeface="Arial"/>
                <a:cs typeface="Arial"/>
              </a:rPr>
              <a:t>Bandura A</a:t>
            </a:r>
            <a:r>
              <a:rPr lang="en-US" sz="1400">
                <a:solidFill>
                  <a:srgbClr val="212121"/>
                </a:solidFill>
                <a:latin typeface="Arial"/>
                <a:cs typeface="Arial"/>
              </a:rPr>
              <a:t>. The anatomy of stages of change. Am J Health </a:t>
            </a:r>
            <a:r>
              <a:rPr lang="en-US" sz="1400" err="1">
                <a:solidFill>
                  <a:srgbClr val="212121"/>
                </a:solidFill>
                <a:latin typeface="Arial"/>
                <a:cs typeface="Arial"/>
              </a:rPr>
              <a:t>Promot</a:t>
            </a:r>
            <a:r>
              <a:rPr lang="en-US" sz="1400">
                <a:solidFill>
                  <a:srgbClr val="212121"/>
                </a:solidFill>
                <a:latin typeface="Arial"/>
                <a:cs typeface="Arial"/>
              </a:rPr>
              <a:t>. 1997 Sep-Oct;12(1):8-10. </a:t>
            </a:r>
            <a:r>
              <a:rPr lang="en-US" sz="1400" err="1">
                <a:solidFill>
                  <a:srgbClr val="212121"/>
                </a:solidFill>
                <a:latin typeface="Arial"/>
                <a:cs typeface="Arial"/>
              </a:rPr>
              <a:t>doi</a:t>
            </a:r>
            <a:r>
              <a:rPr lang="en-US" sz="1400">
                <a:solidFill>
                  <a:srgbClr val="212121"/>
                </a:solidFill>
                <a:latin typeface="Arial"/>
                <a:cs typeface="Arial"/>
              </a:rPr>
              <a:t>: 10.4278/0890-1171-12.1.8. PMID: 10170438.</a:t>
            </a:r>
            <a:endParaRPr lang="en-US" sz="1400">
              <a:latin typeface="Arial"/>
              <a:cs typeface="Arial"/>
            </a:endParaRPr>
          </a:p>
          <a:p>
            <a:pPr>
              <a:lnSpc>
                <a:spcPct val="100000"/>
              </a:lnSpc>
              <a:spcBef>
                <a:spcPts val="0"/>
              </a:spcBef>
              <a:buAutoNum type="arabicPeriod"/>
            </a:pPr>
            <a:r>
              <a:rPr lang="en-US" sz="1400" b="1">
                <a:solidFill>
                  <a:srgbClr val="000000"/>
                </a:solidFill>
                <a:latin typeface="Arial"/>
                <a:cs typeface="Arial"/>
              </a:rPr>
              <a:t>   Marks, D. F. (ed.) (2002</a:t>
            </a:r>
            <a:r>
              <a:rPr lang="en-US" sz="1400">
                <a:solidFill>
                  <a:srgbClr val="000000"/>
                </a:solidFill>
                <a:latin typeface="Neue Haas Grotesk Text Pro"/>
                <a:cs typeface="Arial"/>
              </a:rPr>
              <a:t>) </a:t>
            </a:r>
            <a:r>
              <a:rPr lang="en-US" sz="1400" i="1">
                <a:solidFill>
                  <a:srgbClr val="000000"/>
                </a:solidFill>
                <a:latin typeface="Neue Haas Grotesk Text Pro"/>
                <a:cs typeface="Arial"/>
              </a:rPr>
              <a:t>The Health Psychology Reader</a:t>
            </a:r>
            <a:r>
              <a:rPr lang="en-US" sz="1400">
                <a:solidFill>
                  <a:srgbClr val="000000"/>
                </a:solidFill>
                <a:latin typeface="Neue Haas Grotesk Text Pro"/>
                <a:cs typeface="Arial"/>
              </a:rPr>
              <a:t>. London: SAGE Publications.</a:t>
            </a:r>
            <a:r>
              <a:rPr lang="en-US" sz="1400" b="1" i="1">
                <a:solidFill>
                  <a:srgbClr val="000000"/>
                </a:solidFill>
                <a:latin typeface="Arial"/>
                <a:cs typeface="Arial"/>
              </a:rPr>
              <a:t> </a:t>
            </a:r>
            <a:endParaRPr lang="en-US" sz="1400">
              <a:solidFill>
                <a:srgbClr val="212121"/>
              </a:solidFill>
              <a:latin typeface="Arial"/>
              <a:cs typeface="Arial"/>
            </a:endParaRPr>
          </a:p>
          <a:p>
            <a:pPr>
              <a:lnSpc>
                <a:spcPct val="100000"/>
              </a:lnSpc>
              <a:spcBef>
                <a:spcPts val="0"/>
              </a:spcBef>
              <a:buAutoNum type="arabicPeriod"/>
            </a:pPr>
            <a:endParaRPr lang="en-US" sz="1400">
              <a:solidFill>
                <a:srgbClr val="212121"/>
              </a:solidFill>
              <a:latin typeface="Arial"/>
              <a:cs typeface="Arial"/>
            </a:endParaRPr>
          </a:p>
          <a:p>
            <a:pPr>
              <a:lnSpc>
                <a:spcPct val="100000"/>
              </a:lnSpc>
              <a:spcBef>
                <a:spcPts val="0"/>
              </a:spcBef>
              <a:buAutoNum type="arabicPeriod"/>
            </a:pPr>
            <a:r>
              <a:rPr lang="en-US" sz="1400" b="1" i="1">
                <a:solidFill>
                  <a:srgbClr val="000000"/>
                </a:solidFill>
                <a:latin typeface="Arial"/>
                <a:cs typeface="Arial"/>
              </a:rPr>
              <a:t>    S</a:t>
            </a:r>
            <a:r>
              <a:rPr lang="en-US" sz="1400" b="1">
                <a:solidFill>
                  <a:srgbClr val="000000"/>
                </a:solidFill>
                <a:latin typeface="Arial"/>
                <a:cs typeface="Arial"/>
              </a:rPr>
              <a:t>ocial Cognitive Theory Model</a:t>
            </a:r>
            <a:r>
              <a:rPr lang="en-US" sz="1200" b="1">
                <a:solidFill>
                  <a:srgbClr val="000000"/>
                </a:solidFill>
                <a:latin typeface="Arial"/>
                <a:cs typeface="Arial"/>
              </a:rPr>
              <a:t> - </a:t>
            </a:r>
            <a:r>
              <a:rPr lang="en-US" sz="1200">
                <a:solidFill>
                  <a:srgbClr val="000000"/>
                </a:solidFill>
                <a:latin typeface="Arial"/>
                <a:cs typeface="Arial"/>
              </a:rPr>
              <a:t>Rural Health Promotion and Disease Prevention Toolkit. (n.d.). </a:t>
            </a:r>
            <a:r>
              <a:rPr lang="en-US" sz="1200">
                <a:solidFill>
                  <a:srgbClr val="212121"/>
                </a:solidFill>
                <a:latin typeface="Arial"/>
                <a:cs typeface="Arial"/>
                <a:hlinkClick r:id="rId8"/>
              </a:rPr>
              <a:t>https://www.ruralhealthinfo.org/toolkits/health-promotion/2/theories-and-models/social-cognitive</a:t>
            </a:r>
          </a:p>
          <a:p>
            <a:pPr>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Neue Haas Grotesk Text Pro"/>
              <a:cs typeface="Arial"/>
            </a:endParaRPr>
          </a:p>
          <a:p>
            <a:pPr marL="342900" indent="-342900">
              <a:lnSpc>
                <a:spcPct val="100000"/>
              </a:lnSpc>
              <a:spcBef>
                <a:spcPts val="0"/>
              </a:spcBef>
              <a:buAutoNum type="arabicPeriod"/>
            </a:pPr>
            <a:endParaRPr lang="en-US" sz="1200">
              <a:solidFill>
                <a:srgbClr val="000000"/>
              </a:solidFill>
              <a:latin typeface="Neue Haas Grotesk Text Pro"/>
              <a:cs typeface="Arial"/>
            </a:endParaRPr>
          </a:p>
          <a:p>
            <a:pPr marL="457200" indent="-457200">
              <a:buAutoNum type="arabicPeriod"/>
            </a:pPr>
            <a:endParaRPr lang="en-US">
              <a:solidFill>
                <a:srgbClr val="000000"/>
              </a:solidFill>
              <a:latin typeface="Neue Haas Grotesk Text Pro"/>
              <a:cs typeface="Arial"/>
            </a:endParaRPr>
          </a:p>
        </p:txBody>
      </p:sp>
      <p:sp>
        <p:nvSpPr>
          <p:cNvPr id="2" name="Date Placeholder 1">
            <a:extLst>
              <a:ext uri="{FF2B5EF4-FFF2-40B4-BE49-F238E27FC236}">
                <a16:creationId xmlns:a16="http://schemas.microsoft.com/office/drawing/2014/main" id="{3FAEE33D-603A-E9E9-C664-3F64D5CC3703}"/>
              </a:ext>
            </a:extLst>
          </p:cNvPr>
          <p:cNvSpPr>
            <a:spLocks noGrp="1"/>
          </p:cNvSpPr>
          <p:nvPr>
            <p:ph type="dt" sz="half" idx="10"/>
          </p:nvPr>
        </p:nvSpPr>
        <p:spPr/>
        <p:txBody>
          <a:bodyPr/>
          <a:lstStyle/>
          <a:p>
            <a:fld id="{524824C9-CCC6-4717-A6C0-4F68191D0D31}" type="datetime1">
              <a:rPr lang="en-US"/>
              <a:t>10/13/2025</a:t>
            </a:fld>
            <a:endParaRPr lang="en-US"/>
          </a:p>
        </p:txBody>
      </p:sp>
      <p:sp>
        <p:nvSpPr>
          <p:cNvPr id="4" name="Slide Number Placeholder 3">
            <a:extLst>
              <a:ext uri="{FF2B5EF4-FFF2-40B4-BE49-F238E27FC236}">
                <a16:creationId xmlns:a16="http://schemas.microsoft.com/office/drawing/2014/main" id="{E7B14DD3-3C4E-C81A-5A5E-A6F255979658}"/>
              </a:ext>
            </a:extLst>
          </p:cNvPr>
          <p:cNvSpPr>
            <a:spLocks noGrp="1"/>
          </p:cNvSpPr>
          <p:nvPr>
            <p:ph type="sldNum" sz="quarter" idx="12"/>
          </p:nvPr>
        </p:nvSpPr>
        <p:spPr/>
        <p:txBody>
          <a:bodyPr/>
          <a:lstStyle/>
          <a:p>
            <a:fld id="{CC057153-B650-4DEB-B370-79DDCFDCE934}" type="slidenum">
              <a:rPr lang="en-US" dirty="0"/>
              <a:t>37</a:t>
            </a:fld>
            <a:endParaRPr lang="en-US"/>
          </a:p>
        </p:txBody>
      </p:sp>
    </p:spTree>
    <p:extLst>
      <p:ext uri="{BB962C8B-B14F-4D97-AF65-F5344CB8AC3E}">
        <p14:creationId xmlns:p14="http://schemas.microsoft.com/office/powerpoint/2010/main" val="15734424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8F67B31-CABF-F085-3BF5-A321FCE5FDC3}"/>
              </a:ext>
            </a:extLst>
          </p:cNvPr>
          <p:cNvSpPr>
            <a:spLocks noGrp="1"/>
          </p:cNvSpPr>
          <p:nvPr>
            <p:ph type="dt" sz="half" idx="10"/>
          </p:nvPr>
        </p:nvSpPr>
        <p:spPr/>
        <p:txBody>
          <a:bodyPr/>
          <a:lstStyle/>
          <a:p>
            <a:fld id="{C6B84388-7936-44FB-9499-7661956D24FB}" type="datetime1">
              <a:rPr lang="en-US"/>
              <a:t>10/13/2025</a:t>
            </a:fld>
            <a:endParaRPr lang="en-US"/>
          </a:p>
        </p:txBody>
      </p:sp>
      <p:sp>
        <p:nvSpPr>
          <p:cNvPr id="5" name="Footer Placeholder 4">
            <a:extLst>
              <a:ext uri="{FF2B5EF4-FFF2-40B4-BE49-F238E27FC236}">
                <a16:creationId xmlns:a16="http://schemas.microsoft.com/office/drawing/2014/main" id="{6A2A34E4-055B-E166-4038-6A692BA69597}"/>
              </a:ext>
            </a:extLst>
          </p:cNvPr>
          <p:cNvSpPr>
            <a:spLocks noGrp="1"/>
          </p:cNvSpPr>
          <p:nvPr>
            <p:ph type="ftr" sz="quarter" idx="11"/>
          </p:nvPr>
        </p:nvSpPr>
        <p:spPr/>
        <p:txBody>
          <a:bodyPr/>
          <a:lstStyle/>
          <a:p>
            <a:r>
              <a:rPr lang="en-US"/>
              <a:t>
              </a:t>
            </a:r>
          </a:p>
        </p:txBody>
      </p:sp>
      <p:pic>
        <p:nvPicPr>
          <p:cNvPr id="2" name="Picture 1">
            <a:extLst>
              <a:ext uri="{FF2B5EF4-FFF2-40B4-BE49-F238E27FC236}">
                <a16:creationId xmlns:a16="http://schemas.microsoft.com/office/drawing/2014/main" id="{5C6193D5-AF9F-F62F-07EA-E16B32C22841}"/>
              </a:ext>
            </a:extLst>
          </p:cNvPr>
          <p:cNvPicPr>
            <a:picLocks noChangeAspect="1"/>
          </p:cNvPicPr>
          <p:nvPr/>
        </p:nvPicPr>
        <p:blipFill>
          <a:blip r:embed="rId2"/>
          <a:srcRect l="-280" t="33427" b="11578"/>
          <a:stretch>
            <a:fillRect/>
          </a:stretch>
        </p:blipFill>
        <p:spPr>
          <a:xfrm>
            <a:off x="-38419" y="0"/>
            <a:ext cx="12230422" cy="6890021"/>
          </a:xfrm>
          <a:prstGeom prst="rect">
            <a:avLst/>
          </a:prstGeom>
        </p:spPr>
      </p:pic>
      <p:sp>
        <p:nvSpPr>
          <p:cNvPr id="6" name="Slide Number Placeholder 5">
            <a:extLst>
              <a:ext uri="{FF2B5EF4-FFF2-40B4-BE49-F238E27FC236}">
                <a16:creationId xmlns:a16="http://schemas.microsoft.com/office/drawing/2014/main" id="{A83A45B2-F146-5813-7BC9-0EBE06A30AA7}"/>
              </a:ext>
            </a:extLst>
          </p:cNvPr>
          <p:cNvSpPr>
            <a:spLocks noGrp="1"/>
          </p:cNvSpPr>
          <p:nvPr>
            <p:ph type="sldNum" sz="quarter" idx="12"/>
          </p:nvPr>
        </p:nvSpPr>
        <p:spPr/>
        <p:txBody>
          <a:bodyPr/>
          <a:lstStyle/>
          <a:p>
            <a:fld id="{CC057153-B650-4DEB-B370-79DDCFDCE934}" type="slidenum">
              <a:rPr lang="en-US" dirty="0"/>
              <a:t>38</a:t>
            </a:fld>
            <a:endParaRPr lang="en-US"/>
          </a:p>
        </p:txBody>
      </p:sp>
      <p:sp>
        <p:nvSpPr>
          <p:cNvPr id="7" name="TextBox 6">
            <a:extLst>
              <a:ext uri="{FF2B5EF4-FFF2-40B4-BE49-F238E27FC236}">
                <a16:creationId xmlns:a16="http://schemas.microsoft.com/office/drawing/2014/main" id="{E83058D9-5E86-9260-EB5B-FB81CC6B4D47}"/>
              </a:ext>
            </a:extLst>
          </p:cNvPr>
          <p:cNvSpPr txBox="1"/>
          <p:nvPr/>
        </p:nvSpPr>
        <p:spPr>
          <a:xfrm>
            <a:off x="5264" y="8334"/>
            <a:ext cx="12202085"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Times New Roman"/>
              </a:rPr>
              <a:t>10. NIH-funded study shows sound sleep supports immune function. (2022, September 21)</a:t>
            </a:r>
            <a:r>
              <a:rPr lang="en-US" sz="1200">
                <a:latin typeface="Times New Roman"/>
                <a:cs typeface="Times New Roman"/>
              </a:rPr>
              <a:t>. </a:t>
            </a:r>
            <a:r>
              <a:rPr lang="en-US" sz="1200" i="1">
                <a:latin typeface="Times New Roman"/>
                <a:cs typeface="Times New Roman"/>
              </a:rPr>
              <a:t>NHLBI, NIH</a:t>
            </a:r>
            <a:r>
              <a:rPr lang="en-US" sz="1200">
                <a:latin typeface="Times New Roman"/>
                <a:cs typeface="Times New Roman"/>
              </a:rPr>
              <a:t>. </a:t>
            </a:r>
            <a:r>
              <a:rPr lang="en-US" sz="1200">
                <a:latin typeface="Times New Roman"/>
                <a:cs typeface="Times New Roman"/>
                <a:hlinkClick r:id="rId3"/>
              </a:rPr>
              <a: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a:t>
            </a:r>
            <a:endParaRPr lang="en-US"/>
          </a:p>
          <a:p>
            <a:pPr algn="l"/>
            <a:endParaRPr lang="en-US" sz="1200">
              <a:latin typeface="Times New Roman"/>
              <a:cs typeface="Times New Roman"/>
            </a:endParaRPr>
          </a:p>
          <a:p>
            <a:r>
              <a:rPr lang="en-US" sz="1200" b="1">
                <a:latin typeface="Arial"/>
                <a:cs typeface="Times New Roman"/>
              </a:rPr>
              <a:t>11.</a:t>
            </a:r>
            <a:r>
              <a:rPr lang="en-US" sz="1200">
                <a:latin typeface="Times New Roman"/>
                <a:cs typeface="Times New Roman"/>
              </a:rPr>
              <a:t> </a:t>
            </a:r>
            <a:r>
              <a:rPr lang="en-US" sz="1200" b="1">
                <a:latin typeface="Arial"/>
                <a:cs typeface="Times New Roman"/>
              </a:rPr>
              <a:t>Kiss, M. G., Cohen, O., McAlpine, C. S., &amp; </a:t>
            </a:r>
            <a:r>
              <a:rPr lang="en-US" sz="1200" b="1" err="1">
                <a:latin typeface="Arial"/>
                <a:cs typeface="Times New Roman"/>
              </a:rPr>
              <a:t>Swirski</a:t>
            </a:r>
            <a:r>
              <a:rPr lang="en-US" sz="1200" b="1">
                <a:latin typeface="Arial"/>
                <a:cs typeface="Times New Roman"/>
              </a:rPr>
              <a:t>, F. K. (2024)</a:t>
            </a:r>
            <a:r>
              <a:rPr lang="en-US" sz="1200">
                <a:latin typeface="Arial"/>
                <a:cs typeface="Times New Roman"/>
              </a:rPr>
              <a:t>. Influence of sleep on physiological systems in atherosclerosis. </a:t>
            </a:r>
            <a:r>
              <a:rPr lang="en-US" sz="1200" i="1">
                <a:latin typeface="Arial"/>
                <a:cs typeface="Times New Roman"/>
              </a:rPr>
              <a:t>Nature Cardiovascular Research</a:t>
            </a:r>
            <a:r>
              <a:rPr lang="en-US" sz="1200">
                <a:latin typeface="Arial"/>
                <a:cs typeface="Times New Roman"/>
              </a:rPr>
              <a:t>, </a:t>
            </a:r>
            <a:r>
              <a:rPr lang="en-US" sz="1200" i="1">
                <a:latin typeface="Arial"/>
                <a:cs typeface="Times New Roman"/>
              </a:rPr>
              <a:t>3</a:t>
            </a:r>
            <a:r>
              <a:rPr lang="en-US" sz="1200">
                <a:latin typeface="Arial"/>
                <a:cs typeface="Times New Roman"/>
              </a:rPr>
              <a:t>(11), 1284–1300. </a:t>
            </a:r>
            <a:r>
              <a:rPr lang="en-US" sz="1200">
                <a:latin typeface="Arial"/>
                <a:cs typeface="Times New Roman"/>
                <a:hlinkClick r:id="rId4"/>
              </a:rPr>
              <a:t>https://doi.org/10.1038/s44161-024-00560-7</a:t>
            </a:r>
            <a:endParaRPr lang="en-US" sz="1200">
              <a:latin typeface="Arial"/>
              <a:cs typeface="Times New Roman"/>
            </a:endParaRPr>
          </a:p>
          <a:p>
            <a:endParaRPr lang="en-US" sz="1200">
              <a:latin typeface="Arial"/>
              <a:cs typeface="Times New Roman"/>
            </a:endParaRPr>
          </a:p>
          <a:p>
            <a:r>
              <a:rPr lang="en-US" sz="1200" b="1">
                <a:latin typeface="Arial"/>
                <a:cs typeface="Times New Roman"/>
              </a:rPr>
              <a:t>12.  Stroke, N. I. C. H. &amp;. (2025, August 18).</a:t>
            </a:r>
            <a:r>
              <a:rPr lang="en-US" sz="1200">
                <a:latin typeface="Times New Roman"/>
                <a:cs typeface="Times New Roman"/>
              </a:rPr>
              <a:t> </a:t>
            </a:r>
            <a:r>
              <a:rPr lang="en-US" sz="1200" i="1">
                <a:latin typeface="Times New Roman"/>
                <a:cs typeface="Times New Roman"/>
              </a:rPr>
              <a:t>Sleep</a:t>
            </a:r>
            <a:r>
              <a:rPr lang="en-US" sz="1200">
                <a:latin typeface="Times New Roman"/>
                <a:cs typeface="Times New Roman"/>
              </a:rPr>
              <a:t>. NICHS. </a:t>
            </a:r>
            <a:r>
              <a:rPr lang="en-US" sz="1200">
                <a:latin typeface="Times New Roman"/>
                <a:cs typeface="Times New Roman"/>
                <a:hlinkClick r:id="rId5"/>
              </a:rPr>
              <a:t>https://nichs.org.uk/health-information/risk-factors/sleep</a:t>
            </a:r>
            <a:endParaRPr lang="en-US" sz="1200">
              <a:latin typeface="Times New Roman"/>
              <a:cs typeface="Times New Roman"/>
            </a:endParaRPr>
          </a:p>
          <a:p>
            <a:endParaRPr lang="en-US" sz="1200" b="1">
              <a:latin typeface="Arial"/>
              <a:cs typeface="Times New Roman"/>
            </a:endParaRPr>
          </a:p>
          <a:p>
            <a:endParaRPr lang="en-US" sz="1200">
              <a:latin typeface="Arial"/>
              <a:cs typeface="Times New Roman"/>
            </a:endParaRPr>
          </a:p>
          <a:p>
            <a:r>
              <a:rPr lang="en-US" sz="1200" b="1">
                <a:latin typeface="Arial"/>
                <a:cs typeface="Times New Roman"/>
              </a:rPr>
              <a:t>13. Kiss, M. G., Cohen, O., McAlpine, C. S., &amp; </a:t>
            </a:r>
            <a:r>
              <a:rPr lang="en-US" sz="1200" b="1" err="1">
                <a:latin typeface="Arial"/>
                <a:cs typeface="Times New Roman"/>
              </a:rPr>
              <a:t>Swirski</a:t>
            </a:r>
            <a:r>
              <a:rPr lang="en-US" sz="1200" b="1">
                <a:latin typeface="Arial"/>
                <a:cs typeface="Times New Roman"/>
              </a:rPr>
              <a:t>, F. K. (2024b)</a:t>
            </a:r>
            <a:r>
              <a:rPr lang="en-US" sz="1200">
                <a:latin typeface="Times New Roman"/>
                <a:cs typeface="Times New Roman"/>
              </a:rPr>
              <a:t>. Influence of sleep on physiological systems in atherosclerosis. </a:t>
            </a:r>
            <a:r>
              <a:rPr lang="en-US" sz="1200" i="1">
                <a:latin typeface="Times New Roman"/>
                <a:cs typeface="Times New Roman"/>
              </a:rPr>
              <a:t>Nature Cardiovascular Research</a:t>
            </a:r>
            <a:r>
              <a:rPr lang="en-US" sz="1200">
                <a:latin typeface="Times New Roman"/>
                <a:cs typeface="Times New Roman"/>
              </a:rPr>
              <a:t>, </a:t>
            </a:r>
            <a:r>
              <a:rPr lang="en-US" sz="1200" i="1">
                <a:latin typeface="Times New Roman"/>
                <a:cs typeface="Times New Roman"/>
              </a:rPr>
              <a:t>3</a:t>
            </a:r>
            <a:r>
              <a:rPr lang="en-US" sz="1200">
                <a:latin typeface="Times New Roman"/>
                <a:cs typeface="Times New Roman"/>
              </a:rPr>
              <a:t>(11), 1284–1300. </a:t>
            </a:r>
            <a:r>
              <a:rPr lang="en-US" sz="1200">
                <a:latin typeface="Times New Roman"/>
                <a:cs typeface="Times New Roman"/>
                <a:hlinkClick r:id="rId4"/>
              </a:rPr>
              <a:t>https://doi.org/10.1038/s44161-024-00560-7</a:t>
            </a:r>
          </a:p>
          <a:p>
            <a:endParaRPr lang="en-US" sz="1200">
              <a:latin typeface="Times New Roman"/>
              <a:cs typeface="Times New Roman"/>
            </a:endParaRPr>
          </a:p>
          <a:p>
            <a:r>
              <a:rPr lang="en-US" sz="1200" b="1">
                <a:latin typeface="Arial"/>
                <a:cs typeface="Times New Roman"/>
              </a:rPr>
              <a:t>14.   Brown, Y. (n.d.). </a:t>
            </a:r>
            <a:r>
              <a:rPr lang="en-US" sz="1200" b="1" i="1">
                <a:latin typeface="Arial"/>
                <a:cs typeface="Times New Roman"/>
              </a:rPr>
              <a:t>Royal </a:t>
            </a:r>
            <a:r>
              <a:rPr lang="en-US" sz="1200" b="1" i="1" err="1">
                <a:latin typeface="Arial"/>
                <a:cs typeface="Times New Roman"/>
              </a:rPr>
              <a:t>Orthopaedic</a:t>
            </a:r>
            <a:r>
              <a:rPr lang="en-US" sz="1200" b="1" i="1">
                <a:latin typeface="Arial"/>
                <a:cs typeface="Times New Roman"/>
              </a:rPr>
              <a:t> Hospital</a:t>
            </a:r>
            <a:r>
              <a:rPr lang="en-US" sz="1200" i="1">
                <a:latin typeface="Arial"/>
                <a:cs typeface="Times New Roman"/>
              </a:rPr>
              <a:t> - Sleep tips</a:t>
            </a:r>
            <a:r>
              <a:rPr lang="en-US" sz="1200">
                <a:latin typeface="Arial"/>
                <a:cs typeface="Times New Roman"/>
              </a:rPr>
              <a:t>. </a:t>
            </a:r>
            <a:r>
              <a:rPr lang="en-US" sz="1200">
                <a:latin typeface="Arial"/>
                <a:cs typeface="Times New Roman"/>
                <a:hlinkClick r:id="rId6"/>
              </a:rPr>
              <a:t>https://roh.nhs.uk/services-information/therapy/sleep-tips?utm_</a:t>
            </a:r>
            <a:endParaRPr lang="en-US" sz="1200">
              <a:latin typeface="Arial"/>
              <a:cs typeface="Times New Roman"/>
            </a:endParaRPr>
          </a:p>
          <a:p>
            <a:endParaRPr lang="en-US" sz="1200">
              <a:latin typeface="Arial"/>
              <a:cs typeface="Times New Roman"/>
            </a:endParaRPr>
          </a:p>
          <a:p>
            <a:endParaRPr lang="en-US" sz="1200" b="1">
              <a:latin typeface="Arial"/>
              <a:cs typeface="Times New Roman"/>
            </a:endParaRPr>
          </a:p>
          <a:p>
            <a:r>
              <a:rPr lang="en-US" sz="1200" b="1">
                <a:latin typeface="Arial"/>
                <a:cs typeface="Times New Roman"/>
              </a:rPr>
              <a:t>15.  </a:t>
            </a:r>
            <a:r>
              <a:rPr lang="en-US" sz="1200" b="1" i="1">
                <a:latin typeface="Arial"/>
                <a:cs typeface="Times New Roman"/>
              </a:rPr>
              <a:t>Resource details: Impact of physical activity and sleep quality on quality of life of rural residents with and without a history of cancer:</a:t>
            </a:r>
            <a:r>
              <a:rPr lang="en-US" sz="1200" i="1">
                <a:latin typeface="Arial"/>
                <a:cs typeface="Times New Roman"/>
              </a:rPr>
              <a:t> Findings of the Day and Night Study - Rural Health Information Hub</a:t>
            </a:r>
            <a:r>
              <a:rPr lang="en-US" sz="1200">
                <a:latin typeface="Arial"/>
                <a:cs typeface="Times New Roman"/>
              </a:rPr>
              <a:t>. (n.d.). </a:t>
            </a:r>
            <a:r>
              <a:rPr lang="en-US" sz="1200">
                <a:latin typeface="Arial"/>
                <a:cs typeface="Times New Roman"/>
                <a:hlinkClick r:id="rId7"/>
              </a:rPr>
              <a:t>https://www.ruralhealthinfo.org/resources/11735</a:t>
            </a:r>
            <a:endParaRPr lang="en-US" sz="1200">
              <a:latin typeface="Arial"/>
              <a:cs typeface="Times New Roman"/>
            </a:endParaRPr>
          </a:p>
          <a:p>
            <a:endParaRPr lang="en-US" sz="1200">
              <a:latin typeface="Arial"/>
              <a:cs typeface="Times New Roman"/>
            </a:endParaRPr>
          </a:p>
          <a:p>
            <a:r>
              <a:rPr lang="en-US" sz="1200" b="1">
                <a:latin typeface="Arial"/>
                <a:cs typeface="Times New Roman"/>
              </a:rPr>
              <a:t>16. Mathew, J. (2021, November 15). </a:t>
            </a:r>
            <a:r>
              <a:rPr lang="en-US" sz="1200" b="1" i="1">
                <a:latin typeface="Arial"/>
                <a:cs typeface="Times New Roman"/>
              </a:rPr>
              <a:t>The life saving benefits of good sleep - British Society of Lifestyle Medicine</a:t>
            </a:r>
            <a:r>
              <a:rPr lang="en-US" sz="1200" b="1">
                <a:latin typeface="Arial"/>
                <a:cs typeface="Times New Roman"/>
              </a:rPr>
              <a:t>. British Society of Lifestyle Medicine.</a:t>
            </a:r>
            <a:r>
              <a:rPr lang="en-US" sz="1200">
                <a:latin typeface="Times New Roman"/>
                <a:cs typeface="Times New Roman"/>
              </a:rPr>
              <a:t> </a:t>
            </a:r>
            <a:r>
              <a:rPr lang="en-US" sz="1200">
                <a:latin typeface="Times New Roman"/>
                <a:cs typeface="Times New Roman"/>
                <a:hlinkClick r:id="rId8"/>
              </a:rPr>
              <a:t>https://bslm.org.uk/the-life-saving-benefits-of-good-sleep/</a:t>
            </a:r>
            <a:endParaRPr lang="en-US"/>
          </a:p>
          <a:p>
            <a:endParaRPr lang="en-US" sz="1200">
              <a:latin typeface="Arial"/>
              <a:cs typeface="Times New Roman"/>
            </a:endParaRPr>
          </a:p>
          <a:p>
            <a:r>
              <a:rPr lang="en-US" sz="1200" b="1">
                <a:latin typeface="Arial"/>
                <a:cs typeface="Times New Roman"/>
              </a:rPr>
              <a:t>17.  </a:t>
            </a:r>
            <a:r>
              <a:rPr lang="en-US" sz="1200" b="1" i="1">
                <a:latin typeface="Arial"/>
                <a:cs typeface="Times New Roman"/>
              </a:rPr>
              <a:t>Resource details:</a:t>
            </a:r>
            <a:r>
              <a:rPr lang="en-US" sz="1200" i="1">
                <a:latin typeface="Arial"/>
                <a:cs typeface="Times New Roman"/>
              </a:rPr>
              <a:t> Impact of physical activity and sleep quality on quality of life of rural residents with and without a history of cancer: Findings of the Day and Night Study - Rural Health Information Hub</a:t>
            </a:r>
            <a:r>
              <a:rPr lang="en-US" sz="1200">
                <a:latin typeface="Arial"/>
                <a:cs typeface="Times New Roman"/>
              </a:rPr>
              <a:t>. (n.d.-b). </a:t>
            </a:r>
            <a:r>
              <a:rPr lang="en-US" sz="1200">
                <a:latin typeface="Arial"/>
                <a:cs typeface="Times New Roman"/>
                <a:hlinkClick r:id="rId7"/>
              </a:rPr>
              <a:t>https://www.ruralhealthinfo.org/resources/11735</a:t>
            </a:r>
            <a:endParaRPr lang="en-US" sz="1200">
              <a:latin typeface="Arial"/>
              <a:cs typeface="Times New Roman"/>
            </a:endParaRPr>
          </a:p>
          <a:p>
            <a:endParaRPr lang="en-US" sz="1200">
              <a:latin typeface="Arial"/>
              <a:cs typeface="Times New Roman"/>
            </a:endParaRPr>
          </a:p>
          <a:p>
            <a:r>
              <a:rPr lang="en-US" sz="1200" b="1">
                <a:latin typeface="Arial"/>
                <a:cs typeface="Arial"/>
              </a:rPr>
              <a:t>18. </a:t>
            </a:r>
            <a:r>
              <a:rPr lang="en-US" sz="1200" b="1" i="1">
                <a:latin typeface="Arial"/>
                <a:cs typeface="Arial"/>
              </a:rPr>
              <a:t>Sleep problems </a:t>
            </a:r>
            <a:r>
              <a:rPr lang="en-US" sz="1200" i="1">
                <a:latin typeface="Arial"/>
                <a:cs typeface="Arial"/>
              </a:rPr>
              <a:t>- Every Mind Matters</a:t>
            </a:r>
            <a:r>
              <a:rPr lang="en-US" sz="1200">
                <a:latin typeface="Arial"/>
                <a:cs typeface="Arial"/>
              </a:rPr>
              <a:t>. (n.d.). nhs.uk. </a:t>
            </a:r>
            <a:r>
              <a:rPr lang="en-US" sz="1200">
                <a:latin typeface="Arial"/>
                <a:cs typeface="Arial"/>
                <a:hlinkClick r:id="rId9"/>
              </a:rPr>
              <a:t>https://www.nhs.uk/every-mind-matters/mental-health-issues/sleep/</a:t>
            </a:r>
            <a:endParaRPr lang="en-US" sz="1200">
              <a:latin typeface="Arial"/>
              <a:cs typeface="Arial"/>
            </a:endParaRPr>
          </a:p>
          <a:p>
            <a:endParaRPr lang="en-US" sz="1200">
              <a:latin typeface="Arial"/>
              <a:cs typeface="Arial"/>
            </a:endParaRPr>
          </a:p>
          <a:p>
            <a:endParaRPr lang="en-US" sz="1200">
              <a:latin typeface="Arial"/>
              <a:cs typeface="Arial"/>
            </a:endParaRPr>
          </a:p>
          <a:p>
            <a:endParaRPr lang="en-US" sz="1200">
              <a:latin typeface="Arial"/>
              <a:cs typeface="Times New Roman"/>
            </a:endParaRPr>
          </a:p>
          <a:p>
            <a:endParaRPr lang="en-US" sz="1200" b="1">
              <a:latin typeface="Arial"/>
              <a:cs typeface="Times New Roman"/>
            </a:endParaRPr>
          </a:p>
          <a:p>
            <a:endParaRPr lang="en-US"/>
          </a:p>
        </p:txBody>
      </p:sp>
    </p:spTree>
    <p:extLst>
      <p:ext uri="{BB962C8B-B14F-4D97-AF65-F5344CB8AC3E}">
        <p14:creationId xmlns:p14="http://schemas.microsoft.com/office/powerpoint/2010/main" val="42823053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155A72-009D-5D6B-E910-B6F3A956F4AA}"/>
              </a:ext>
            </a:extLst>
          </p:cNvPr>
          <p:cNvPicPr>
            <a:picLocks noChangeAspect="1"/>
          </p:cNvPicPr>
          <p:nvPr/>
        </p:nvPicPr>
        <p:blipFill>
          <a:blip r:embed="rId2"/>
          <a:srcRect l="1594" t="33942" b="11415"/>
          <a:stretch>
            <a:fillRect/>
          </a:stretch>
        </p:blipFill>
        <p:spPr>
          <a:xfrm>
            <a:off x="1" y="8106"/>
            <a:ext cx="12181742" cy="6857987"/>
          </a:xfrm>
          <a:prstGeom prst="rect">
            <a:avLst/>
          </a:prstGeom>
        </p:spPr>
      </p:pic>
      <p:sp>
        <p:nvSpPr>
          <p:cNvPr id="2" name="TextBox 1">
            <a:extLst>
              <a:ext uri="{FF2B5EF4-FFF2-40B4-BE49-F238E27FC236}">
                <a16:creationId xmlns:a16="http://schemas.microsoft.com/office/drawing/2014/main" id="{DEFD65D6-1C83-3F4C-4322-245E49AEAE72}"/>
              </a:ext>
            </a:extLst>
          </p:cNvPr>
          <p:cNvSpPr txBox="1"/>
          <p:nvPr/>
        </p:nvSpPr>
        <p:spPr>
          <a:xfrm>
            <a:off x="795716" y="485521"/>
            <a:ext cx="4531539" cy="29670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BAB53C3E-69B3-95DA-8129-BAD737155453}"/>
              </a:ext>
            </a:extLst>
          </p:cNvPr>
          <p:cNvSpPr txBox="1"/>
          <p:nvPr/>
        </p:nvSpPr>
        <p:spPr>
          <a:xfrm>
            <a:off x="1077" y="16208"/>
            <a:ext cx="12184292"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Times New Roman"/>
              </a:rPr>
              <a:t>19.  Suni, E., &amp; Suni, E. (2025b, July 7).</a:t>
            </a:r>
            <a:r>
              <a:rPr lang="en-US" sz="1200">
                <a:latin typeface="Arial"/>
                <a:cs typeface="Times New Roman"/>
              </a:rPr>
              <a:t> </a:t>
            </a:r>
            <a:r>
              <a:rPr lang="en-US" sz="1200" i="1">
                <a:latin typeface="Arial"/>
                <a:cs typeface="Times New Roman"/>
              </a:rPr>
              <a:t>Mastering Sleep Hygiene: Your path to quality sleep</a:t>
            </a:r>
            <a:r>
              <a:rPr lang="en-US" sz="1200">
                <a:latin typeface="Arial"/>
                <a:cs typeface="Times New Roman"/>
              </a:rPr>
              <a:t>. Sleep Foundation. </a:t>
            </a:r>
            <a:r>
              <a:rPr lang="en-US" sz="1200">
                <a:latin typeface="Arial"/>
                <a:cs typeface="Times New Roman"/>
                <a:hlinkClick r:id="rId3"/>
              </a:rPr>
              <a:t>https://www.sleepfoundation.org/sleep-hygiene</a:t>
            </a:r>
            <a:endParaRPr lang="en-US">
              <a:latin typeface="Arial"/>
              <a:cs typeface="Arial"/>
            </a:endParaRPr>
          </a:p>
          <a:p>
            <a:pPr algn="l"/>
            <a:endParaRPr lang="en-US" sz="1200">
              <a:latin typeface="Arial"/>
              <a:cs typeface="Times New Roman"/>
            </a:endParaRPr>
          </a:p>
          <a:p>
            <a:r>
              <a:rPr lang="en-US" sz="1200" b="1">
                <a:latin typeface="Arial"/>
                <a:cs typeface="Times New Roman"/>
              </a:rPr>
              <a:t>20.  </a:t>
            </a:r>
            <a:r>
              <a:rPr lang="en-US" sz="1200" b="1">
                <a:latin typeface="Times New Roman"/>
                <a:cs typeface="Times New Roman"/>
              </a:rPr>
              <a:t>NIH-funded study shows sound sleep supports immune function. </a:t>
            </a:r>
            <a:r>
              <a:rPr lang="en-US" sz="1200">
                <a:latin typeface="Times New Roman"/>
                <a:cs typeface="Times New Roman"/>
              </a:rPr>
              <a:t>(2022b, September 21). </a:t>
            </a:r>
            <a:r>
              <a:rPr lang="en-US" sz="1200" i="1">
                <a:latin typeface="Times New Roman"/>
                <a:cs typeface="Times New Roman"/>
              </a:rPr>
              <a:t>NHLBI, NIH</a:t>
            </a:r>
            <a:r>
              <a:rPr lang="en-US" sz="1200">
                <a:latin typeface="Times New Roman"/>
                <a:cs typeface="Times New Roman"/>
              </a:rPr>
              <a:t>. </a:t>
            </a:r>
            <a:r>
              <a:rPr lang="en-US" sz="1200">
                <a:latin typeface="Times New Roman"/>
                <a:cs typeface="Times New Roman"/>
                <a:hlinkClick r:id="rId4"/>
              </a:rPr>
              <a: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a:t>
            </a:r>
            <a:endParaRPr lang="en-US" sz="1200">
              <a:latin typeface="Arial"/>
              <a:cs typeface="Times New Roman"/>
            </a:endParaRPr>
          </a:p>
          <a:p>
            <a:endParaRPr lang="en-US" sz="1200">
              <a:latin typeface="Times New Roman"/>
              <a:cs typeface="Times New Roman"/>
            </a:endParaRPr>
          </a:p>
          <a:p>
            <a:r>
              <a:rPr lang="en-US" sz="1200">
                <a:latin typeface="Times New Roman"/>
                <a:cs typeface="Times New Roman"/>
              </a:rPr>
              <a:t>21.  </a:t>
            </a:r>
            <a:r>
              <a:rPr lang="en-US" sz="1200" b="1" i="1">
                <a:latin typeface="Arial"/>
                <a:cs typeface="Times New Roman"/>
              </a:rPr>
              <a:t>PubMed</a:t>
            </a:r>
            <a:r>
              <a:rPr lang="en-US" sz="1200" b="1">
                <a:latin typeface="Arial"/>
                <a:cs typeface="Times New Roman"/>
              </a:rPr>
              <a:t>. (n.d.)</a:t>
            </a:r>
            <a:r>
              <a:rPr lang="en-US" sz="1200">
                <a:latin typeface="Times New Roman"/>
                <a:cs typeface="Times New Roman"/>
              </a:rPr>
              <a:t>. PubMed. </a:t>
            </a:r>
            <a:r>
              <a:rPr lang="en-US" sz="1200">
                <a:latin typeface="Times New Roman"/>
                <a:cs typeface="Times New Roman"/>
                <a:hlinkClick r:id="rId5"/>
              </a:rPr>
              <a:t>https://pubmed.ncbi.nlm.nih.gov/</a:t>
            </a:r>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Arial"/>
              <a:cs typeface="Times New Roman"/>
            </a:endParaRPr>
          </a:p>
          <a:p>
            <a:endParaRPr lang="en-US">
              <a:latin typeface="Arial"/>
              <a:cs typeface="Arial"/>
            </a:endParaRPr>
          </a:p>
        </p:txBody>
      </p:sp>
    </p:spTree>
    <p:extLst>
      <p:ext uri="{BB962C8B-B14F-4D97-AF65-F5344CB8AC3E}">
        <p14:creationId xmlns:p14="http://schemas.microsoft.com/office/powerpoint/2010/main" val="4158222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39</Slides>
  <Notes>1</Notes>
  <HiddenSlides>0</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Sleep Well – Live Well :</vt:lpstr>
      <vt:lpstr>What is Sleep Hygiene - Sleep hygiene means the good habits and practices that help you get quality sleep every night.</vt:lpstr>
      <vt:lpstr>Campaign Aims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References</vt:lpstr>
      <vt:lpstr>PowerPoint Presentation</vt:lpstr>
      <vt:lpstr>PowerPoint Presentation</vt:lpstr>
      <vt:lpstr>Types of Evaluation </vt:lpstr>
      <vt:lpstr>Evaluation in Our Campaign</vt:lpstr>
      <vt:lpstr>Campaign Activities</vt:lpstr>
      <vt:lpstr>PowerPoint Presentation</vt:lpstr>
      <vt:lpstr>PowerPoint Presentation</vt:lpstr>
      <vt:lpstr>PowerPoint Presentation</vt:lpstr>
      <vt:lpstr>PowerPoint Presentation</vt:lpstr>
      <vt:lpstr>PowerPoint Presentation</vt:lpstr>
      <vt:lpstr>Benefits And Challenges Of Sleep Hygiene</vt:lpstr>
      <vt:lpstr>What Is Sleep Hygiene? </vt:lpstr>
      <vt:lpstr>Sleep Hygiene Importance</vt:lpstr>
      <vt:lpstr> According to mental health, UK nearly 2 of ten adults claims they don't get enough sleep. (mentalhealth-uk 2025)  In England 29% adult report having theme of insomnia. According to NHS ​more than 60% of youth 16 to 17 years having sleep related issues regularly.( mentalhealth-UK 2025)     </vt:lpstr>
      <vt:lpstr>                Benefits Of Sleep Hygiene</vt:lpstr>
      <vt:lpstr>PowerPoint Presentation</vt:lpstr>
      <vt:lpstr>PowerPoint Presentation</vt:lpstr>
      <vt:lpstr>         Physiological Benefits Of Sleep Hygiene</vt:lpstr>
      <vt:lpstr>         Challenges of sleep hygiene</vt:lpstr>
      <vt:lpstr>The Consequences: Education, Mental health, And Public Health</vt:lpstr>
      <vt:lpstr>                              Health Belief Model                                                                                                                                                                    Understanding barriers to changing sleep behaviours​</vt:lpstr>
      <vt:lpstr>Transtheoretical Model (Stages Of Change)  Progression through stages of sleep, behaviour change​Progression through stages of sleep, behaviour change</vt:lpstr>
      <vt:lpstr>             Social Cognitive Theory                                                                                                        Interaction of factors that influence the behaviour change​ </vt:lpstr>
      <vt:lpstr>PowerPoint Presentation</vt:lpstr>
      <vt:lpstr>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JAIMIN JADAV</dc:creator>
  <cp:lastModifiedBy>JAIMIN JADAV</cp:lastModifiedBy>
  <cp:revision>14</cp:revision>
  <dcterms:created xsi:type="dcterms:W3CDTF">2025-10-08T12:06:29Z</dcterms:created>
  <dcterms:modified xsi:type="dcterms:W3CDTF">2025-10-13T08:13:41Z</dcterms:modified>
</cp:coreProperties>
</file>