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 id="2147483658" r:id="rId5"/>
    <p:sldMasterId id="2147483666" r:id="rId6"/>
  </p:sldMasterIdLst>
  <p:sldIdLst>
    <p:sldId id="256" r:id="rId7"/>
    <p:sldId id="344" r:id="rId8"/>
    <p:sldId id="364" r:id="rId9"/>
    <p:sldId id="365" r:id="rId10"/>
    <p:sldId id="367" r:id="rId11"/>
    <p:sldId id="368" r:id="rId12"/>
    <p:sldId id="369" r:id="rId13"/>
    <p:sldId id="370" r:id="rId14"/>
    <p:sldId id="371" r:id="rId15"/>
    <p:sldId id="373" r:id="rId16"/>
    <p:sldId id="374" r:id="rId17"/>
    <p:sldId id="375" r:id="rId18"/>
    <p:sldId id="376" r:id="rId19"/>
    <p:sldId id="377" r:id="rId20"/>
    <p:sldId id="378" r:id="rId21"/>
    <p:sldId id="379" r:id="rId22"/>
    <p:sldId id="380" r:id="rId23"/>
    <p:sldId id="381" r:id="rId24"/>
    <p:sldId id="382" r:id="rId25"/>
    <p:sldId id="383" r:id="rId26"/>
    <p:sldId id="384" r:id="rId27"/>
    <p:sldId id="385" r:id="rId28"/>
    <p:sldId id="386" r:id="rId29"/>
    <p:sldId id="387" r:id="rId30"/>
    <p:sldId id="388" r:id="rId31"/>
    <p:sldId id="389"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91BA023-3DC4-49A5-8B3A-82ABA479EFD6}" v="20" dt="2026-03-22T18:23:13.31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736"/>
    <p:restoredTop sz="96327"/>
  </p:normalViewPr>
  <p:slideViewPr>
    <p:cSldViewPr snapToGrid="0" snapToObjects="1">
      <p:cViewPr varScale="1">
        <p:scale>
          <a:sx n="91" d="100"/>
          <a:sy n="91" d="100"/>
        </p:scale>
        <p:origin x="120" y="54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21" Type="http://schemas.openxmlformats.org/officeDocument/2006/relationships/slide" Target="slides/slide15.xml"/><Relationship Id="rId34" Type="http://schemas.openxmlformats.org/officeDocument/2006/relationships/viewProps" Target="viewProp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tableStyles" Target="tableStyle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theme" Target="theme/theme1.xml"/><Relationship Id="rId8" Type="http://schemas.openxmlformats.org/officeDocument/2006/relationships/slide" Target="slides/slide2.xml"/><Relationship Id="rId3" Type="http://schemas.openxmlformats.org/officeDocument/2006/relationships/customXml" Target="../customXml/item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404109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pic>
        <p:nvPicPr>
          <p:cNvPr id="2" name="Picture 1" descr="A blue background with a logo&#10;&#10;Description automatically generated">
            <a:extLst>
              <a:ext uri="{FF2B5EF4-FFF2-40B4-BE49-F238E27FC236}">
                <a16:creationId xmlns:a16="http://schemas.microsoft.com/office/drawing/2014/main" id="{428A2852-A043-B582-AD32-FD952299B74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0125758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pic>
        <p:nvPicPr>
          <p:cNvPr id="3" name="Picture 2" descr="A blue background with yellow text&#10;&#10;Description automatically generated">
            <a:extLst>
              <a:ext uri="{FF2B5EF4-FFF2-40B4-BE49-F238E27FC236}">
                <a16:creationId xmlns:a16="http://schemas.microsoft.com/office/drawing/2014/main" id="{AA46EE6A-794A-EBEE-BBD4-A789F25C354D}"/>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9512289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5567234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5" name="Picture 4" descr="A blue and white background&#10;&#10;Description automatically generated">
            <a:extLst>
              <a:ext uri="{FF2B5EF4-FFF2-40B4-BE49-F238E27FC236}">
                <a16:creationId xmlns:a16="http://schemas.microsoft.com/office/drawing/2014/main" id="{63B6A318-EF11-49E8-E8AE-15107F6C178B}"/>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984086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5971485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6" name="Picture 5" descr="A screenshot of a computer&#10;&#10;Description automatically generated">
            <a:extLst>
              <a:ext uri="{FF2B5EF4-FFF2-40B4-BE49-F238E27FC236}">
                <a16:creationId xmlns:a16="http://schemas.microsoft.com/office/drawing/2014/main" id="{0CB99F05-75D2-06B1-964A-A54B3F613142}"/>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5797432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grpSp>
        <p:nvGrpSpPr>
          <p:cNvPr id="31" name="Group 30">
            <a:extLst>
              <a:ext uri="{FF2B5EF4-FFF2-40B4-BE49-F238E27FC236}">
                <a16:creationId xmlns:a16="http://schemas.microsoft.com/office/drawing/2014/main" id="{67416F32-9D98-4340-82E8-E90CE00AD2AC}"/>
              </a:ext>
            </a:extLst>
          </p:cNvPr>
          <p:cNvGrpSpPr/>
          <p:nvPr/>
        </p:nvGrpSpPr>
        <p:grpSpPr>
          <a:xfrm flipV="1">
            <a:off x="0" y="-1"/>
            <a:ext cx="12191999" cy="6861601"/>
            <a:chOff x="0" y="-1"/>
            <a:chExt cx="12191999" cy="6861601"/>
          </a:xfrm>
        </p:grpSpPr>
        <p:sp>
          <p:nvSpPr>
            <p:cNvPr id="20" name="Rectangle 19">
              <a:extLst>
                <a:ext uri="{FF2B5EF4-FFF2-40B4-BE49-F238E27FC236}">
                  <a16:creationId xmlns:a16="http://schemas.microsoft.com/office/drawing/2014/main" id="{66375AB4-82BB-418F-A50F-6180F68724A4}"/>
                </a:ext>
              </a:extLst>
            </p:cNvPr>
            <p:cNvSpPr>
              <a:spLocks noChangeAspect="1"/>
            </p:cNvSpPr>
            <p:nvPr/>
          </p:nvSpPr>
          <p:spPr>
            <a:xfrm>
              <a:off x="0" y="0"/>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1" name="Oval 20">
              <a:extLst>
                <a:ext uri="{FF2B5EF4-FFF2-40B4-BE49-F238E27FC236}">
                  <a16:creationId xmlns:a16="http://schemas.microsoft.com/office/drawing/2014/main" id="{3FDD54B2-4A3F-4BFE-8FF0-82CA73F4AE8F}"/>
                </a:ext>
              </a:extLst>
            </p:cNvPr>
            <p:cNvSpPr>
              <a:spLocks noChangeAspect="1"/>
            </p:cNvSpPr>
            <p:nvPr/>
          </p:nvSpPr>
          <p:spPr>
            <a:xfrm>
              <a:off x="5750280" y="2148106"/>
              <a:ext cx="4320000" cy="4320000"/>
            </a:xfrm>
            <a:prstGeom prst="ellipse">
              <a:avLst/>
            </a:prstGeom>
            <a:solidFill>
              <a:schemeClr val="accent3">
                <a:alpha val="6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2" name="Oval 21">
              <a:extLst>
                <a:ext uri="{FF2B5EF4-FFF2-40B4-BE49-F238E27FC236}">
                  <a16:creationId xmlns:a16="http://schemas.microsoft.com/office/drawing/2014/main" id="{30876F96-77AB-4E72-B1D2-FA45F4E3C04D}"/>
                </a:ext>
              </a:extLst>
            </p:cNvPr>
            <p:cNvSpPr>
              <a:spLocks noChangeAspect="1"/>
            </p:cNvSpPr>
            <p:nvPr/>
          </p:nvSpPr>
          <p:spPr>
            <a:xfrm>
              <a:off x="0" y="0"/>
              <a:ext cx="6347046" cy="6347046"/>
            </a:xfrm>
            <a:prstGeom prst="ellipse">
              <a:avLst/>
            </a:prstGeom>
            <a:solidFill>
              <a:schemeClr val="accent3">
                <a:alpha val="2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nvGrpSpPr>
            <p:cNvPr id="23" name="Group 22">
              <a:extLst>
                <a:ext uri="{FF2B5EF4-FFF2-40B4-BE49-F238E27FC236}">
                  <a16:creationId xmlns:a16="http://schemas.microsoft.com/office/drawing/2014/main" id="{BB08A2E9-6518-449E-940B-8518A1D850BB}"/>
                </a:ext>
              </a:extLst>
            </p:cNvPr>
            <p:cNvGrpSpPr>
              <a:grpSpLocks noChangeAspect="1"/>
            </p:cNvGrpSpPr>
            <p:nvPr/>
          </p:nvGrpSpPr>
          <p:grpSpPr>
            <a:xfrm rot="10800000">
              <a:off x="0" y="-1"/>
              <a:ext cx="10800000" cy="6858000"/>
              <a:chOff x="2328000" y="0"/>
              <a:chExt cx="2880000" cy="1440000"/>
            </a:xfrm>
          </p:grpSpPr>
          <p:sp>
            <p:nvSpPr>
              <p:cNvPr id="28" name="Rectangle 27">
                <a:extLst>
                  <a:ext uri="{FF2B5EF4-FFF2-40B4-BE49-F238E27FC236}">
                    <a16:creationId xmlns:a16="http://schemas.microsoft.com/office/drawing/2014/main" id="{60A86BE0-76B3-4EA0-BA2D-05266013A814}"/>
                  </a:ext>
                </a:extLst>
              </p:cNvPr>
              <p:cNvSpPr/>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9" name="Rectangle 28">
                <a:extLst>
                  <a:ext uri="{FF2B5EF4-FFF2-40B4-BE49-F238E27FC236}">
                    <a16:creationId xmlns:a16="http://schemas.microsoft.com/office/drawing/2014/main" id="{6BA13564-810C-4398-AA63-67B020811FCB}"/>
                  </a:ext>
                </a:extLst>
              </p:cNvPr>
              <p:cNvSpPr/>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25" name="Rectangle 24">
              <a:extLst>
                <a:ext uri="{FF2B5EF4-FFF2-40B4-BE49-F238E27FC236}">
                  <a16:creationId xmlns:a16="http://schemas.microsoft.com/office/drawing/2014/main" id="{3555E1EF-6216-47FA-BBCA-7C0C8C2DAB8C}"/>
                </a:ext>
              </a:extLst>
            </p:cNvPr>
            <p:cNvSpPr>
              <a:spLocks noChangeAspect="1"/>
            </p:cNvSpPr>
            <p:nvPr/>
          </p:nvSpPr>
          <p:spPr>
            <a:xfrm rot="10800000">
              <a:off x="5602286" y="271887"/>
              <a:ext cx="6589713" cy="6589713"/>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32" name="Rectangle 31">
            <a:extLst>
              <a:ext uri="{FF2B5EF4-FFF2-40B4-BE49-F238E27FC236}">
                <a16:creationId xmlns:a16="http://schemas.microsoft.com/office/drawing/2014/main" id="{D8D85657-6A77-4466-887F-EE948B9CD2B2}"/>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itle 1">
            <a:extLst>
              <a:ext uri="{FF2B5EF4-FFF2-40B4-BE49-F238E27FC236}">
                <a16:creationId xmlns:a16="http://schemas.microsoft.com/office/drawing/2014/main" id="{C5D35498-B0C3-40BD-9407-6D0C0587E52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492F85E-0893-4D8C-816A-5193CC6DC9C0}"/>
              </a:ext>
            </a:extLst>
          </p:cNvPr>
          <p:cNvSpPr>
            <a:spLocks noGrp="1"/>
          </p:cNvSpPr>
          <p:nvPr>
            <p:ph idx="1"/>
          </p:nvPr>
        </p:nvSpPr>
        <p:spPr/>
        <p:txBody>
          <a:bodyPr/>
          <a:lstStyle>
            <a:lvl1pPr marL="270000">
              <a:defRPr/>
            </a:lvl1pPr>
            <a:lvl2pPr>
              <a:defRPr/>
            </a:lvl2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5D46A9C-9655-49F5-85B3-A8A37F4F5A8F}"/>
              </a:ext>
            </a:extLst>
          </p:cNvPr>
          <p:cNvSpPr>
            <a:spLocks noGrp="1"/>
          </p:cNvSpPr>
          <p:nvPr>
            <p:ph type="dt" sz="half" idx="10"/>
          </p:nvPr>
        </p:nvSpPr>
        <p:spPr/>
        <p:txBody>
          <a:bodyPr/>
          <a:lstStyle/>
          <a:p>
            <a:fld id="{7CF0BCE0-945C-4FDF-95A1-2149B1FF5B83}" type="datetimeFigureOut">
              <a:rPr lang="en-US" smtClean="0"/>
              <a:t>3/22/2026</a:t>
            </a:fld>
            <a:endParaRPr lang="en-US"/>
          </a:p>
        </p:txBody>
      </p:sp>
      <p:sp>
        <p:nvSpPr>
          <p:cNvPr id="5" name="Footer Placeholder 4">
            <a:extLst>
              <a:ext uri="{FF2B5EF4-FFF2-40B4-BE49-F238E27FC236}">
                <a16:creationId xmlns:a16="http://schemas.microsoft.com/office/drawing/2014/main" id="{72EF896C-71D7-487F-A1B9-CBBE6DF4D62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F8228E8-7B8A-4153-BEB2-BD5A69F25131}"/>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36394750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screenshot, text, design&#10;&#10;Description automatically generated">
            <a:extLst>
              <a:ext uri="{FF2B5EF4-FFF2-40B4-BE49-F238E27FC236}">
                <a16:creationId xmlns:a16="http://schemas.microsoft.com/office/drawing/2014/main" id="{A77CBF0D-8BC3-2CF1-CF7E-154348643612}"/>
              </a:ext>
            </a:extLst>
          </p:cNvPr>
          <p:cNvPicPr>
            <a:picLocks noChangeAspect="1"/>
          </p:cNvPicPr>
          <p:nvPr userDrawn="1"/>
        </p:nvPicPr>
        <p:blipFill>
          <a:blip r:embed="rId2"/>
          <a:stretch>
            <a:fillRect/>
          </a:stretch>
        </p:blipFill>
        <p:spPr>
          <a:xfrm>
            <a:off x="0" y="0"/>
            <a:ext cx="12096750" cy="6804422"/>
          </a:xfrm>
          <a:prstGeom prst="rect">
            <a:avLst/>
          </a:prstGeom>
        </p:spPr>
      </p:pic>
    </p:spTree>
    <p:extLst>
      <p:ext uri="{BB962C8B-B14F-4D97-AF65-F5344CB8AC3E}">
        <p14:creationId xmlns:p14="http://schemas.microsoft.com/office/powerpoint/2010/main" val="1402491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screenshot, white, design&#10;&#10;Description automatically generated">
            <a:extLst>
              <a:ext uri="{FF2B5EF4-FFF2-40B4-BE49-F238E27FC236}">
                <a16:creationId xmlns:a16="http://schemas.microsoft.com/office/drawing/2014/main" id="{D2E35789-51F7-6CD7-8884-F852CB36CD1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6186555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6.xml"/><Relationship Id="rId7" Type="http://schemas.openxmlformats.org/officeDocument/2006/relationships/image" Target="../media/image4.png"/><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theme" Target="../theme/theme2.xml"/><Relationship Id="rId5" Type="http://schemas.openxmlformats.org/officeDocument/2006/relationships/slideLayout" Target="../slideLayouts/slideLayout8.xml"/><Relationship Id="rId4" Type="http://schemas.openxmlformats.org/officeDocument/2006/relationships/slideLayout" Target="../slideLayouts/slideLayout7.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10.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540C29-F910-6D43-9045-53D256484F6D}" type="datetimeFigureOut">
              <a:rPr lang="en-US" smtClean="0"/>
              <a:t>3/22/2026</a:t>
            </a:fld>
            <a:endParaRPr lang="en-US"/>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F188F3-1707-3C44-A904-58D86E3FE638}" type="slidenum">
              <a:rPr lang="en-US" smtClean="0"/>
              <a:t>‹#›</a:t>
            </a:fld>
            <a:endParaRPr lang="en-US"/>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userDrawn="1"/>
        </p:nvPicPr>
        <p:blipFill>
          <a:blip r:embed="rId5"/>
          <a:stretch>
            <a:fillRect/>
          </a:stretch>
        </p:blipFill>
        <p:spPr>
          <a:xfrm>
            <a:off x="0" y="0"/>
            <a:ext cx="12192000" cy="6858000"/>
          </a:xfrm>
          <a:prstGeom prst="rect">
            <a:avLst/>
          </a:prstGeom>
        </p:spPr>
      </p:pic>
    </p:spTree>
    <p:extLst>
      <p:ext uri="{BB962C8B-B14F-4D97-AF65-F5344CB8AC3E}">
        <p14:creationId xmlns:p14="http://schemas.microsoft.com/office/powerpoint/2010/main" val="29236426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706"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6" name="Picture 5" descr="A picture containing text, businesscard, screenshot, logo&#10;&#10;Description automatically generated">
            <a:extLst>
              <a:ext uri="{FF2B5EF4-FFF2-40B4-BE49-F238E27FC236}">
                <a16:creationId xmlns:a16="http://schemas.microsoft.com/office/drawing/2014/main" id="{067C0C12-FBAF-6992-A87D-A0CF5E789462}"/>
              </a:ext>
            </a:extLst>
          </p:cNvPr>
          <p:cNvPicPr>
            <a:picLocks noChangeAspect="1"/>
          </p:cNvPicPr>
          <p:nvPr userDrawn="1"/>
        </p:nvPicPr>
        <p:blipFill>
          <a:blip r:embed="rId7"/>
          <a:stretch>
            <a:fillRect/>
          </a:stretch>
        </p:blipFill>
        <p:spPr>
          <a:xfrm>
            <a:off x="0" y="0"/>
            <a:ext cx="12192000" cy="6858000"/>
          </a:xfrm>
          <a:prstGeom prst="rect">
            <a:avLst/>
          </a:prstGeom>
        </p:spPr>
      </p:pic>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682" r:id="rId1"/>
    <p:sldLayoutId id="2147483685" r:id="rId2"/>
    <p:sldLayoutId id="2147483684" r:id="rId3"/>
    <p:sldLayoutId id="2147483686" r:id="rId4"/>
    <p:sldLayoutId id="2147483707"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4378712"/>
      </p:ext>
    </p:extLst>
  </p:cSld>
  <p:clrMap bg1="lt1" tx1="dk1" bg2="lt2" tx2="dk2" accent1="accent1" accent2="accent2" accent3="accent3" accent4="accent4" accent5="accent5" accent6="accent6" hlink="hlink" folHlink="folHlink"/>
  <p:sldLayoutIdLst>
    <p:sldLayoutId id="2147483704" r:id="rId1"/>
    <p:sldLayoutId id="2147483705"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0538378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1A4CD1-6EE5-2773-4C70-864315304945}"/>
              </a:ext>
            </a:extLst>
          </p:cNvPr>
          <p:cNvSpPr>
            <a:spLocks noGrp="1"/>
          </p:cNvSpPr>
          <p:nvPr>
            <p:ph type="title"/>
          </p:nvPr>
        </p:nvSpPr>
        <p:spPr/>
        <p:txBody>
          <a:bodyPr/>
          <a:lstStyle/>
          <a:p>
            <a:r>
              <a:rPr lang="en-GB" b="1" dirty="0"/>
              <a:t>Plan for today</a:t>
            </a:r>
          </a:p>
        </p:txBody>
      </p:sp>
      <p:sp>
        <p:nvSpPr>
          <p:cNvPr id="3" name="Content Placeholder 2">
            <a:extLst>
              <a:ext uri="{FF2B5EF4-FFF2-40B4-BE49-F238E27FC236}">
                <a16:creationId xmlns:a16="http://schemas.microsoft.com/office/drawing/2014/main" id="{C8CDA59F-40D1-71CB-F3D6-1B1E40792CA9}"/>
              </a:ext>
            </a:extLst>
          </p:cNvPr>
          <p:cNvSpPr>
            <a:spLocks noGrp="1"/>
          </p:cNvSpPr>
          <p:nvPr>
            <p:ph idx="1"/>
          </p:nvPr>
        </p:nvSpPr>
        <p:spPr/>
        <p:txBody>
          <a:bodyPr/>
          <a:lstStyle/>
          <a:p>
            <a:r>
              <a:rPr lang="en-GB" dirty="0"/>
              <a:t>Recap on last week</a:t>
            </a:r>
          </a:p>
          <a:p>
            <a:r>
              <a:rPr lang="en-GB" dirty="0"/>
              <a:t>Design Thinking</a:t>
            </a:r>
          </a:p>
          <a:p>
            <a:r>
              <a:rPr lang="en-GB" dirty="0"/>
              <a:t>Design Thinking in Health and Social Care</a:t>
            </a:r>
          </a:p>
          <a:p>
            <a:r>
              <a:rPr lang="en-GB"/>
              <a:t>Class exercise</a:t>
            </a:r>
          </a:p>
          <a:p>
            <a:pPr marL="41400" indent="0">
              <a:buNone/>
            </a:pPr>
            <a:endParaRPr lang="en-GB" dirty="0"/>
          </a:p>
          <a:p>
            <a:pPr marL="41400" indent="0">
              <a:buNone/>
            </a:pPr>
            <a:endParaRPr lang="en-GB" dirty="0"/>
          </a:p>
        </p:txBody>
      </p:sp>
    </p:spTree>
    <p:extLst>
      <p:ext uri="{BB962C8B-B14F-4D97-AF65-F5344CB8AC3E}">
        <p14:creationId xmlns:p14="http://schemas.microsoft.com/office/powerpoint/2010/main" val="3331037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CF7C28-5E67-7D28-7A2F-DD74C811DFB4}"/>
              </a:ext>
            </a:extLst>
          </p:cNvPr>
          <p:cNvSpPr>
            <a:spLocks noGrp="1"/>
          </p:cNvSpPr>
          <p:nvPr>
            <p:ph type="title"/>
          </p:nvPr>
        </p:nvSpPr>
        <p:spPr/>
        <p:txBody>
          <a:bodyPr/>
          <a:lstStyle/>
          <a:p>
            <a:r>
              <a:rPr lang="en-GB" b="1" dirty="0"/>
              <a:t>What is a problem?</a:t>
            </a:r>
          </a:p>
        </p:txBody>
      </p:sp>
      <p:sp>
        <p:nvSpPr>
          <p:cNvPr id="3" name="Content Placeholder 2">
            <a:extLst>
              <a:ext uri="{FF2B5EF4-FFF2-40B4-BE49-F238E27FC236}">
                <a16:creationId xmlns:a16="http://schemas.microsoft.com/office/drawing/2014/main" id="{36BDC4C3-D1E9-BCC6-CF90-82237B6B7C14}"/>
              </a:ext>
            </a:extLst>
          </p:cNvPr>
          <p:cNvSpPr>
            <a:spLocks noGrp="1"/>
          </p:cNvSpPr>
          <p:nvPr>
            <p:ph idx="1"/>
          </p:nvPr>
        </p:nvSpPr>
        <p:spPr/>
        <p:txBody>
          <a:bodyPr/>
          <a:lstStyle/>
          <a:p>
            <a:pPr marL="41400" indent="0">
              <a:buNone/>
            </a:pPr>
            <a:endParaRPr lang="en-GB" dirty="0"/>
          </a:p>
          <a:p>
            <a:pPr marL="41400" indent="0">
              <a:buNone/>
            </a:pPr>
            <a:endParaRPr lang="en-GB" dirty="0"/>
          </a:p>
          <a:p>
            <a:pPr marL="41400" indent="0" algn="ctr">
              <a:buNone/>
            </a:pPr>
            <a:r>
              <a:rPr lang="en-GB" dirty="0"/>
              <a:t>A problem is a situation where there is a gap between the current state and a desired state. In other words, something is not working as well as it could—or someone’s needs are not being met</a:t>
            </a:r>
          </a:p>
        </p:txBody>
      </p:sp>
    </p:spTree>
    <p:extLst>
      <p:ext uri="{BB962C8B-B14F-4D97-AF65-F5344CB8AC3E}">
        <p14:creationId xmlns:p14="http://schemas.microsoft.com/office/powerpoint/2010/main" val="31429975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B7812F-175E-6B6F-8624-5F7B07785880}"/>
              </a:ext>
            </a:extLst>
          </p:cNvPr>
          <p:cNvSpPr>
            <a:spLocks noGrp="1"/>
          </p:cNvSpPr>
          <p:nvPr>
            <p:ph type="title"/>
          </p:nvPr>
        </p:nvSpPr>
        <p:spPr/>
        <p:txBody>
          <a:bodyPr/>
          <a:lstStyle/>
          <a:p>
            <a:r>
              <a:rPr lang="en-GB" b="1" dirty="0"/>
              <a:t>Problems in Health and Social Care</a:t>
            </a:r>
          </a:p>
        </p:txBody>
      </p:sp>
      <p:sp>
        <p:nvSpPr>
          <p:cNvPr id="3" name="Content Placeholder 2">
            <a:extLst>
              <a:ext uri="{FF2B5EF4-FFF2-40B4-BE49-F238E27FC236}">
                <a16:creationId xmlns:a16="http://schemas.microsoft.com/office/drawing/2014/main" id="{4F801813-6004-016C-F08E-9C0886D81DED}"/>
              </a:ext>
            </a:extLst>
          </p:cNvPr>
          <p:cNvSpPr>
            <a:spLocks noGrp="1"/>
          </p:cNvSpPr>
          <p:nvPr>
            <p:ph idx="1"/>
          </p:nvPr>
        </p:nvSpPr>
        <p:spPr/>
        <p:txBody>
          <a:bodyPr/>
          <a:lstStyle/>
          <a:p>
            <a:pPr marL="41400" indent="0">
              <a:buNone/>
            </a:pPr>
            <a:r>
              <a:rPr lang="en-GB" dirty="0"/>
              <a:t>In health and social care, a problem often emerges when:</a:t>
            </a:r>
          </a:p>
          <a:p>
            <a:r>
              <a:rPr lang="en-GB" dirty="0"/>
              <a:t>People experience unsafe, inequitable, or ineffective care.</a:t>
            </a:r>
          </a:p>
          <a:p>
            <a:r>
              <a:rPr lang="en-GB" dirty="0"/>
              <a:t>A service is unable to meet demand or needs.</a:t>
            </a:r>
          </a:p>
          <a:p>
            <a:r>
              <a:rPr lang="en-GB" dirty="0"/>
              <a:t>Systems, processes, or environments create barriers to care.</a:t>
            </a:r>
          </a:p>
          <a:p>
            <a:r>
              <a:rPr lang="en-GB" dirty="0"/>
              <a:t>Individuals or communities experience harm, risk, or inequalities.</a:t>
            </a:r>
          </a:p>
        </p:txBody>
      </p:sp>
    </p:spTree>
    <p:extLst>
      <p:ext uri="{BB962C8B-B14F-4D97-AF65-F5344CB8AC3E}">
        <p14:creationId xmlns:p14="http://schemas.microsoft.com/office/powerpoint/2010/main" val="17246753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A0C0D7-CDC3-C5A3-A351-2F30465C3968}"/>
              </a:ext>
            </a:extLst>
          </p:cNvPr>
          <p:cNvSpPr>
            <a:spLocks noGrp="1"/>
          </p:cNvSpPr>
          <p:nvPr>
            <p:ph type="title"/>
          </p:nvPr>
        </p:nvSpPr>
        <p:spPr/>
        <p:txBody>
          <a:bodyPr/>
          <a:lstStyle/>
          <a:p>
            <a:r>
              <a:rPr lang="en-GB" b="1" dirty="0"/>
              <a:t>How to Identify a Problem?</a:t>
            </a:r>
          </a:p>
        </p:txBody>
      </p:sp>
      <p:sp>
        <p:nvSpPr>
          <p:cNvPr id="3" name="Content Placeholder 2">
            <a:extLst>
              <a:ext uri="{FF2B5EF4-FFF2-40B4-BE49-F238E27FC236}">
                <a16:creationId xmlns:a16="http://schemas.microsoft.com/office/drawing/2014/main" id="{E49EC933-A7F2-364C-8B4C-B8B5AE0C8FB6}"/>
              </a:ext>
            </a:extLst>
          </p:cNvPr>
          <p:cNvSpPr>
            <a:spLocks noGrp="1"/>
          </p:cNvSpPr>
          <p:nvPr>
            <p:ph idx="1"/>
          </p:nvPr>
        </p:nvSpPr>
        <p:spPr/>
        <p:txBody>
          <a:bodyPr/>
          <a:lstStyle/>
          <a:p>
            <a:r>
              <a:rPr lang="en-GB" dirty="0"/>
              <a:t>What is happening?</a:t>
            </a:r>
          </a:p>
          <a:p>
            <a:r>
              <a:rPr lang="en-GB" dirty="0"/>
              <a:t>Who is affected?</a:t>
            </a:r>
          </a:p>
          <a:p>
            <a:r>
              <a:rPr lang="en-GB" dirty="0"/>
              <a:t>When and where does it occur?</a:t>
            </a:r>
          </a:p>
          <a:p>
            <a:r>
              <a:rPr lang="en-GB" dirty="0"/>
              <a:t>What is the impact?</a:t>
            </a:r>
          </a:p>
        </p:txBody>
      </p:sp>
    </p:spTree>
    <p:extLst>
      <p:ext uri="{BB962C8B-B14F-4D97-AF65-F5344CB8AC3E}">
        <p14:creationId xmlns:p14="http://schemas.microsoft.com/office/powerpoint/2010/main" val="10694580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B9367D-E1C6-2F22-5201-04565B5C80DD}"/>
              </a:ext>
            </a:extLst>
          </p:cNvPr>
          <p:cNvSpPr>
            <a:spLocks noGrp="1"/>
          </p:cNvSpPr>
          <p:nvPr>
            <p:ph type="title"/>
          </p:nvPr>
        </p:nvSpPr>
        <p:spPr/>
        <p:txBody>
          <a:bodyPr/>
          <a:lstStyle/>
          <a:p>
            <a:r>
              <a:rPr lang="en-GB" b="1" dirty="0"/>
              <a:t>Evidence</a:t>
            </a:r>
          </a:p>
        </p:txBody>
      </p:sp>
      <p:sp>
        <p:nvSpPr>
          <p:cNvPr id="3" name="Content Placeholder 2">
            <a:extLst>
              <a:ext uri="{FF2B5EF4-FFF2-40B4-BE49-F238E27FC236}">
                <a16:creationId xmlns:a16="http://schemas.microsoft.com/office/drawing/2014/main" id="{C2E32DD8-3E9A-626A-5EB4-165785CB3119}"/>
              </a:ext>
            </a:extLst>
          </p:cNvPr>
          <p:cNvSpPr>
            <a:spLocks noGrp="1"/>
          </p:cNvSpPr>
          <p:nvPr>
            <p:ph idx="1"/>
          </p:nvPr>
        </p:nvSpPr>
        <p:spPr/>
        <p:txBody>
          <a:bodyPr/>
          <a:lstStyle/>
          <a:p>
            <a:pPr marL="41400" indent="0">
              <a:buNone/>
            </a:pPr>
            <a:r>
              <a:rPr lang="en-GB" dirty="0"/>
              <a:t>Avoid opinion or assumptions!</a:t>
            </a:r>
          </a:p>
          <a:p>
            <a:pPr marL="41400" indent="0">
              <a:buNone/>
            </a:pPr>
            <a:r>
              <a:rPr lang="en-GB" dirty="0"/>
              <a:t>Use credible sources to demonstrate the problem is a problem:</a:t>
            </a:r>
          </a:p>
          <a:p>
            <a:r>
              <a:rPr lang="en-GB" dirty="0"/>
              <a:t>NHS or Public Health Wales reports</a:t>
            </a:r>
          </a:p>
          <a:p>
            <a:r>
              <a:rPr lang="en-GB" dirty="0"/>
              <a:t>Research articles</a:t>
            </a:r>
          </a:p>
          <a:p>
            <a:r>
              <a:rPr lang="en-GB" dirty="0"/>
              <a:t>Local authority datasets</a:t>
            </a:r>
          </a:p>
          <a:p>
            <a:r>
              <a:rPr lang="en-GB" dirty="0"/>
              <a:t>Patient feedback</a:t>
            </a:r>
          </a:p>
          <a:p>
            <a:r>
              <a:rPr lang="en-GB" dirty="0"/>
              <a:t>Service performance data</a:t>
            </a:r>
          </a:p>
        </p:txBody>
      </p:sp>
    </p:spTree>
    <p:extLst>
      <p:ext uri="{BB962C8B-B14F-4D97-AF65-F5344CB8AC3E}">
        <p14:creationId xmlns:p14="http://schemas.microsoft.com/office/powerpoint/2010/main" val="30081370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A289EA-347F-2A0A-AE66-C2C61E5BECA9}"/>
              </a:ext>
            </a:extLst>
          </p:cNvPr>
          <p:cNvSpPr>
            <a:spLocks noGrp="1"/>
          </p:cNvSpPr>
          <p:nvPr>
            <p:ph type="title"/>
          </p:nvPr>
        </p:nvSpPr>
        <p:spPr/>
        <p:txBody>
          <a:bodyPr/>
          <a:lstStyle/>
          <a:p>
            <a:r>
              <a:rPr lang="en-GB" b="1" dirty="0"/>
              <a:t>Define the Problem Clearly</a:t>
            </a:r>
          </a:p>
        </p:txBody>
      </p:sp>
      <p:sp>
        <p:nvSpPr>
          <p:cNvPr id="3" name="Content Placeholder 2">
            <a:extLst>
              <a:ext uri="{FF2B5EF4-FFF2-40B4-BE49-F238E27FC236}">
                <a16:creationId xmlns:a16="http://schemas.microsoft.com/office/drawing/2014/main" id="{FEA28DED-A2B7-C637-9491-EC8EDDA0128A}"/>
              </a:ext>
            </a:extLst>
          </p:cNvPr>
          <p:cNvSpPr>
            <a:spLocks noGrp="1"/>
          </p:cNvSpPr>
          <p:nvPr>
            <p:ph idx="1"/>
          </p:nvPr>
        </p:nvSpPr>
        <p:spPr/>
        <p:txBody>
          <a:bodyPr/>
          <a:lstStyle/>
          <a:p>
            <a:pPr marL="41400" indent="0">
              <a:buNone/>
            </a:pPr>
            <a:r>
              <a:rPr lang="en-GB" dirty="0"/>
              <a:t>A good problem definition should:</a:t>
            </a:r>
          </a:p>
          <a:p>
            <a:r>
              <a:rPr lang="en-GB" dirty="0"/>
              <a:t>Focus on a specific issue</a:t>
            </a:r>
          </a:p>
          <a:p>
            <a:r>
              <a:rPr lang="en-GB" dirty="0"/>
              <a:t>Describe who is affected</a:t>
            </a:r>
          </a:p>
          <a:p>
            <a:r>
              <a:rPr lang="en-GB" dirty="0"/>
              <a:t>Indicate why it matters</a:t>
            </a:r>
          </a:p>
          <a:p>
            <a:r>
              <a:rPr lang="en-GB" dirty="0"/>
              <a:t>Avoid jumping to solutions too early</a:t>
            </a:r>
          </a:p>
          <a:p>
            <a:r>
              <a:rPr lang="en-GB" dirty="0"/>
              <a:t>Avoid generalising</a:t>
            </a:r>
          </a:p>
        </p:txBody>
      </p:sp>
    </p:spTree>
    <p:extLst>
      <p:ext uri="{BB962C8B-B14F-4D97-AF65-F5344CB8AC3E}">
        <p14:creationId xmlns:p14="http://schemas.microsoft.com/office/powerpoint/2010/main" val="28326004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D5FEDE-48CA-52C6-1C18-2AC0E98964B0}"/>
              </a:ext>
            </a:extLst>
          </p:cNvPr>
          <p:cNvSpPr>
            <a:spLocks noGrp="1"/>
          </p:cNvSpPr>
          <p:nvPr>
            <p:ph type="title"/>
          </p:nvPr>
        </p:nvSpPr>
        <p:spPr/>
        <p:txBody>
          <a:bodyPr/>
          <a:lstStyle/>
          <a:p>
            <a:r>
              <a:rPr lang="en-GB" b="1" dirty="0"/>
              <a:t>Problem Statement</a:t>
            </a:r>
          </a:p>
        </p:txBody>
      </p:sp>
      <p:sp>
        <p:nvSpPr>
          <p:cNvPr id="3" name="Content Placeholder 2">
            <a:extLst>
              <a:ext uri="{FF2B5EF4-FFF2-40B4-BE49-F238E27FC236}">
                <a16:creationId xmlns:a16="http://schemas.microsoft.com/office/drawing/2014/main" id="{04F70190-8A0B-9328-6B36-F535AE128580}"/>
              </a:ext>
            </a:extLst>
          </p:cNvPr>
          <p:cNvSpPr>
            <a:spLocks noGrp="1"/>
          </p:cNvSpPr>
          <p:nvPr>
            <p:ph idx="1"/>
          </p:nvPr>
        </p:nvSpPr>
        <p:spPr/>
        <p:txBody>
          <a:bodyPr/>
          <a:lstStyle/>
          <a:p>
            <a:pPr marL="41400" indent="0">
              <a:buNone/>
            </a:pPr>
            <a:endParaRPr lang="en-GB" dirty="0"/>
          </a:p>
          <a:p>
            <a:pPr marL="41400" indent="0">
              <a:buNone/>
            </a:pPr>
            <a:r>
              <a:rPr lang="en-GB" dirty="0"/>
              <a:t>❌ People can’t access digital healthcare</a:t>
            </a:r>
          </a:p>
          <a:p>
            <a:pPr marL="41400" indent="0">
              <a:buNone/>
            </a:pPr>
            <a:endParaRPr lang="en-GB" dirty="0"/>
          </a:p>
          <a:p>
            <a:pPr marL="41400" indent="0">
              <a:buNone/>
            </a:pPr>
            <a:r>
              <a:rPr lang="en-GB" dirty="0"/>
              <a:t>✔️ Adults aged 65+ in rural Wales face barriers accessing digital GP services due to limited broadband coverage and low digital literacy, resulting in delayed care</a:t>
            </a:r>
          </a:p>
        </p:txBody>
      </p:sp>
    </p:spTree>
    <p:extLst>
      <p:ext uri="{BB962C8B-B14F-4D97-AF65-F5344CB8AC3E}">
        <p14:creationId xmlns:p14="http://schemas.microsoft.com/office/powerpoint/2010/main" val="36135762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A9173B-CEE1-08C6-4547-90A4307FE5F7}"/>
              </a:ext>
            </a:extLst>
          </p:cNvPr>
          <p:cNvSpPr>
            <a:spLocks noGrp="1"/>
          </p:cNvSpPr>
          <p:nvPr>
            <p:ph type="title"/>
          </p:nvPr>
        </p:nvSpPr>
        <p:spPr/>
        <p:txBody>
          <a:bodyPr/>
          <a:lstStyle/>
          <a:p>
            <a:r>
              <a:rPr lang="en-GB" b="1" dirty="0"/>
              <a:t>What Makes a Problem ‘Wicked’?</a:t>
            </a:r>
          </a:p>
        </p:txBody>
      </p:sp>
      <p:sp>
        <p:nvSpPr>
          <p:cNvPr id="3" name="Content Placeholder 2">
            <a:extLst>
              <a:ext uri="{FF2B5EF4-FFF2-40B4-BE49-F238E27FC236}">
                <a16:creationId xmlns:a16="http://schemas.microsoft.com/office/drawing/2014/main" id="{74125767-E34B-1281-906C-6C0055D14B2E}"/>
              </a:ext>
            </a:extLst>
          </p:cNvPr>
          <p:cNvSpPr>
            <a:spLocks noGrp="1"/>
          </p:cNvSpPr>
          <p:nvPr>
            <p:ph idx="1"/>
          </p:nvPr>
        </p:nvSpPr>
        <p:spPr/>
        <p:txBody>
          <a:bodyPr/>
          <a:lstStyle/>
          <a:p>
            <a:pPr marL="41400" indent="0">
              <a:buNone/>
            </a:pPr>
            <a:endParaRPr lang="en-GB" dirty="0"/>
          </a:p>
          <a:p>
            <a:pPr marL="41400" indent="0">
              <a:buNone/>
            </a:pPr>
            <a:endParaRPr lang="en-GB" dirty="0"/>
          </a:p>
          <a:p>
            <a:pPr marL="41400" indent="0">
              <a:buNone/>
            </a:pPr>
            <a:r>
              <a:rPr lang="en-GB" dirty="0"/>
              <a:t>A wicked problem is a complex issue with no single cause and no single solution. These problems are messy, interconnected, and heavily shaped by social, political, cultural, and economic factors</a:t>
            </a:r>
          </a:p>
        </p:txBody>
      </p:sp>
    </p:spTree>
    <p:extLst>
      <p:ext uri="{BB962C8B-B14F-4D97-AF65-F5344CB8AC3E}">
        <p14:creationId xmlns:p14="http://schemas.microsoft.com/office/powerpoint/2010/main" val="26278716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F907F0-D4E0-141F-87A7-BF6F7D991301}"/>
              </a:ext>
            </a:extLst>
          </p:cNvPr>
          <p:cNvSpPr>
            <a:spLocks noGrp="1"/>
          </p:cNvSpPr>
          <p:nvPr>
            <p:ph type="title"/>
          </p:nvPr>
        </p:nvSpPr>
        <p:spPr/>
        <p:txBody>
          <a:bodyPr/>
          <a:lstStyle/>
          <a:p>
            <a:r>
              <a:rPr lang="en-GB" b="1" dirty="0"/>
              <a:t>Key Features of a Wicked Problem</a:t>
            </a:r>
          </a:p>
        </p:txBody>
      </p:sp>
      <p:sp>
        <p:nvSpPr>
          <p:cNvPr id="3" name="Content Placeholder 2">
            <a:extLst>
              <a:ext uri="{FF2B5EF4-FFF2-40B4-BE49-F238E27FC236}">
                <a16:creationId xmlns:a16="http://schemas.microsoft.com/office/drawing/2014/main" id="{D4454CB5-94E3-0FAB-E6B6-7208F46FEE84}"/>
              </a:ext>
            </a:extLst>
          </p:cNvPr>
          <p:cNvSpPr>
            <a:spLocks noGrp="1"/>
          </p:cNvSpPr>
          <p:nvPr>
            <p:ph idx="1"/>
          </p:nvPr>
        </p:nvSpPr>
        <p:spPr/>
        <p:txBody>
          <a:bodyPr/>
          <a:lstStyle/>
          <a:p>
            <a:r>
              <a:rPr lang="en-GB" dirty="0"/>
              <a:t>Have multiple causes and involve many stakeholders</a:t>
            </a:r>
          </a:p>
          <a:p>
            <a:r>
              <a:rPr lang="en-GB" dirty="0"/>
              <a:t>Are deeply interconnected with other issues</a:t>
            </a:r>
          </a:p>
          <a:p>
            <a:r>
              <a:rPr lang="en-GB" dirty="0"/>
              <a:t>Cannot be solved with one simple intervention</a:t>
            </a:r>
          </a:p>
          <a:p>
            <a:r>
              <a:rPr lang="en-GB" dirty="0"/>
              <a:t>Often lack clear boundaries</a:t>
            </a:r>
          </a:p>
          <a:p>
            <a:r>
              <a:rPr lang="en-GB" dirty="0"/>
              <a:t>Change over time</a:t>
            </a:r>
          </a:p>
          <a:p>
            <a:r>
              <a:rPr lang="en-GB" dirty="0"/>
              <a:t>Have no “right” or “wrong” solution—only better or worse ones</a:t>
            </a:r>
          </a:p>
          <a:p>
            <a:r>
              <a:rPr lang="en-GB" dirty="0"/>
              <a:t>Require ongoing adaptation and testing</a:t>
            </a:r>
          </a:p>
        </p:txBody>
      </p:sp>
    </p:spTree>
    <p:extLst>
      <p:ext uri="{BB962C8B-B14F-4D97-AF65-F5344CB8AC3E}">
        <p14:creationId xmlns:p14="http://schemas.microsoft.com/office/powerpoint/2010/main" val="24382459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DD3B01-4199-46D0-72C2-7F7E296D14A0}"/>
              </a:ext>
            </a:extLst>
          </p:cNvPr>
          <p:cNvSpPr>
            <a:spLocks noGrp="1"/>
          </p:cNvSpPr>
          <p:nvPr>
            <p:ph type="title"/>
          </p:nvPr>
        </p:nvSpPr>
        <p:spPr/>
        <p:txBody>
          <a:bodyPr/>
          <a:lstStyle/>
          <a:p>
            <a:r>
              <a:rPr lang="en-GB" b="1" dirty="0"/>
              <a:t>Wicked Problems in Health and Social Care</a:t>
            </a:r>
          </a:p>
        </p:txBody>
      </p:sp>
      <p:sp>
        <p:nvSpPr>
          <p:cNvPr id="3" name="Content Placeholder 2">
            <a:extLst>
              <a:ext uri="{FF2B5EF4-FFF2-40B4-BE49-F238E27FC236}">
                <a16:creationId xmlns:a16="http://schemas.microsoft.com/office/drawing/2014/main" id="{4F69D9AA-732C-F2E0-BB37-D4115E9DD6B9}"/>
              </a:ext>
            </a:extLst>
          </p:cNvPr>
          <p:cNvSpPr>
            <a:spLocks noGrp="1"/>
          </p:cNvSpPr>
          <p:nvPr>
            <p:ph idx="1"/>
          </p:nvPr>
        </p:nvSpPr>
        <p:spPr/>
        <p:txBody>
          <a:bodyPr/>
          <a:lstStyle/>
          <a:p>
            <a:pPr marL="41400" indent="0" algn="ctr">
              <a:buNone/>
            </a:pPr>
            <a:endParaRPr lang="en-GB" dirty="0"/>
          </a:p>
          <a:p>
            <a:pPr marL="41400" indent="0" algn="ctr">
              <a:buNone/>
            </a:pPr>
            <a:r>
              <a:rPr lang="en-GB" dirty="0"/>
              <a:t>Health and social care is full of situations where needs are complex, resources are limited, and stakeholders have different perspectives. Many issues naturally become wicked problems—problems that are difficult to define, constantly changing, and impossible to solve with a single, simple solution.</a:t>
            </a:r>
          </a:p>
        </p:txBody>
      </p:sp>
    </p:spTree>
    <p:extLst>
      <p:ext uri="{BB962C8B-B14F-4D97-AF65-F5344CB8AC3E}">
        <p14:creationId xmlns:p14="http://schemas.microsoft.com/office/powerpoint/2010/main" val="30913921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234F25-619C-2732-57E8-A0CAE9A7A5A4}"/>
              </a:ext>
            </a:extLst>
          </p:cNvPr>
          <p:cNvSpPr>
            <a:spLocks noGrp="1"/>
          </p:cNvSpPr>
          <p:nvPr>
            <p:ph type="title"/>
          </p:nvPr>
        </p:nvSpPr>
        <p:spPr/>
        <p:txBody>
          <a:bodyPr/>
          <a:lstStyle/>
          <a:p>
            <a:r>
              <a:rPr lang="en-GB" b="1" dirty="0"/>
              <a:t>Why Problems in Health and Social Care are ‘Wicked’</a:t>
            </a:r>
          </a:p>
        </p:txBody>
      </p:sp>
      <p:sp>
        <p:nvSpPr>
          <p:cNvPr id="3" name="Content Placeholder 2">
            <a:extLst>
              <a:ext uri="{FF2B5EF4-FFF2-40B4-BE49-F238E27FC236}">
                <a16:creationId xmlns:a16="http://schemas.microsoft.com/office/drawing/2014/main" id="{BE301A70-6D74-91D3-D0F0-806626B464F7}"/>
              </a:ext>
            </a:extLst>
          </p:cNvPr>
          <p:cNvSpPr>
            <a:spLocks noGrp="1"/>
          </p:cNvSpPr>
          <p:nvPr>
            <p:ph idx="1"/>
          </p:nvPr>
        </p:nvSpPr>
        <p:spPr/>
        <p:txBody>
          <a:bodyPr/>
          <a:lstStyle/>
          <a:p>
            <a:pPr marL="41400" indent="0">
              <a:buNone/>
            </a:pPr>
            <a:r>
              <a:rPr lang="en-GB" dirty="0"/>
              <a:t>Wicked problems often:</a:t>
            </a:r>
          </a:p>
          <a:p>
            <a:r>
              <a:rPr lang="en-GB" dirty="0"/>
              <a:t>Cut across health, social care, education, housing, and community services.</a:t>
            </a:r>
          </a:p>
          <a:p>
            <a:r>
              <a:rPr lang="en-GB" dirty="0"/>
              <a:t>Are influenced by personal behaviour and wider social, political, and economic factors.</a:t>
            </a:r>
          </a:p>
          <a:p>
            <a:r>
              <a:rPr lang="en-GB" dirty="0"/>
              <a:t>Affect different groups in different ways.</a:t>
            </a:r>
          </a:p>
          <a:p>
            <a:r>
              <a:rPr lang="en-GB" dirty="0"/>
              <a:t>Require ongoing adaptation rather than a “once‑and‑done” fix.</a:t>
            </a:r>
          </a:p>
        </p:txBody>
      </p:sp>
    </p:spTree>
    <p:extLst>
      <p:ext uri="{BB962C8B-B14F-4D97-AF65-F5344CB8AC3E}">
        <p14:creationId xmlns:p14="http://schemas.microsoft.com/office/powerpoint/2010/main" val="25161231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0E8453-F960-BF0D-AB6C-638988AAA785}"/>
              </a:ext>
            </a:extLst>
          </p:cNvPr>
          <p:cNvSpPr>
            <a:spLocks noGrp="1"/>
          </p:cNvSpPr>
          <p:nvPr>
            <p:ph type="title"/>
          </p:nvPr>
        </p:nvSpPr>
        <p:spPr/>
        <p:txBody>
          <a:bodyPr/>
          <a:lstStyle/>
          <a:p>
            <a:r>
              <a:rPr lang="en-GB" b="1" dirty="0"/>
              <a:t>Why Are They So Difficult to Solve?</a:t>
            </a:r>
          </a:p>
        </p:txBody>
      </p:sp>
      <p:sp>
        <p:nvSpPr>
          <p:cNvPr id="3" name="Content Placeholder 2">
            <a:extLst>
              <a:ext uri="{FF2B5EF4-FFF2-40B4-BE49-F238E27FC236}">
                <a16:creationId xmlns:a16="http://schemas.microsoft.com/office/drawing/2014/main" id="{16AF067E-61FD-4511-4B75-C2066CDF7DC0}"/>
              </a:ext>
            </a:extLst>
          </p:cNvPr>
          <p:cNvSpPr>
            <a:spLocks noGrp="1"/>
          </p:cNvSpPr>
          <p:nvPr>
            <p:ph idx="1"/>
          </p:nvPr>
        </p:nvSpPr>
        <p:spPr/>
        <p:txBody>
          <a:bodyPr/>
          <a:lstStyle/>
          <a:p>
            <a:r>
              <a:rPr lang="en-GB" dirty="0"/>
              <a:t>Different stakeholders may see the same issue differently</a:t>
            </a:r>
          </a:p>
          <a:p>
            <a:r>
              <a:rPr lang="en-GB" dirty="0"/>
              <a:t>A solution for one stakeholder may cause an issue to another</a:t>
            </a:r>
          </a:p>
          <a:p>
            <a:r>
              <a:rPr lang="en-GB" dirty="0"/>
              <a:t>There are multiple causes at multiple levels</a:t>
            </a:r>
          </a:p>
          <a:p>
            <a:r>
              <a:rPr lang="en-GB" dirty="0"/>
              <a:t>Solutions are never final</a:t>
            </a:r>
          </a:p>
        </p:txBody>
      </p:sp>
    </p:spTree>
    <p:extLst>
      <p:ext uri="{BB962C8B-B14F-4D97-AF65-F5344CB8AC3E}">
        <p14:creationId xmlns:p14="http://schemas.microsoft.com/office/powerpoint/2010/main" val="24023875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27ED6E-F865-FE06-A16D-A077C017E2A0}"/>
              </a:ext>
            </a:extLst>
          </p:cNvPr>
          <p:cNvSpPr>
            <a:spLocks noGrp="1"/>
          </p:cNvSpPr>
          <p:nvPr>
            <p:ph type="title"/>
          </p:nvPr>
        </p:nvSpPr>
        <p:spPr/>
        <p:txBody>
          <a:bodyPr/>
          <a:lstStyle/>
          <a:p>
            <a:r>
              <a:rPr lang="en-GB" b="1" dirty="0"/>
              <a:t>Design Thinking</a:t>
            </a:r>
          </a:p>
        </p:txBody>
      </p:sp>
      <p:sp>
        <p:nvSpPr>
          <p:cNvPr id="3" name="Content Placeholder 2">
            <a:extLst>
              <a:ext uri="{FF2B5EF4-FFF2-40B4-BE49-F238E27FC236}">
                <a16:creationId xmlns:a16="http://schemas.microsoft.com/office/drawing/2014/main" id="{010138F5-3CE7-33A2-03B3-5005DDF0B4DE}"/>
              </a:ext>
            </a:extLst>
          </p:cNvPr>
          <p:cNvSpPr>
            <a:spLocks noGrp="1"/>
          </p:cNvSpPr>
          <p:nvPr>
            <p:ph idx="1"/>
          </p:nvPr>
        </p:nvSpPr>
        <p:spPr/>
        <p:txBody>
          <a:bodyPr/>
          <a:lstStyle/>
          <a:p>
            <a:r>
              <a:rPr lang="en-GB" dirty="0"/>
              <a:t>Design thinking is a human‑centred, creative, and iterative approach to solving problems—particularly those that are complex, ambiguous, and deeply rooted in real human experience</a:t>
            </a:r>
          </a:p>
          <a:p>
            <a:r>
              <a:rPr lang="en-GB" dirty="0"/>
              <a:t>Traditional problem‑solving methods often focus on processes, policies, or </a:t>
            </a:r>
            <a:r>
              <a:rPr lang="en-GB" dirty="0" err="1"/>
              <a:t>efficiency.Design</a:t>
            </a:r>
            <a:r>
              <a:rPr lang="en-GB" dirty="0"/>
              <a:t> thinking starts with people—their needs, experiences, frustrations, and aspirations</a:t>
            </a:r>
          </a:p>
        </p:txBody>
      </p:sp>
    </p:spTree>
    <p:extLst>
      <p:ext uri="{BB962C8B-B14F-4D97-AF65-F5344CB8AC3E}">
        <p14:creationId xmlns:p14="http://schemas.microsoft.com/office/powerpoint/2010/main" val="17112255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AFB59A-235F-B944-14CF-812ECD019118}"/>
              </a:ext>
            </a:extLst>
          </p:cNvPr>
          <p:cNvSpPr>
            <a:spLocks noGrp="1"/>
          </p:cNvSpPr>
          <p:nvPr>
            <p:ph type="title"/>
          </p:nvPr>
        </p:nvSpPr>
        <p:spPr/>
        <p:txBody>
          <a:bodyPr/>
          <a:lstStyle/>
          <a:p>
            <a:r>
              <a:rPr lang="en-GB" b="1" dirty="0"/>
              <a:t>What is Design Thinking?</a:t>
            </a:r>
          </a:p>
        </p:txBody>
      </p:sp>
      <p:sp>
        <p:nvSpPr>
          <p:cNvPr id="3" name="Content Placeholder 2">
            <a:extLst>
              <a:ext uri="{FF2B5EF4-FFF2-40B4-BE49-F238E27FC236}">
                <a16:creationId xmlns:a16="http://schemas.microsoft.com/office/drawing/2014/main" id="{B3D24035-2013-1D67-AFCE-F67C3BA9755C}"/>
              </a:ext>
            </a:extLst>
          </p:cNvPr>
          <p:cNvSpPr>
            <a:spLocks noGrp="1"/>
          </p:cNvSpPr>
          <p:nvPr>
            <p:ph idx="1"/>
          </p:nvPr>
        </p:nvSpPr>
        <p:spPr/>
        <p:txBody>
          <a:bodyPr/>
          <a:lstStyle/>
          <a:p>
            <a:pPr marL="41400" indent="0">
              <a:buNone/>
            </a:pPr>
            <a:r>
              <a:rPr lang="en-GB" dirty="0"/>
              <a:t>Design thinking is a structured approach to innovation that prioritises:</a:t>
            </a:r>
          </a:p>
          <a:p>
            <a:r>
              <a:rPr lang="en-GB" dirty="0"/>
              <a:t>Understanding people and their lived experience</a:t>
            </a:r>
          </a:p>
          <a:p>
            <a:r>
              <a:rPr lang="en-GB" dirty="0"/>
              <a:t>Challenging assumptions</a:t>
            </a:r>
          </a:p>
          <a:p>
            <a:r>
              <a:rPr lang="en-GB" dirty="0"/>
              <a:t>Generating creative ideas</a:t>
            </a:r>
          </a:p>
          <a:p>
            <a:r>
              <a:rPr lang="en-GB" dirty="0"/>
              <a:t>Rapidly testing potential solutions</a:t>
            </a:r>
          </a:p>
          <a:p>
            <a:r>
              <a:rPr lang="en-GB" dirty="0"/>
              <a:t>Iteratively improving them based on feedback</a:t>
            </a:r>
          </a:p>
        </p:txBody>
      </p:sp>
    </p:spTree>
    <p:extLst>
      <p:ext uri="{BB962C8B-B14F-4D97-AF65-F5344CB8AC3E}">
        <p14:creationId xmlns:p14="http://schemas.microsoft.com/office/powerpoint/2010/main" val="4530483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BA78CB-6367-2792-6566-F57EA4673582}"/>
              </a:ext>
            </a:extLst>
          </p:cNvPr>
          <p:cNvSpPr>
            <a:spLocks noGrp="1"/>
          </p:cNvSpPr>
          <p:nvPr>
            <p:ph type="title"/>
          </p:nvPr>
        </p:nvSpPr>
        <p:spPr/>
        <p:txBody>
          <a:bodyPr/>
          <a:lstStyle/>
          <a:p>
            <a:r>
              <a:rPr lang="en-GB" b="1" dirty="0"/>
              <a:t>Design Thinking in Health and Social Care</a:t>
            </a:r>
          </a:p>
        </p:txBody>
      </p:sp>
      <p:sp>
        <p:nvSpPr>
          <p:cNvPr id="3" name="Content Placeholder 2">
            <a:extLst>
              <a:ext uri="{FF2B5EF4-FFF2-40B4-BE49-F238E27FC236}">
                <a16:creationId xmlns:a16="http://schemas.microsoft.com/office/drawing/2014/main" id="{CB5072E7-D3B8-F609-2402-979595BF1C04}"/>
              </a:ext>
            </a:extLst>
          </p:cNvPr>
          <p:cNvSpPr>
            <a:spLocks noGrp="1"/>
          </p:cNvSpPr>
          <p:nvPr>
            <p:ph idx="1"/>
          </p:nvPr>
        </p:nvSpPr>
        <p:spPr/>
        <p:txBody>
          <a:bodyPr/>
          <a:lstStyle/>
          <a:p>
            <a:r>
              <a:rPr lang="en-GB" dirty="0"/>
              <a:t>Addresses issues that cannot be solved with a single intervention</a:t>
            </a:r>
          </a:p>
          <a:p>
            <a:r>
              <a:rPr lang="en-GB" dirty="0"/>
              <a:t>Requires creativity, collaboration and continuous adaptation</a:t>
            </a:r>
          </a:p>
          <a:p>
            <a:r>
              <a:rPr lang="en-GB" dirty="0"/>
              <a:t>Centres on the voices of service users, patients, families and frontline staff</a:t>
            </a:r>
          </a:p>
          <a:p>
            <a:r>
              <a:rPr lang="en-GB" dirty="0"/>
              <a:t>Reduced risk of failure by testing early</a:t>
            </a:r>
          </a:p>
          <a:p>
            <a:r>
              <a:rPr lang="en-GB" dirty="0"/>
              <a:t>Promotes collaboration</a:t>
            </a:r>
          </a:p>
        </p:txBody>
      </p:sp>
    </p:spTree>
    <p:extLst>
      <p:ext uri="{BB962C8B-B14F-4D97-AF65-F5344CB8AC3E}">
        <p14:creationId xmlns:p14="http://schemas.microsoft.com/office/powerpoint/2010/main" val="40994438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0C4CC4-E130-37BB-C55D-6930AF7325F9}"/>
              </a:ext>
            </a:extLst>
          </p:cNvPr>
          <p:cNvSpPr>
            <a:spLocks noGrp="1"/>
          </p:cNvSpPr>
          <p:nvPr>
            <p:ph type="title"/>
          </p:nvPr>
        </p:nvSpPr>
        <p:spPr/>
        <p:txBody>
          <a:bodyPr/>
          <a:lstStyle/>
          <a:p>
            <a:r>
              <a:rPr lang="en-GB" b="1" dirty="0"/>
              <a:t>The Five Stages of Design Thinking</a:t>
            </a:r>
          </a:p>
        </p:txBody>
      </p:sp>
      <p:sp>
        <p:nvSpPr>
          <p:cNvPr id="3" name="Content Placeholder 2">
            <a:extLst>
              <a:ext uri="{FF2B5EF4-FFF2-40B4-BE49-F238E27FC236}">
                <a16:creationId xmlns:a16="http://schemas.microsoft.com/office/drawing/2014/main" id="{A691E33B-A788-AA1E-FAAE-B422CFF20A8D}"/>
              </a:ext>
            </a:extLst>
          </p:cNvPr>
          <p:cNvSpPr>
            <a:spLocks noGrp="1"/>
          </p:cNvSpPr>
          <p:nvPr>
            <p:ph idx="1"/>
          </p:nvPr>
        </p:nvSpPr>
        <p:spPr/>
        <p:txBody>
          <a:bodyPr/>
          <a:lstStyle/>
          <a:p>
            <a:r>
              <a:rPr lang="en-GB" dirty="0"/>
              <a:t>Empathise</a:t>
            </a:r>
          </a:p>
          <a:p>
            <a:r>
              <a:rPr lang="en-GB" dirty="0"/>
              <a:t>Define</a:t>
            </a:r>
          </a:p>
          <a:p>
            <a:r>
              <a:rPr lang="en-GB" dirty="0"/>
              <a:t>Ideate</a:t>
            </a:r>
          </a:p>
          <a:p>
            <a:r>
              <a:rPr lang="en-GB" dirty="0"/>
              <a:t>Prototype</a:t>
            </a:r>
          </a:p>
          <a:p>
            <a:r>
              <a:rPr lang="en-GB" dirty="0"/>
              <a:t>Test</a:t>
            </a:r>
          </a:p>
        </p:txBody>
      </p:sp>
    </p:spTree>
    <p:extLst>
      <p:ext uri="{BB962C8B-B14F-4D97-AF65-F5344CB8AC3E}">
        <p14:creationId xmlns:p14="http://schemas.microsoft.com/office/powerpoint/2010/main" val="12628253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0792C1-24F0-1198-F51A-DD954208789F}"/>
              </a:ext>
            </a:extLst>
          </p:cNvPr>
          <p:cNvSpPr>
            <a:spLocks noGrp="1"/>
          </p:cNvSpPr>
          <p:nvPr>
            <p:ph type="title"/>
          </p:nvPr>
        </p:nvSpPr>
        <p:spPr/>
        <p:txBody>
          <a:bodyPr/>
          <a:lstStyle/>
          <a:p>
            <a:r>
              <a:rPr lang="en-GB" b="1" dirty="0"/>
              <a:t>Stage 1 - Empathise</a:t>
            </a:r>
          </a:p>
        </p:txBody>
      </p:sp>
      <p:pic>
        <p:nvPicPr>
          <p:cNvPr id="2052" name="Picture 4">
            <a:extLst>
              <a:ext uri="{FF2B5EF4-FFF2-40B4-BE49-F238E27FC236}">
                <a16:creationId xmlns:a16="http://schemas.microsoft.com/office/drawing/2014/main" id="{85278DCB-6A64-B035-82CE-93D521A3684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262964" y="1559293"/>
            <a:ext cx="5640403" cy="38429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80726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6B95B9-16C0-3C8E-8DD0-71E87A38D810}"/>
              </a:ext>
            </a:extLst>
          </p:cNvPr>
          <p:cNvSpPr>
            <a:spLocks noGrp="1"/>
          </p:cNvSpPr>
          <p:nvPr>
            <p:ph type="title"/>
          </p:nvPr>
        </p:nvSpPr>
        <p:spPr/>
        <p:txBody>
          <a:bodyPr/>
          <a:lstStyle/>
          <a:p>
            <a:r>
              <a:rPr lang="en-GB" b="1" dirty="0"/>
              <a:t>Stage 2 - Define</a:t>
            </a:r>
          </a:p>
        </p:txBody>
      </p:sp>
      <p:sp>
        <p:nvSpPr>
          <p:cNvPr id="3" name="Content Placeholder 2">
            <a:extLst>
              <a:ext uri="{FF2B5EF4-FFF2-40B4-BE49-F238E27FC236}">
                <a16:creationId xmlns:a16="http://schemas.microsoft.com/office/drawing/2014/main" id="{C78CC7D0-9F88-8146-619C-A85D6C19484E}"/>
              </a:ext>
            </a:extLst>
          </p:cNvPr>
          <p:cNvSpPr>
            <a:spLocks noGrp="1"/>
          </p:cNvSpPr>
          <p:nvPr>
            <p:ph idx="1"/>
          </p:nvPr>
        </p:nvSpPr>
        <p:spPr/>
        <p:txBody>
          <a:bodyPr/>
          <a:lstStyle/>
          <a:p>
            <a:pPr marL="41400" indent="0">
              <a:buNone/>
            </a:pPr>
            <a:r>
              <a:rPr lang="en-GB" dirty="0"/>
              <a:t>In design thinking a good problem definition is;</a:t>
            </a:r>
          </a:p>
          <a:p>
            <a:r>
              <a:rPr lang="en-GB" dirty="0"/>
              <a:t>Specific</a:t>
            </a:r>
          </a:p>
          <a:p>
            <a:r>
              <a:rPr lang="en-GB" dirty="0"/>
              <a:t>Human-centred</a:t>
            </a:r>
          </a:p>
          <a:p>
            <a:r>
              <a:rPr lang="en-GB" dirty="0"/>
              <a:t>Evidence based</a:t>
            </a:r>
          </a:p>
          <a:p>
            <a:r>
              <a:rPr lang="en-GB" dirty="0"/>
              <a:t>Free from assumptions or solutions</a:t>
            </a:r>
          </a:p>
        </p:txBody>
      </p:sp>
    </p:spTree>
    <p:extLst>
      <p:ext uri="{BB962C8B-B14F-4D97-AF65-F5344CB8AC3E}">
        <p14:creationId xmlns:p14="http://schemas.microsoft.com/office/powerpoint/2010/main" val="11956795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0F95A1-E383-4E64-8C80-33A6D07CC8CC}"/>
              </a:ext>
            </a:extLst>
          </p:cNvPr>
          <p:cNvSpPr>
            <a:spLocks noGrp="1"/>
          </p:cNvSpPr>
          <p:nvPr>
            <p:ph type="title"/>
          </p:nvPr>
        </p:nvSpPr>
        <p:spPr/>
        <p:txBody>
          <a:bodyPr/>
          <a:lstStyle/>
          <a:p>
            <a:r>
              <a:rPr lang="en-GB" b="1" dirty="0"/>
              <a:t>Stage 3 - Ideate</a:t>
            </a:r>
          </a:p>
        </p:txBody>
      </p:sp>
      <p:sp>
        <p:nvSpPr>
          <p:cNvPr id="3" name="Content Placeholder 2">
            <a:extLst>
              <a:ext uri="{FF2B5EF4-FFF2-40B4-BE49-F238E27FC236}">
                <a16:creationId xmlns:a16="http://schemas.microsoft.com/office/drawing/2014/main" id="{519FC4E5-837F-2813-5EB6-FB97ED677353}"/>
              </a:ext>
            </a:extLst>
          </p:cNvPr>
          <p:cNvSpPr>
            <a:spLocks noGrp="1"/>
          </p:cNvSpPr>
          <p:nvPr>
            <p:ph idx="1"/>
          </p:nvPr>
        </p:nvSpPr>
        <p:spPr/>
        <p:txBody>
          <a:bodyPr/>
          <a:lstStyle/>
          <a:p>
            <a:r>
              <a:rPr lang="en-GB" dirty="0"/>
              <a:t>Collaborative</a:t>
            </a:r>
          </a:p>
          <a:p>
            <a:r>
              <a:rPr lang="en-GB" dirty="0"/>
              <a:t>‘How might we…’ questions</a:t>
            </a:r>
          </a:p>
          <a:p>
            <a:r>
              <a:rPr lang="en-GB" dirty="0"/>
              <a:t>Mind-mapping</a:t>
            </a:r>
          </a:p>
          <a:p>
            <a:r>
              <a:rPr lang="en-GB" dirty="0"/>
              <a:t>Workshops</a:t>
            </a:r>
          </a:p>
          <a:p>
            <a:r>
              <a:rPr lang="en-GB" dirty="0"/>
              <a:t>Scenario exploration</a:t>
            </a:r>
          </a:p>
          <a:p>
            <a:r>
              <a:rPr lang="en-GB" dirty="0"/>
              <a:t>Select the solution by looking at the opportunities, risks and other outside influences</a:t>
            </a:r>
          </a:p>
        </p:txBody>
      </p:sp>
    </p:spTree>
    <p:extLst>
      <p:ext uri="{BB962C8B-B14F-4D97-AF65-F5344CB8AC3E}">
        <p14:creationId xmlns:p14="http://schemas.microsoft.com/office/powerpoint/2010/main" val="42647373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B9D66-E075-44C6-827F-845E402D151F}"/>
              </a:ext>
            </a:extLst>
          </p:cNvPr>
          <p:cNvSpPr>
            <a:spLocks noGrp="1"/>
          </p:cNvSpPr>
          <p:nvPr>
            <p:ph type="title"/>
          </p:nvPr>
        </p:nvSpPr>
        <p:spPr/>
        <p:txBody>
          <a:bodyPr/>
          <a:lstStyle/>
          <a:p>
            <a:r>
              <a:rPr lang="en-GB" b="1" dirty="0"/>
              <a:t>Stage 4 - Prototype</a:t>
            </a:r>
          </a:p>
        </p:txBody>
      </p:sp>
      <p:sp>
        <p:nvSpPr>
          <p:cNvPr id="3" name="Content Placeholder 2">
            <a:extLst>
              <a:ext uri="{FF2B5EF4-FFF2-40B4-BE49-F238E27FC236}">
                <a16:creationId xmlns:a16="http://schemas.microsoft.com/office/drawing/2014/main" id="{9C93EF9F-85A6-5137-801B-5857C14A2B54}"/>
              </a:ext>
            </a:extLst>
          </p:cNvPr>
          <p:cNvSpPr>
            <a:spLocks noGrp="1"/>
          </p:cNvSpPr>
          <p:nvPr>
            <p:ph idx="1"/>
          </p:nvPr>
        </p:nvSpPr>
        <p:spPr/>
        <p:txBody>
          <a:bodyPr/>
          <a:lstStyle/>
          <a:p>
            <a:r>
              <a:rPr lang="en-GB" dirty="0"/>
              <a:t>A prototype is a ‘rough’ version of a solution</a:t>
            </a:r>
          </a:p>
          <a:p>
            <a:r>
              <a:rPr lang="en-GB" dirty="0"/>
              <a:t>It needs to be presented to show you have considered:</a:t>
            </a:r>
          </a:p>
          <a:p>
            <a:pPr lvl="1"/>
            <a:r>
              <a:rPr lang="en-GB" dirty="0"/>
              <a:t>Benefits to the group this is focussed on</a:t>
            </a:r>
          </a:p>
          <a:p>
            <a:pPr lvl="1"/>
            <a:r>
              <a:rPr lang="en-GB" dirty="0"/>
              <a:t>How, when, where this will be introduced</a:t>
            </a:r>
          </a:p>
          <a:p>
            <a:pPr lvl="1"/>
            <a:r>
              <a:rPr lang="en-GB" dirty="0"/>
              <a:t>Any risks have been considered e.g. funding, lack of buy in, facilities</a:t>
            </a:r>
          </a:p>
          <a:p>
            <a:pPr lvl="1"/>
            <a:r>
              <a:rPr lang="en-GB" dirty="0"/>
              <a:t>How this will be communicated</a:t>
            </a:r>
          </a:p>
          <a:p>
            <a:pPr marL="41400" indent="0">
              <a:buNone/>
            </a:pPr>
            <a:endParaRPr lang="en-GB" dirty="0"/>
          </a:p>
        </p:txBody>
      </p:sp>
    </p:spTree>
    <p:extLst>
      <p:ext uri="{BB962C8B-B14F-4D97-AF65-F5344CB8AC3E}">
        <p14:creationId xmlns:p14="http://schemas.microsoft.com/office/powerpoint/2010/main" val="918188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EDE708-0310-9FA4-A066-6ECFBC6D3F89}"/>
              </a:ext>
            </a:extLst>
          </p:cNvPr>
          <p:cNvSpPr>
            <a:spLocks noGrp="1"/>
          </p:cNvSpPr>
          <p:nvPr>
            <p:ph type="title"/>
          </p:nvPr>
        </p:nvSpPr>
        <p:spPr/>
        <p:txBody>
          <a:bodyPr/>
          <a:lstStyle/>
          <a:p>
            <a:r>
              <a:rPr lang="en-GB" b="1" dirty="0"/>
              <a:t>Stage 5 - Test</a:t>
            </a:r>
          </a:p>
        </p:txBody>
      </p:sp>
      <p:sp>
        <p:nvSpPr>
          <p:cNvPr id="3" name="Content Placeholder 2">
            <a:extLst>
              <a:ext uri="{FF2B5EF4-FFF2-40B4-BE49-F238E27FC236}">
                <a16:creationId xmlns:a16="http://schemas.microsoft.com/office/drawing/2014/main" id="{D798FA28-154A-A3ED-E479-ED3898F7AF0A}"/>
              </a:ext>
            </a:extLst>
          </p:cNvPr>
          <p:cNvSpPr>
            <a:spLocks noGrp="1"/>
          </p:cNvSpPr>
          <p:nvPr>
            <p:ph idx="1"/>
          </p:nvPr>
        </p:nvSpPr>
        <p:spPr/>
        <p:txBody>
          <a:bodyPr/>
          <a:lstStyle/>
          <a:p>
            <a:r>
              <a:rPr lang="en-GB" dirty="0"/>
              <a:t>How will you know this will work?</a:t>
            </a:r>
          </a:p>
          <a:p>
            <a:r>
              <a:rPr lang="en-GB" dirty="0"/>
              <a:t>What is your measure of success?</a:t>
            </a:r>
          </a:p>
          <a:p>
            <a:r>
              <a:rPr lang="en-GB" dirty="0"/>
              <a:t>Who will you test this with?</a:t>
            </a:r>
          </a:p>
          <a:p>
            <a:r>
              <a:rPr lang="en-GB" dirty="0"/>
              <a:t>Is it ethical and safe?</a:t>
            </a:r>
          </a:p>
          <a:p>
            <a:r>
              <a:rPr lang="en-GB" dirty="0"/>
              <a:t>Is it inclusive?</a:t>
            </a:r>
          </a:p>
          <a:p>
            <a:endParaRPr lang="en-GB" dirty="0"/>
          </a:p>
          <a:p>
            <a:pPr marL="41400" indent="0">
              <a:buNone/>
            </a:pPr>
            <a:r>
              <a:rPr lang="en-GB" dirty="0"/>
              <a:t>Remember this stage is theoretical for your assignment!</a:t>
            </a:r>
          </a:p>
        </p:txBody>
      </p:sp>
    </p:spTree>
    <p:extLst>
      <p:ext uri="{BB962C8B-B14F-4D97-AF65-F5344CB8AC3E}">
        <p14:creationId xmlns:p14="http://schemas.microsoft.com/office/powerpoint/2010/main" val="15667769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EA1F12-2D80-A8A1-E01D-7971A49FB45E}"/>
              </a:ext>
            </a:extLst>
          </p:cNvPr>
          <p:cNvSpPr>
            <a:spLocks noGrp="1"/>
          </p:cNvSpPr>
          <p:nvPr>
            <p:ph type="title"/>
          </p:nvPr>
        </p:nvSpPr>
        <p:spPr/>
        <p:txBody>
          <a:bodyPr/>
          <a:lstStyle/>
          <a:p>
            <a:r>
              <a:rPr lang="en-GB" b="1" dirty="0"/>
              <a:t>Strengths of Design Thinking</a:t>
            </a:r>
          </a:p>
        </p:txBody>
      </p:sp>
      <p:sp>
        <p:nvSpPr>
          <p:cNvPr id="3" name="Content Placeholder 2">
            <a:extLst>
              <a:ext uri="{FF2B5EF4-FFF2-40B4-BE49-F238E27FC236}">
                <a16:creationId xmlns:a16="http://schemas.microsoft.com/office/drawing/2014/main" id="{4B7B590E-ECB3-4A39-2B58-F101F9BA9E37}"/>
              </a:ext>
            </a:extLst>
          </p:cNvPr>
          <p:cNvSpPr>
            <a:spLocks noGrp="1"/>
          </p:cNvSpPr>
          <p:nvPr>
            <p:ph idx="1"/>
          </p:nvPr>
        </p:nvSpPr>
        <p:spPr/>
        <p:txBody>
          <a:bodyPr/>
          <a:lstStyle/>
          <a:p>
            <a:r>
              <a:rPr lang="en-GB" dirty="0"/>
              <a:t>Human-centred</a:t>
            </a:r>
          </a:p>
          <a:p>
            <a:r>
              <a:rPr lang="en-GB" dirty="0"/>
              <a:t>Creative</a:t>
            </a:r>
          </a:p>
          <a:p>
            <a:r>
              <a:rPr lang="en-GB" dirty="0"/>
              <a:t>Collaborative</a:t>
            </a:r>
          </a:p>
          <a:p>
            <a:r>
              <a:rPr lang="en-GB" dirty="0"/>
              <a:t>Low risk testing</a:t>
            </a:r>
          </a:p>
          <a:p>
            <a:r>
              <a:rPr lang="en-GB" dirty="0"/>
              <a:t>Adaptable</a:t>
            </a:r>
          </a:p>
          <a:p>
            <a:r>
              <a:rPr lang="en-GB" dirty="0"/>
              <a:t>Promotes a culture of innovation</a:t>
            </a:r>
          </a:p>
        </p:txBody>
      </p:sp>
    </p:spTree>
    <p:extLst>
      <p:ext uri="{BB962C8B-B14F-4D97-AF65-F5344CB8AC3E}">
        <p14:creationId xmlns:p14="http://schemas.microsoft.com/office/powerpoint/2010/main" val="8702783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79739A-5430-BD8E-3366-2263C57165E1}"/>
              </a:ext>
            </a:extLst>
          </p:cNvPr>
          <p:cNvSpPr>
            <a:spLocks noGrp="1"/>
          </p:cNvSpPr>
          <p:nvPr>
            <p:ph type="title"/>
          </p:nvPr>
        </p:nvSpPr>
        <p:spPr/>
        <p:txBody>
          <a:bodyPr/>
          <a:lstStyle/>
          <a:p>
            <a:r>
              <a:rPr lang="en-GB" b="1" dirty="0"/>
              <a:t>Limitations of Design Thinking</a:t>
            </a:r>
          </a:p>
        </p:txBody>
      </p:sp>
      <p:sp>
        <p:nvSpPr>
          <p:cNvPr id="3" name="Content Placeholder 2">
            <a:extLst>
              <a:ext uri="{FF2B5EF4-FFF2-40B4-BE49-F238E27FC236}">
                <a16:creationId xmlns:a16="http://schemas.microsoft.com/office/drawing/2014/main" id="{762DF545-51D1-524E-8E8F-736267F7D909}"/>
              </a:ext>
            </a:extLst>
          </p:cNvPr>
          <p:cNvSpPr>
            <a:spLocks noGrp="1"/>
          </p:cNvSpPr>
          <p:nvPr>
            <p:ph idx="1"/>
          </p:nvPr>
        </p:nvSpPr>
        <p:spPr/>
        <p:txBody>
          <a:bodyPr/>
          <a:lstStyle/>
          <a:p>
            <a:r>
              <a:rPr lang="en-GB" dirty="0"/>
              <a:t>Time intensive in the early stages</a:t>
            </a:r>
          </a:p>
          <a:p>
            <a:r>
              <a:rPr lang="en-GB" dirty="0"/>
              <a:t>Requires strong stakeholder engagement</a:t>
            </a:r>
          </a:p>
          <a:p>
            <a:r>
              <a:rPr lang="en-GB" dirty="0"/>
              <a:t>Needs organisational willingness to experiment</a:t>
            </a:r>
          </a:p>
          <a:p>
            <a:r>
              <a:rPr lang="en-GB" dirty="0"/>
              <a:t>Risk of tokenism if user involvement isn’t genuine</a:t>
            </a:r>
          </a:p>
          <a:p>
            <a:r>
              <a:rPr lang="en-GB" dirty="0"/>
              <a:t>Prototypes may oversimplify complex systems</a:t>
            </a:r>
          </a:p>
          <a:p>
            <a:endParaRPr lang="en-GB" dirty="0"/>
          </a:p>
        </p:txBody>
      </p:sp>
    </p:spTree>
    <p:extLst>
      <p:ext uri="{BB962C8B-B14F-4D97-AF65-F5344CB8AC3E}">
        <p14:creationId xmlns:p14="http://schemas.microsoft.com/office/powerpoint/2010/main" val="6761061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52E178-FA16-5653-CF9D-483D4555FE42}"/>
              </a:ext>
            </a:extLst>
          </p:cNvPr>
          <p:cNvSpPr>
            <a:spLocks noGrp="1"/>
          </p:cNvSpPr>
          <p:nvPr>
            <p:ph type="title"/>
          </p:nvPr>
        </p:nvSpPr>
        <p:spPr/>
        <p:txBody>
          <a:bodyPr/>
          <a:lstStyle/>
          <a:p>
            <a:r>
              <a:rPr lang="en-GB" b="1" dirty="0"/>
              <a:t>Exercise (Part 1)</a:t>
            </a:r>
          </a:p>
        </p:txBody>
      </p:sp>
      <p:sp>
        <p:nvSpPr>
          <p:cNvPr id="3" name="Content Placeholder 2">
            <a:extLst>
              <a:ext uri="{FF2B5EF4-FFF2-40B4-BE49-F238E27FC236}">
                <a16:creationId xmlns:a16="http://schemas.microsoft.com/office/drawing/2014/main" id="{72DD4EB3-E3E7-D5E5-DB7C-A0A82AE216EC}"/>
              </a:ext>
            </a:extLst>
          </p:cNvPr>
          <p:cNvSpPr>
            <a:spLocks noGrp="1"/>
          </p:cNvSpPr>
          <p:nvPr>
            <p:ph idx="1"/>
          </p:nvPr>
        </p:nvSpPr>
        <p:spPr/>
        <p:txBody>
          <a:bodyPr/>
          <a:lstStyle/>
          <a:p>
            <a:r>
              <a:rPr lang="en-GB" dirty="0"/>
              <a:t>In groups select a simple real or observed problem in a health and social care setting</a:t>
            </a:r>
          </a:p>
          <a:p>
            <a:r>
              <a:rPr lang="en-GB" dirty="0"/>
              <a:t>Map out the user experience and consider:</a:t>
            </a:r>
          </a:p>
          <a:p>
            <a:pPr lvl="1"/>
            <a:r>
              <a:rPr lang="en-GB" dirty="0"/>
              <a:t>Who is affected</a:t>
            </a:r>
          </a:p>
          <a:p>
            <a:pPr lvl="1"/>
            <a:r>
              <a:rPr lang="en-GB" dirty="0"/>
              <a:t>What are they trying to achieve</a:t>
            </a:r>
          </a:p>
          <a:p>
            <a:pPr lvl="1"/>
            <a:r>
              <a:rPr lang="en-GB" dirty="0"/>
              <a:t>What emotions might they experience</a:t>
            </a:r>
          </a:p>
          <a:p>
            <a:pPr lvl="1"/>
            <a:r>
              <a:rPr lang="en-GB" dirty="0"/>
              <a:t>What barriers or inequalities might exist</a:t>
            </a:r>
          </a:p>
          <a:p>
            <a:r>
              <a:rPr lang="en-GB" dirty="0"/>
              <a:t>Turn these insights in a clear definition statement</a:t>
            </a:r>
          </a:p>
          <a:p>
            <a:endParaRPr lang="en-GB" dirty="0"/>
          </a:p>
        </p:txBody>
      </p:sp>
    </p:spTree>
    <p:extLst>
      <p:ext uri="{BB962C8B-B14F-4D97-AF65-F5344CB8AC3E}">
        <p14:creationId xmlns:p14="http://schemas.microsoft.com/office/powerpoint/2010/main" val="17836184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6D02D6-1481-4573-494E-A187CB7B895E}"/>
              </a:ext>
            </a:extLst>
          </p:cNvPr>
          <p:cNvSpPr>
            <a:spLocks noGrp="1"/>
          </p:cNvSpPr>
          <p:nvPr>
            <p:ph type="title"/>
          </p:nvPr>
        </p:nvSpPr>
        <p:spPr/>
        <p:txBody>
          <a:bodyPr/>
          <a:lstStyle/>
          <a:p>
            <a:r>
              <a:rPr lang="en-GB" b="1" dirty="0"/>
              <a:t>Exercise (Part 2)</a:t>
            </a:r>
          </a:p>
        </p:txBody>
      </p:sp>
      <p:sp>
        <p:nvSpPr>
          <p:cNvPr id="3" name="Content Placeholder 2">
            <a:extLst>
              <a:ext uri="{FF2B5EF4-FFF2-40B4-BE49-F238E27FC236}">
                <a16:creationId xmlns:a16="http://schemas.microsoft.com/office/drawing/2014/main" id="{CC410420-C7A4-C013-EA18-59D4A38C8301}"/>
              </a:ext>
            </a:extLst>
          </p:cNvPr>
          <p:cNvSpPr>
            <a:spLocks noGrp="1"/>
          </p:cNvSpPr>
          <p:nvPr>
            <p:ph idx="1"/>
          </p:nvPr>
        </p:nvSpPr>
        <p:spPr/>
        <p:txBody>
          <a:bodyPr/>
          <a:lstStyle/>
          <a:p>
            <a:r>
              <a:rPr lang="en-GB" dirty="0"/>
              <a:t>In your groups brainstorm possible solutions to your problem</a:t>
            </a:r>
          </a:p>
          <a:p>
            <a:r>
              <a:rPr lang="en-GB" dirty="0"/>
              <a:t>Build on each other’s ideas</a:t>
            </a:r>
          </a:p>
          <a:p>
            <a:r>
              <a:rPr lang="en-GB" dirty="0"/>
              <a:t>No idea is silly  - the smallest thought can spark a great idea</a:t>
            </a:r>
          </a:p>
          <a:p>
            <a:r>
              <a:rPr lang="en-GB" dirty="0"/>
              <a:t>Facts not assumptions</a:t>
            </a:r>
          </a:p>
          <a:p>
            <a:r>
              <a:rPr lang="en-GB" dirty="0"/>
              <a:t>Build a prototype</a:t>
            </a:r>
          </a:p>
          <a:p>
            <a:r>
              <a:rPr lang="en-GB" dirty="0"/>
              <a:t>Come up with a method to test your prototype</a:t>
            </a:r>
          </a:p>
        </p:txBody>
      </p:sp>
    </p:spTree>
    <p:extLst>
      <p:ext uri="{BB962C8B-B14F-4D97-AF65-F5344CB8AC3E}">
        <p14:creationId xmlns:p14="http://schemas.microsoft.com/office/powerpoint/2010/main" val="3331779096"/>
      </p:ext>
    </p:extLst>
  </p:cSld>
  <p:clrMapOvr>
    <a:masterClrMapping/>
  </p:clrMapOvr>
</p:sld>
</file>

<file path=ppt/theme/theme1.xml><?xml version="1.0" encoding="utf-8"?>
<a:theme xmlns:a="http://schemas.openxmlformats.org/drawingml/2006/main" name="UWTSD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Logo Variations place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303dbf9b-b85b-46a0-94f1-894078c07ecd" xsi:nil="true"/>
    <lcf76f155ced4ddcb4097134ff3c332f xmlns="211f9404-bca0-4bcf-9c1d-965ccb6f8d2d">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16" ma:contentTypeDescription="Create a new document." ma:contentTypeScope="" ma:versionID="ab2a199a1a827bb2a776a2aab96a8706">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8f65977e4c16e8d6e64cbf3bcd3168e7"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2:MediaServiceDateTaken" minOccurs="0"/>
                <xsd:element ref="ns2:lcf76f155ced4ddcb4097134ff3c332f" minOccurs="0"/>
                <xsd:element ref="ns3:TaxCatchAll"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a97a576-9b9a-4725-8082-46e909de400b}" ma:internalName="TaxCatchAll" ma:showField="CatchAllData" ma:web="303dbf9b-b85b-46a0-94f1-894078c07ec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D040630-A62C-4063-B6E2-E8C2D35B5414}">
  <ds:schemaRefs>
    <ds:schemaRef ds:uri="http://schemas.microsoft.com/office/2006/metadata/properties"/>
    <ds:schemaRef ds:uri="http://schemas.microsoft.com/office/infopath/2007/PartnerControls"/>
    <ds:schemaRef ds:uri="303dbf9b-b85b-46a0-94f1-894078c07ecd"/>
    <ds:schemaRef ds:uri="211f9404-bca0-4bcf-9c1d-965ccb6f8d2d"/>
  </ds:schemaRefs>
</ds:datastoreItem>
</file>

<file path=customXml/itemProps2.xml><?xml version="1.0" encoding="utf-8"?>
<ds:datastoreItem xmlns:ds="http://schemas.openxmlformats.org/officeDocument/2006/customXml" ds:itemID="{5005B358-F4C1-4779-9208-30E86E3F7A24}">
  <ds:schemaRefs>
    <ds:schemaRef ds:uri="http://schemas.microsoft.com/sharepoint/v3/contenttype/forms"/>
  </ds:schemaRefs>
</ds:datastoreItem>
</file>

<file path=customXml/itemProps3.xml><?xml version="1.0" encoding="utf-8"?>
<ds:datastoreItem xmlns:ds="http://schemas.openxmlformats.org/officeDocument/2006/customXml" ds:itemID="{980E6990-2BAD-4C9B-94C1-F2D088B1672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985</Words>
  <Application>Microsoft Office PowerPoint</Application>
  <PresentationFormat>Widescreen</PresentationFormat>
  <Paragraphs>145</Paragraphs>
  <Slides>26</Slides>
  <Notes>0</Notes>
  <HiddenSlides>0</HiddenSlides>
  <MMClips>0</MMClips>
  <ScaleCrop>false</ScaleCrop>
  <HeadingPairs>
    <vt:vector size="6" baseType="variant">
      <vt:variant>
        <vt:lpstr>Fonts Used</vt:lpstr>
      </vt:variant>
      <vt:variant>
        <vt:i4>3</vt:i4>
      </vt:variant>
      <vt:variant>
        <vt:lpstr>Theme</vt:lpstr>
      </vt:variant>
      <vt:variant>
        <vt:i4>3</vt:i4>
      </vt:variant>
      <vt:variant>
        <vt:lpstr>Slide Titles</vt:lpstr>
      </vt:variant>
      <vt:variant>
        <vt:i4>26</vt:i4>
      </vt:variant>
    </vt:vector>
  </HeadingPairs>
  <TitlesOfParts>
    <vt:vector size="32" baseType="lpstr">
      <vt:lpstr>Arial</vt:lpstr>
      <vt:lpstr>Calibri</vt:lpstr>
      <vt:lpstr>Calibri Light</vt:lpstr>
      <vt:lpstr>UWTSD Holding Page</vt:lpstr>
      <vt:lpstr>UWTSD Text 2</vt:lpstr>
      <vt:lpstr>UWTSD Logo Variations place image in Background</vt:lpstr>
      <vt:lpstr>PowerPoint Presentation</vt:lpstr>
      <vt:lpstr>Plan for today</vt:lpstr>
      <vt:lpstr>What is a problem?</vt:lpstr>
      <vt:lpstr>Problems in Health and Social Care</vt:lpstr>
      <vt:lpstr>How to Identify a Problem?</vt:lpstr>
      <vt:lpstr>Evidence</vt:lpstr>
      <vt:lpstr>Define the Problem Clearly</vt:lpstr>
      <vt:lpstr>Problem Statement</vt:lpstr>
      <vt:lpstr>What Makes a Problem ‘Wicked’?</vt:lpstr>
      <vt:lpstr>Key Features of a Wicked Problem</vt:lpstr>
      <vt:lpstr>Wicked Problems in Health and Social Care</vt:lpstr>
      <vt:lpstr>Why Problems in Health and Social Care are ‘Wicked’</vt:lpstr>
      <vt:lpstr>Why Are They So Difficult to Solve?</vt:lpstr>
      <vt:lpstr>Design Thinking</vt:lpstr>
      <vt:lpstr>What is Design Thinking?</vt:lpstr>
      <vt:lpstr>Design Thinking in Health and Social Care</vt:lpstr>
      <vt:lpstr>The Five Stages of Design Thinking</vt:lpstr>
      <vt:lpstr>Stage 1 - Empathise</vt:lpstr>
      <vt:lpstr>Stage 2 - Define</vt:lpstr>
      <vt:lpstr>Stage 3 - Ideate</vt:lpstr>
      <vt:lpstr>Stage 4 - Prototype</vt:lpstr>
      <vt:lpstr>Stage 5 - Test</vt:lpstr>
      <vt:lpstr>Strengths of Design Thinking</vt:lpstr>
      <vt:lpstr>Limitations of Design Thinking</vt:lpstr>
      <vt:lpstr>Exercise (Part 1)</vt:lpstr>
      <vt:lpstr>Exercise (Part 2)</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Kalee Thomas (Digital Health and Care)</cp:lastModifiedBy>
  <cp:revision>27</cp:revision>
  <dcterms:created xsi:type="dcterms:W3CDTF">2021-03-09T15:35:42Z</dcterms:created>
  <dcterms:modified xsi:type="dcterms:W3CDTF">2026-03-23T08:39:28Z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0x010100A22DCA5D1B256B479227F480D2542598</vt:lpwstr>
  </property>
  <property fmtid="{D5CDD505-2E9C-101B-9397-08002B2CF9AE}" pid="3" name="MediaServiceImageTags">
    <vt:lpwstr/>
  </property>
</Properties>
</file>