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1" y="643467"/>
            <a:ext cx="3465438" cy="4567137"/>
          </a:xfrm>
        </p:spPr>
        <p:txBody>
          <a:bodyPr>
            <a:normAutofit/>
          </a:bodyPr>
          <a:lstStyle/>
          <a:p>
            <a:pPr algn="l"/>
            <a:r>
              <a:rPr lang="en-US" sz="3800"/>
              <a:t>Julius Caesar's Assumption of Power: A Turning Point in Roman History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600" y="5277684"/>
            <a:ext cx="3465438" cy="775494"/>
          </a:xfrm>
        </p:spPr>
        <p:txBody>
          <a:bodyPr>
            <a:normAutofit fontScale="70000" lnSpcReduction="20000"/>
          </a:bodyPr>
          <a:lstStyle/>
          <a:p>
            <a:pPr algn="l">
              <a:lnSpc>
                <a:spcPct val="90000"/>
              </a:lnSpc>
            </a:pPr>
            <a:r>
              <a:rPr lang="en-US" sz="2200" dirty="0"/>
              <a:t>The Transition from Republic to Autocracy</a:t>
            </a:r>
          </a:p>
          <a:p>
            <a:pPr algn="l">
              <a:lnSpc>
                <a:spcPct val="90000"/>
              </a:lnSpc>
            </a:pPr>
            <a:r>
              <a:rPr lang="en-US" sz="2200" dirty="0"/>
              <a:t> and violation of the Roman principles of</a:t>
            </a:r>
          </a:p>
          <a:p>
            <a:pPr algn="l">
              <a:lnSpc>
                <a:spcPct val="90000"/>
              </a:lnSpc>
            </a:pPr>
            <a:r>
              <a:rPr lang="en-US" sz="2200" dirty="0"/>
              <a:t> good government</a:t>
            </a:r>
          </a:p>
        </p:txBody>
      </p:sp>
      <p:pic>
        <p:nvPicPr>
          <p:cNvPr id="5" name="Picture 4" descr="A statue of a person in a robe&#10;&#10;Description automatically generated">
            <a:extLst>
              <a:ext uri="{FF2B5EF4-FFF2-40B4-BE49-F238E27FC236}">
                <a16:creationId xmlns:a16="http://schemas.microsoft.com/office/drawing/2014/main" id="{2A10227C-CF76-FA31-88A2-4ACE50FDAA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27" r="14064" b="2"/>
          <a:stretch/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The Roman Republic's Principles of Good Governance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US" sz="1700"/>
          </a:p>
          <a:p>
            <a:r>
              <a:rPr lang="en-US" sz="1700"/>
              <a:t>Complex system to prevent unchecked power.</a:t>
            </a:r>
          </a:p>
          <a:p>
            <a:r>
              <a:rPr lang="en-US" sz="1700"/>
              <a:t>Division of power among magistrates, Senate, and assemblies.</a:t>
            </a:r>
          </a:p>
          <a:p>
            <a:r>
              <a:rPr lang="en-US" sz="1700"/>
              <a:t>Deep suspicion of autocracy rooted in the expulsion of the last king, Tarquin the Proud.</a:t>
            </a:r>
          </a:p>
        </p:txBody>
      </p:sp>
      <p:pic>
        <p:nvPicPr>
          <p:cNvPr id="8" name="Picture 7" descr="A diagram of a diagram&#10;&#10;Description automatically generated">
            <a:extLst>
              <a:ext uri="{FF2B5EF4-FFF2-40B4-BE49-F238E27FC236}">
                <a16:creationId xmlns:a16="http://schemas.microsoft.com/office/drawing/2014/main" id="{53E12E33-AF54-A623-50E0-E30D3ECB72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69" r="22590"/>
          <a:stretch/>
        </p:blipFill>
        <p:spPr>
          <a:xfrm>
            <a:off x="5075542" y="230246"/>
            <a:ext cx="7175452" cy="662775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/>
              <a:t>The Role of the Dictatorship in the Roman Republic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endParaRPr lang="en-US" sz="1900" dirty="0"/>
          </a:p>
          <a:p>
            <a:r>
              <a:rPr lang="en-US" sz="1900" dirty="0"/>
              <a:t>Dictatorship was a temporary office for severe crises.</a:t>
            </a:r>
          </a:p>
          <a:p>
            <a:r>
              <a:rPr lang="en-US" sz="1900" dirty="0"/>
              <a:t>Supreme command over military and civil matters but limited to six months.</a:t>
            </a:r>
          </a:p>
          <a:p>
            <a:r>
              <a:rPr lang="en-US" sz="1900" dirty="0"/>
              <a:t>Emphasis on limiting absolute power even in emergencies.</a:t>
            </a:r>
          </a:p>
        </p:txBody>
      </p:sp>
      <p:pic>
        <p:nvPicPr>
          <p:cNvPr id="6" name="Picture 5" descr="A group of men in white robes&#10;&#10;Description automatically generated">
            <a:extLst>
              <a:ext uri="{FF2B5EF4-FFF2-40B4-BE49-F238E27FC236}">
                <a16:creationId xmlns:a16="http://schemas.microsoft.com/office/drawing/2014/main" id="{159CA494-3BC7-0D3D-B4F0-A6D4612EC6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49" r="9424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Caesar's Assumption of Power and the Shift to Autocracy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Appointed dictator in 49 BCE, later dictator for life in 44 BCE.</a:t>
            </a:r>
          </a:p>
          <a:p>
            <a:r>
              <a:t>Extended the office beyond temporary crisis response.</a:t>
            </a:r>
          </a:p>
          <a:p>
            <a:r>
              <a:t>Concentrated power, diminished the Senate's role, and marginalized traditional political institutions.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Criteria for Classifying Caesar's Rule as Tyrannical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Violated norms of temporary, crisis-driven dictatorship.</a:t>
            </a:r>
          </a:p>
          <a:p>
            <a:r>
              <a:t>Centralized legislative, executive, and judicial authority.</a:t>
            </a:r>
          </a:p>
          <a:p>
            <a:r>
              <a:t>Marginalized the Senate, reducing republican governance to personal rule.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Perspectives on Caesar's Reforms and Their Necessity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Debate on whether Caesar's actions were self-serving or necessary.</a:t>
            </a:r>
          </a:p>
          <a:p>
            <a:r>
              <a:t>Attempted to stabilize the Republic and address systemic issues like debt, land, and veterans' rights.</a:t>
            </a:r>
          </a:p>
          <a:p>
            <a:r>
              <a:t>Expanded the Senate as a response to changing demographics and governance needs.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ainting of a group of people in a room&#10;&#10;Description automatically generated">
            <a:extLst>
              <a:ext uri="{FF2B5EF4-FFF2-40B4-BE49-F238E27FC236}">
                <a16:creationId xmlns:a16="http://schemas.microsoft.com/office/drawing/2014/main" id="{DECDF5C2-3261-4AA2-D969-23D061EAD9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36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Conclusion: Caesar's Legacy and the Evolution of 'Good Government'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endParaRPr lang="en-US" sz="1700"/>
          </a:p>
          <a:p>
            <a:r>
              <a:rPr lang="en-US" sz="1700"/>
              <a:t>Caesar's rule seen as a betrayal of republican values.</a:t>
            </a:r>
          </a:p>
          <a:p>
            <a:r>
              <a:rPr lang="en-US" sz="1700"/>
              <a:t>Forced Rome to confront the limitations of the Republic.</a:t>
            </a:r>
          </a:p>
          <a:p>
            <a:r>
              <a:rPr lang="en-US" sz="1700"/>
              <a:t>Legacy as both a tyrant and a pragmatic leader, highlighting the tension between stability and liberty.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289</Words>
  <Application>Microsoft Office PowerPoint</Application>
  <PresentationFormat>On-screen Show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Julius Caesar's Assumption of Power: A Turning Point in Roman History</vt:lpstr>
      <vt:lpstr>The Roman Republic's Principles of Good Governance</vt:lpstr>
      <vt:lpstr>The Role of the Dictatorship in the Roman Republic</vt:lpstr>
      <vt:lpstr>Caesar's Assumption of Power and the Shift to Autocracy</vt:lpstr>
      <vt:lpstr>Criteria for Classifying Caesar's Rule as Tyrannical</vt:lpstr>
      <vt:lpstr>Perspectives on Caesar's Reforms and Their Necessity</vt:lpstr>
      <vt:lpstr>Conclusion: Caesar's Legacy and the Evolution of 'Good Government'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 Panayotov (2205038)</cp:lastModifiedBy>
  <cp:revision>5</cp:revision>
  <dcterms:created xsi:type="dcterms:W3CDTF">2013-01-27T09:14:16Z</dcterms:created>
  <dcterms:modified xsi:type="dcterms:W3CDTF">2024-11-28T00:59:49Z</dcterms:modified>
  <cp:category/>
</cp:coreProperties>
</file>