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4" r:id="rId1"/>
  </p:sldMasterIdLst>
  <p:sldIdLst>
    <p:sldId id="256" r:id="rId2"/>
    <p:sldId id="257" r:id="rId3"/>
    <p:sldId id="258" r:id="rId4"/>
    <p:sldId id="259" r:id="rId5"/>
    <p:sldId id="260" r:id="rId6"/>
    <p:sldId id="267"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83623"/>
    <a:srgbClr val="2C6E0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19"/>
    <p:restoredTop sz="94611"/>
  </p:normalViewPr>
  <p:slideViewPr>
    <p:cSldViewPr snapToGrid="0">
      <p:cViewPr varScale="1">
        <p:scale>
          <a:sx n="79" d="100"/>
          <a:sy n="79" d="100"/>
        </p:scale>
        <p:origin x="240" y="8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12/11/25</a:t>
            </a:fld>
            <a:endParaRPr lang="en-US" dirty="0"/>
          </a:p>
        </p:txBody>
      </p:sp>
      <p:sp>
        <p:nvSpPr>
          <p:cNvPr id="5" name="Footer Placeholder 4"/>
          <p:cNvSpPr>
            <a:spLocks noGrp="1"/>
          </p:cNvSpPr>
          <p:nvPr>
            <p:ph type="ftr" sz="quarter" idx="11"/>
          </p:nvPr>
        </p:nvSpPr>
        <p:spPr>
          <a:xfrm>
            <a:off x="2493105" y="329307"/>
            <a:ext cx="4897310"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smtClean="0"/>
              <a:t>‹#›</a:t>
            </a:fld>
            <a:endParaRPr lang="en-US" dirty="0"/>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793088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4765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12/11/25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624468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12/11/25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912375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12/11/25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3119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12/11/25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17442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12/11/25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5084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12/11/25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7335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48A87A34-81AB-432B-8DAE-1953F412C126}" type="datetimeFigureOut">
              <a:rPr lang="en-US" smtClean="0"/>
              <a:pPr/>
              <a:t>12/11/25</a:t>
            </a:fld>
            <a:endParaRPr lang="en-US" dirty="0"/>
          </a:p>
        </p:txBody>
      </p:sp>
      <p:sp>
        <p:nvSpPr>
          <p:cNvPr id="6" name="Footer Placeholder 5"/>
          <p:cNvSpPr>
            <a:spLocks noGrp="1"/>
          </p:cNvSpPr>
          <p:nvPr>
            <p:ph type="ftr" sz="quarter" idx="11"/>
          </p:nvPr>
        </p:nvSpPr>
        <p:spPr>
          <a:xfrm>
            <a:off x="1534910" y="318640"/>
            <a:ext cx="5453475"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56985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96429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12/11/25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51108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smtClean="0"/>
              <a:pPr/>
              <a:t>12/11/25</a:t>
            </a:fld>
            <a:endParaRPr lang="en-US" dirty="0"/>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smtClean="0"/>
              <a:pPr/>
              <a:t>‹#›</a:t>
            </a:fld>
            <a:endParaRPr lang="en-US" dirty="0"/>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1255496"/>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5.xml.rels><?xml version="1.0" encoding="UTF-8" standalone="yes"?>
<Relationships xmlns="http://schemas.openxmlformats.org/package/2006/relationships"><Relationship Id="rId8" Type="http://schemas.openxmlformats.org/officeDocument/2006/relationships/hyperlink" Target="http://heloisaluz319.wikidot.com/blog:125" TargetMode="External"/><Relationship Id="rId3" Type="http://schemas.openxmlformats.org/officeDocument/2006/relationships/image" Target="../media/image5.svg"/><Relationship Id="rId7" Type="http://schemas.openxmlformats.org/officeDocument/2006/relationships/image" Target="../media/image7.jp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thevirtualassist.net/best-guide-to-make-digital-marketing-strategy/" TargetMode="External"/><Relationship Id="rId5" Type="http://schemas.openxmlformats.org/officeDocument/2006/relationships/image" Target="../media/image6.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azure.microsoft.com/" TargetMode="External"/><Relationship Id="rId2" Type="http://schemas.openxmlformats.org/officeDocument/2006/relationships/hyperlink" Target="https://aws.amazon.com/whitepapers/" TargetMode="Externa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hyperlink" Target="https://ico.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BB0EACE9-ABDA-98B4-AC03-D32E330A55A1}"/>
              </a:ext>
            </a:extLst>
          </p:cNvPr>
          <p:cNvSpPr>
            <a:spLocks noGrp="1" noChangeArrowheads="1"/>
          </p:cNvSpPr>
          <p:nvPr>
            <p:ph type="ctrTitle"/>
          </p:nvPr>
        </p:nvSpPr>
        <p:spPr bwMode="auto">
          <a:xfrm>
            <a:off x="2854082" y="1522541"/>
            <a:ext cx="7462226"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rgbClr val="583623"/>
                </a:solidFill>
                <a:effectLst/>
                <a:latin typeface="+mn-lt"/>
              </a:rPr>
              <a:t>Elite Wellness Spa – </a:t>
            </a:r>
            <a:br>
              <a:rPr kumimoji="0" lang="en-US" altLang="en-US" sz="2800" b="1" i="0" u="none" strike="noStrike" cap="none" normalizeH="0" baseline="0" dirty="0">
                <a:ln>
                  <a:noFill/>
                </a:ln>
                <a:solidFill>
                  <a:srgbClr val="583623"/>
                </a:solidFill>
                <a:effectLst/>
                <a:latin typeface="+mn-lt"/>
              </a:rPr>
            </a:br>
            <a:r>
              <a:rPr kumimoji="0" lang="en-US" altLang="en-US" sz="2800" b="1" i="0" u="none" strike="noStrike" cap="none" normalizeH="0" baseline="0" dirty="0">
                <a:ln>
                  <a:noFill/>
                </a:ln>
                <a:solidFill>
                  <a:srgbClr val="583623"/>
                </a:solidFill>
                <a:effectLst/>
                <a:latin typeface="+mn-lt"/>
              </a:rPr>
              <a:t>Online Presence Development Plan</a:t>
            </a:r>
            <a:endParaRPr kumimoji="0" lang="en-US" altLang="en-US" sz="2800" b="0" i="0" u="none" strike="noStrike" cap="none" normalizeH="0" baseline="0" dirty="0">
              <a:ln>
                <a:noFill/>
              </a:ln>
              <a:solidFill>
                <a:srgbClr val="583623"/>
              </a:solidFill>
              <a:effectLst/>
              <a:latin typeface="+mn-lt"/>
            </a:endParaRPr>
          </a:p>
        </p:txBody>
      </p:sp>
      <p:sp>
        <p:nvSpPr>
          <p:cNvPr id="5" name="Rectangle 2">
            <a:extLst>
              <a:ext uri="{FF2B5EF4-FFF2-40B4-BE49-F238E27FC236}">
                <a16:creationId xmlns:a16="http://schemas.microsoft.com/office/drawing/2014/main" id="{886FB690-8746-2BD2-269B-40125C6982A1}"/>
              </a:ext>
            </a:extLst>
          </p:cNvPr>
          <p:cNvSpPr>
            <a:spLocks noGrp="1" noChangeArrowheads="1"/>
          </p:cNvSpPr>
          <p:nvPr>
            <p:ph type="subTitle" idx="1"/>
          </p:nvPr>
        </p:nvSpPr>
        <p:spPr bwMode="auto">
          <a:xfrm>
            <a:off x="541817" y="4478885"/>
            <a:ext cx="3981475"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i="0" u="none" strike="noStrike" cap="none" normalizeH="0" baseline="0" dirty="0">
                <a:ln>
                  <a:noFill/>
                </a:ln>
                <a:solidFill>
                  <a:srgbClr val="583623"/>
                </a:solidFill>
                <a:effectLst/>
                <a:latin typeface="+mn-lt"/>
              </a:rPr>
              <a:t>Role: Junior IT &amp; Web Designer</a:t>
            </a:r>
            <a:br>
              <a:rPr kumimoji="0" lang="en-US" altLang="en-US" sz="1600" i="0" u="none" strike="noStrike" cap="none" normalizeH="0" baseline="0" dirty="0">
                <a:ln>
                  <a:noFill/>
                </a:ln>
                <a:solidFill>
                  <a:srgbClr val="583623"/>
                </a:solidFill>
                <a:effectLst/>
                <a:latin typeface="+mn-lt"/>
              </a:rPr>
            </a:br>
            <a:r>
              <a:rPr kumimoji="0" lang="en-US" altLang="en-US" sz="1600" i="0" u="none" strike="noStrike" cap="none" normalizeH="0" baseline="0" dirty="0">
                <a:ln>
                  <a:noFill/>
                </a:ln>
                <a:solidFill>
                  <a:srgbClr val="583623"/>
                </a:solidFill>
                <a:effectLst/>
                <a:latin typeface="+mn-lt"/>
              </a:rPr>
              <a:t>Business: Luxury Wellness &amp; Spa Services</a:t>
            </a:r>
            <a:br>
              <a:rPr kumimoji="0" lang="en-US" altLang="en-US" sz="1600" i="0" u="none" strike="noStrike" cap="none" normalizeH="0" baseline="0" dirty="0">
                <a:ln>
                  <a:noFill/>
                </a:ln>
                <a:solidFill>
                  <a:srgbClr val="583623"/>
                </a:solidFill>
                <a:effectLst/>
                <a:latin typeface="+mn-lt"/>
              </a:rPr>
            </a:br>
            <a:r>
              <a:rPr kumimoji="0" lang="en-US" altLang="en-US" sz="1600" i="0" u="none" strike="noStrike" cap="none" normalizeH="0" baseline="0" dirty="0">
                <a:ln>
                  <a:noFill/>
                </a:ln>
                <a:solidFill>
                  <a:srgbClr val="583623"/>
                </a:solidFill>
                <a:effectLst/>
                <a:latin typeface="+mn-lt"/>
              </a:rPr>
              <a:t>Tagline: </a:t>
            </a:r>
            <a:r>
              <a:rPr kumimoji="0" lang="en-US" altLang="en-US" sz="1600" i="1" u="none" strike="noStrike" cap="none" normalizeH="0" baseline="0" dirty="0">
                <a:ln>
                  <a:noFill/>
                </a:ln>
                <a:solidFill>
                  <a:srgbClr val="583623"/>
                </a:solidFill>
                <a:effectLst/>
                <a:latin typeface="+mn-lt"/>
              </a:rPr>
              <a:t>Rejuvenate, Refresh, Renew</a:t>
            </a:r>
            <a:endParaRPr kumimoji="0" lang="en-US" altLang="en-US" sz="1600" i="0" u="none" strike="noStrike" cap="none" normalizeH="0" baseline="0" dirty="0">
              <a:ln>
                <a:noFill/>
              </a:ln>
              <a:solidFill>
                <a:srgbClr val="583623"/>
              </a:solidFill>
              <a:effectLst/>
              <a:latin typeface="+mn-lt"/>
            </a:endParaRPr>
          </a:p>
        </p:txBody>
      </p:sp>
      <p:sp>
        <p:nvSpPr>
          <p:cNvPr id="8" name="TextBox 7">
            <a:extLst>
              <a:ext uri="{FF2B5EF4-FFF2-40B4-BE49-F238E27FC236}">
                <a16:creationId xmlns:a16="http://schemas.microsoft.com/office/drawing/2014/main" id="{3353323A-7B5A-D73D-535C-8D384A8BC536}"/>
              </a:ext>
            </a:extLst>
          </p:cNvPr>
          <p:cNvSpPr txBox="1"/>
          <p:nvPr/>
        </p:nvSpPr>
        <p:spPr>
          <a:xfrm>
            <a:off x="312267" y="6178062"/>
            <a:ext cx="4211025" cy="369332"/>
          </a:xfrm>
          <a:prstGeom prst="rect">
            <a:avLst/>
          </a:prstGeom>
          <a:noFill/>
        </p:spPr>
        <p:txBody>
          <a:bodyPr wrap="none" rtlCol="0">
            <a:spAutoFit/>
          </a:bodyPr>
          <a:lstStyle/>
          <a:p>
            <a:r>
              <a:rPr lang="en-US" dirty="0"/>
              <a:t>Mirela Balabanova-Kehayova (2326292)</a:t>
            </a:r>
          </a:p>
        </p:txBody>
      </p:sp>
    </p:spTree>
    <p:extLst>
      <p:ext uri="{BB962C8B-B14F-4D97-AF65-F5344CB8AC3E}">
        <p14:creationId xmlns:p14="http://schemas.microsoft.com/office/powerpoint/2010/main" val="1586377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5C7A10E-6E94-4034-9FBD-411962C2E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ED2B9D-B18F-3901-34F0-6BCCFA8CE944}"/>
              </a:ext>
            </a:extLst>
          </p:cNvPr>
          <p:cNvSpPr>
            <a:spLocks noGrp="1"/>
          </p:cNvSpPr>
          <p:nvPr>
            <p:ph type="title"/>
          </p:nvPr>
        </p:nvSpPr>
        <p:spPr>
          <a:xfrm>
            <a:off x="6579648" y="804520"/>
            <a:ext cx="4078253" cy="1049235"/>
          </a:xfrm>
        </p:spPr>
        <p:txBody>
          <a:bodyPr vert="horz" lIns="91440" tIns="45720" rIns="91440" bIns="45720" rtlCol="0" anchor="b">
            <a:normAutofit/>
          </a:bodyPr>
          <a:lstStyle/>
          <a:p>
            <a:pPr algn="r"/>
            <a:r>
              <a:rPr lang="en-US" altLang="en-US"/>
              <a:t>1. Introduction</a:t>
            </a:r>
            <a:br>
              <a:rPr lang="en-US" altLang="en-US"/>
            </a:br>
            <a:endParaRPr lang="en-US"/>
          </a:p>
        </p:txBody>
      </p:sp>
      <p:cxnSp>
        <p:nvCxnSpPr>
          <p:cNvPr id="21" name="Straight Connector 20">
            <a:extLst>
              <a:ext uri="{FF2B5EF4-FFF2-40B4-BE49-F238E27FC236}">
                <a16:creationId xmlns:a16="http://schemas.microsoft.com/office/drawing/2014/main" id="{35C22FBF-AF64-460D-B908-176652F5B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2198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22" name="Rectangle 21">
            <a:extLst>
              <a:ext uri="{FF2B5EF4-FFF2-40B4-BE49-F238E27FC236}">
                <a16:creationId xmlns:a16="http://schemas.microsoft.com/office/drawing/2014/main" id="{36BA04AF-97FE-49F0-90E1-033A8ACB2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3" name="Picture 2" descr="A logo for a spa&#10;&#10;AI-generated content may be incorrect.">
            <a:extLst>
              <a:ext uri="{FF2B5EF4-FFF2-40B4-BE49-F238E27FC236}">
                <a16:creationId xmlns:a16="http://schemas.microsoft.com/office/drawing/2014/main" id="{D7A345D9-B7B9-3E7E-6D68-F10FE4140AC7}"/>
              </a:ext>
            </a:extLst>
          </p:cNvPr>
          <p:cNvPicPr>
            <a:picLocks noChangeAspect="1"/>
          </p:cNvPicPr>
          <p:nvPr/>
        </p:nvPicPr>
        <p:blipFill>
          <a:blip r:embed="rId2"/>
          <a:stretch>
            <a:fillRect/>
          </a:stretch>
        </p:blipFill>
        <p:spPr>
          <a:xfrm>
            <a:off x="1279869" y="805583"/>
            <a:ext cx="4660762" cy="4660762"/>
          </a:xfrm>
          <a:prstGeom prst="rect">
            <a:avLst/>
          </a:prstGeom>
        </p:spPr>
      </p:pic>
      <p:sp>
        <p:nvSpPr>
          <p:cNvPr id="5" name="TextBox 4">
            <a:extLst>
              <a:ext uri="{FF2B5EF4-FFF2-40B4-BE49-F238E27FC236}">
                <a16:creationId xmlns:a16="http://schemas.microsoft.com/office/drawing/2014/main" id="{86C0A2B1-89E9-E756-B6CB-DDB965C378A7}"/>
              </a:ext>
            </a:extLst>
          </p:cNvPr>
          <p:cNvSpPr txBox="1"/>
          <p:nvPr/>
        </p:nvSpPr>
        <p:spPr>
          <a:xfrm>
            <a:off x="6579647" y="2015732"/>
            <a:ext cx="4078254" cy="3450613"/>
          </a:xfrm>
          <a:prstGeom prst="rect">
            <a:avLst/>
          </a:prstGeom>
        </p:spPr>
        <p:txBody>
          <a:bodyPr vert="horz" lIns="91440" tIns="45720" rIns="91440" bIns="45720" rtlCol="0" anchor="t">
            <a:normAutofit/>
          </a:bodyPr>
          <a:lstStyle/>
          <a:p>
            <a:pPr indent="-228600" algn="r" defTabSz="914400">
              <a:lnSpc>
                <a:spcPct val="110000"/>
              </a:lnSpc>
              <a:spcAft>
                <a:spcPts val="600"/>
              </a:spcAft>
              <a:buClr>
                <a:schemeClr val="accent1"/>
              </a:buClr>
              <a:buSzPct val="100000"/>
              <a:buFont typeface="Arial" panose="020B0604020202020204" pitchFamily="34" charset="0"/>
              <a:buChar char="•"/>
            </a:pPr>
            <a:r>
              <a:rPr lang="en-US" sz="1700"/>
              <a:t>Elite Wellness Spa is a premium relaxation and wellness brand offering holistic therapies, luxury spa treatments, and personalised wellness experiences. To reach their target market (affluent professionals aged 25-60), the business needs a strong, elegant, and secure online presence. This presentation outlines a comprehensive digital strategy including branding, marketing, cloud computing, and cybersecurity. </a:t>
            </a:r>
          </a:p>
          <a:p>
            <a:pPr indent="-228600" algn="r" defTabSz="914400">
              <a:lnSpc>
                <a:spcPct val="110000"/>
              </a:lnSpc>
              <a:spcAft>
                <a:spcPts val="600"/>
              </a:spcAft>
              <a:buClr>
                <a:schemeClr val="accent1"/>
              </a:buClr>
              <a:buSzPct val="100000"/>
              <a:buFont typeface="Arial" panose="020B0604020202020204" pitchFamily="34" charset="0"/>
              <a:buChar char="•"/>
            </a:pPr>
            <a:endParaRPr lang="en-US" sz="1700"/>
          </a:p>
        </p:txBody>
      </p:sp>
      <p:pic>
        <p:nvPicPr>
          <p:cNvPr id="23" name="Picture 22">
            <a:extLst>
              <a:ext uri="{FF2B5EF4-FFF2-40B4-BE49-F238E27FC236}">
                <a16:creationId xmlns:a16="http://schemas.microsoft.com/office/drawing/2014/main" id="{88AB0847-50BE-402D-AC57-631B527830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24" name="Straight Connector 23">
            <a:extLst>
              <a:ext uri="{FF2B5EF4-FFF2-40B4-BE49-F238E27FC236}">
                <a16:creationId xmlns:a16="http://schemas.microsoft.com/office/drawing/2014/main" id="{BE786E6D-99DF-4CDA-B4C3-815FDAA5FF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7584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C7A10E-6E94-4034-9FBD-411962C2E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1A7F99-9B3B-41F6-FC98-D63DDEA97D37}"/>
              </a:ext>
            </a:extLst>
          </p:cNvPr>
          <p:cNvSpPr>
            <a:spLocks noGrp="1"/>
          </p:cNvSpPr>
          <p:nvPr>
            <p:ph type="title"/>
          </p:nvPr>
        </p:nvSpPr>
        <p:spPr>
          <a:xfrm>
            <a:off x="6579648" y="804520"/>
            <a:ext cx="4078253" cy="1049235"/>
          </a:xfrm>
        </p:spPr>
        <p:txBody>
          <a:bodyPr>
            <a:normAutofit/>
          </a:bodyPr>
          <a:lstStyle/>
          <a:p>
            <a:pPr algn="r"/>
            <a:r>
              <a:rPr lang="en-US" dirty="0"/>
              <a:t>2. Brand Identity</a:t>
            </a:r>
            <a:endParaRPr lang="en-US"/>
          </a:p>
        </p:txBody>
      </p:sp>
      <p:cxnSp>
        <p:nvCxnSpPr>
          <p:cNvPr id="13" name="Straight Connector 12">
            <a:extLst>
              <a:ext uri="{FF2B5EF4-FFF2-40B4-BE49-F238E27FC236}">
                <a16:creationId xmlns:a16="http://schemas.microsoft.com/office/drawing/2014/main" id="{35C22FBF-AF64-460D-B908-176652F5B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2198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id="{36BA04AF-97FE-49F0-90E1-033A8ACB2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6" name="Picture 5" descr="A logo for a spa&#10;&#10;AI-generated content may be incorrect.">
            <a:extLst>
              <a:ext uri="{FF2B5EF4-FFF2-40B4-BE49-F238E27FC236}">
                <a16:creationId xmlns:a16="http://schemas.microsoft.com/office/drawing/2014/main" id="{C946D4DE-5FBE-6910-4899-88210DA66636}"/>
              </a:ext>
            </a:extLst>
          </p:cNvPr>
          <p:cNvPicPr>
            <a:picLocks noChangeAspect="1"/>
          </p:cNvPicPr>
          <p:nvPr/>
        </p:nvPicPr>
        <p:blipFill>
          <a:blip r:embed="rId2"/>
          <a:stretch>
            <a:fillRect/>
          </a:stretch>
        </p:blipFill>
        <p:spPr>
          <a:xfrm>
            <a:off x="1279869" y="805583"/>
            <a:ext cx="4660762" cy="4660762"/>
          </a:xfrm>
          <a:prstGeom prst="rect">
            <a:avLst/>
          </a:prstGeom>
        </p:spPr>
      </p:pic>
      <p:sp>
        <p:nvSpPr>
          <p:cNvPr id="4" name="Rectangle 1">
            <a:extLst>
              <a:ext uri="{FF2B5EF4-FFF2-40B4-BE49-F238E27FC236}">
                <a16:creationId xmlns:a16="http://schemas.microsoft.com/office/drawing/2014/main" id="{ED5879B4-1BBA-E1D7-44E0-1AE8B3C065CF}"/>
              </a:ext>
            </a:extLst>
          </p:cNvPr>
          <p:cNvSpPr>
            <a:spLocks noGrp="1" noChangeArrowheads="1"/>
          </p:cNvSpPr>
          <p:nvPr>
            <p:ph idx="1"/>
          </p:nvPr>
        </p:nvSpPr>
        <p:spPr bwMode="auto">
          <a:xfrm>
            <a:off x="6579647" y="2015732"/>
            <a:ext cx="4078254" cy="345061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indent="0" algn="r">
              <a:lnSpc>
                <a:spcPct val="110000"/>
              </a:lnSpc>
              <a:spcAft>
                <a:spcPts val="600"/>
              </a:spcAft>
              <a:buClrTx/>
              <a:buSzTx/>
              <a:buNone/>
            </a:pPr>
            <a:r>
              <a:rPr lang="en-US" sz="1100">
                <a:latin typeface="+mn-lt"/>
              </a:rPr>
              <a:t>Brand identity defines the visual and emotional style of Elite Wellness Spa, using a luxury logo, calming colors, and a clear message to create a memorable, premium experience that reflects relaxation, wellness, and professionalism.</a:t>
            </a:r>
          </a:p>
          <a:p>
            <a:pPr marL="0" marR="0" lvl="0" indent="0" algn="r" defTabSz="914400" rtl="0" eaLnBrk="0" fontAlgn="base" latinLnBrk="0" hangingPunct="0">
              <a:lnSpc>
                <a:spcPct val="110000"/>
              </a:lnSpc>
              <a:spcBef>
                <a:spcPct val="0"/>
              </a:spcBef>
              <a:spcAft>
                <a:spcPts val="600"/>
              </a:spcAft>
              <a:buClrTx/>
              <a:buSzTx/>
              <a:buNone/>
              <a:tabLst/>
            </a:pPr>
            <a:br>
              <a:rPr kumimoji="0" lang="en-US" altLang="en-US" sz="1100" b="0" i="0" u="none" strike="noStrike" cap="none" normalizeH="0" baseline="0">
                <a:ln>
                  <a:noFill/>
                </a:ln>
                <a:effectLst/>
                <a:latin typeface="+mn-lt"/>
              </a:rPr>
            </a:br>
            <a:r>
              <a:rPr kumimoji="0" lang="en-US" altLang="en-US" sz="1100" b="0" i="0" u="none" strike="noStrike" cap="none" normalizeH="0" baseline="0">
                <a:ln>
                  <a:noFill/>
                </a:ln>
                <a:effectLst/>
                <a:latin typeface="+mn-lt"/>
              </a:rPr>
              <a:t>Logo Creation / Logo Style</a:t>
            </a:r>
          </a:p>
          <a:p>
            <a:pPr marL="0" indent="0" algn="r">
              <a:lnSpc>
                <a:spcPct val="110000"/>
              </a:lnSpc>
              <a:spcAft>
                <a:spcPts val="600"/>
              </a:spcAft>
              <a:buClrTx/>
              <a:buSzTx/>
              <a:buNone/>
            </a:pPr>
            <a:endParaRPr lang="en-US" altLang="en-US" sz="1100">
              <a:latin typeface="+mn-lt"/>
            </a:endParaRPr>
          </a:p>
          <a:p>
            <a:pPr algn="r">
              <a:lnSpc>
                <a:spcPct val="110000"/>
              </a:lnSpc>
              <a:spcAft>
                <a:spcPts val="600"/>
              </a:spcAft>
              <a:buClrTx/>
              <a:buSzTx/>
            </a:pPr>
            <a:r>
              <a:rPr lang="en-US" altLang="en-US" sz="1100">
                <a:latin typeface="+mn-lt"/>
              </a:rPr>
              <a:t>Minimalist, Elegant, Luxurious</a:t>
            </a:r>
            <a:endParaRPr kumimoji="0" lang="en-US" altLang="en-US" sz="1100" b="0" i="0" u="none" strike="noStrike" cap="none" normalizeH="0" baseline="0">
              <a:ln>
                <a:noFill/>
              </a:ln>
              <a:effectLst/>
              <a:latin typeface="+mn-lt"/>
            </a:endParaRPr>
          </a:p>
          <a:p>
            <a:pPr marL="0" marR="0" lvl="0" indent="0" algn="r" defTabSz="914400" rtl="0" eaLnBrk="0" fontAlgn="base" latinLnBrk="0" hangingPunct="0">
              <a:lnSpc>
                <a:spcPct val="110000"/>
              </a:lnSpc>
              <a:spcBef>
                <a:spcPct val="0"/>
              </a:spcBef>
              <a:spcAft>
                <a:spcPts val="600"/>
              </a:spcAft>
              <a:buClrTx/>
              <a:buSzTx/>
              <a:buFontTx/>
              <a:buChar char="•"/>
              <a:tabLst/>
            </a:pPr>
            <a:r>
              <a:rPr kumimoji="0" lang="en-US" altLang="en-US" sz="1100" b="0" i="0" u="none" strike="noStrike" cap="none" normalizeH="0" baseline="0">
                <a:ln>
                  <a:noFill/>
                </a:ln>
                <a:effectLst/>
                <a:latin typeface="+mn-lt"/>
              </a:rPr>
              <a:t>  Color Palette : Soft gold, </a:t>
            </a:r>
            <a:r>
              <a:rPr lang="en-US" altLang="en-US" sz="1100">
                <a:latin typeface="+mn-lt"/>
              </a:rPr>
              <a:t>s</a:t>
            </a:r>
            <a:r>
              <a:rPr kumimoji="0" lang="en-US" altLang="en-US" sz="1100" b="0" i="0" u="none" strike="noStrike" cap="none" normalizeH="0" baseline="0">
                <a:ln>
                  <a:noFill/>
                </a:ln>
                <a:effectLst/>
                <a:latin typeface="+mn-lt"/>
              </a:rPr>
              <a:t>age green, white</a:t>
            </a:r>
          </a:p>
          <a:p>
            <a:pPr marL="0" marR="0" lvl="0" indent="0" algn="r" defTabSz="914400" rtl="0" eaLnBrk="0" fontAlgn="base" latinLnBrk="0" hangingPunct="0">
              <a:lnSpc>
                <a:spcPct val="110000"/>
              </a:lnSpc>
              <a:spcBef>
                <a:spcPct val="0"/>
              </a:spcBef>
              <a:spcAft>
                <a:spcPts val="600"/>
              </a:spcAft>
              <a:buClrTx/>
              <a:buSzTx/>
              <a:buFontTx/>
              <a:buChar char="•"/>
              <a:tabLst/>
            </a:pPr>
            <a:r>
              <a:rPr kumimoji="0" lang="en-US" altLang="en-US" sz="1100" b="0" i="0" u="none" strike="noStrike" cap="none" normalizeH="0" baseline="0">
                <a:ln>
                  <a:noFill/>
                </a:ln>
                <a:effectLst/>
                <a:latin typeface="+mn-lt"/>
              </a:rPr>
              <a:t>  Symbol Style : Lotus flower, </a:t>
            </a:r>
            <a:r>
              <a:rPr lang="en-US" altLang="en-US" sz="1100">
                <a:latin typeface="+mn-lt"/>
              </a:rPr>
              <a:t>w</a:t>
            </a:r>
            <a:r>
              <a:rPr kumimoji="0" lang="en-US" altLang="en-US" sz="1100" b="0" i="0" u="none" strike="noStrike" cap="none" normalizeH="0" baseline="0">
                <a:ln>
                  <a:noFill/>
                </a:ln>
                <a:effectLst/>
                <a:latin typeface="+mn-lt"/>
              </a:rPr>
              <a:t>ater droplet, leaf, massage or abstract calm wave</a:t>
            </a:r>
          </a:p>
          <a:p>
            <a:pPr marL="0" marR="0" lvl="0" indent="0" algn="r" defTabSz="914400" rtl="0" eaLnBrk="0" fontAlgn="base" latinLnBrk="0" hangingPunct="0">
              <a:lnSpc>
                <a:spcPct val="110000"/>
              </a:lnSpc>
              <a:spcBef>
                <a:spcPct val="0"/>
              </a:spcBef>
              <a:spcAft>
                <a:spcPts val="600"/>
              </a:spcAft>
              <a:buClrTx/>
              <a:buSzTx/>
              <a:buFontTx/>
              <a:buChar char="•"/>
              <a:tabLst/>
            </a:pPr>
            <a:r>
              <a:rPr kumimoji="0" lang="en-US" altLang="en-US" sz="1100" b="0" i="0" u="none" strike="noStrike" cap="none" normalizeH="0" baseline="0">
                <a:ln>
                  <a:noFill/>
                </a:ln>
                <a:effectLst/>
                <a:latin typeface="+mn-lt"/>
              </a:rPr>
              <a:t>  Font : Palatino Linotype</a:t>
            </a:r>
          </a:p>
          <a:p>
            <a:pPr marL="0" marR="0" lvl="0" indent="0" algn="r" defTabSz="914400" rtl="0" eaLnBrk="0" fontAlgn="base" latinLnBrk="0" hangingPunct="0">
              <a:lnSpc>
                <a:spcPct val="110000"/>
              </a:lnSpc>
              <a:spcBef>
                <a:spcPct val="0"/>
              </a:spcBef>
              <a:spcAft>
                <a:spcPts val="600"/>
              </a:spcAft>
              <a:buClrTx/>
              <a:buSzTx/>
              <a:buFontTx/>
              <a:buChar char="•"/>
              <a:tabLst/>
            </a:pPr>
            <a:r>
              <a:rPr kumimoji="0" lang="en-US" altLang="en-US" sz="1100" b="0" i="0" u="none" strike="noStrike" cap="none" normalizeH="0" baseline="0">
                <a:ln>
                  <a:noFill/>
                </a:ln>
                <a:effectLst/>
                <a:latin typeface="+mn-lt"/>
              </a:rPr>
              <a:t>  Tone : Calm, balanced, premium</a:t>
            </a:r>
          </a:p>
          <a:p>
            <a:pPr marL="0" marR="0" lvl="0" indent="0" algn="r" defTabSz="914400" rtl="0" eaLnBrk="0" fontAlgn="base" latinLnBrk="0" hangingPunct="0">
              <a:lnSpc>
                <a:spcPct val="110000"/>
              </a:lnSpc>
              <a:spcBef>
                <a:spcPct val="0"/>
              </a:spcBef>
              <a:spcAft>
                <a:spcPts val="600"/>
              </a:spcAft>
              <a:buClrTx/>
              <a:buSzTx/>
              <a:buFontTx/>
              <a:buNone/>
              <a:tabLst/>
            </a:pPr>
            <a:endParaRPr kumimoji="0" lang="en-US" altLang="en-US" sz="1100" b="0" i="0" u="none" strike="noStrike" cap="none" normalizeH="0" baseline="0">
              <a:ln>
                <a:noFill/>
              </a:ln>
              <a:effectLst/>
              <a:latin typeface="Arial" panose="020B0604020202020204" pitchFamily="34" charset="0"/>
            </a:endParaRPr>
          </a:p>
        </p:txBody>
      </p:sp>
      <p:pic>
        <p:nvPicPr>
          <p:cNvPr id="17" name="Picture 16">
            <a:extLst>
              <a:ext uri="{FF2B5EF4-FFF2-40B4-BE49-F238E27FC236}">
                <a16:creationId xmlns:a16="http://schemas.microsoft.com/office/drawing/2014/main" id="{88AB0847-50BE-402D-AC57-631B527830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9" name="Straight Connector 18">
            <a:extLst>
              <a:ext uri="{FF2B5EF4-FFF2-40B4-BE49-F238E27FC236}">
                <a16:creationId xmlns:a16="http://schemas.microsoft.com/office/drawing/2014/main" id="{BE786E6D-99DF-4CDA-B4C3-815FDAA5FF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23172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649B59F-0533-4924-BFF4-8B54A6831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493DB45E-A1C4-44AC-8F0B-7746DC524D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24" name="Rectangle 23">
            <a:extLst>
              <a:ext uri="{FF2B5EF4-FFF2-40B4-BE49-F238E27FC236}">
                <a16:creationId xmlns:a16="http://schemas.microsoft.com/office/drawing/2014/main" id="{CF30740F-D5CB-45CE-8C54-671DD14AD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TextBox 6">
            <a:extLst>
              <a:ext uri="{FF2B5EF4-FFF2-40B4-BE49-F238E27FC236}">
                <a16:creationId xmlns:a16="http://schemas.microsoft.com/office/drawing/2014/main" id="{9EAD7636-736F-DD9E-61B5-1DCA1C2E1B33}"/>
              </a:ext>
            </a:extLst>
          </p:cNvPr>
          <p:cNvSpPr txBox="1"/>
          <p:nvPr/>
        </p:nvSpPr>
        <p:spPr>
          <a:xfrm>
            <a:off x="1535412" y="798972"/>
            <a:ext cx="3445110" cy="4667373"/>
          </a:xfrm>
          <a:prstGeom prst="rect">
            <a:avLst/>
          </a:prstGeom>
        </p:spPr>
        <p:txBody>
          <a:bodyPr vert="horz" lIns="91440" tIns="45720" rIns="91440" bIns="45720" rtlCol="0" anchor="t">
            <a:normAutofit fontScale="85000" lnSpcReduction="20000"/>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1200" b="1" dirty="0"/>
              <a:t>                                       Brand story</a:t>
            </a:r>
            <a:endParaRPr lang="en-US" sz="1200" dirty="0"/>
          </a:p>
          <a:p>
            <a:pPr indent="-228600" defTabSz="914400">
              <a:lnSpc>
                <a:spcPct val="110000"/>
              </a:lnSpc>
              <a:spcAft>
                <a:spcPts val="600"/>
              </a:spcAft>
              <a:buClr>
                <a:schemeClr val="accent1"/>
              </a:buClr>
              <a:buSzPct val="100000"/>
              <a:buFont typeface="Arial" panose="020B0604020202020204" pitchFamily="34" charset="0"/>
              <a:buChar char="•"/>
            </a:pPr>
            <a:r>
              <a:rPr lang="en-US" sz="1200" dirty="0"/>
              <a:t>                              “The Elite Wellness Spa Story”  </a:t>
            </a:r>
          </a:p>
          <a:p>
            <a:pPr indent="-228600" defTabSz="914400">
              <a:lnSpc>
                <a:spcPct val="110000"/>
              </a:lnSpc>
              <a:spcAft>
                <a:spcPts val="600"/>
              </a:spcAft>
              <a:buClr>
                <a:schemeClr val="accent1"/>
              </a:buClr>
              <a:buSzPct val="100000"/>
              <a:buFont typeface="Arial" panose="020B0604020202020204" pitchFamily="34" charset="0"/>
              <a:buChar char="•"/>
            </a:pPr>
            <a:br>
              <a:rPr lang="en-US" sz="1200" dirty="0"/>
            </a:br>
            <a:r>
              <a:rPr lang="en-US" sz="1200" dirty="0"/>
              <a:t>A brand story explains the background, purpose, and emotional message behind a business, helping customers connect with the brand on a personal level and understand its core values [4].</a:t>
            </a:r>
          </a:p>
          <a:p>
            <a:pPr indent="-228600" defTabSz="914400">
              <a:lnSpc>
                <a:spcPct val="110000"/>
              </a:lnSpc>
              <a:spcAft>
                <a:spcPts val="600"/>
              </a:spcAft>
              <a:buClr>
                <a:schemeClr val="accent1"/>
              </a:buClr>
              <a:buSzPct val="100000"/>
              <a:buFont typeface="Arial" panose="020B0604020202020204" pitchFamily="34" charset="0"/>
              <a:buChar char="•"/>
            </a:pPr>
            <a:r>
              <a:rPr lang="en-US" sz="1200" dirty="0"/>
              <a:t>Elite Wellness Spa was founded on the belief that true luxury begins with inner peace. Originating from a passion for holistic well-being, the founders envisioned a sanctuary where modern professionals can escape stress and reconnect with their mind, body, and spirit. </a:t>
            </a:r>
          </a:p>
          <a:p>
            <a:pPr indent="-228600" defTabSz="914400">
              <a:lnSpc>
                <a:spcPct val="110000"/>
              </a:lnSpc>
              <a:spcAft>
                <a:spcPts val="600"/>
              </a:spcAft>
              <a:buClr>
                <a:schemeClr val="accent1"/>
              </a:buClr>
              <a:buSzPct val="100000"/>
              <a:buFont typeface="Arial" panose="020B0604020202020204" pitchFamily="34" charset="0"/>
              <a:buChar char="•"/>
            </a:pPr>
            <a:r>
              <a:rPr lang="en-US" sz="1200" dirty="0"/>
              <a:t>Rooted in the values of self-care, </a:t>
            </a:r>
            <a:r>
              <a:rPr lang="en-US" sz="1200" dirty="0" err="1"/>
              <a:t>tranquillity</a:t>
            </a:r>
            <a:r>
              <a:rPr lang="en-US" sz="1200" dirty="0"/>
              <a:t>, and premium service, Elite Wellness Spa blends ancient healing practices with modern luxury. Every treatment is designed to rejuvenate the senses, refresh the body, and renew the soul-aligning with our tagline: </a:t>
            </a:r>
          </a:p>
          <a:p>
            <a:pPr indent="-228600" defTabSz="914400">
              <a:lnSpc>
                <a:spcPct val="110000"/>
              </a:lnSpc>
              <a:spcAft>
                <a:spcPts val="600"/>
              </a:spcAft>
              <a:buClr>
                <a:schemeClr val="accent1"/>
              </a:buClr>
              <a:buSzPct val="100000"/>
              <a:buFont typeface="Arial" panose="020B0604020202020204" pitchFamily="34" charset="0"/>
              <a:buChar char="•"/>
            </a:pPr>
            <a:r>
              <a:rPr lang="en-US" sz="1200" dirty="0"/>
              <a:t>“Rejuvenate, Refresh, Renew”.</a:t>
            </a:r>
          </a:p>
          <a:p>
            <a:pPr indent="-228600" defTabSz="914400">
              <a:lnSpc>
                <a:spcPct val="110000"/>
              </a:lnSpc>
              <a:spcAft>
                <a:spcPts val="600"/>
              </a:spcAft>
              <a:buClr>
                <a:schemeClr val="accent1"/>
              </a:buClr>
              <a:buSzPct val="100000"/>
              <a:buFont typeface="Arial" panose="020B0604020202020204" pitchFamily="34" charset="0"/>
              <a:buChar char="•"/>
            </a:pPr>
            <a:br>
              <a:rPr lang="en-US" sz="1200" dirty="0"/>
            </a:br>
            <a:r>
              <a:rPr lang="en-US" sz="1200" dirty="0"/>
              <a:t>The brand represents:</a:t>
            </a:r>
          </a:p>
          <a:p>
            <a:pPr marL="285750" indent="-228600" defTabSz="914400">
              <a:lnSpc>
                <a:spcPct val="110000"/>
              </a:lnSpc>
              <a:spcAft>
                <a:spcPts val="600"/>
              </a:spcAft>
              <a:buClr>
                <a:schemeClr val="accent1"/>
              </a:buClr>
              <a:buSzPct val="100000"/>
              <a:buFont typeface="Arial" panose="020B0604020202020204" pitchFamily="34" charset="0"/>
              <a:buChar char="•"/>
            </a:pPr>
            <a:endParaRPr lang="en-US" sz="1200" dirty="0"/>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Premium Service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Holistic Wellness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err="1"/>
              <a:t>Personalisation</a:t>
            </a:r>
            <a:endParaRPr lang="en-US" sz="1200" dirty="0"/>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Calm, luxury, and trust</a:t>
            </a:r>
          </a:p>
          <a:p>
            <a:pPr indent="-228600" defTabSz="914400">
              <a:lnSpc>
                <a:spcPct val="110000"/>
              </a:lnSpc>
              <a:spcAft>
                <a:spcPts val="600"/>
              </a:spcAft>
              <a:buClr>
                <a:schemeClr val="accent1"/>
              </a:buClr>
              <a:buSzPct val="100000"/>
              <a:buFont typeface="Arial" panose="020B0604020202020204" pitchFamily="34" charset="0"/>
              <a:buChar char="•"/>
            </a:pPr>
            <a:endParaRPr lang="en-US" sz="600" dirty="0"/>
          </a:p>
        </p:txBody>
      </p:sp>
      <p:pic>
        <p:nvPicPr>
          <p:cNvPr id="2" name="Picture 1" descr="A logo for a spa&#10;&#10;AI-generated content may be incorrect.">
            <a:extLst>
              <a:ext uri="{FF2B5EF4-FFF2-40B4-BE49-F238E27FC236}">
                <a16:creationId xmlns:a16="http://schemas.microsoft.com/office/drawing/2014/main" id="{5D19B3F7-14DF-7C5D-E8E6-6AB8E6208BA1}"/>
              </a:ext>
            </a:extLst>
          </p:cNvPr>
          <p:cNvPicPr>
            <a:picLocks noChangeAspect="1"/>
          </p:cNvPicPr>
          <p:nvPr/>
        </p:nvPicPr>
        <p:blipFill>
          <a:blip r:embed="rId2"/>
          <a:stretch>
            <a:fillRect/>
          </a:stretch>
        </p:blipFill>
        <p:spPr>
          <a:xfrm>
            <a:off x="5456640" y="1573735"/>
            <a:ext cx="2964032" cy="2964032"/>
          </a:xfrm>
          <a:prstGeom prst="rect">
            <a:avLst/>
          </a:prstGeom>
        </p:spPr>
      </p:pic>
      <p:pic>
        <p:nvPicPr>
          <p:cNvPr id="6" name="Picture 5" descr="A collage of a person's body and face massage&#10;&#10;AI-generated content may be incorrect.">
            <a:extLst>
              <a:ext uri="{FF2B5EF4-FFF2-40B4-BE49-F238E27FC236}">
                <a16:creationId xmlns:a16="http://schemas.microsoft.com/office/drawing/2014/main" id="{6C9C10F8-F3C2-E586-314A-77CECFC2E4F6}"/>
              </a:ext>
            </a:extLst>
          </p:cNvPr>
          <p:cNvPicPr>
            <a:picLocks noChangeAspect="1"/>
          </p:cNvPicPr>
          <p:nvPr/>
        </p:nvPicPr>
        <p:blipFill>
          <a:blip r:embed="rId3"/>
          <a:stretch>
            <a:fillRect/>
          </a:stretch>
        </p:blipFill>
        <p:spPr>
          <a:xfrm>
            <a:off x="8584396" y="982470"/>
            <a:ext cx="2964033" cy="4145500"/>
          </a:xfrm>
          <a:prstGeom prst="rect">
            <a:avLst/>
          </a:prstGeom>
        </p:spPr>
      </p:pic>
      <p:pic>
        <p:nvPicPr>
          <p:cNvPr id="25" name="Picture 24">
            <a:extLst>
              <a:ext uri="{FF2B5EF4-FFF2-40B4-BE49-F238E27FC236}">
                <a16:creationId xmlns:a16="http://schemas.microsoft.com/office/drawing/2014/main" id="{9B47D430-D152-415D-ABD6-C22A8C7994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srcRect t="2769" b="-2769"/>
          <a:stretch/>
        </p:blipFill>
        <p:spPr>
          <a:xfrm>
            <a:off x="0" y="6135624"/>
            <a:ext cx="12192000" cy="742950"/>
          </a:xfrm>
          <a:prstGeom prst="rect">
            <a:avLst/>
          </a:prstGeom>
        </p:spPr>
      </p:pic>
      <p:cxnSp>
        <p:nvCxnSpPr>
          <p:cNvPr id="26" name="Straight Connector 25">
            <a:extLst>
              <a:ext uri="{FF2B5EF4-FFF2-40B4-BE49-F238E27FC236}">
                <a16:creationId xmlns:a16="http://schemas.microsoft.com/office/drawing/2014/main" id="{F39EDEF7-5E72-4421-875F-9C4DC281F5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7800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F6EDC-0440-E1BE-B328-34135624CCAA}"/>
              </a:ext>
            </a:extLst>
          </p:cNvPr>
          <p:cNvSpPr>
            <a:spLocks noGrp="1"/>
          </p:cNvSpPr>
          <p:nvPr>
            <p:ph type="title"/>
          </p:nvPr>
        </p:nvSpPr>
        <p:spPr>
          <a:xfrm>
            <a:off x="1534696" y="804519"/>
            <a:ext cx="9520158" cy="1049235"/>
          </a:xfrm>
        </p:spPr>
        <p:txBody>
          <a:bodyPr vert="horz" lIns="91440" tIns="45720" rIns="91440" bIns="45720" rtlCol="0" anchor="b">
            <a:normAutofit/>
          </a:bodyPr>
          <a:lstStyle/>
          <a:p>
            <a:r>
              <a:rPr lang="en-US"/>
              <a:t>3. Marketing Strategy</a:t>
            </a:r>
          </a:p>
        </p:txBody>
      </p:sp>
      <p:grpSp>
        <p:nvGrpSpPr>
          <p:cNvPr id="19" name="Group 18">
            <a:extLst>
              <a:ext uri="{FF2B5EF4-FFF2-40B4-BE49-F238E27FC236}">
                <a16:creationId xmlns:a16="http://schemas.microsoft.com/office/drawing/2014/main" id="{B5736473-4FFB-4F4F-A9A2-62355CC9BB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34695" y="2184357"/>
            <a:ext cx="3677175" cy="3281988"/>
            <a:chOff x="7807230" y="2012810"/>
            <a:chExt cx="3251252" cy="3459865"/>
          </a:xfrm>
        </p:grpSpPr>
        <p:sp>
          <p:nvSpPr>
            <p:cNvPr id="20" name="Rectangle 19">
              <a:extLst>
                <a:ext uri="{FF2B5EF4-FFF2-40B4-BE49-F238E27FC236}">
                  <a16:creationId xmlns:a16="http://schemas.microsoft.com/office/drawing/2014/main" id="{989C9DEC-07E5-4BB8-A654-F861DEE06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B6E0309-4091-40BA-817A-271FD3B22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solidFill>
              <a:schemeClr val="bg1"/>
            </a:soli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16" name="Graphic 15" descr="Advertising">
            <a:extLst>
              <a:ext uri="{FF2B5EF4-FFF2-40B4-BE49-F238E27FC236}">
                <a16:creationId xmlns:a16="http://schemas.microsoft.com/office/drawing/2014/main" id="{74B25E9D-64EB-D01D-F75B-4DF2DD563F6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04976" y="2348949"/>
            <a:ext cx="2949645" cy="2949645"/>
          </a:xfrm>
          <a:prstGeom prst="rect">
            <a:avLst/>
          </a:prstGeom>
        </p:spPr>
      </p:pic>
      <p:sp>
        <p:nvSpPr>
          <p:cNvPr id="12" name="TextBox 11">
            <a:extLst>
              <a:ext uri="{FF2B5EF4-FFF2-40B4-BE49-F238E27FC236}">
                <a16:creationId xmlns:a16="http://schemas.microsoft.com/office/drawing/2014/main" id="{A7453912-00F7-CBE4-BB3B-6EA460C4508C}"/>
              </a:ext>
            </a:extLst>
          </p:cNvPr>
          <p:cNvSpPr txBox="1"/>
          <p:nvPr/>
        </p:nvSpPr>
        <p:spPr>
          <a:xfrm>
            <a:off x="5691997" y="1512276"/>
            <a:ext cx="6054525" cy="4454769"/>
          </a:xfrm>
          <a:prstGeom prst="rect">
            <a:avLst/>
          </a:prstGeom>
        </p:spPr>
        <p:txBody>
          <a:bodyPr vert="horz" lIns="91440" tIns="45720" rIns="91440" bIns="45720" rtlCol="0" anchor="t">
            <a:normAutofit lnSpcReduction="10000"/>
          </a:bodyPr>
          <a:lstStyle/>
          <a:p>
            <a:pPr indent="-228600" defTabSz="914400">
              <a:lnSpc>
                <a:spcPct val="110000"/>
              </a:lnSpc>
              <a:spcAft>
                <a:spcPts val="600"/>
              </a:spcAft>
              <a:buClr>
                <a:schemeClr val="accent1"/>
              </a:buClr>
              <a:buSzPct val="100000"/>
              <a:buFont typeface="Arial" panose="020B0604020202020204" pitchFamily="34" charset="0"/>
              <a:buChar char="•"/>
            </a:pPr>
            <a:br>
              <a:rPr lang="en-US" sz="700" b="1" dirty="0"/>
            </a:br>
            <a:r>
              <a:rPr lang="en-US" sz="1200" b="1" dirty="0"/>
              <a:t>A marketing strategy is a structured plan that guides how a business promotes its products or services to attract and retain customers effectively [1], [2]                                                               </a:t>
            </a:r>
          </a:p>
          <a:p>
            <a:pPr indent="-228600" defTabSz="914400">
              <a:lnSpc>
                <a:spcPct val="110000"/>
              </a:lnSpc>
              <a:spcAft>
                <a:spcPts val="600"/>
              </a:spcAft>
              <a:buClr>
                <a:schemeClr val="accent1"/>
              </a:buClr>
              <a:buSzPct val="100000"/>
              <a:buFont typeface="Arial" panose="020B0604020202020204" pitchFamily="34" charset="0"/>
              <a:buChar char="•"/>
            </a:pPr>
            <a:r>
              <a:rPr lang="en-US" sz="1200" b="1" dirty="0"/>
              <a:t>Using social media to : </a:t>
            </a:r>
          </a:p>
          <a:p>
            <a:pPr indent="-228600" defTabSz="914400">
              <a:lnSpc>
                <a:spcPct val="110000"/>
              </a:lnSpc>
              <a:spcAft>
                <a:spcPts val="600"/>
              </a:spcAft>
              <a:buClr>
                <a:schemeClr val="accent1"/>
              </a:buClr>
              <a:buSzPct val="100000"/>
              <a:buFont typeface="Arial" panose="020B0604020202020204" pitchFamily="34" charset="0"/>
              <a:buChar char="•"/>
            </a:pPr>
            <a:r>
              <a:rPr lang="en-US" sz="1200" b="1" dirty="0"/>
              <a:t>engaging content, attract new clients, SEO to increase visibility, and showcase Elite Wellness Spa’s Luxury Services online. </a:t>
            </a:r>
            <a:endParaRPr lang="en-US" sz="1200" dirty="0"/>
          </a:p>
          <a:p>
            <a:pPr indent="-228600" defTabSz="914400">
              <a:lnSpc>
                <a:spcPct val="110000"/>
              </a:lnSpc>
              <a:spcAft>
                <a:spcPts val="600"/>
              </a:spcAft>
              <a:buClr>
                <a:schemeClr val="accent1"/>
              </a:buClr>
              <a:buSzPct val="100000"/>
              <a:buFont typeface="Arial" panose="020B0604020202020204" pitchFamily="34" charset="0"/>
              <a:buChar char="•"/>
            </a:pPr>
            <a:r>
              <a:rPr lang="en-US" sz="1200" dirty="0"/>
              <a:t> </a:t>
            </a:r>
          </a:p>
          <a:p>
            <a:pPr indent="-228600" defTabSz="914400">
              <a:lnSpc>
                <a:spcPct val="110000"/>
              </a:lnSpc>
              <a:spcAft>
                <a:spcPts val="600"/>
              </a:spcAft>
              <a:buClr>
                <a:schemeClr val="accent1"/>
              </a:buClr>
              <a:buSzPct val="100000"/>
              <a:buFont typeface="Arial" panose="020B0604020202020204" pitchFamily="34" charset="0"/>
              <a:buChar char="•"/>
            </a:pPr>
            <a:r>
              <a:rPr lang="en-US" sz="1200" u="sng" dirty="0"/>
              <a:t>Social Media Strategy Primary Platforms: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Instagram-</a:t>
            </a:r>
            <a:r>
              <a:rPr lang="en-US" sz="1200" dirty="0" err="1"/>
              <a:t>aestetic</a:t>
            </a:r>
            <a:r>
              <a:rPr lang="en-US" sz="1200" dirty="0"/>
              <a:t> visuals, reels, spa showcases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Facebook-reviews, promotions, community engagement</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TikTok-relaxing message ASMR clips, </a:t>
            </a:r>
            <a:r>
              <a:rPr lang="en-US" sz="1200" dirty="0" err="1"/>
              <a:t>behin</a:t>
            </a:r>
            <a:r>
              <a:rPr lang="en-US" sz="1200" dirty="0"/>
              <a:t>-the-scenes</a:t>
            </a:r>
          </a:p>
          <a:p>
            <a:pPr indent="-228600" defTabSz="914400">
              <a:lnSpc>
                <a:spcPct val="110000"/>
              </a:lnSpc>
              <a:spcAft>
                <a:spcPts val="600"/>
              </a:spcAft>
              <a:buClr>
                <a:schemeClr val="accent1"/>
              </a:buClr>
              <a:buSzPct val="100000"/>
              <a:buFont typeface="Arial" panose="020B0604020202020204" pitchFamily="34" charset="0"/>
              <a:buChar char="•"/>
            </a:pPr>
            <a:br>
              <a:rPr lang="en-US" sz="1200" dirty="0"/>
            </a:br>
            <a:endParaRPr lang="en-US" sz="1200" u="sng" dirty="0"/>
          </a:p>
          <a:p>
            <a:pPr indent="-228600" defTabSz="914400">
              <a:lnSpc>
                <a:spcPct val="110000"/>
              </a:lnSpc>
              <a:spcAft>
                <a:spcPts val="600"/>
              </a:spcAft>
              <a:buClr>
                <a:schemeClr val="accent1"/>
              </a:buClr>
              <a:buSzPct val="100000"/>
              <a:buFont typeface="Arial" panose="020B0604020202020204" pitchFamily="34" charset="0"/>
              <a:buChar char="•"/>
            </a:pPr>
            <a:r>
              <a:rPr lang="en-US" sz="1200" u="sng" dirty="0"/>
              <a:t>Posting Plan/Engagements Tactics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Respond within 2 hours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Run wellness challenges (⌗</a:t>
            </a:r>
            <a:r>
              <a:rPr lang="en-US" sz="1200" dirty="0" err="1"/>
              <a:t>EliteRelaxationWeek</a:t>
            </a:r>
            <a:r>
              <a:rPr lang="en-US" sz="1200" dirty="0"/>
              <a:t>)</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Partner with influencers &amp; wellness bloggers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Offer referral rewards via social media</a:t>
            </a:r>
          </a:p>
          <a:p>
            <a:pPr indent="-228600" defTabSz="914400">
              <a:lnSpc>
                <a:spcPct val="110000"/>
              </a:lnSpc>
              <a:spcAft>
                <a:spcPts val="600"/>
              </a:spcAft>
              <a:buClr>
                <a:schemeClr val="accent1"/>
              </a:buClr>
              <a:buSzPct val="100000"/>
              <a:buFont typeface="Arial" panose="020B0604020202020204" pitchFamily="34" charset="0"/>
              <a:buChar char="•"/>
            </a:pPr>
            <a:endParaRPr lang="en-US" sz="700" dirty="0"/>
          </a:p>
        </p:txBody>
      </p:sp>
      <p:pic>
        <p:nvPicPr>
          <p:cNvPr id="3" name="Picture 2" descr="A logo for a spa&#10;&#10;AI-generated content may be incorrect.">
            <a:extLst>
              <a:ext uri="{FF2B5EF4-FFF2-40B4-BE49-F238E27FC236}">
                <a16:creationId xmlns:a16="http://schemas.microsoft.com/office/drawing/2014/main" id="{2C5DB2E9-CC5E-EF39-D9C7-388004F679D1}"/>
              </a:ext>
            </a:extLst>
          </p:cNvPr>
          <p:cNvPicPr>
            <a:picLocks noChangeAspect="1"/>
          </p:cNvPicPr>
          <p:nvPr/>
        </p:nvPicPr>
        <p:blipFill>
          <a:blip r:embed="rId4"/>
          <a:stretch>
            <a:fillRect/>
          </a:stretch>
        </p:blipFill>
        <p:spPr>
          <a:xfrm>
            <a:off x="10777325" y="0"/>
            <a:ext cx="1334281" cy="1334281"/>
          </a:xfrm>
          <a:prstGeom prst="rect">
            <a:avLst/>
          </a:prstGeom>
        </p:spPr>
      </p:pic>
      <p:pic>
        <p:nvPicPr>
          <p:cNvPr id="5" name="Picture 4" descr="A close-up of a person's hands touching a tablet&#10;&#10;AI-generated content may be incorrect.">
            <a:extLst>
              <a:ext uri="{FF2B5EF4-FFF2-40B4-BE49-F238E27FC236}">
                <a16:creationId xmlns:a16="http://schemas.microsoft.com/office/drawing/2014/main" id="{B3870EFF-7DD8-9237-093D-C71F99374E47}"/>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1650705" y="2385630"/>
            <a:ext cx="2696097" cy="1753176"/>
          </a:xfrm>
          <a:prstGeom prst="rect">
            <a:avLst/>
          </a:prstGeom>
        </p:spPr>
      </p:pic>
      <p:pic>
        <p:nvPicPr>
          <p:cNvPr id="8" name="Picture 7" descr="A diagram of marketing strategy&#10;&#10;AI-generated content may be incorrect.">
            <a:extLst>
              <a:ext uri="{FF2B5EF4-FFF2-40B4-BE49-F238E27FC236}">
                <a16:creationId xmlns:a16="http://schemas.microsoft.com/office/drawing/2014/main" id="{4E23D966-76DF-1A43-F7EE-D3469E5ACA12}"/>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1534694" y="2184356"/>
            <a:ext cx="3677176" cy="3263337"/>
          </a:xfrm>
          <a:prstGeom prst="rect">
            <a:avLst/>
          </a:prstGeom>
        </p:spPr>
      </p:pic>
    </p:spTree>
    <p:extLst>
      <p:ext uri="{BB962C8B-B14F-4D97-AF65-F5344CB8AC3E}">
        <p14:creationId xmlns:p14="http://schemas.microsoft.com/office/powerpoint/2010/main" val="34986058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6B8C674-ECD1-DBC4-FE38-2AF501458C10}"/>
              </a:ext>
            </a:extLst>
          </p:cNvPr>
          <p:cNvGraphicFramePr>
            <a:graphicFrameLocks noGrp="1"/>
          </p:cNvGraphicFramePr>
          <p:nvPr>
            <p:ph idx="1"/>
            <p:extLst>
              <p:ext uri="{D42A27DB-BD31-4B8C-83A1-F6EECF244321}">
                <p14:modId xmlns:p14="http://schemas.microsoft.com/office/powerpoint/2010/main" val="743365883"/>
              </p:ext>
            </p:extLst>
          </p:nvPr>
        </p:nvGraphicFramePr>
        <p:xfrm>
          <a:off x="1499943" y="1805354"/>
          <a:ext cx="9520236" cy="3024557"/>
        </p:xfrm>
        <a:graphic>
          <a:graphicData uri="http://schemas.openxmlformats.org/drawingml/2006/table">
            <a:tbl>
              <a:tblPr firstRow="1" bandRow="1">
                <a:tableStyleId>{284E427A-3D55-4303-BF80-6455036E1DE7}</a:tableStyleId>
              </a:tblPr>
              <a:tblGrid>
                <a:gridCol w="3173412">
                  <a:extLst>
                    <a:ext uri="{9D8B030D-6E8A-4147-A177-3AD203B41FA5}">
                      <a16:colId xmlns:a16="http://schemas.microsoft.com/office/drawing/2014/main" val="3403628677"/>
                    </a:ext>
                  </a:extLst>
                </a:gridCol>
                <a:gridCol w="3173412">
                  <a:extLst>
                    <a:ext uri="{9D8B030D-6E8A-4147-A177-3AD203B41FA5}">
                      <a16:colId xmlns:a16="http://schemas.microsoft.com/office/drawing/2014/main" val="3604470614"/>
                    </a:ext>
                  </a:extLst>
                </a:gridCol>
                <a:gridCol w="3173412">
                  <a:extLst>
                    <a:ext uri="{9D8B030D-6E8A-4147-A177-3AD203B41FA5}">
                      <a16:colId xmlns:a16="http://schemas.microsoft.com/office/drawing/2014/main" val="3747137305"/>
                    </a:ext>
                  </a:extLst>
                </a:gridCol>
              </a:tblGrid>
              <a:tr h="614062">
                <a:tc>
                  <a:txBody>
                    <a:bodyPr/>
                    <a:lstStyle/>
                    <a:p>
                      <a:pPr>
                        <a:buNone/>
                      </a:pPr>
                      <a:r>
                        <a:rPr lang="en-US" sz="1050" dirty="0"/>
                        <a:t>Content Type</a:t>
                      </a:r>
                    </a:p>
                  </a:txBody>
                  <a:tcPr anchor="ctr"/>
                </a:tc>
                <a:tc>
                  <a:txBody>
                    <a:bodyPr/>
                    <a:lstStyle/>
                    <a:p>
                      <a:pPr>
                        <a:buNone/>
                      </a:pPr>
                      <a:r>
                        <a:rPr lang="en-US" sz="1050" dirty="0"/>
                        <a:t>Frequency</a:t>
                      </a:r>
                    </a:p>
                  </a:txBody>
                  <a:tcPr anchor="ctr"/>
                </a:tc>
                <a:tc>
                  <a:txBody>
                    <a:bodyPr/>
                    <a:lstStyle/>
                    <a:p>
                      <a:pPr>
                        <a:buNone/>
                      </a:pPr>
                      <a:r>
                        <a:rPr lang="en-US" sz="1050"/>
                        <a:t>Examples</a:t>
                      </a:r>
                    </a:p>
                  </a:txBody>
                  <a:tcPr anchor="ctr"/>
                </a:tc>
                <a:extLst>
                  <a:ext uri="{0D108BD9-81ED-4DB2-BD59-A6C34878D82A}">
                    <a16:rowId xmlns:a16="http://schemas.microsoft.com/office/drawing/2014/main" val="3615844795"/>
                  </a:ext>
                </a:extLst>
              </a:tr>
              <a:tr h="482099">
                <a:tc>
                  <a:txBody>
                    <a:bodyPr/>
                    <a:lstStyle/>
                    <a:p>
                      <a:pPr>
                        <a:buNone/>
                      </a:pPr>
                      <a:r>
                        <a:rPr lang="en-US" sz="1050" dirty="0"/>
                        <a:t>Reels/Short Videos</a:t>
                      </a:r>
                    </a:p>
                  </a:txBody>
                  <a:tcPr anchor="ctr"/>
                </a:tc>
                <a:tc>
                  <a:txBody>
                    <a:bodyPr/>
                    <a:lstStyle/>
                    <a:p>
                      <a:pPr>
                        <a:buNone/>
                      </a:pPr>
                      <a:r>
                        <a:rPr lang="en-US" sz="1050" dirty="0"/>
                        <a:t>3x weekly</a:t>
                      </a:r>
                    </a:p>
                  </a:txBody>
                  <a:tcPr anchor="ctr"/>
                </a:tc>
                <a:tc>
                  <a:txBody>
                    <a:bodyPr/>
                    <a:lstStyle/>
                    <a:p>
                      <a:pPr>
                        <a:buNone/>
                      </a:pPr>
                      <a:r>
                        <a:rPr lang="en-US" sz="1050" dirty="0"/>
                        <a:t>“Day at Elite Spa”, ASMR massage, product routines</a:t>
                      </a:r>
                    </a:p>
                  </a:txBody>
                  <a:tcPr anchor="ctr"/>
                </a:tc>
                <a:extLst>
                  <a:ext uri="{0D108BD9-81ED-4DB2-BD59-A6C34878D82A}">
                    <a16:rowId xmlns:a16="http://schemas.microsoft.com/office/drawing/2014/main" val="2454736687"/>
                  </a:ext>
                </a:extLst>
              </a:tr>
              <a:tr h="482099">
                <a:tc>
                  <a:txBody>
                    <a:bodyPr/>
                    <a:lstStyle/>
                    <a:p>
                      <a:pPr>
                        <a:buNone/>
                      </a:pPr>
                      <a:r>
                        <a:rPr lang="en-US" sz="1050" dirty="0"/>
                        <a:t>Carousel Posts</a:t>
                      </a:r>
                    </a:p>
                  </a:txBody>
                  <a:tcPr anchor="ctr"/>
                </a:tc>
                <a:tc>
                  <a:txBody>
                    <a:bodyPr/>
                    <a:lstStyle/>
                    <a:p>
                      <a:pPr>
                        <a:buNone/>
                      </a:pPr>
                      <a:r>
                        <a:rPr lang="en-US" sz="1050"/>
                        <a:t>2x weekly</a:t>
                      </a:r>
                    </a:p>
                  </a:txBody>
                  <a:tcPr anchor="ctr"/>
                </a:tc>
                <a:tc>
                  <a:txBody>
                    <a:bodyPr/>
                    <a:lstStyle/>
                    <a:p>
                      <a:pPr>
                        <a:buNone/>
                      </a:pPr>
                      <a:r>
                        <a:rPr lang="en-US" sz="1050"/>
                        <a:t>before/after facials, spa interior</a:t>
                      </a:r>
                    </a:p>
                  </a:txBody>
                  <a:tcPr anchor="ctr"/>
                </a:tc>
                <a:extLst>
                  <a:ext uri="{0D108BD9-81ED-4DB2-BD59-A6C34878D82A}">
                    <a16:rowId xmlns:a16="http://schemas.microsoft.com/office/drawing/2014/main" val="2532354917"/>
                  </a:ext>
                </a:extLst>
              </a:tr>
              <a:tr h="482099">
                <a:tc>
                  <a:txBody>
                    <a:bodyPr/>
                    <a:lstStyle/>
                    <a:p>
                      <a:pPr>
                        <a:buNone/>
                      </a:pPr>
                      <a:r>
                        <a:rPr lang="en-US" sz="1050" dirty="0"/>
                        <a:t>Stories</a:t>
                      </a:r>
                    </a:p>
                  </a:txBody>
                  <a:tcPr anchor="ctr"/>
                </a:tc>
                <a:tc>
                  <a:txBody>
                    <a:bodyPr/>
                    <a:lstStyle/>
                    <a:p>
                      <a:pPr>
                        <a:buNone/>
                      </a:pPr>
                      <a:r>
                        <a:rPr lang="en-US" sz="1050" dirty="0"/>
                        <a:t>Daily</a:t>
                      </a:r>
                    </a:p>
                  </a:txBody>
                  <a:tcPr anchor="ctr"/>
                </a:tc>
                <a:tc>
                  <a:txBody>
                    <a:bodyPr/>
                    <a:lstStyle/>
                    <a:p>
                      <a:pPr>
                        <a:buNone/>
                      </a:pPr>
                      <a:r>
                        <a:rPr lang="en-US" sz="1050"/>
                        <a:t>polls, Q&amp;A, treatment highlights</a:t>
                      </a:r>
                    </a:p>
                  </a:txBody>
                  <a:tcPr anchor="ctr"/>
                </a:tc>
                <a:extLst>
                  <a:ext uri="{0D108BD9-81ED-4DB2-BD59-A6C34878D82A}">
                    <a16:rowId xmlns:a16="http://schemas.microsoft.com/office/drawing/2014/main" val="3889174978"/>
                  </a:ext>
                </a:extLst>
              </a:tr>
              <a:tr h="482099">
                <a:tc>
                  <a:txBody>
                    <a:bodyPr/>
                    <a:lstStyle/>
                    <a:p>
                      <a:pPr>
                        <a:buNone/>
                      </a:pPr>
                      <a:r>
                        <a:rPr lang="en-US" sz="1050" dirty="0"/>
                        <a:t>User Testimonials</a:t>
                      </a:r>
                    </a:p>
                  </a:txBody>
                  <a:tcPr anchor="ctr"/>
                </a:tc>
                <a:tc>
                  <a:txBody>
                    <a:bodyPr/>
                    <a:lstStyle/>
                    <a:p>
                      <a:pPr>
                        <a:buNone/>
                      </a:pPr>
                      <a:r>
                        <a:rPr lang="en-US" sz="1050"/>
                        <a:t>weekly</a:t>
                      </a:r>
                    </a:p>
                  </a:txBody>
                  <a:tcPr anchor="ctr"/>
                </a:tc>
                <a:tc>
                  <a:txBody>
                    <a:bodyPr/>
                    <a:lstStyle/>
                    <a:p>
                      <a:pPr>
                        <a:buNone/>
                      </a:pPr>
                      <a:r>
                        <a:rPr lang="en-US" sz="1050" dirty="0"/>
                        <a:t>client experiences</a:t>
                      </a:r>
                    </a:p>
                  </a:txBody>
                  <a:tcPr anchor="ctr"/>
                </a:tc>
                <a:extLst>
                  <a:ext uri="{0D108BD9-81ED-4DB2-BD59-A6C34878D82A}">
                    <a16:rowId xmlns:a16="http://schemas.microsoft.com/office/drawing/2014/main" val="561276779"/>
                  </a:ext>
                </a:extLst>
              </a:tr>
              <a:tr h="482099">
                <a:tc>
                  <a:txBody>
                    <a:bodyPr/>
                    <a:lstStyle/>
                    <a:p>
                      <a:pPr>
                        <a:buNone/>
                      </a:pPr>
                      <a:r>
                        <a:rPr lang="en-US" sz="1050" dirty="0"/>
                        <a:t>Seasonal Promotions</a:t>
                      </a:r>
                    </a:p>
                  </a:txBody>
                  <a:tcPr anchor="ctr"/>
                </a:tc>
                <a:tc>
                  <a:txBody>
                    <a:bodyPr/>
                    <a:lstStyle/>
                    <a:p>
                      <a:pPr>
                        <a:buNone/>
                      </a:pPr>
                      <a:r>
                        <a:rPr lang="en-US" sz="1050" dirty="0"/>
                        <a:t>monthly</a:t>
                      </a:r>
                    </a:p>
                  </a:txBody>
                  <a:tcPr anchor="ctr"/>
                </a:tc>
                <a:tc>
                  <a:txBody>
                    <a:bodyPr/>
                    <a:lstStyle/>
                    <a:p>
                      <a:pPr>
                        <a:buNone/>
                      </a:pPr>
                      <a:r>
                        <a:rPr lang="en-US" sz="1050" dirty="0"/>
                        <a:t>discounts, event packages</a:t>
                      </a:r>
                    </a:p>
                  </a:txBody>
                  <a:tcPr anchor="ctr"/>
                </a:tc>
                <a:extLst>
                  <a:ext uri="{0D108BD9-81ED-4DB2-BD59-A6C34878D82A}">
                    <a16:rowId xmlns:a16="http://schemas.microsoft.com/office/drawing/2014/main" val="2202320503"/>
                  </a:ext>
                </a:extLst>
              </a:tr>
            </a:tbl>
          </a:graphicData>
        </a:graphic>
      </p:graphicFrame>
      <p:sp>
        <p:nvSpPr>
          <p:cNvPr id="5" name="TextBox 4">
            <a:extLst>
              <a:ext uri="{FF2B5EF4-FFF2-40B4-BE49-F238E27FC236}">
                <a16:creationId xmlns:a16="http://schemas.microsoft.com/office/drawing/2014/main" id="{97982398-4F05-0F16-1947-60856621C946}"/>
              </a:ext>
            </a:extLst>
          </p:cNvPr>
          <p:cNvSpPr txBox="1"/>
          <p:nvPr/>
        </p:nvSpPr>
        <p:spPr>
          <a:xfrm>
            <a:off x="4079631" y="773723"/>
            <a:ext cx="2888035" cy="369332"/>
          </a:xfrm>
          <a:prstGeom prst="rect">
            <a:avLst/>
          </a:prstGeom>
          <a:noFill/>
        </p:spPr>
        <p:txBody>
          <a:bodyPr wrap="none" rtlCol="0">
            <a:spAutoFit/>
          </a:bodyPr>
          <a:lstStyle/>
          <a:p>
            <a:r>
              <a:rPr lang="en-US" dirty="0"/>
              <a:t>Social Media Posting Plan </a:t>
            </a:r>
          </a:p>
        </p:txBody>
      </p:sp>
      <p:pic>
        <p:nvPicPr>
          <p:cNvPr id="2" name="Picture 1" descr="A logo for a spa&#10;&#10;AI-generated content may be incorrect.">
            <a:extLst>
              <a:ext uri="{FF2B5EF4-FFF2-40B4-BE49-F238E27FC236}">
                <a16:creationId xmlns:a16="http://schemas.microsoft.com/office/drawing/2014/main" id="{2234107D-94B8-969F-3517-ADEB171DA994}"/>
              </a:ext>
            </a:extLst>
          </p:cNvPr>
          <p:cNvPicPr>
            <a:picLocks noChangeAspect="1"/>
          </p:cNvPicPr>
          <p:nvPr/>
        </p:nvPicPr>
        <p:blipFill>
          <a:blip r:embed="rId2"/>
          <a:stretch>
            <a:fillRect/>
          </a:stretch>
        </p:blipFill>
        <p:spPr>
          <a:xfrm>
            <a:off x="10629899" y="87119"/>
            <a:ext cx="1387085" cy="1387085"/>
          </a:xfrm>
          <a:prstGeom prst="rect">
            <a:avLst/>
          </a:prstGeom>
        </p:spPr>
      </p:pic>
    </p:spTree>
    <p:extLst>
      <p:ext uri="{BB962C8B-B14F-4D97-AF65-F5344CB8AC3E}">
        <p14:creationId xmlns:p14="http://schemas.microsoft.com/office/powerpoint/2010/main" val="1020210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 name="TextBox 5">
            <a:extLst>
              <a:ext uri="{FF2B5EF4-FFF2-40B4-BE49-F238E27FC236}">
                <a16:creationId xmlns:a16="http://schemas.microsoft.com/office/drawing/2014/main" id="{5DA8D911-A9E0-2E8F-8F1C-2B0321922372}"/>
              </a:ext>
            </a:extLst>
          </p:cNvPr>
          <p:cNvSpPr txBox="1"/>
          <p:nvPr/>
        </p:nvSpPr>
        <p:spPr>
          <a:xfrm>
            <a:off x="1534695" y="310243"/>
            <a:ext cx="5621746" cy="5225143"/>
          </a:xfrm>
          <a:prstGeom prst="rect">
            <a:avLst/>
          </a:prstGeom>
        </p:spPr>
        <p:txBody>
          <a:bodyPr vert="horz" lIns="91440" tIns="45720" rIns="91440" bIns="45720" rtlCol="0" anchor="t">
            <a:normAutofit fontScale="25000" lnSpcReduction="20000"/>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4800" b="1" dirty="0"/>
              <a:t>Content Marketing focuses on creating and sharing valuable content-such as blogs, videos, and guides-to educate customers, build trust, and strengthen brand authority [3].</a:t>
            </a:r>
          </a:p>
          <a:p>
            <a:pPr indent="-228600" defTabSz="914400">
              <a:lnSpc>
                <a:spcPct val="110000"/>
              </a:lnSpc>
              <a:spcAft>
                <a:spcPts val="600"/>
              </a:spcAft>
              <a:buClr>
                <a:schemeClr val="accent1"/>
              </a:buClr>
              <a:buSzPct val="100000"/>
              <a:buFont typeface="Arial" panose="020B0604020202020204" pitchFamily="34" charset="0"/>
              <a:buChar char="•"/>
            </a:pPr>
            <a:r>
              <a:rPr lang="en-US" sz="4800" b="1" dirty="0"/>
              <a:t>Content Marketing Masterpiece – </a:t>
            </a:r>
          </a:p>
          <a:p>
            <a:pPr indent="-228600" defTabSz="914400">
              <a:lnSpc>
                <a:spcPct val="110000"/>
              </a:lnSpc>
              <a:spcAft>
                <a:spcPts val="600"/>
              </a:spcAft>
              <a:buClr>
                <a:schemeClr val="accent1"/>
              </a:buClr>
              <a:buSzPct val="100000"/>
              <a:buFont typeface="Arial" panose="020B0604020202020204" pitchFamily="34" charset="0"/>
              <a:buChar char="•"/>
            </a:pPr>
            <a:r>
              <a:rPr lang="en-US" sz="4800" b="1" dirty="0"/>
              <a:t>share blogs, videos, and wellness tips across the website and social media to educate customers, build trust, and strengthen Elite Wellness Spa’s brand authority. </a:t>
            </a:r>
            <a:endParaRPr lang="en-US" sz="4800" dirty="0"/>
          </a:p>
          <a:p>
            <a:pPr indent="-228600" defTabSz="914400">
              <a:lnSpc>
                <a:spcPct val="110000"/>
              </a:lnSpc>
              <a:spcAft>
                <a:spcPts val="600"/>
              </a:spcAft>
              <a:buClr>
                <a:schemeClr val="accent1"/>
              </a:buClr>
              <a:buSzPct val="100000"/>
              <a:buFont typeface="Arial" panose="020B0604020202020204" pitchFamily="34" charset="0"/>
              <a:buChar char="•"/>
            </a:pPr>
            <a:br>
              <a:rPr lang="en-US" sz="4800" dirty="0"/>
            </a:br>
            <a:endParaRPr lang="en-US" sz="4800" dirty="0"/>
          </a:p>
          <a:p>
            <a:pPr indent="-228600" defTabSz="914400">
              <a:lnSpc>
                <a:spcPct val="110000"/>
              </a:lnSpc>
              <a:spcAft>
                <a:spcPts val="600"/>
              </a:spcAft>
              <a:buClr>
                <a:schemeClr val="accent1"/>
              </a:buClr>
              <a:buSzPct val="100000"/>
              <a:buFont typeface="Arial" panose="020B0604020202020204" pitchFamily="34" charset="0"/>
              <a:buChar char="•"/>
            </a:pPr>
            <a:r>
              <a:rPr lang="en-US" sz="4800" u="sng" dirty="0"/>
              <a:t>Website Blog Content Ideas:</a:t>
            </a:r>
          </a:p>
          <a:p>
            <a:pPr marL="342900" indent="-228600" defTabSz="914400">
              <a:lnSpc>
                <a:spcPct val="110000"/>
              </a:lnSpc>
              <a:spcAft>
                <a:spcPts val="600"/>
              </a:spcAft>
              <a:buClr>
                <a:schemeClr val="accent1"/>
              </a:buClr>
              <a:buSzPct val="100000"/>
              <a:buFont typeface="Arial" panose="020B0604020202020204" pitchFamily="34" charset="0"/>
              <a:buChar char="•"/>
            </a:pPr>
            <a:r>
              <a:rPr lang="en-US" sz="4800" dirty="0"/>
              <a:t>“Top 5 benefits of Aromatherapy”</a:t>
            </a:r>
          </a:p>
          <a:p>
            <a:pPr marL="342900" indent="-228600" defTabSz="914400">
              <a:lnSpc>
                <a:spcPct val="110000"/>
              </a:lnSpc>
              <a:spcAft>
                <a:spcPts val="600"/>
              </a:spcAft>
              <a:buClr>
                <a:schemeClr val="accent1"/>
              </a:buClr>
              <a:buSzPct val="100000"/>
              <a:buFont typeface="Arial" panose="020B0604020202020204" pitchFamily="34" charset="0"/>
              <a:buChar char="•"/>
            </a:pPr>
            <a:r>
              <a:rPr lang="en-US" sz="4800" dirty="0"/>
              <a:t>“How deep tissue massage reduces stress”</a:t>
            </a:r>
          </a:p>
          <a:p>
            <a:pPr marL="342900" indent="-228600" defTabSz="914400">
              <a:lnSpc>
                <a:spcPct val="110000"/>
              </a:lnSpc>
              <a:spcAft>
                <a:spcPts val="600"/>
              </a:spcAft>
              <a:buClr>
                <a:schemeClr val="accent1"/>
              </a:buClr>
              <a:buSzPct val="100000"/>
              <a:buFont typeface="Arial" panose="020B0604020202020204" pitchFamily="34" charset="0"/>
              <a:buChar char="•"/>
            </a:pPr>
            <a:r>
              <a:rPr lang="en-US" sz="4800" dirty="0"/>
              <a:t>“Holistic wellness tips for busy professionals”</a:t>
            </a:r>
          </a:p>
          <a:p>
            <a:pPr marL="342900" indent="-228600" defTabSz="914400">
              <a:lnSpc>
                <a:spcPct val="110000"/>
              </a:lnSpc>
              <a:spcAft>
                <a:spcPts val="600"/>
              </a:spcAft>
              <a:buClr>
                <a:schemeClr val="accent1"/>
              </a:buClr>
              <a:buSzPct val="100000"/>
              <a:buFont typeface="Arial" panose="020B0604020202020204" pitchFamily="34" charset="0"/>
              <a:buChar char="•"/>
            </a:pPr>
            <a:r>
              <a:rPr lang="en-US" sz="4800" dirty="0"/>
              <a:t>“Elite spa retreat: What to expect”</a:t>
            </a:r>
          </a:p>
          <a:p>
            <a:pPr indent="-228600" defTabSz="914400">
              <a:lnSpc>
                <a:spcPct val="110000"/>
              </a:lnSpc>
              <a:spcAft>
                <a:spcPts val="600"/>
              </a:spcAft>
              <a:buClr>
                <a:schemeClr val="accent1"/>
              </a:buClr>
              <a:buSzPct val="100000"/>
              <a:buFont typeface="Arial" panose="020B0604020202020204" pitchFamily="34" charset="0"/>
              <a:buChar char="•"/>
            </a:pPr>
            <a:br>
              <a:rPr lang="en-US" sz="4800" dirty="0"/>
            </a:br>
            <a:r>
              <a:rPr lang="en-US" sz="4800" u="sng" dirty="0"/>
              <a:t>Content Objectives: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4800" dirty="0"/>
              <a:t>Improve SEO ranking</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4800" dirty="0"/>
              <a:t>Educate customers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4800" dirty="0"/>
              <a:t>Increase returning visitors</a:t>
            </a:r>
          </a:p>
          <a:p>
            <a:pPr indent="-228600" defTabSz="914400">
              <a:lnSpc>
                <a:spcPct val="110000"/>
              </a:lnSpc>
              <a:spcAft>
                <a:spcPts val="600"/>
              </a:spcAft>
              <a:buClr>
                <a:schemeClr val="accent1"/>
              </a:buClr>
              <a:buSzPct val="100000"/>
              <a:buFont typeface="Arial" panose="020B0604020202020204" pitchFamily="34" charset="0"/>
              <a:buChar char="•"/>
            </a:pPr>
            <a:br>
              <a:rPr lang="en-US" sz="4800" dirty="0"/>
            </a:br>
            <a:r>
              <a:rPr lang="en-US" sz="4800" u="sng" dirty="0"/>
              <a:t>Content Formats: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4800" dirty="0"/>
              <a:t>Blogs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4800" dirty="0"/>
              <a:t>Infographics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4800" dirty="0"/>
              <a:t>Short Videos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4800" dirty="0"/>
              <a:t>Email Newsletters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4800" dirty="0"/>
              <a:t>Wellness e-book (“Guide to Stress-Free Living”)</a:t>
            </a:r>
          </a:p>
          <a:p>
            <a:pPr indent="-228600" defTabSz="914400">
              <a:lnSpc>
                <a:spcPct val="110000"/>
              </a:lnSpc>
              <a:spcAft>
                <a:spcPts val="600"/>
              </a:spcAft>
              <a:buClr>
                <a:schemeClr val="accent1"/>
              </a:buClr>
              <a:buSzPct val="100000"/>
              <a:buFont typeface="Arial" panose="020B0604020202020204" pitchFamily="34" charset="0"/>
              <a:buChar char="•"/>
            </a:pPr>
            <a:endParaRPr lang="en-US" sz="500" dirty="0"/>
          </a:p>
        </p:txBody>
      </p:sp>
      <p:pic>
        <p:nvPicPr>
          <p:cNvPr id="2" name="Picture 1" descr="A logo for a spa&#10;&#10;AI-generated content may be incorrect.">
            <a:extLst>
              <a:ext uri="{FF2B5EF4-FFF2-40B4-BE49-F238E27FC236}">
                <a16:creationId xmlns:a16="http://schemas.microsoft.com/office/drawing/2014/main" id="{D638E98C-5E23-723D-C892-25250F163ADD}"/>
              </a:ext>
            </a:extLst>
          </p:cNvPr>
          <p:cNvPicPr>
            <a:picLocks noChangeAspect="1"/>
          </p:cNvPicPr>
          <p:nvPr/>
        </p:nvPicPr>
        <p:blipFill>
          <a:blip r:embed="rId2"/>
          <a:stretch>
            <a:fillRect/>
          </a:stretch>
        </p:blipFill>
        <p:spPr>
          <a:xfrm>
            <a:off x="7757325" y="1565268"/>
            <a:ext cx="3833488" cy="3833488"/>
          </a:xfrm>
          <a:prstGeom prst="rect">
            <a:avLst/>
          </a:prstGeom>
        </p:spPr>
      </p:pic>
      <p:pic>
        <p:nvPicPr>
          <p:cNvPr id="17" name="Picture 16">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9" name="Straight Connector 18">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86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75E07CE-2E34-4C4F-B33B-41AC5D7D82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34695" y="2184357"/>
            <a:ext cx="3108945" cy="3281988"/>
            <a:chOff x="7807230" y="2012810"/>
            <a:chExt cx="3251252" cy="3459865"/>
          </a:xfrm>
        </p:grpSpPr>
        <p:sp>
          <p:nvSpPr>
            <p:cNvPr id="12" name="Rectangle 11">
              <a:extLst>
                <a:ext uri="{FF2B5EF4-FFF2-40B4-BE49-F238E27FC236}">
                  <a16:creationId xmlns:a16="http://schemas.microsoft.com/office/drawing/2014/main" id="{0A8EAC61-C93A-4475-A2D7-7871B56232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8D5EC5-9C56-4771-89EA-96BA3786E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 name="Picture 1" descr="A logo for a spa&#10;&#10;AI-generated content may be incorrect.">
            <a:extLst>
              <a:ext uri="{FF2B5EF4-FFF2-40B4-BE49-F238E27FC236}">
                <a16:creationId xmlns:a16="http://schemas.microsoft.com/office/drawing/2014/main" id="{42CAA08E-B873-C530-E48E-50059ECDE787}"/>
              </a:ext>
            </a:extLst>
          </p:cNvPr>
          <p:cNvPicPr>
            <a:picLocks noChangeAspect="1"/>
          </p:cNvPicPr>
          <p:nvPr/>
        </p:nvPicPr>
        <p:blipFill>
          <a:blip r:embed="rId2"/>
          <a:srcRect l="3618" r="2730" b="-1"/>
          <a:stretch>
            <a:fillRect/>
          </a:stretch>
        </p:blipFill>
        <p:spPr>
          <a:xfrm>
            <a:off x="1705447" y="2348949"/>
            <a:ext cx="2762372" cy="2949644"/>
          </a:xfrm>
          <a:prstGeom prst="rect">
            <a:avLst/>
          </a:prstGeom>
        </p:spPr>
      </p:pic>
      <p:sp>
        <p:nvSpPr>
          <p:cNvPr id="6" name="TextBox 5">
            <a:extLst>
              <a:ext uri="{FF2B5EF4-FFF2-40B4-BE49-F238E27FC236}">
                <a16:creationId xmlns:a16="http://schemas.microsoft.com/office/drawing/2014/main" id="{F290FF65-EFFA-BCE5-80F0-E3ECA208D9F1}"/>
              </a:ext>
            </a:extLst>
          </p:cNvPr>
          <p:cNvSpPr txBox="1"/>
          <p:nvPr/>
        </p:nvSpPr>
        <p:spPr>
          <a:xfrm>
            <a:off x="4963886" y="685800"/>
            <a:ext cx="6090967" cy="4780547"/>
          </a:xfrm>
          <a:prstGeom prst="rect">
            <a:avLst/>
          </a:prstGeom>
        </p:spPr>
        <p:txBody>
          <a:bodyPr vert="horz" lIns="91440" tIns="45720" rIns="91440" bIns="45720" rtlCol="0" anchor="t">
            <a:normAutofit fontScale="77500" lnSpcReduction="20000"/>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1200" b="1" dirty="0"/>
              <a:t>Search Engine Optimization (SEO) improves how easily a website can be found on search engines by using strategic keywords, technical improvements, and authoritative content [5].</a:t>
            </a:r>
          </a:p>
          <a:p>
            <a:pPr indent="-228600" defTabSz="914400">
              <a:lnSpc>
                <a:spcPct val="110000"/>
              </a:lnSpc>
              <a:spcAft>
                <a:spcPts val="600"/>
              </a:spcAft>
              <a:buClr>
                <a:schemeClr val="accent1"/>
              </a:buClr>
              <a:buSzPct val="100000"/>
              <a:buFont typeface="Arial" panose="020B0604020202020204" pitchFamily="34" charset="0"/>
              <a:buChar char="•"/>
            </a:pPr>
            <a:r>
              <a:rPr lang="en-US" sz="1200" b="1" dirty="0"/>
              <a:t>SEO Strategy - Optimize keywords, improve website speed,</a:t>
            </a:r>
          </a:p>
          <a:p>
            <a:pPr indent="-228600" defTabSz="914400">
              <a:lnSpc>
                <a:spcPct val="110000"/>
              </a:lnSpc>
              <a:spcAft>
                <a:spcPts val="600"/>
              </a:spcAft>
              <a:buClr>
                <a:schemeClr val="accent1"/>
              </a:buClr>
              <a:buSzPct val="100000"/>
              <a:buFont typeface="Arial" panose="020B0604020202020204" pitchFamily="34" charset="0"/>
              <a:buChar char="•"/>
            </a:pPr>
            <a:r>
              <a:rPr lang="en-US" sz="1200" b="1" dirty="0"/>
              <a:t> and use Google Business tools to help Elite Wellness Spa appear higher in search results</a:t>
            </a:r>
          </a:p>
          <a:p>
            <a:pPr indent="-228600" defTabSz="914400">
              <a:lnSpc>
                <a:spcPct val="110000"/>
              </a:lnSpc>
              <a:spcAft>
                <a:spcPts val="600"/>
              </a:spcAft>
              <a:buClr>
                <a:schemeClr val="accent1"/>
              </a:buClr>
              <a:buSzPct val="100000"/>
              <a:buFont typeface="Arial" panose="020B0604020202020204" pitchFamily="34" charset="0"/>
              <a:buChar char="•"/>
            </a:pPr>
            <a:r>
              <a:rPr lang="en-US" sz="1200" b="1" dirty="0"/>
              <a:t> and attract more clients. </a:t>
            </a:r>
          </a:p>
          <a:p>
            <a:pPr indent="-228600" defTabSz="914400">
              <a:lnSpc>
                <a:spcPct val="110000"/>
              </a:lnSpc>
              <a:spcAft>
                <a:spcPts val="600"/>
              </a:spcAft>
              <a:buClr>
                <a:schemeClr val="accent1"/>
              </a:buClr>
              <a:buSzPct val="100000"/>
              <a:buFont typeface="Arial" panose="020B0604020202020204" pitchFamily="34" charset="0"/>
              <a:buChar char="•"/>
            </a:pPr>
            <a:endParaRPr lang="en-US" sz="1200" dirty="0"/>
          </a:p>
          <a:p>
            <a:pPr indent="-228600" defTabSz="914400">
              <a:lnSpc>
                <a:spcPct val="110000"/>
              </a:lnSpc>
              <a:spcAft>
                <a:spcPts val="600"/>
              </a:spcAft>
              <a:buClr>
                <a:schemeClr val="accent1"/>
              </a:buClr>
              <a:buSzPct val="100000"/>
              <a:buFont typeface="Arial" panose="020B0604020202020204" pitchFamily="34" charset="0"/>
              <a:buChar char="•"/>
            </a:pPr>
            <a:r>
              <a:rPr lang="en-US" sz="1200" dirty="0"/>
              <a:t> </a:t>
            </a:r>
            <a:r>
              <a:rPr lang="en-US" sz="1200" u="sng" dirty="0"/>
              <a:t>On page SEO/Optimized keywords: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“Luxury spa near me”, “Wellness Retreat”, “Holistic Therapy”,</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“Deep Tissue Massage”, “Premium Spa Services”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Meta Tags, alt text, structured headings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Local SEO pages for nearby areas</a:t>
            </a:r>
          </a:p>
          <a:p>
            <a:pPr indent="-228600" defTabSz="914400">
              <a:lnSpc>
                <a:spcPct val="110000"/>
              </a:lnSpc>
              <a:spcAft>
                <a:spcPts val="600"/>
              </a:spcAft>
              <a:buClr>
                <a:schemeClr val="accent1"/>
              </a:buClr>
              <a:buSzPct val="100000"/>
              <a:buFont typeface="Arial" panose="020B0604020202020204" pitchFamily="34" charset="0"/>
              <a:buChar char="•"/>
            </a:pPr>
            <a:br>
              <a:rPr lang="en-US" sz="1200" dirty="0"/>
            </a:br>
            <a:r>
              <a:rPr lang="en-US" sz="1200" u="sng" dirty="0"/>
              <a:t>Off page SEO:</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Google Business Profile optimized</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Client Reviews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Local business directory listings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Backlinks from wellness blogs</a:t>
            </a:r>
          </a:p>
          <a:p>
            <a:pPr indent="-228600" defTabSz="914400">
              <a:lnSpc>
                <a:spcPct val="110000"/>
              </a:lnSpc>
              <a:spcAft>
                <a:spcPts val="600"/>
              </a:spcAft>
              <a:buClr>
                <a:schemeClr val="accent1"/>
              </a:buClr>
              <a:buSzPct val="100000"/>
              <a:buFont typeface="Arial" panose="020B0604020202020204" pitchFamily="34" charset="0"/>
              <a:buChar char="•"/>
            </a:pPr>
            <a:br>
              <a:rPr lang="en-US" sz="1200" dirty="0"/>
            </a:br>
            <a:r>
              <a:rPr lang="en-US" sz="1200" u="sng" dirty="0"/>
              <a:t>Technical SEO:</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Fast-loading pages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Mobile-Responsive design</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SSL Certificate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Schema markup for spa services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1200" dirty="0"/>
              <a:t>Image </a:t>
            </a:r>
            <a:r>
              <a:rPr lang="en-US" sz="1200" dirty="0" err="1"/>
              <a:t>sompression</a:t>
            </a:r>
            <a:endParaRPr lang="en-US" sz="1200" dirty="0"/>
          </a:p>
          <a:p>
            <a:pPr indent="-228600" defTabSz="914400">
              <a:lnSpc>
                <a:spcPct val="110000"/>
              </a:lnSpc>
              <a:spcAft>
                <a:spcPts val="600"/>
              </a:spcAft>
              <a:buClr>
                <a:schemeClr val="accent1"/>
              </a:buClr>
              <a:buSzPct val="100000"/>
              <a:buFont typeface="Arial" panose="020B0604020202020204" pitchFamily="34" charset="0"/>
              <a:buChar char="•"/>
            </a:pPr>
            <a:endParaRPr lang="en-US" sz="500" dirty="0"/>
          </a:p>
        </p:txBody>
      </p:sp>
    </p:spTree>
    <p:extLst>
      <p:ext uri="{BB962C8B-B14F-4D97-AF65-F5344CB8AC3E}">
        <p14:creationId xmlns:p14="http://schemas.microsoft.com/office/powerpoint/2010/main" val="37093178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 name="Straight Connector 14">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7" name="Rectangle 16">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8" name="TextBox 7">
            <a:extLst>
              <a:ext uri="{FF2B5EF4-FFF2-40B4-BE49-F238E27FC236}">
                <a16:creationId xmlns:a16="http://schemas.microsoft.com/office/drawing/2014/main" id="{067FA0C8-D921-E0A3-B8FE-5F154D0D1D7A}"/>
              </a:ext>
            </a:extLst>
          </p:cNvPr>
          <p:cNvSpPr txBox="1"/>
          <p:nvPr/>
        </p:nvSpPr>
        <p:spPr>
          <a:xfrm>
            <a:off x="1371383" y="293914"/>
            <a:ext cx="5409853" cy="5765114"/>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900" b="1" dirty="0"/>
              <a:t>Cloud Computing Support</a:t>
            </a:r>
          </a:p>
          <a:p>
            <a:pPr indent="-228600" defTabSz="914400">
              <a:lnSpc>
                <a:spcPct val="110000"/>
              </a:lnSpc>
              <a:spcAft>
                <a:spcPts val="600"/>
              </a:spcAft>
              <a:buClr>
                <a:schemeClr val="accent1"/>
              </a:buClr>
              <a:buSzPct val="100000"/>
              <a:buFont typeface="Arial" panose="020B0604020202020204" pitchFamily="34" charset="0"/>
              <a:buChar char="•"/>
            </a:pPr>
            <a:endParaRPr lang="en-US" sz="900" b="1" dirty="0"/>
          </a:p>
          <a:p>
            <a:pPr indent="-228600" defTabSz="914400">
              <a:lnSpc>
                <a:spcPct val="110000"/>
              </a:lnSpc>
              <a:spcAft>
                <a:spcPts val="600"/>
              </a:spcAft>
              <a:buClr>
                <a:schemeClr val="accent1"/>
              </a:buClr>
              <a:buSzPct val="100000"/>
              <a:buFont typeface="Arial" panose="020B0604020202020204" pitchFamily="34" charset="0"/>
              <a:buChar char="•"/>
            </a:pPr>
            <a:r>
              <a:rPr lang="en-US" sz="900" b="1" dirty="0"/>
              <a:t>Cloud Computing allows business to store data, host websites, and run services instead of physical hardware, providing scalability, reliability, and cost-effectiveness [6], [7].</a:t>
            </a:r>
            <a:endParaRPr lang="en-US" sz="900" dirty="0"/>
          </a:p>
          <a:p>
            <a:pPr indent="-228600" defTabSz="914400">
              <a:lnSpc>
                <a:spcPct val="110000"/>
              </a:lnSpc>
              <a:spcAft>
                <a:spcPts val="600"/>
              </a:spcAft>
              <a:buClr>
                <a:schemeClr val="accent1"/>
              </a:buClr>
              <a:buSzPct val="100000"/>
              <a:buFont typeface="Arial" panose="020B0604020202020204" pitchFamily="34" charset="0"/>
              <a:buChar char="•"/>
            </a:pPr>
            <a:br>
              <a:rPr lang="en-US" sz="900" dirty="0"/>
            </a:br>
            <a:r>
              <a:rPr lang="en-US" sz="900" dirty="0"/>
              <a:t>Use cloud services to host the website, manage bookings, store customer data securely, and scale as the business grows. Elite Wellness Spa can use public cloud for affordability and flexibility or private cloud for enhanced security and control. But finally Elite Wellness Spa will use a public cloud because it is cost-effective, scalable, easy to maintain, and provides all the security and performance needed for hosting the website, booking system, and customer data. </a:t>
            </a:r>
          </a:p>
          <a:p>
            <a:pPr indent="-228600" defTabSz="914400">
              <a:lnSpc>
                <a:spcPct val="110000"/>
              </a:lnSpc>
              <a:spcAft>
                <a:spcPts val="600"/>
              </a:spcAft>
              <a:buClr>
                <a:schemeClr val="accent1"/>
              </a:buClr>
              <a:buSzPct val="100000"/>
              <a:buFont typeface="Arial" panose="020B0604020202020204" pitchFamily="34" charset="0"/>
              <a:buChar char="•"/>
            </a:pPr>
            <a:r>
              <a:rPr lang="en-US" sz="900" dirty="0"/>
              <a:t>A private cloud is usually for large enterprises that need full control and have big IT budgets. It costs more, requires specialist staff, and is unnecessary for a spa business. </a:t>
            </a:r>
          </a:p>
          <a:p>
            <a:pPr indent="-228600" defTabSz="914400">
              <a:lnSpc>
                <a:spcPct val="110000"/>
              </a:lnSpc>
              <a:spcAft>
                <a:spcPts val="600"/>
              </a:spcAft>
              <a:buClr>
                <a:schemeClr val="accent1"/>
              </a:buClr>
              <a:buSzPct val="100000"/>
              <a:buFont typeface="Arial" panose="020B0604020202020204" pitchFamily="34" charset="0"/>
              <a:buChar char="•"/>
            </a:pPr>
            <a:r>
              <a:rPr lang="en-US" sz="900" dirty="0"/>
              <a:t> </a:t>
            </a:r>
            <a:br>
              <a:rPr lang="en-US" sz="900" dirty="0"/>
            </a:br>
            <a:r>
              <a:rPr lang="en-US" sz="900" u="sng" dirty="0"/>
              <a:t>Benefits: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Cost-Effective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Easy to scale as the business grows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High reliability and uptime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Automatic updates and backups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Strong built-in security features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Accessible from anywhere </a:t>
            </a:r>
          </a:p>
          <a:p>
            <a:pPr indent="-228600" defTabSz="914400">
              <a:lnSpc>
                <a:spcPct val="110000"/>
              </a:lnSpc>
              <a:spcAft>
                <a:spcPts val="600"/>
              </a:spcAft>
              <a:buClr>
                <a:schemeClr val="accent1"/>
              </a:buClr>
              <a:buSzPct val="100000"/>
              <a:buFont typeface="Arial" panose="020B0604020202020204" pitchFamily="34" charset="0"/>
              <a:buChar char="•"/>
            </a:pPr>
            <a:br>
              <a:rPr lang="en-US" sz="900" dirty="0"/>
            </a:br>
            <a:endParaRPr lang="en-US" sz="900" dirty="0"/>
          </a:p>
          <a:p>
            <a:pPr indent="-228600" defTabSz="914400">
              <a:lnSpc>
                <a:spcPct val="110000"/>
              </a:lnSpc>
              <a:spcAft>
                <a:spcPts val="600"/>
              </a:spcAft>
              <a:buClr>
                <a:schemeClr val="accent1"/>
              </a:buClr>
              <a:buSzPct val="100000"/>
              <a:buFont typeface="Arial" panose="020B0604020202020204" pitchFamily="34" charset="0"/>
              <a:buChar char="•"/>
            </a:pPr>
            <a:r>
              <a:rPr lang="en-US" sz="900" u="sng" dirty="0"/>
              <a:t>Examples of Cloud Services: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AWS(Amazon Web Services)-hosting, storage, backups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Microsoft Azure-web apps, databases, analytics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Google Cloud-website hosting, backups, email services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Dropbox/Google Drive-file storage</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HubSpot/Zoho CRM-customer management in the loud</a:t>
            </a:r>
          </a:p>
          <a:p>
            <a:pPr indent="-228600" defTabSz="914400">
              <a:lnSpc>
                <a:spcPct val="110000"/>
              </a:lnSpc>
              <a:spcAft>
                <a:spcPts val="600"/>
              </a:spcAft>
              <a:buClr>
                <a:schemeClr val="accent1"/>
              </a:buClr>
              <a:buSzPct val="100000"/>
              <a:buFont typeface="Arial" panose="020B0604020202020204" pitchFamily="34" charset="0"/>
              <a:buChar char="•"/>
            </a:pPr>
            <a:endParaRPr lang="en-US" sz="300" dirty="0"/>
          </a:p>
        </p:txBody>
      </p:sp>
      <p:pic>
        <p:nvPicPr>
          <p:cNvPr id="2" name="Picture 1" descr="A logo for a spa&#10;&#10;AI-generated content may be incorrect.">
            <a:extLst>
              <a:ext uri="{FF2B5EF4-FFF2-40B4-BE49-F238E27FC236}">
                <a16:creationId xmlns:a16="http://schemas.microsoft.com/office/drawing/2014/main" id="{BB297DD8-A5AA-E2EA-BFA6-ABDC0F40C0F0}"/>
              </a:ext>
            </a:extLst>
          </p:cNvPr>
          <p:cNvPicPr>
            <a:picLocks noChangeAspect="1"/>
          </p:cNvPicPr>
          <p:nvPr/>
        </p:nvPicPr>
        <p:blipFill>
          <a:blip r:embed="rId2"/>
          <a:stretch>
            <a:fillRect/>
          </a:stretch>
        </p:blipFill>
        <p:spPr>
          <a:xfrm>
            <a:off x="7261431" y="1278864"/>
            <a:ext cx="4180870" cy="4180870"/>
          </a:xfrm>
          <a:prstGeom prst="rect">
            <a:avLst/>
          </a:prstGeom>
        </p:spPr>
      </p:pic>
      <p:pic>
        <p:nvPicPr>
          <p:cNvPr id="19" name="Picture 18">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21" name="Straight Connector 20">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0513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68A54B-9065-40B2-8753-8E0288E82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B5D456-D096-61C0-EBB6-D05304691BCE}"/>
              </a:ext>
            </a:extLst>
          </p:cNvPr>
          <p:cNvSpPr>
            <a:spLocks noGrp="1"/>
          </p:cNvSpPr>
          <p:nvPr>
            <p:ph type="title"/>
          </p:nvPr>
        </p:nvSpPr>
        <p:spPr>
          <a:xfrm>
            <a:off x="1748499" y="229629"/>
            <a:ext cx="4093310" cy="1049235"/>
          </a:xfrm>
        </p:spPr>
        <p:txBody>
          <a:bodyPr vert="horz" lIns="91440" tIns="45720" rIns="91440" bIns="45720" rtlCol="0" anchor="b">
            <a:normAutofit/>
          </a:bodyPr>
          <a:lstStyle/>
          <a:p>
            <a:r>
              <a:rPr lang="en-US" dirty="0"/>
              <a:t>5. Security Measures</a:t>
            </a:r>
            <a:br>
              <a:rPr lang="en-US" dirty="0"/>
            </a:br>
            <a:endParaRPr lang="en-US" dirty="0"/>
          </a:p>
        </p:txBody>
      </p:sp>
      <p:cxnSp>
        <p:nvCxnSpPr>
          <p:cNvPr id="13" name="Straight Connector 12">
            <a:extLst>
              <a:ext uri="{FF2B5EF4-FFF2-40B4-BE49-F238E27FC236}">
                <a16:creationId xmlns:a16="http://schemas.microsoft.com/office/drawing/2014/main" id="{515F3B72-790F-4B1A-90DE-5EC31C829B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id="{A2BED43D-FF5E-4233-9D4F-A509B5603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 name="TextBox 5">
            <a:extLst>
              <a:ext uri="{FF2B5EF4-FFF2-40B4-BE49-F238E27FC236}">
                <a16:creationId xmlns:a16="http://schemas.microsoft.com/office/drawing/2014/main" id="{F05BD1E6-A814-2A47-ADB1-915B1CB18E30}"/>
              </a:ext>
            </a:extLst>
          </p:cNvPr>
          <p:cNvSpPr txBox="1"/>
          <p:nvPr/>
        </p:nvSpPr>
        <p:spPr>
          <a:xfrm>
            <a:off x="1534695" y="1079655"/>
            <a:ext cx="5388619" cy="4896601"/>
          </a:xfrm>
          <a:prstGeom prst="rect">
            <a:avLst/>
          </a:prstGeom>
        </p:spPr>
        <p:txBody>
          <a:bodyPr vert="horz" lIns="91440" tIns="45720" rIns="91440" bIns="45720" rtlCol="0" anchor="t">
            <a:normAutofit/>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900" dirty="0"/>
              <a:t>Security Measures are tools and practices that protect the website, customer data, and business system from cyber threats such as hacking, malware, and data breaches [9], [10].</a:t>
            </a:r>
          </a:p>
          <a:p>
            <a:pPr indent="-228600" defTabSz="914400">
              <a:lnSpc>
                <a:spcPct val="110000"/>
              </a:lnSpc>
              <a:spcAft>
                <a:spcPts val="600"/>
              </a:spcAft>
              <a:buClr>
                <a:schemeClr val="accent1"/>
              </a:buClr>
              <a:buSzPct val="100000"/>
              <a:buFont typeface="Arial" panose="020B0604020202020204" pitchFamily="34" charset="0"/>
              <a:buChar char="•"/>
            </a:pPr>
            <a:r>
              <a:rPr lang="en-US" sz="900" dirty="0"/>
              <a:t>Security Measures - will use SSL encryption, firewalls, secure payments, data backups, and GDPR-compliant practices to protect customer information and keep the Elite Wellness Spa website safe from cyber threats. </a:t>
            </a:r>
          </a:p>
          <a:p>
            <a:pPr indent="-228600" defTabSz="914400">
              <a:lnSpc>
                <a:spcPct val="110000"/>
              </a:lnSpc>
              <a:spcAft>
                <a:spcPts val="600"/>
              </a:spcAft>
              <a:buClr>
                <a:schemeClr val="accent1"/>
              </a:buClr>
              <a:buSzPct val="100000"/>
              <a:buFont typeface="Arial" panose="020B0604020202020204" pitchFamily="34" charset="0"/>
              <a:buChar char="•"/>
            </a:pPr>
            <a:br>
              <a:rPr lang="en-US" sz="900" dirty="0"/>
            </a:br>
            <a:endParaRPr lang="en-US" sz="900" dirty="0"/>
          </a:p>
          <a:p>
            <a:pPr indent="-228600" defTabSz="914400">
              <a:lnSpc>
                <a:spcPct val="110000"/>
              </a:lnSpc>
              <a:spcAft>
                <a:spcPts val="600"/>
              </a:spcAft>
              <a:buClr>
                <a:schemeClr val="accent1"/>
              </a:buClr>
              <a:buSzPct val="100000"/>
              <a:buFont typeface="Arial" panose="020B0604020202020204" pitchFamily="34" charset="0"/>
              <a:buChar char="•"/>
            </a:pPr>
            <a:r>
              <a:rPr lang="en-US" sz="900" u="sng" dirty="0"/>
              <a:t>Benefits: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Protects customer personal and payment data</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Builds trust and confidence in the spa’s brand</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Prevents risk of financial loss or legal issues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Ensures compliance with data protection laws (e.g., GDPR)</a:t>
            </a:r>
          </a:p>
          <a:p>
            <a:pPr indent="-228600" defTabSz="914400">
              <a:lnSpc>
                <a:spcPct val="110000"/>
              </a:lnSpc>
              <a:spcAft>
                <a:spcPts val="600"/>
              </a:spcAft>
              <a:buClr>
                <a:schemeClr val="accent1"/>
              </a:buClr>
              <a:buSzPct val="100000"/>
              <a:buFont typeface="Arial" panose="020B0604020202020204" pitchFamily="34" charset="0"/>
              <a:buChar char="•"/>
            </a:pPr>
            <a:br>
              <a:rPr lang="en-US" sz="900" dirty="0"/>
            </a:br>
            <a:endParaRPr lang="en-US" sz="900" dirty="0"/>
          </a:p>
          <a:p>
            <a:pPr indent="-228600" defTabSz="914400">
              <a:lnSpc>
                <a:spcPct val="110000"/>
              </a:lnSpc>
              <a:spcAft>
                <a:spcPts val="600"/>
              </a:spcAft>
              <a:buClr>
                <a:schemeClr val="accent1"/>
              </a:buClr>
              <a:buSzPct val="100000"/>
              <a:buFont typeface="Arial" panose="020B0604020202020204" pitchFamily="34" charset="0"/>
              <a:buChar char="•"/>
            </a:pPr>
            <a:r>
              <a:rPr lang="en-US" sz="900" u="sng" dirty="0"/>
              <a:t>Example Cyber Threats: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Phishing attacks - fake emails tricking staff or customers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Malware &amp; Ransomware - harmful software locking or stealing data</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DDoS attacks - flooding the website until it crashes</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Data breaches - hackers accessing customer information</a:t>
            </a:r>
          </a:p>
          <a:p>
            <a:pPr marL="285750" indent="-228600" defTabSz="914400">
              <a:lnSpc>
                <a:spcPct val="110000"/>
              </a:lnSpc>
              <a:spcAft>
                <a:spcPts val="600"/>
              </a:spcAft>
              <a:buClr>
                <a:schemeClr val="accent1"/>
              </a:buClr>
              <a:buSzPct val="100000"/>
              <a:buFont typeface="Arial" panose="020B0604020202020204" pitchFamily="34" charset="0"/>
              <a:buChar char="•"/>
            </a:pPr>
            <a:r>
              <a:rPr lang="en-US" sz="900" dirty="0"/>
              <a:t>Brute force attacks - trying to guess passwords to break into accounts</a:t>
            </a:r>
          </a:p>
          <a:p>
            <a:pPr marL="285750" indent="-228600" defTabSz="914400">
              <a:lnSpc>
                <a:spcPct val="110000"/>
              </a:lnSpc>
              <a:spcAft>
                <a:spcPts val="600"/>
              </a:spcAft>
              <a:buClr>
                <a:schemeClr val="accent1"/>
              </a:buClr>
              <a:buSzPct val="100000"/>
              <a:buFont typeface="Arial" panose="020B0604020202020204" pitchFamily="34" charset="0"/>
              <a:buChar char="•"/>
            </a:pPr>
            <a:endParaRPr lang="en-US" sz="900" dirty="0"/>
          </a:p>
          <a:p>
            <a:pPr indent="-228600" defTabSz="914400">
              <a:lnSpc>
                <a:spcPct val="110000"/>
              </a:lnSpc>
              <a:spcAft>
                <a:spcPts val="600"/>
              </a:spcAft>
              <a:buClr>
                <a:schemeClr val="accent1"/>
              </a:buClr>
              <a:buSzPct val="100000"/>
              <a:buFont typeface="Arial" panose="020B0604020202020204" pitchFamily="34" charset="0"/>
              <a:buChar char="•"/>
            </a:pPr>
            <a:r>
              <a:rPr lang="en-US" sz="900" dirty="0"/>
              <a:t>Websites experience over 30,000 cyber-attacks every day worldwide, showing how important strong security measures are for all modern businesses [9], [10]. </a:t>
            </a:r>
          </a:p>
          <a:p>
            <a:pPr indent="-228600" defTabSz="914400">
              <a:lnSpc>
                <a:spcPct val="110000"/>
              </a:lnSpc>
              <a:spcAft>
                <a:spcPts val="600"/>
              </a:spcAft>
              <a:buClr>
                <a:schemeClr val="accent1"/>
              </a:buClr>
              <a:buSzPct val="100000"/>
              <a:buFont typeface="Arial" panose="020B0604020202020204" pitchFamily="34" charset="0"/>
              <a:buChar char="•"/>
            </a:pPr>
            <a:endParaRPr lang="en-US" sz="500" dirty="0"/>
          </a:p>
        </p:txBody>
      </p:sp>
      <p:pic>
        <p:nvPicPr>
          <p:cNvPr id="3" name="Picture 2" descr="A logo for a spa&#10;&#10;AI-generated content may be incorrect.">
            <a:extLst>
              <a:ext uri="{FF2B5EF4-FFF2-40B4-BE49-F238E27FC236}">
                <a16:creationId xmlns:a16="http://schemas.microsoft.com/office/drawing/2014/main" id="{90FCF2ED-5487-94D4-C7DB-2D2D94DBCB30}"/>
              </a:ext>
            </a:extLst>
          </p:cNvPr>
          <p:cNvPicPr>
            <a:picLocks noChangeAspect="1"/>
          </p:cNvPicPr>
          <p:nvPr/>
        </p:nvPicPr>
        <p:blipFill>
          <a:blip r:embed="rId2"/>
          <a:stretch>
            <a:fillRect/>
          </a:stretch>
        </p:blipFill>
        <p:spPr>
          <a:xfrm>
            <a:off x="7300125" y="1079656"/>
            <a:ext cx="4339674" cy="4339674"/>
          </a:xfrm>
          <a:prstGeom prst="rect">
            <a:avLst/>
          </a:prstGeom>
        </p:spPr>
      </p:pic>
      <p:pic>
        <p:nvPicPr>
          <p:cNvPr id="17" name="Picture 16">
            <a:extLst>
              <a:ext uri="{FF2B5EF4-FFF2-40B4-BE49-F238E27FC236}">
                <a16:creationId xmlns:a16="http://schemas.microsoft.com/office/drawing/2014/main" id="{051D0F8B-A6FE-4009-88A1-49ABE7CEF2A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9" name="Straight Connector 18">
            <a:extLst>
              <a:ext uri="{FF2B5EF4-FFF2-40B4-BE49-F238E27FC236}">
                <a16:creationId xmlns:a16="http://schemas.microsoft.com/office/drawing/2014/main" id="{4C5057B3-E936-43A2-9EEE-514EF0434F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054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5C7A10E-6E94-4034-9FBD-411962C2E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F2719F-5829-FBD2-37F7-44AF0EF12E22}"/>
              </a:ext>
            </a:extLst>
          </p:cNvPr>
          <p:cNvSpPr>
            <a:spLocks noGrp="1"/>
          </p:cNvSpPr>
          <p:nvPr>
            <p:ph type="title"/>
          </p:nvPr>
        </p:nvSpPr>
        <p:spPr>
          <a:xfrm>
            <a:off x="6579648" y="804520"/>
            <a:ext cx="4078253" cy="1049235"/>
          </a:xfrm>
        </p:spPr>
        <p:txBody>
          <a:bodyPr vert="horz" lIns="91440" tIns="45720" rIns="91440" bIns="45720" rtlCol="0" anchor="b">
            <a:normAutofit/>
          </a:bodyPr>
          <a:lstStyle/>
          <a:p>
            <a:pPr algn="r"/>
            <a:r>
              <a:rPr lang="en-US" altLang="en-US"/>
              <a:t>6. Conclusion</a:t>
            </a:r>
            <a:br>
              <a:rPr lang="en-US" altLang="en-US"/>
            </a:br>
            <a:endParaRPr lang="en-US"/>
          </a:p>
        </p:txBody>
      </p:sp>
      <p:cxnSp>
        <p:nvCxnSpPr>
          <p:cNvPr id="13" name="Straight Connector 12">
            <a:extLst>
              <a:ext uri="{FF2B5EF4-FFF2-40B4-BE49-F238E27FC236}">
                <a16:creationId xmlns:a16="http://schemas.microsoft.com/office/drawing/2014/main" id="{35C22FBF-AF64-460D-B908-176652F5B4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821985"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
        <p:nvSpPr>
          <p:cNvPr id="15" name="Rectangle 14">
            <a:extLst>
              <a:ext uri="{FF2B5EF4-FFF2-40B4-BE49-F238E27FC236}">
                <a16:creationId xmlns:a16="http://schemas.microsoft.com/office/drawing/2014/main" id="{36BA04AF-97FE-49F0-90E1-033A8ACB2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3" name="Picture 2" descr="A logo for a spa&#10;&#10;AI-generated content may be incorrect.">
            <a:extLst>
              <a:ext uri="{FF2B5EF4-FFF2-40B4-BE49-F238E27FC236}">
                <a16:creationId xmlns:a16="http://schemas.microsoft.com/office/drawing/2014/main" id="{C1D392FC-9445-9C50-D661-B49DD2BA91A3}"/>
              </a:ext>
            </a:extLst>
          </p:cNvPr>
          <p:cNvPicPr>
            <a:picLocks noChangeAspect="1"/>
          </p:cNvPicPr>
          <p:nvPr/>
        </p:nvPicPr>
        <p:blipFill>
          <a:blip r:embed="rId2"/>
          <a:stretch>
            <a:fillRect/>
          </a:stretch>
        </p:blipFill>
        <p:spPr>
          <a:xfrm>
            <a:off x="1279869" y="805583"/>
            <a:ext cx="4660762" cy="4660762"/>
          </a:xfrm>
          <a:prstGeom prst="rect">
            <a:avLst/>
          </a:prstGeom>
        </p:spPr>
      </p:pic>
      <p:sp>
        <p:nvSpPr>
          <p:cNvPr id="6" name="TextBox 5">
            <a:extLst>
              <a:ext uri="{FF2B5EF4-FFF2-40B4-BE49-F238E27FC236}">
                <a16:creationId xmlns:a16="http://schemas.microsoft.com/office/drawing/2014/main" id="{2091F0B4-01D3-E59E-62C9-F4013F7105E8}"/>
              </a:ext>
            </a:extLst>
          </p:cNvPr>
          <p:cNvSpPr txBox="1"/>
          <p:nvPr/>
        </p:nvSpPr>
        <p:spPr>
          <a:xfrm>
            <a:off x="6251372" y="1866142"/>
            <a:ext cx="4570578" cy="3930502"/>
          </a:xfrm>
          <a:prstGeom prst="rect">
            <a:avLst/>
          </a:prstGeom>
        </p:spPr>
        <p:txBody>
          <a:bodyPr vert="horz" lIns="91440" tIns="45720" rIns="91440" bIns="45720" rtlCol="0" anchor="t">
            <a:normAutofit/>
          </a:bodyPr>
          <a:lstStyle/>
          <a:p>
            <a:pPr indent="-228600" algn="r" defTabSz="914400">
              <a:lnSpc>
                <a:spcPct val="110000"/>
              </a:lnSpc>
              <a:spcAft>
                <a:spcPts val="600"/>
              </a:spcAft>
              <a:buClr>
                <a:schemeClr val="accent1"/>
              </a:buClr>
              <a:buSzPct val="100000"/>
              <a:buFont typeface="Arial" panose="020B0604020202020204" pitchFamily="34" charset="0"/>
              <a:buChar char="•"/>
            </a:pPr>
            <a:r>
              <a:rPr lang="en-US" sz="1200" dirty="0"/>
              <a:t>This strategy provides Elite Wellness Spa with:</a:t>
            </a:r>
          </a:p>
          <a:p>
            <a:pPr indent="-228600" algn="r" defTabSz="914400">
              <a:lnSpc>
                <a:spcPct val="110000"/>
              </a:lnSpc>
              <a:spcAft>
                <a:spcPts val="600"/>
              </a:spcAft>
              <a:buClr>
                <a:schemeClr val="accent1"/>
              </a:buClr>
              <a:buSzPct val="100000"/>
              <a:buFont typeface="Arial" panose="020B0604020202020204" pitchFamily="34" charset="0"/>
              <a:buChar char="•"/>
            </a:pPr>
            <a:br>
              <a:rPr lang="en-US" sz="1200" dirty="0"/>
            </a:br>
            <a:endParaRPr lang="en-US" sz="1200" dirty="0"/>
          </a:p>
          <a:p>
            <a:pPr marL="285750" indent="-228600" algn="r" defTabSz="914400">
              <a:lnSpc>
                <a:spcPct val="110000"/>
              </a:lnSpc>
              <a:spcAft>
                <a:spcPts val="600"/>
              </a:spcAft>
              <a:buClr>
                <a:schemeClr val="accent1"/>
              </a:buClr>
              <a:buSzPct val="100000"/>
              <a:buFont typeface="Arial" panose="020B0604020202020204" pitchFamily="34" charset="0"/>
              <a:buChar char="•"/>
            </a:pPr>
            <a:r>
              <a:rPr lang="en-US" sz="1200" dirty="0"/>
              <a:t>A strong brand identity</a:t>
            </a:r>
          </a:p>
          <a:p>
            <a:pPr marL="285750" indent="-228600" algn="r" defTabSz="914400">
              <a:lnSpc>
                <a:spcPct val="110000"/>
              </a:lnSpc>
              <a:spcAft>
                <a:spcPts val="600"/>
              </a:spcAft>
              <a:buClr>
                <a:schemeClr val="accent1"/>
              </a:buClr>
              <a:buSzPct val="100000"/>
              <a:buFont typeface="Arial" panose="020B0604020202020204" pitchFamily="34" charset="0"/>
              <a:buChar char="•"/>
            </a:pPr>
            <a:r>
              <a:rPr lang="en-US" sz="1200" dirty="0"/>
              <a:t>An optimized online presence</a:t>
            </a:r>
          </a:p>
          <a:p>
            <a:pPr marL="285750" indent="-228600" algn="r" defTabSz="914400">
              <a:lnSpc>
                <a:spcPct val="110000"/>
              </a:lnSpc>
              <a:spcAft>
                <a:spcPts val="600"/>
              </a:spcAft>
              <a:buClr>
                <a:schemeClr val="accent1"/>
              </a:buClr>
              <a:buSzPct val="100000"/>
              <a:buFont typeface="Arial" panose="020B0604020202020204" pitchFamily="34" charset="0"/>
              <a:buChar char="•"/>
            </a:pPr>
            <a:r>
              <a:rPr lang="en-US" sz="1200" dirty="0"/>
              <a:t>A powerful digital marketing strategy</a:t>
            </a:r>
          </a:p>
          <a:p>
            <a:pPr marL="285750" indent="-228600" algn="r" defTabSz="914400">
              <a:lnSpc>
                <a:spcPct val="110000"/>
              </a:lnSpc>
              <a:spcAft>
                <a:spcPts val="600"/>
              </a:spcAft>
              <a:buClr>
                <a:schemeClr val="accent1"/>
              </a:buClr>
              <a:buSzPct val="100000"/>
              <a:buFont typeface="Arial" panose="020B0604020202020204" pitchFamily="34" charset="0"/>
              <a:buChar char="•"/>
            </a:pPr>
            <a:r>
              <a:rPr lang="en-US" sz="1200" dirty="0"/>
              <a:t>Secure cloud-supported infrastructure</a:t>
            </a:r>
          </a:p>
          <a:p>
            <a:pPr marL="285750" indent="-228600" algn="r" defTabSz="914400">
              <a:lnSpc>
                <a:spcPct val="110000"/>
              </a:lnSpc>
              <a:spcAft>
                <a:spcPts val="600"/>
              </a:spcAft>
              <a:buClr>
                <a:schemeClr val="accent1"/>
              </a:buClr>
              <a:buSzPct val="100000"/>
              <a:buFont typeface="Arial" panose="020B0604020202020204" pitchFamily="34" charset="0"/>
              <a:buChar char="•"/>
            </a:pPr>
            <a:r>
              <a:rPr lang="en-US" sz="1200" dirty="0"/>
              <a:t>Protection against modern cyber threats</a:t>
            </a:r>
          </a:p>
          <a:p>
            <a:pPr indent="-228600" algn="r" defTabSz="914400">
              <a:lnSpc>
                <a:spcPct val="110000"/>
              </a:lnSpc>
              <a:spcAft>
                <a:spcPts val="600"/>
              </a:spcAft>
              <a:buClr>
                <a:schemeClr val="accent1"/>
              </a:buClr>
              <a:buSzPct val="100000"/>
              <a:buFont typeface="Arial" panose="020B0604020202020204" pitchFamily="34" charset="0"/>
              <a:buChar char="•"/>
            </a:pPr>
            <a:br>
              <a:rPr lang="en-US" sz="1200" dirty="0"/>
            </a:br>
            <a:endParaRPr lang="en-US" sz="1200" dirty="0"/>
          </a:p>
          <a:p>
            <a:pPr indent="-228600" algn="r" defTabSz="914400">
              <a:lnSpc>
                <a:spcPct val="110000"/>
              </a:lnSpc>
              <a:spcAft>
                <a:spcPts val="600"/>
              </a:spcAft>
              <a:buClr>
                <a:schemeClr val="accent1"/>
              </a:buClr>
              <a:buSzPct val="100000"/>
              <a:buFont typeface="Arial" panose="020B0604020202020204" pitchFamily="34" charset="0"/>
              <a:buChar char="•"/>
            </a:pPr>
            <a:r>
              <a:rPr lang="en-US" sz="1200" dirty="0"/>
              <a:t>Together, these elements create a polished, luxury, and customer-focused online presence that reflects the essence of Elite Wellness Spa : </a:t>
            </a:r>
            <a:r>
              <a:rPr lang="en-US" sz="1200" b="1" dirty="0"/>
              <a:t>Rejuvenate, Refresh, Renew.</a:t>
            </a:r>
          </a:p>
          <a:p>
            <a:pPr indent="-228600" algn="r" defTabSz="914400">
              <a:lnSpc>
                <a:spcPct val="110000"/>
              </a:lnSpc>
              <a:spcAft>
                <a:spcPts val="600"/>
              </a:spcAft>
              <a:buClr>
                <a:schemeClr val="accent1"/>
              </a:buClr>
              <a:buSzPct val="100000"/>
              <a:buFont typeface="Arial" panose="020B0604020202020204" pitchFamily="34" charset="0"/>
              <a:buChar char="•"/>
            </a:pPr>
            <a:endParaRPr lang="en-US" sz="1200" dirty="0"/>
          </a:p>
        </p:txBody>
      </p:sp>
      <p:pic>
        <p:nvPicPr>
          <p:cNvPr id="17" name="Picture 16">
            <a:extLst>
              <a:ext uri="{FF2B5EF4-FFF2-40B4-BE49-F238E27FC236}">
                <a16:creationId xmlns:a16="http://schemas.microsoft.com/office/drawing/2014/main" id="{88AB0847-50BE-402D-AC57-631B527830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srcRect t="2769" b="-2769"/>
          <a:stretch/>
        </p:blipFill>
        <p:spPr>
          <a:xfrm>
            <a:off x="0" y="6135624"/>
            <a:ext cx="12192000" cy="742950"/>
          </a:xfrm>
          <a:prstGeom prst="rect">
            <a:avLst/>
          </a:prstGeom>
        </p:spPr>
      </p:pic>
      <p:cxnSp>
        <p:nvCxnSpPr>
          <p:cNvPr id="19" name="Straight Connector 18">
            <a:extLst>
              <a:ext uri="{FF2B5EF4-FFF2-40B4-BE49-F238E27FC236}">
                <a16:creationId xmlns:a16="http://schemas.microsoft.com/office/drawing/2014/main" id="{BE786E6D-99DF-4CDA-B4C3-815FDAA5FF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030321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EE69F-B9CB-28E9-7B88-DA978E75B223}"/>
              </a:ext>
            </a:extLst>
          </p:cNvPr>
          <p:cNvSpPr>
            <a:spLocks noGrp="1"/>
          </p:cNvSpPr>
          <p:nvPr>
            <p:ph type="title"/>
          </p:nvPr>
        </p:nvSpPr>
        <p:spPr>
          <a:xfrm>
            <a:off x="1593312" y="-109881"/>
            <a:ext cx="9520158" cy="1049235"/>
          </a:xfrm>
        </p:spPr>
        <p:txBody>
          <a:bodyPr/>
          <a:lstStyle/>
          <a:p>
            <a:r>
              <a:rPr lang="en-US" dirty="0"/>
              <a:t>References</a:t>
            </a:r>
          </a:p>
        </p:txBody>
      </p:sp>
      <p:sp>
        <p:nvSpPr>
          <p:cNvPr id="4" name="Rectangle 1">
            <a:extLst>
              <a:ext uri="{FF2B5EF4-FFF2-40B4-BE49-F238E27FC236}">
                <a16:creationId xmlns:a16="http://schemas.microsoft.com/office/drawing/2014/main" id="{3060D7FC-18CE-CAB8-4376-F3A78E1742B4}"/>
              </a:ext>
            </a:extLst>
          </p:cNvPr>
          <p:cNvSpPr>
            <a:spLocks noGrp="1" noChangeArrowheads="1"/>
          </p:cNvSpPr>
          <p:nvPr>
            <p:ph idx="1"/>
          </p:nvPr>
        </p:nvSpPr>
        <p:spPr bwMode="auto">
          <a:xfrm>
            <a:off x="1395045" y="1036114"/>
            <a:ext cx="10084144"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rgbClr val="000000"/>
                </a:solidFill>
                <a:effectLst/>
                <a:latin typeface="ACADEMY ENGRAVED LET PLAIN:1.0" panose="02000000000000000000" pitchFamily="2" charset="0"/>
              </a:rPr>
              <a:t>[1] P. Kotler and K. Keller,</a:t>
            </a: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 </a:t>
            </a:r>
            <a:r>
              <a:rPr kumimoji="0" lang="en-US" altLang="en-US" sz="1600" b="0" i="1" u="none" strike="noStrike" cap="none" normalizeH="0" baseline="0" dirty="0">
                <a:ln>
                  <a:noFill/>
                </a:ln>
                <a:solidFill>
                  <a:srgbClr val="000000"/>
                </a:solidFill>
                <a:effectLst/>
                <a:latin typeface="ACADEMY ENGRAVED LET PLAIN:1.0" panose="02000000000000000000" pitchFamily="2" charset="0"/>
              </a:rPr>
              <a:t>Marketing Management</a:t>
            </a: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 15th ed. Pearson, 2016.</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[2] J. Patel, “Digital marketing strategies for small business growth,” </a:t>
            </a:r>
            <a:r>
              <a:rPr kumimoji="0" lang="en-US" altLang="en-US" sz="1600" b="0" i="1" u="none" strike="noStrike" cap="none" normalizeH="0" baseline="0" dirty="0">
                <a:ln>
                  <a:noFill/>
                </a:ln>
                <a:solidFill>
                  <a:srgbClr val="000000"/>
                </a:solidFill>
                <a:effectLst/>
                <a:latin typeface="ACADEMY ENGRAVED LET PLAIN:1.0" panose="02000000000000000000" pitchFamily="2" charset="0"/>
              </a:rPr>
              <a:t>International Journal of Online Marketing</a:t>
            </a: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 vol. 8, no. 3, pp. 45–57, 2020.</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[3] S. Chaffey and F. Ellis-Chadwick, </a:t>
            </a:r>
            <a:r>
              <a:rPr kumimoji="0" lang="en-US" altLang="en-US" sz="1600" b="0" i="1" u="none" strike="noStrike" cap="none" normalizeH="0" baseline="0" dirty="0">
                <a:ln>
                  <a:noFill/>
                </a:ln>
                <a:solidFill>
                  <a:srgbClr val="000000"/>
                </a:solidFill>
                <a:effectLst/>
                <a:latin typeface="ACADEMY ENGRAVED LET PLAIN:1.0" panose="02000000000000000000" pitchFamily="2" charset="0"/>
              </a:rPr>
              <a:t>Digital Marketing: Strategy, Implementation and Practice</a:t>
            </a: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 8th ed. Pearson, 2019.</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[4] M. Evans, “Social media branding approaches in modern business,” </a:t>
            </a:r>
            <a:r>
              <a:rPr kumimoji="0" lang="en-US" altLang="en-US" sz="1600" b="0" i="1" u="none" strike="noStrike" cap="none" normalizeH="0" baseline="0" dirty="0">
                <a:ln>
                  <a:noFill/>
                </a:ln>
                <a:solidFill>
                  <a:srgbClr val="000000"/>
                </a:solidFill>
                <a:effectLst/>
                <a:latin typeface="ACADEMY ENGRAVED LET PLAIN:1.0" panose="02000000000000000000" pitchFamily="2" charset="0"/>
              </a:rPr>
              <a:t>Journal of Brand Strategy</a:t>
            </a: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 vol. 7, no. 2, pp. 101–112, 2018.</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[5] B. Fischman, “Search engine optimization: Best practices and trends,” </a:t>
            </a:r>
            <a:r>
              <a:rPr kumimoji="0" lang="en-US" altLang="en-US" sz="1600" b="0" i="1" u="none" strike="noStrike" cap="none" normalizeH="0" baseline="0" dirty="0">
                <a:ln>
                  <a:noFill/>
                </a:ln>
                <a:solidFill>
                  <a:srgbClr val="000000"/>
                </a:solidFill>
                <a:effectLst/>
                <a:latin typeface="ACADEMY ENGRAVED LET PLAIN:1.0" panose="02000000000000000000" pitchFamily="2" charset="0"/>
              </a:rPr>
              <a:t>Journal of Digital Commerce</a:t>
            </a: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 vol. 5, no. 4, pp. 23–34, 2021.</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[6] Amazon Web Services, “Cloud computing benefits,” AWS Whitepaper, 2020. [Online]. Available: </a:t>
            </a:r>
            <a:r>
              <a:rPr kumimoji="0" lang="en-US" altLang="en-US" sz="1600" b="0" i="0" u="none" strike="noStrike" cap="none" normalizeH="0" baseline="0" dirty="0">
                <a:ln>
                  <a:noFill/>
                </a:ln>
                <a:solidFill>
                  <a:srgbClr val="000000"/>
                </a:solidFill>
                <a:effectLst/>
                <a:latin typeface="ACADEMY ENGRAVED LET PLAIN:1.0" panose="02000000000000000000" pitchFamily="2" charset="0"/>
                <a:hlinkClick r:id="rId2"/>
              </a:rPr>
              <a:t>https://aws.amazon.com/whitepapers/</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[7] Microsoft Azure, “Introduction to cloud services,” Microsoft Documentation, 2021. [Online]. Available: </a:t>
            </a:r>
            <a:r>
              <a:rPr kumimoji="0" lang="en-US" altLang="en-US" sz="1600" b="0" i="0" u="none" strike="noStrike" cap="none" normalizeH="0" baseline="0" dirty="0">
                <a:ln>
                  <a:noFill/>
                </a:ln>
                <a:solidFill>
                  <a:srgbClr val="000000"/>
                </a:solidFill>
                <a:effectLst/>
                <a:latin typeface="ACADEMY ENGRAVED LET PLAIN:1.0" panose="02000000000000000000" pitchFamily="2" charset="0"/>
                <a:hlinkClick r:id="rId3"/>
              </a:rPr>
              <a:t>https://azure.microsoft.com</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[8] A. Marinos and G. Briscoe, “Community cloud computing,” in </a:t>
            </a:r>
            <a:r>
              <a:rPr kumimoji="0" lang="en-US" altLang="en-US" sz="1600" b="0" i="1" u="none" strike="noStrike" cap="none" normalizeH="0" baseline="0" dirty="0">
                <a:ln>
                  <a:noFill/>
                </a:ln>
                <a:solidFill>
                  <a:srgbClr val="000000"/>
                </a:solidFill>
                <a:effectLst/>
                <a:latin typeface="ACADEMY ENGRAVED LET PLAIN:1.0" panose="02000000000000000000" pitchFamily="2" charset="0"/>
              </a:rPr>
              <a:t>Proc. IEEE Cloud</a:t>
            </a: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 2009, pp. 472–477.</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[9] European Union Agency for Cybersecurity (ENISA), “Cybersecurity threats and best practices,” ENISA Report, 2021.</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[10] OWASP Foundation, “Top 10 Web Application Security Risks,” OWASP, 2021.</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[11] S. Garfinkel and G. Spafford, </a:t>
            </a:r>
            <a:r>
              <a:rPr kumimoji="0" lang="en-US" altLang="en-US" sz="1600" b="0" i="1" u="none" strike="noStrike" cap="none" normalizeH="0" baseline="0" dirty="0">
                <a:ln>
                  <a:noFill/>
                </a:ln>
                <a:solidFill>
                  <a:srgbClr val="000000"/>
                </a:solidFill>
                <a:effectLst/>
                <a:latin typeface="ACADEMY ENGRAVED LET PLAIN:1.0" panose="02000000000000000000" pitchFamily="2" charset="0"/>
              </a:rPr>
              <a:t>Web Security, Privacy and Commerce</a:t>
            </a: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 2nd ed. O’Reilly Media, 2002.</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000000"/>
                </a:solidFill>
                <a:effectLst/>
                <a:latin typeface="ACADEMY ENGRAVED LET PLAIN:1.0" panose="02000000000000000000" pitchFamily="2" charset="0"/>
              </a:rPr>
              <a:t>[12] Information Commissioner’s Office (ICO), “Guide to GDPR,” UK ICO, 2018. [Online]. Available: </a:t>
            </a:r>
            <a:r>
              <a:rPr kumimoji="0" lang="en-US" altLang="en-US" sz="1600" b="0" i="0" u="none" strike="noStrike" cap="none" normalizeH="0" baseline="0" dirty="0">
                <a:ln>
                  <a:noFill/>
                </a:ln>
                <a:solidFill>
                  <a:srgbClr val="000000"/>
                </a:solidFill>
                <a:effectLst/>
                <a:latin typeface="ACADEMY ENGRAVED LET PLAIN:1.0" panose="02000000000000000000" pitchFamily="2" charset="0"/>
                <a:hlinkClick r:id="rId4"/>
              </a:rPr>
              <a:t>https://ico.org.uk</a:t>
            </a:r>
            <a:endParaRPr kumimoji="0" lang="en-US" altLang="en-US" sz="1600" b="0" i="0" u="none" strike="noStrike" cap="none" normalizeH="0" baseline="0" dirty="0">
              <a:ln>
                <a:noFill/>
              </a:ln>
              <a:solidFill>
                <a:schemeClr val="tx1"/>
              </a:solidFill>
              <a:effectLst/>
              <a:latin typeface="ACADEMY ENGRAVED LET PLAIN:1.0" panose="02000000000000000000" pitchFamily="2" charset="0"/>
            </a:endParaRPr>
          </a:p>
        </p:txBody>
      </p:sp>
      <p:pic>
        <p:nvPicPr>
          <p:cNvPr id="3" name="Picture 2" descr="A logo for a spa&#10;&#10;AI-generated content may be incorrect.">
            <a:extLst>
              <a:ext uri="{FF2B5EF4-FFF2-40B4-BE49-F238E27FC236}">
                <a16:creationId xmlns:a16="http://schemas.microsoft.com/office/drawing/2014/main" id="{EDE4EA04-7758-0948-34AC-84297EB2C07A}"/>
              </a:ext>
            </a:extLst>
          </p:cNvPr>
          <p:cNvPicPr>
            <a:picLocks noChangeAspect="1"/>
          </p:cNvPicPr>
          <p:nvPr/>
        </p:nvPicPr>
        <p:blipFill>
          <a:blip r:embed="rId5"/>
          <a:stretch>
            <a:fillRect/>
          </a:stretch>
        </p:blipFill>
        <p:spPr>
          <a:xfrm>
            <a:off x="11113470" y="0"/>
            <a:ext cx="1073023" cy="1073023"/>
          </a:xfrm>
          <a:prstGeom prst="rect">
            <a:avLst/>
          </a:prstGeom>
        </p:spPr>
      </p:pic>
    </p:spTree>
    <p:extLst>
      <p:ext uri="{BB962C8B-B14F-4D97-AF65-F5344CB8AC3E}">
        <p14:creationId xmlns:p14="http://schemas.microsoft.com/office/powerpoint/2010/main" val="39319356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docProps/app.xml><?xml version="1.0" encoding="utf-8"?>
<Properties xmlns="http://schemas.openxmlformats.org/officeDocument/2006/extended-properties" xmlns:vt="http://schemas.openxmlformats.org/officeDocument/2006/docPropsVTypes">
  <Template>Gallery</Template>
  <TotalTime>285</TotalTime>
  <Words>1635</Words>
  <Application>Microsoft Macintosh PowerPoint</Application>
  <PresentationFormat>Widescreen</PresentationFormat>
  <Paragraphs>160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ACADEMY ENGRAVED LET PLAIN:1.0</vt:lpstr>
      <vt:lpstr>Arial</vt:lpstr>
      <vt:lpstr>Palatino Linotype</vt:lpstr>
      <vt:lpstr>Gallery</vt:lpstr>
      <vt:lpstr>Elite Wellness Spa –  Online Presence Development Plan</vt:lpstr>
      <vt:lpstr>1. Introduction </vt:lpstr>
      <vt:lpstr>2. Brand Identity</vt:lpstr>
      <vt:lpstr>PowerPoint Presentation</vt:lpstr>
      <vt:lpstr>3. Marketing Strategy</vt:lpstr>
      <vt:lpstr>PowerPoint Presentation</vt:lpstr>
      <vt:lpstr>PowerPoint Presentation</vt:lpstr>
      <vt:lpstr>PowerPoint Presentation</vt:lpstr>
      <vt:lpstr>PowerPoint Presentation</vt:lpstr>
      <vt:lpstr>5. Security Measures </vt:lpstr>
      <vt:lpstr>6.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Mirela Gerasimova Balabanova-Kehayova (2326292)</dc:creator>
  <cp:lastModifiedBy>Mirela Gerasimova Balabanova-Kehayova (2326292)</cp:lastModifiedBy>
  <cp:revision>3</cp:revision>
  <dcterms:created xsi:type="dcterms:W3CDTF">2025-11-21T07:46:34Z</dcterms:created>
  <dcterms:modified xsi:type="dcterms:W3CDTF">2025-12-11T10:29:52Z</dcterms:modified>
</cp:coreProperties>
</file>