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953" r:id="rId1"/>
  </p:sldMasterIdLst>
  <p:sldIdLst>
    <p:sldId id="257" r:id="rId2"/>
    <p:sldId id="256" r:id="rId3"/>
    <p:sldId id="258" r:id="rId4"/>
    <p:sldId id="259" r:id="rId5"/>
    <p:sldId id="261" r:id="rId6"/>
    <p:sldId id="262" r:id="rId7"/>
    <p:sldId id="263" r:id="rId8"/>
    <p:sldId id="260"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purl.oclc.org/ooxml/drawingml/main" xmlns:r="http://purl.oclc.org/ooxml/officeDocument/relationships" xmlns:p="http://purl.oclc.org/ooxml/presentationml/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purl.oclc.org/ooxml/drawingml/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
            </a:schemeClr>
          </a:solidFill>
        </a:fill>
      </a:tcStyle>
    </a:wholeTbl>
    <a:band1H>
      <a:tcStyle>
        <a:tcBdr/>
        <a:fill>
          <a:solidFill>
            <a:schemeClr val="accent1">
              <a:tint val="40%"/>
            </a:schemeClr>
          </a:solidFill>
        </a:fill>
      </a:tcStyle>
    </a:band1H>
    <a:band2H>
      <a:tcStyle>
        <a:tcBdr/>
      </a:tcStyle>
    </a:band2H>
    <a:band1V>
      <a:tcStyle>
        <a:tcBdr/>
        <a:fill>
          <a:solidFill>
            <a:schemeClr val="accent1">
              <a:tint val="4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purl.oclc.org/ooxml/drawingml/main" xmlns:r="http://purl.oclc.org/ooxml/officeDocument/relationships" xmlns:p="http://purl.oclc.org/ooxml/presentationml/main" lastView="sldThumbnailView">
  <p:normalViewPr horzBarState="maximized">
    <p:restoredLeft sz="15.993%" autoAdjust="0"/>
    <p:restoredTop sz="94.66%"/>
  </p:normalViewPr>
  <p:slideViewPr>
    <p:cSldViewPr snapToGrid="0">
      <p:cViewPr varScale="1">
        <p:scale>
          <a:sx n="67" d="100"/>
          <a:sy n="67" d="100"/>
        </p:scale>
        <p:origin x="81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purl.oclc.org/ooxml/officeDocument/relationships/slide" Target="slides/slide7.xml"/><Relationship Id="rId13" Type="http://purl.oclc.org/ooxml/officeDocument/relationships/theme" Target="theme/theme1.xml"/><Relationship Id="rId3" Type="http://purl.oclc.org/ooxml/officeDocument/relationships/slide" Target="slides/slide2.xml"/><Relationship Id="rId7" Type="http://purl.oclc.org/ooxml/officeDocument/relationships/slide" Target="slides/slide6.xml"/><Relationship Id="rId12" Type="http://purl.oclc.org/ooxml/officeDocument/relationships/viewProps" Target="viewProps.xml"/><Relationship Id="rId2" Type="http://purl.oclc.org/ooxml/officeDocument/relationships/slide" Target="slides/slide1.xml"/><Relationship Id="rId1" Type="http://purl.oclc.org/ooxml/officeDocument/relationships/slideMaster" Target="slideMasters/slideMaster1.xml"/><Relationship Id="rId6" Type="http://purl.oclc.org/ooxml/officeDocument/relationships/slide" Target="slides/slide5.xml"/><Relationship Id="rId11" Type="http://purl.oclc.org/ooxml/officeDocument/relationships/presProps" Target="presProps.xml"/><Relationship Id="rId5" Type="http://purl.oclc.org/ooxml/officeDocument/relationships/slide" Target="slides/slide4.xml"/><Relationship Id="rId10" Type="http://purl.oclc.org/ooxml/officeDocument/relationships/slide" Target="slides/slide9.xml"/><Relationship Id="rId4" Type="http://purl.oclc.org/ooxml/officeDocument/relationships/slide" Target="slides/slide3.xml"/><Relationship Id="rId9" Type="http://purl.oclc.org/ooxml/officeDocument/relationships/slide" Target="slides/slide8.xml"/><Relationship Id="rId14" Type="http://purl.oclc.org/ooxml/officeDocument/relationships/tableStyles" Target="tableStyles.xml"/></Relationships>
</file>

<file path=ppt/slideLayouts/_rels/slideLayout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6.xml.rels><?xml version="1.0" encoding="UTF-8" standalone="yes"?>
<Relationships xmlns="http://schemas.openxmlformats.org/package/2006/relationships"><Relationship Id="rId1" Type="http://purl.oclc.org/ooxml/officeDocument/relationships/slideMaster" Target="../slideMasters/slideMaster1.xml"/></Relationships>
</file>

<file path=ppt/slideLayouts/slideLayout1.xml><?xml version="1.0" encoding="utf-8"?>
<p:sldLayout xmlns:a="http://purl.oclc.org/ooxml/drawingml/main" xmlns:r="http://purl.oclc.org/ooxml/officeDocument/relationships" xmlns:p="http://purl.oclc.org/ooxml/presentationml/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
                <a:alpha val="66%"/>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
                <a:alpha val="5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
                <a:alpha val="66%"/>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
                    <a:lumOff val="50%"/>
                  </a:schemeClr>
                </a:solidFill>
              </a:defRPr>
            </a:lvl1pPr>
            <a:lvl2pPr marL="457200" indent="0" algn="ctr">
              <a:buNone/>
              <a:defRPr>
                <a:solidFill>
                  <a:schemeClr val="tx1">
                    <a:tint val="75%"/>
                  </a:schemeClr>
                </a:solidFill>
              </a:defRPr>
            </a:lvl2pPr>
            <a:lvl3pPr marL="914400" indent="0" algn="ctr">
              <a:buNone/>
              <a:defRPr>
                <a:solidFill>
                  <a:schemeClr val="tx1">
                    <a:tint val="75%"/>
                  </a:schemeClr>
                </a:solidFill>
              </a:defRPr>
            </a:lvl3pPr>
            <a:lvl4pPr marL="1371600" indent="0" algn="ctr">
              <a:buNone/>
              <a:defRPr>
                <a:solidFill>
                  <a:schemeClr val="tx1">
                    <a:tint val="75%"/>
                  </a:schemeClr>
                </a:solidFill>
              </a:defRPr>
            </a:lvl4pPr>
            <a:lvl5pPr marL="1828800" indent="0" algn="ctr">
              <a:buNone/>
              <a:defRPr>
                <a:solidFill>
                  <a:schemeClr val="tx1">
                    <a:tint val="75%"/>
                  </a:schemeClr>
                </a:solidFill>
              </a:defRPr>
            </a:lvl5pPr>
            <a:lvl6pPr marL="2286000" indent="0" algn="ctr">
              <a:buNone/>
              <a:defRPr>
                <a:solidFill>
                  <a:schemeClr val="tx1">
                    <a:tint val="75%"/>
                  </a:schemeClr>
                </a:solidFill>
              </a:defRPr>
            </a:lvl6pPr>
            <a:lvl7pPr marL="2743200" indent="0" algn="ctr">
              <a:buNone/>
              <a:defRPr>
                <a:solidFill>
                  <a:schemeClr val="tx1">
                    <a:tint val="75%"/>
                  </a:schemeClr>
                </a:solidFill>
              </a:defRPr>
            </a:lvl7pPr>
            <a:lvl8pPr marL="3200400" indent="0" algn="ctr">
              <a:buNone/>
              <a:defRPr>
                <a:solidFill>
                  <a:schemeClr val="tx1">
                    <a:tint val="75%"/>
                  </a:schemeClr>
                </a:solidFill>
              </a:defRPr>
            </a:lvl8pPr>
            <a:lvl9pPr marL="3657600" indent="0" algn="ctr">
              <a:buNone/>
              <a:defRPr>
                <a:solidFill>
                  <a:schemeClr val="tx1">
                    <a:tint val="75%"/>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0977E2-0D85-42D0-8DD3-7985230F64C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102015199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0977E2-0D85-42D0-8DD3-7985230F64C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2376511686"/>
      </p:ext>
    </p:extLst>
  </p:cSld>
  <p:clrMapOvr>
    <a:masterClrMapping/>
  </p:clrMapOvr>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
                    <a:lumOff val="50%"/>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0977E2-0D85-42D0-8DD3-7985230F64C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2189634785"/>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0977E2-0D85-42D0-8DD3-7985230F64CF}"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706218084"/>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0977E2-0D85-42D0-8DD3-7985230F64CF}" type="datetimeFigureOut">
              <a:rPr lang="en-GB" smtClean="0"/>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3788623632"/>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0977E2-0D85-42D0-8DD3-7985230F64CF}" type="datetimeFigureOut">
              <a:rPr lang="en-GB" smtClean="0"/>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917393259"/>
      </p:ext>
    </p:extLst>
  </p:cSld>
  <p:clrMapOvr>
    <a:masterClrMapping/>
  </p:clrMapOvr>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0977E2-0D85-42D0-8DD3-7985230F64CF}" type="datetimeFigureOut">
              <a:rPr lang="en-GB" smtClean="0"/>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308122288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B0977E2-0D85-42D0-8DD3-7985230F64CF}"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4210482015"/>
      </p:ext>
    </p:extLst>
  </p:cSld>
  <p:clrMapOvr>
    <a:masterClrMapping/>
  </p:clrMapOvr>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0B780-05EC-4770-AF4D-D97B5C559941}" type="slidenum">
              <a:rPr lang="en-GB" smtClean="0"/>
              <a:t>‹#›</a:t>
            </a:fld>
            <a:endParaRPr lang="en-GB"/>
          </a:p>
        </p:txBody>
      </p:sp>
      <p:sp>
        <p:nvSpPr>
          <p:cNvPr id="5" name="Date Placeholder 4"/>
          <p:cNvSpPr>
            <a:spLocks noGrp="1"/>
          </p:cNvSpPr>
          <p:nvPr>
            <p:ph type="dt" sz="half" idx="10"/>
          </p:nvPr>
        </p:nvSpPr>
        <p:spPr/>
        <p:txBody>
          <a:bodyPr/>
          <a:lstStyle/>
          <a:p>
            <a:fld id="{AB0977E2-0D85-42D0-8DD3-7985230F64CF}" type="datetimeFigureOut">
              <a:rPr lang="en-GB" smtClean="0"/>
              <a:t>15/11/2018</a:t>
            </a:fld>
            <a:endParaRPr lang="en-GB"/>
          </a:p>
        </p:txBody>
      </p:sp>
    </p:spTree>
    <p:extLst>
      <p:ext uri="{BB962C8B-B14F-4D97-AF65-F5344CB8AC3E}">
        <p14:creationId xmlns:p14="http://schemas.microsoft.com/office/powerpoint/2010/main" val="3129841533"/>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
                    <a:lumOff val="25%"/>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0977E2-0D85-42D0-8DD3-7985230F64C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321766698"/>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
                    <a:lumOff val="5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
                    <a:lumOff val="25%"/>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0977E2-0D85-42D0-8DD3-7985230F64C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0B780-05EC-4770-AF4D-D97B5C55994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
                    <a:lumOff val="4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
                    <a:lumOff val="40%"/>
                  </a:schemeClr>
                </a:solidFill>
                <a:effectLst/>
                <a:latin typeface="Arial"/>
              </a:rPr>
              <a:t>”</a:t>
            </a:r>
          </a:p>
        </p:txBody>
      </p:sp>
    </p:spTree>
    <p:extLst>
      <p:ext uri="{BB962C8B-B14F-4D97-AF65-F5344CB8AC3E}">
        <p14:creationId xmlns:p14="http://schemas.microsoft.com/office/powerpoint/2010/main" val="2678615716"/>
      </p:ext>
    </p:extLst>
  </p:cSld>
  <p:clrMapOvr>
    <a:masterClrMapping/>
  </p:clrMapOvr>
</p:sldLayout>
</file>

<file path=ppt/slideLayouts/slideLayout12.xml><?xml version="1.0" encoding="utf-8"?>
<p:sldLayout xmlns:a="http://purl.oclc.org/ooxml/drawingml/main" xmlns:r="http://purl.oclc.org/ooxml/officeDocument/relationships" xmlns:p="http://purl.oclc.org/ooxml/presentationml/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
                    <a:lumOff val="25%"/>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0977E2-0D85-42D0-8DD3-7985230F64C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3111499456"/>
      </p:ext>
    </p:extLst>
  </p:cSld>
  <p:clrMapOvr>
    <a:masterClrMapping/>
  </p:clrMapOvr>
</p:sldLayout>
</file>

<file path=ppt/slideLayouts/slideLayout13.xml><?xml version="1.0" encoding="utf-8"?>
<p:sldLayout xmlns:a="http://purl.oclc.org/ooxml/drawingml/main" xmlns:r="http://purl.oclc.org/ooxml/officeDocument/relationships" xmlns:p="http://purl.oclc.org/ooxml/presentationml/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
                    <a:lumOff val="25%"/>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
                    <a:lumOff val="50%"/>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0977E2-0D85-42D0-8DD3-7985230F64C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0B780-05EC-4770-AF4D-D97B5C55994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
                    <a:lumOff val="4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
                    <a:lumOff val="40%"/>
                  </a:schemeClr>
                </a:solidFill>
                <a:effectLst/>
                <a:latin typeface="Arial"/>
              </a:rPr>
              <a:t>”</a:t>
            </a:r>
          </a:p>
        </p:txBody>
      </p:sp>
    </p:spTree>
    <p:extLst>
      <p:ext uri="{BB962C8B-B14F-4D97-AF65-F5344CB8AC3E}">
        <p14:creationId xmlns:p14="http://schemas.microsoft.com/office/powerpoint/2010/main" val="3246523151"/>
      </p:ext>
    </p:extLst>
  </p:cSld>
  <p:clrMapOvr>
    <a:masterClrMapping/>
  </p:clrMapOvr>
</p:sldLayout>
</file>

<file path=ppt/slideLayouts/slideLayout14.xml><?xml version="1.0" encoding="utf-8"?>
<p:sldLayout xmlns:a="http://purl.oclc.org/ooxml/drawingml/main" xmlns:r="http://purl.oclc.org/ooxml/officeDocument/relationships" xmlns:p="http://purl.oclc.org/ooxml/presentationml/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
                    <a:lumOff val="50%"/>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0977E2-0D85-42D0-8DD3-7985230F64C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2299238170"/>
      </p:ext>
    </p:extLst>
  </p:cSld>
  <p:clrMapOvr>
    <a:masterClrMapping/>
  </p:clrMapOvr>
</p:sldLayout>
</file>

<file path=ppt/slideLayouts/slideLayout15.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0977E2-0D85-42D0-8DD3-7985230F64C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1209957929"/>
      </p:ext>
    </p:extLst>
  </p:cSld>
  <p:clrMapOvr>
    <a:masterClrMapping/>
  </p:clrMapOvr>
</p:sldLayout>
</file>

<file path=ppt/slideLayouts/slideLayout16.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0977E2-0D85-42D0-8DD3-7985230F64C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0B780-05EC-4770-AF4D-D97B5C559941}" type="slidenum">
              <a:rPr lang="en-GB" smtClean="0"/>
              <a:t>‹#›</a:t>
            </a:fld>
            <a:endParaRPr lang="en-GB"/>
          </a:p>
        </p:txBody>
      </p:sp>
    </p:spTree>
    <p:extLst>
      <p:ext uri="{BB962C8B-B14F-4D97-AF65-F5344CB8AC3E}">
        <p14:creationId xmlns:p14="http://schemas.microsoft.com/office/powerpoint/2010/main" val="3242978427"/>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13" Type="http://purl.oclc.org/ooxml/officeDocument/relationships/slideLayout" Target="../slideLayouts/slideLayout13.xml"/><Relationship Id="rId3" Type="http://purl.oclc.org/ooxml/officeDocument/relationships/slideLayout" Target="../slideLayouts/slideLayout3.xml"/><Relationship Id="rId7" Type="http://purl.oclc.org/ooxml/officeDocument/relationships/slideLayout" Target="../slideLayouts/slideLayout7.xml"/><Relationship Id="rId12" Type="http://purl.oclc.org/ooxml/officeDocument/relationships/slideLayout" Target="../slideLayouts/slideLayout12.xml"/><Relationship Id="rId17" Type="http://purl.oclc.org/ooxml/officeDocument/relationships/theme" Target="../theme/theme1.xml"/><Relationship Id="rId2" Type="http://purl.oclc.org/ooxml/officeDocument/relationships/slideLayout" Target="../slideLayouts/slideLayout2.xml"/><Relationship Id="rId16" Type="http://purl.oclc.org/ooxml/officeDocument/relationships/slideLayout" Target="../slideLayouts/slideLayout16.xml"/><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5" Type="http://purl.oclc.org/ooxml/officeDocument/relationships/slideLayout" Target="../slideLayouts/slideLayout15.xml"/><Relationship Id="rId10" Type="http://purl.oclc.org/ooxml/officeDocument/relationships/slideLayout" Target="../slideLayouts/slideLayout10.xml"/><Relationship Id="rId4" Type="http://purl.oclc.org/ooxml/officeDocument/relationships/slideLayout" Target="../slideLayouts/slideLayout4.xml"/><Relationship Id="rId9" Type="http://purl.oclc.org/ooxml/officeDocument/relationships/slideLayout" Target="../slideLayouts/slideLayout9.xml"/><Relationship Id="rId14" Type="http://purl.oclc.org/ooxml/officeDocument/relationships/slideLayout" Target="../slideLayouts/slideLayout14.xml"/></Relationships>
</file>

<file path=ppt/slideMasters/slideMaster1.xml><?xml version="1.0" encoding="utf-8"?>
<p:sldMaster xmlns:a="http://purl.oclc.org/ooxml/drawingml/main" xmlns:r="http://purl.oclc.org/ooxml/officeDocument/relationships" xmlns:p="http://purl.oclc.org/ooxml/presentationml/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
                <a:alpha val="66%"/>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
                <a:alpha val="5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
                <a:alpha val="66%"/>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
                  </a:schemeClr>
                </a:solidFill>
              </a:defRPr>
            </a:lvl1pPr>
          </a:lstStyle>
          <a:p>
            <a:fld id="{AB0977E2-0D85-42D0-8DD3-7985230F64CF}" type="datetimeFigureOut">
              <a:rPr lang="en-GB" smtClean="0"/>
              <a:t>15/11/2018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0B780-05EC-4770-AF4D-D97B5C559941}" type="slidenum">
              <a:rPr lang="en-GB" smtClean="0"/>
              <a:t>‹#›</a:t>
            </a:fld>
            <a:endParaRPr lang="en-GB"/>
          </a:p>
        </p:txBody>
      </p:sp>
    </p:spTree>
    <p:extLst>
      <p:ext uri="{BB962C8B-B14F-4D97-AF65-F5344CB8AC3E}">
        <p14:creationId xmlns:p14="http://schemas.microsoft.com/office/powerpoint/2010/main" val="482905623"/>
      </p:ext>
    </p:extLst>
  </p:cSld>
  <p:clrMap bg1="lt1" tx1="dk1" bg2="lt2" tx2="dk2" accent1="accent1" accent2="accent2" accent3="accent3" accent4="accent4" accent5="accent5" accent6="accent6" hlink="hlink" folHlink="folHlink"/>
  <p:sldLayoutIdLst>
    <p:sldLayoutId id="2147483954" r:id="rId1"/>
    <p:sldLayoutId id="2147483955" r:id="rId2"/>
    <p:sldLayoutId id="2147483956" r:id="rId3"/>
    <p:sldLayoutId id="2147483957" r:id="rId4"/>
    <p:sldLayoutId id="2147483958" r:id="rId5"/>
    <p:sldLayoutId id="2147483959" r:id="rId6"/>
    <p:sldLayoutId id="2147483960" r:id="rId7"/>
    <p:sldLayoutId id="2147483961" r:id="rId8"/>
    <p:sldLayoutId id="2147483962" r:id="rId9"/>
    <p:sldLayoutId id="2147483963" r:id="rId10"/>
    <p:sldLayoutId id="2147483964" r:id="rId11"/>
    <p:sldLayoutId id="2147483965" r:id="rId12"/>
    <p:sldLayoutId id="2147483966" r:id="rId13"/>
    <p:sldLayoutId id="2147483967" r:id="rId14"/>
    <p:sldLayoutId id="2147483968" r:id="rId15"/>
    <p:sldLayoutId id="214748396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
        <a:buFont typeface="Wingdings 3" charset="2"/>
        <a:buChar char=""/>
        <a:defRPr sz="1800" kern="1200">
          <a:solidFill>
            <a:schemeClr val="tx1">
              <a:lumMod val="75%"/>
              <a:lumOff val="25%"/>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
        <a:buFont typeface="Wingdings 3" charset="2"/>
        <a:buChar char=""/>
        <a:defRPr sz="1600" kern="1200">
          <a:solidFill>
            <a:schemeClr val="tx1">
              <a:lumMod val="75%"/>
              <a:lumOff val="25%"/>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
        <a:buFont typeface="Wingdings 3" charset="2"/>
        <a:buChar char=""/>
        <a:defRPr sz="1400" kern="1200">
          <a:solidFill>
            <a:schemeClr val="tx1">
              <a:lumMod val="75%"/>
              <a:lumOff val="25%"/>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purl.oclc.org/ooxml/officeDocument/relationships/image" Target="../media/image2.jpg"/><Relationship Id="rId2" Type="http://purl.oclc.org/ooxml/officeDocument/relationships/image" Target="../media/image1.jpg"/><Relationship Id="rId1" Type="http://purl.oclc.org/ooxml/officeDocument/relationships/slideLayout" Target="../slideLayouts/slideLayout2.xml"/><Relationship Id="rId4" Type="http://purl.oclc.org/ooxml/officeDocument/relationships/image" Target="../media/image3.jpg"/></Relationships>
</file>

<file path=ppt/slides/_rels/slide2.xml.rels><?xml version="1.0" encoding="UTF-8" standalone="yes"?>
<Relationships xmlns="http://schemas.openxmlformats.org/package/2006/relationships"><Relationship Id="rId3" Type="http://purl.oclc.org/ooxml/officeDocument/relationships/image" Target="../media/image5.png"/><Relationship Id="rId2" Type="http://purl.oclc.org/ooxml/officeDocument/relationships/image" Target="../media/image4.jpg"/><Relationship Id="rId1" Type="http://purl.oclc.org/ooxml/officeDocument/relationships/slideLayout" Target="../slideLayouts/slideLayout1.xml"/></Relationships>
</file>

<file path=ppt/slides/_rels/slide3.xml.rels><?xml version="1.0" encoding="UTF-8" standalone="yes"?>
<Relationships xmlns="http://schemas.openxmlformats.org/package/2006/relationships"><Relationship Id="rId2" Type="http://purl.oclc.org/ooxml/officeDocument/relationships/image" Target="../media/image6.jpg"/><Relationship Id="rId1" Type="http://purl.oclc.org/ooxml/officeDocument/relationships/slideLayout" Target="../slideLayouts/slideLayout2.xml"/></Relationships>
</file>

<file path=ppt/slides/_rels/slide4.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5.xml.rels><?xml version="1.0" encoding="UTF-8" standalone="yes"?>
<Relationships xmlns="http://schemas.openxmlformats.org/package/2006/relationships"><Relationship Id="rId2" Type="http://purl.oclc.org/ooxml/officeDocument/relationships/image" Target="../media/image7.jpg"/><Relationship Id="rId1" Type="http://purl.oclc.org/ooxml/officeDocument/relationships/slideLayout" Target="../slideLayouts/slideLayout2.xml"/></Relationships>
</file>

<file path=ppt/slides/_rels/slide6.xml.rels><?xml version="1.0" encoding="UTF-8" standalone="yes"?>
<Relationships xmlns="http://schemas.openxmlformats.org/package/2006/relationships"><Relationship Id="rId2" Type="http://purl.oclc.org/ooxml/officeDocument/relationships/image" Target="../media/image8.jpg"/><Relationship Id="rId1" Type="http://purl.oclc.org/ooxml/officeDocument/relationships/slideLayout" Target="../slideLayouts/slideLayout2.xml"/></Relationships>
</file>

<file path=ppt/slides/_rels/slide7.xml.rels><?xml version="1.0" encoding="UTF-8" standalone="yes"?>
<Relationships xmlns="http://schemas.openxmlformats.org/package/2006/relationships"><Relationship Id="rId2" Type="http://purl.oclc.org/ooxml/officeDocument/relationships/image" Target="../media/image9.jpg"/><Relationship Id="rId1" Type="http://purl.oclc.org/ooxml/officeDocument/relationships/slideLayout" Target="../slideLayouts/slideLayout2.xml"/></Relationships>
</file>

<file path=ppt/slides/_rels/slide8.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9.xml.rels><?xml version="1.0" encoding="UTF-8" standalone="yes"?>
<Relationships xmlns="http://schemas.openxmlformats.org/package/2006/relationships"><Relationship Id="rId3" Type="http://purl.oclc.org/ooxml/officeDocument/relationships/hyperlink" Target="http://www.pgl.co.uk/" TargetMode="External"/><Relationship Id="rId2" Type="http://purl.oclc.org/ooxml/officeDocument/relationships/hyperlink" Target="https://www.campamerica.com/" TargetMode="External"/><Relationship Id="rId1" Type="http://purl.oclc.org/ooxml/officeDocument/relationships/slideLayout" Target="../slideLayouts/slideLayout2.xml"/><Relationship Id="rId4" Type="http://purl.oclc.org/ooxml/officeDocument/relationships/hyperlink" Target="https://www.rockley.org/" TargetMode="External"/></Relationships>
</file>

<file path=ppt/slides/slide1.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572B8A7-E30C-448C-A5A8-D92F3CCD7E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22691" y="1321594"/>
            <a:ext cx="3814761" cy="3814761"/>
          </a:xfrm>
          <a:prstGeom prst="rect">
            <a:avLst/>
          </a:prstGeom>
        </p:spPr>
      </p:pic>
      <p:sp>
        <p:nvSpPr>
          <p:cNvPr id="2" name="Title 1">
            <a:extLst>
              <a:ext uri="{FF2B5EF4-FFF2-40B4-BE49-F238E27FC236}">
                <a16:creationId xmlns:a16="http://schemas.microsoft.com/office/drawing/2014/main" id="{6AAFBB5E-37C1-42A2-AE59-296EA124A154}"/>
              </a:ext>
            </a:extLst>
          </p:cNvPr>
          <p:cNvSpPr>
            <a:spLocks noGrp="1"/>
          </p:cNvSpPr>
          <p:nvPr>
            <p:ph type="title"/>
          </p:nvPr>
        </p:nvSpPr>
        <p:spPr>
          <a:xfrm>
            <a:off x="214313" y="350838"/>
            <a:ext cx="9615487" cy="1325563"/>
          </a:xfrm>
        </p:spPr>
        <p:txBody>
          <a:bodyPr>
            <a:normAutofit/>
          </a:bodyPr>
          <a:lstStyle/>
          <a:p>
            <a:r>
              <a:rPr lang="en-GB" dirty="0"/>
              <a:t>Summer Placement Presentation</a:t>
            </a:r>
            <a:br>
              <a:rPr lang="en-GB" dirty="0"/>
            </a:br>
            <a:r>
              <a:rPr lang="en-GB" dirty="0"/>
              <a:t>Assignment Part B </a:t>
            </a:r>
          </a:p>
        </p:txBody>
      </p:sp>
      <p:pic>
        <p:nvPicPr>
          <p:cNvPr id="6" name="Picture 5">
            <a:extLst>
              <a:ext uri="{FF2B5EF4-FFF2-40B4-BE49-F238E27FC236}">
                <a16:creationId xmlns:a16="http://schemas.microsoft.com/office/drawing/2014/main" id="{DA31DEEC-F0AF-4E81-B68C-99E83B30A5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788" y="1800224"/>
            <a:ext cx="4648200" cy="2428875"/>
          </a:xfrm>
          <a:prstGeom prst="rect">
            <a:avLst/>
          </a:prstGeom>
        </p:spPr>
      </p:pic>
      <p:pic>
        <p:nvPicPr>
          <p:cNvPr id="8" name="Picture 7">
            <a:extLst>
              <a:ext uri="{FF2B5EF4-FFF2-40B4-BE49-F238E27FC236}">
                <a16:creationId xmlns:a16="http://schemas.microsoft.com/office/drawing/2014/main" id="{D62BFE81-A00A-4BA5-AA03-665DB94D3F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8672" y="4623498"/>
            <a:ext cx="3453384" cy="1883664"/>
          </a:xfrm>
          <a:prstGeom prst="rect">
            <a:avLst/>
          </a:prstGeom>
        </p:spPr>
      </p:pic>
    </p:spTree>
    <p:extLst>
      <p:ext uri="{BB962C8B-B14F-4D97-AF65-F5344CB8AC3E}">
        <p14:creationId xmlns:p14="http://schemas.microsoft.com/office/powerpoint/2010/main" val="3538915837"/>
      </p:ext>
    </p:extLst>
  </p:cSld>
  <p:clrMapOvr>
    <a:masterClrMapping/>
  </p:clrMapOvr>
</p:sld>
</file>

<file path=ppt/slides/slide2.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AEB70-3F31-46DE-964D-3DBC4230224B}"/>
              </a:ext>
            </a:extLst>
          </p:cNvPr>
          <p:cNvSpPr>
            <a:spLocks noGrp="1"/>
          </p:cNvSpPr>
          <p:nvPr>
            <p:ph type="ctrTitle"/>
          </p:nvPr>
        </p:nvSpPr>
        <p:spPr>
          <a:xfrm>
            <a:off x="-257175" y="-214313"/>
            <a:ext cx="8015288" cy="1220787"/>
          </a:xfrm>
        </p:spPr>
        <p:txBody>
          <a:bodyPr/>
          <a:lstStyle/>
          <a:p>
            <a:r>
              <a:rPr lang="en-GB" dirty="0"/>
              <a:t>Benefits of Placement   </a:t>
            </a:r>
          </a:p>
        </p:txBody>
      </p:sp>
      <p:sp>
        <p:nvSpPr>
          <p:cNvPr id="6" name="TextBox 5">
            <a:extLst>
              <a:ext uri="{FF2B5EF4-FFF2-40B4-BE49-F238E27FC236}">
                <a16:creationId xmlns:a16="http://schemas.microsoft.com/office/drawing/2014/main" id="{9EA9480C-49F6-4411-BEE5-FE52508A27D8}"/>
              </a:ext>
            </a:extLst>
          </p:cNvPr>
          <p:cNvSpPr txBox="1"/>
          <p:nvPr/>
        </p:nvSpPr>
        <p:spPr>
          <a:xfrm>
            <a:off x="728661" y="1120676"/>
            <a:ext cx="8386764"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t>Going on placement will help me to gain experience </a:t>
            </a:r>
          </a:p>
          <a:p>
            <a:pPr marL="285750" indent="-285750">
              <a:buFont typeface="Arial" panose="020B0604020202020204" pitchFamily="34" charset="0"/>
              <a:buChar char="•"/>
            </a:pPr>
            <a:r>
              <a:rPr lang="en-GB" sz="2400" dirty="0"/>
              <a:t>Improved job opportunities</a:t>
            </a:r>
          </a:p>
          <a:p>
            <a:pPr marL="285750" indent="-285750">
              <a:buFont typeface="Arial" panose="020B0604020202020204" pitchFamily="34" charset="0"/>
              <a:buChar char="•"/>
            </a:pPr>
            <a:r>
              <a:rPr lang="en-GB" sz="2400" dirty="0"/>
              <a:t>Chance of achieving better grades </a:t>
            </a:r>
          </a:p>
          <a:p>
            <a:pPr marL="285750" indent="-285750">
              <a:buFont typeface="Arial" panose="020B0604020202020204" pitchFamily="34" charset="0"/>
              <a:buChar char="•"/>
            </a:pPr>
            <a:r>
              <a:rPr lang="en-GB" sz="2400" dirty="0"/>
              <a:t>Chance of a offer of future employment</a:t>
            </a:r>
          </a:p>
          <a:p>
            <a:pPr marL="285750" indent="-285750">
              <a:buFont typeface="Arial" panose="020B0604020202020204" pitchFamily="34" charset="0"/>
              <a:buChar char="•"/>
            </a:pPr>
            <a:r>
              <a:rPr lang="en-GB" sz="2400" dirty="0"/>
              <a:t>Industry awareness and contacts </a:t>
            </a:r>
          </a:p>
          <a:p>
            <a:pPr marL="285750" indent="-285750">
              <a:buFont typeface="Arial" panose="020B0604020202020204" pitchFamily="34" charset="0"/>
              <a:buChar char="•"/>
            </a:pPr>
            <a:r>
              <a:rPr lang="en-GB" sz="2400" dirty="0"/>
              <a:t>Potential to earn some money </a:t>
            </a:r>
          </a:p>
        </p:txBody>
      </p:sp>
      <p:pic>
        <p:nvPicPr>
          <p:cNvPr id="8" name="Picture 7">
            <a:extLst>
              <a:ext uri="{FF2B5EF4-FFF2-40B4-BE49-F238E27FC236}">
                <a16:creationId xmlns:a16="http://schemas.microsoft.com/office/drawing/2014/main" id="{B1332404-B12E-4873-B3FB-987C0925F3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8275" y="3543202"/>
            <a:ext cx="3157537" cy="3157537"/>
          </a:xfrm>
          <a:prstGeom prst="rect">
            <a:avLst/>
          </a:prstGeom>
        </p:spPr>
      </p:pic>
      <p:pic>
        <p:nvPicPr>
          <p:cNvPr id="10" name="Picture 9">
            <a:extLst>
              <a:ext uri="{FF2B5EF4-FFF2-40B4-BE49-F238E27FC236}">
                <a16:creationId xmlns:a16="http://schemas.microsoft.com/office/drawing/2014/main" id="{93908FCD-B348-4EAF-BCA0-7657CD8528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7666" y="2671763"/>
            <a:ext cx="2866643" cy="3428999"/>
          </a:xfrm>
          <a:prstGeom prst="rect">
            <a:avLst/>
          </a:prstGeom>
        </p:spPr>
      </p:pic>
    </p:spTree>
    <p:extLst>
      <p:ext uri="{BB962C8B-B14F-4D97-AF65-F5344CB8AC3E}">
        <p14:creationId xmlns:p14="http://schemas.microsoft.com/office/powerpoint/2010/main" val="2091968226"/>
      </p:ext>
    </p:extLst>
  </p:cSld>
  <p:clrMapOvr>
    <a:masterClrMapping/>
  </p:clrMapOvr>
</p:sld>
</file>

<file path=ppt/slides/slide3.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ECA7D9D-9E74-464C-98A2-7C15A1BF6F3C}"/>
              </a:ext>
            </a:extLst>
          </p:cNvPr>
          <p:cNvPicPr>
            <a:picLocks noChangeAspect="1"/>
          </p:cNvPicPr>
          <p:nvPr/>
        </p:nvPicPr>
        <p:blipFill rotWithShape="1">
          <a:blip r:embed="rId2">
            <a:extLst>
              <a:ext uri="{28A0092B-C50C-407E-A947-70E740481C1C}">
                <a14:useLocalDpi xmlns:a14="http://schemas.microsoft.com/office/drawing/2010/main" val="0"/>
              </a:ext>
            </a:extLst>
          </a:blip>
          <a:srcRect l="11.056%" r="9.944%"/>
          <a:stretch/>
        </p:blipFill>
        <p:spPr>
          <a:xfrm rot="20848391">
            <a:off x="4693576" y="3505333"/>
            <a:ext cx="4500562" cy="2899096"/>
          </a:xfrm>
          <a:prstGeom prst="rect">
            <a:avLst/>
          </a:prstGeom>
        </p:spPr>
      </p:pic>
      <p:sp>
        <p:nvSpPr>
          <p:cNvPr id="2" name="Title 1">
            <a:extLst>
              <a:ext uri="{FF2B5EF4-FFF2-40B4-BE49-F238E27FC236}">
                <a16:creationId xmlns:a16="http://schemas.microsoft.com/office/drawing/2014/main" id="{898057A6-19CE-4915-9FAD-C35B84C785CC}"/>
              </a:ext>
            </a:extLst>
          </p:cNvPr>
          <p:cNvSpPr>
            <a:spLocks noGrp="1"/>
          </p:cNvSpPr>
          <p:nvPr>
            <p:ph type="title"/>
          </p:nvPr>
        </p:nvSpPr>
        <p:spPr>
          <a:xfrm>
            <a:off x="134409" y="189260"/>
            <a:ext cx="8596668" cy="1320800"/>
          </a:xfrm>
        </p:spPr>
        <p:txBody>
          <a:bodyPr/>
          <a:lstStyle/>
          <a:p>
            <a:r>
              <a:rPr lang="en-GB" dirty="0"/>
              <a:t>Opportunities for personal development </a:t>
            </a:r>
          </a:p>
        </p:txBody>
      </p:sp>
      <p:sp>
        <p:nvSpPr>
          <p:cNvPr id="5" name="TextBox 4">
            <a:extLst>
              <a:ext uri="{FF2B5EF4-FFF2-40B4-BE49-F238E27FC236}">
                <a16:creationId xmlns:a16="http://schemas.microsoft.com/office/drawing/2014/main" id="{FC1D6D78-E1DA-4742-A51D-02FC21362190}"/>
              </a:ext>
            </a:extLst>
          </p:cNvPr>
          <p:cNvSpPr txBox="1"/>
          <p:nvPr/>
        </p:nvSpPr>
        <p:spPr>
          <a:xfrm>
            <a:off x="275080" y="1028700"/>
            <a:ext cx="8315326"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Put your degree into practice</a:t>
            </a:r>
          </a:p>
          <a:p>
            <a:pPr marL="342900" indent="-342900">
              <a:buFont typeface="Arial" panose="020B0604020202020204" pitchFamily="34" charset="0"/>
              <a:buChar char="•"/>
            </a:pPr>
            <a:r>
              <a:rPr lang="en-GB" sz="2400" dirty="0"/>
              <a:t>Learn and develop new skills which can be used for future jobs  </a:t>
            </a:r>
          </a:p>
          <a:p>
            <a:pPr marL="342900" indent="-342900">
              <a:buFont typeface="Arial" panose="020B0604020202020204" pitchFamily="34" charset="0"/>
              <a:buChar char="•"/>
            </a:pPr>
            <a:r>
              <a:rPr lang="en-GB" sz="2400" dirty="0"/>
              <a:t>Gain confidence and experience </a:t>
            </a:r>
          </a:p>
          <a:p>
            <a:pPr marL="342900" indent="-342900">
              <a:buFont typeface="Arial" panose="020B0604020202020204" pitchFamily="34" charset="0"/>
              <a:buChar char="•"/>
            </a:pPr>
            <a:r>
              <a:rPr lang="en-GB" sz="2400" dirty="0"/>
              <a:t>Learn about different cultures and language</a:t>
            </a:r>
          </a:p>
          <a:p>
            <a:pPr marL="342900" indent="-342900">
              <a:buFont typeface="Arial" panose="020B0604020202020204" pitchFamily="34" charset="0"/>
              <a:buChar char="•"/>
            </a:pPr>
            <a:r>
              <a:rPr lang="en-GB" sz="2400" dirty="0"/>
              <a:t>Overcoming problems and coming up with solutions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288219140"/>
      </p:ext>
    </p:extLst>
  </p:cSld>
  <p:clrMapOvr>
    <a:masterClrMapping/>
  </p:clrMapOvr>
</p:sld>
</file>

<file path=ppt/slides/slide4.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B2432-28B2-4F29-8678-2335CD9517DC}"/>
              </a:ext>
            </a:extLst>
          </p:cNvPr>
          <p:cNvSpPr>
            <a:spLocks noGrp="1"/>
          </p:cNvSpPr>
          <p:nvPr>
            <p:ph type="title"/>
          </p:nvPr>
        </p:nvSpPr>
        <p:spPr>
          <a:xfrm>
            <a:off x="162984" y="0"/>
            <a:ext cx="8596668" cy="1000125"/>
          </a:xfrm>
        </p:spPr>
        <p:txBody>
          <a:bodyPr/>
          <a:lstStyle/>
          <a:p>
            <a:r>
              <a:rPr lang="en-GB" dirty="0"/>
              <a:t>Placement rationale </a:t>
            </a:r>
          </a:p>
        </p:txBody>
      </p:sp>
      <p:sp>
        <p:nvSpPr>
          <p:cNvPr id="4" name="TextBox 3">
            <a:extLst>
              <a:ext uri="{FF2B5EF4-FFF2-40B4-BE49-F238E27FC236}">
                <a16:creationId xmlns:a16="http://schemas.microsoft.com/office/drawing/2014/main" id="{B2186402-5492-4FB6-815F-CFA7131258D2}"/>
              </a:ext>
            </a:extLst>
          </p:cNvPr>
          <p:cNvSpPr txBox="1"/>
          <p:nvPr/>
        </p:nvSpPr>
        <p:spPr>
          <a:xfrm>
            <a:off x="162984" y="612844"/>
            <a:ext cx="9486342" cy="5632311"/>
          </a:xfrm>
          <a:prstGeom prst="rect">
            <a:avLst/>
          </a:prstGeom>
          <a:noFill/>
        </p:spPr>
        <p:txBody>
          <a:bodyPr wrap="square" rtlCol="0">
            <a:spAutoFit/>
          </a:bodyPr>
          <a:lstStyle/>
          <a:p>
            <a:r>
              <a:rPr lang="en-GB" u="sng" dirty="0"/>
              <a:t>Goals</a:t>
            </a:r>
          </a:p>
          <a:p>
            <a:pPr marL="285750" indent="-285750">
              <a:buFont typeface="Arial" panose="020B0604020202020204" pitchFamily="34" charset="0"/>
              <a:buChar char="•"/>
            </a:pPr>
            <a:r>
              <a:rPr lang="en-GB" dirty="0"/>
              <a:t>Finish the course a get a degree in sports management </a:t>
            </a:r>
          </a:p>
          <a:p>
            <a:pPr marL="285750" indent="-285750">
              <a:buFont typeface="Arial" panose="020B0604020202020204" pitchFamily="34" charset="0"/>
              <a:buChar char="•"/>
            </a:pPr>
            <a:r>
              <a:rPr lang="en-GB" dirty="0"/>
              <a:t>Gain as much experience as possible whilst studying </a:t>
            </a:r>
          </a:p>
          <a:p>
            <a:pPr marL="285750" indent="-285750">
              <a:buFont typeface="Arial" panose="020B0604020202020204" pitchFamily="34" charset="0"/>
              <a:buChar char="•"/>
            </a:pPr>
            <a:r>
              <a:rPr lang="en-GB" dirty="0"/>
              <a:t>Discover future job options and career paths in the sports industry </a:t>
            </a:r>
          </a:p>
          <a:p>
            <a:pPr marL="285750" indent="-285750">
              <a:buFont typeface="Arial" panose="020B0604020202020204" pitchFamily="34" charset="0"/>
              <a:buChar char="•"/>
            </a:pPr>
            <a:r>
              <a:rPr lang="en-GB" dirty="0"/>
              <a:t>Learn new skills needed for the future e.g. leadership. </a:t>
            </a:r>
          </a:p>
          <a:p>
            <a:pPr marL="285750" indent="-285750">
              <a:buFont typeface="Arial" panose="020B0604020202020204" pitchFamily="34" charset="0"/>
              <a:buChar char="•"/>
            </a:pPr>
            <a:r>
              <a:rPr lang="en-GB" dirty="0"/>
              <a:t>Get a job in the sports industry after graduation </a:t>
            </a:r>
          </a:p>
          <a:p>
            <a:endParaRPr lang="en-GB" dirty="0"/>
          </a:p>
          <a:p>
            <a:r>
              <a:rPr lang="en-GB" dirty="0"/>
              <a:t>By going on a summer placement I am hoping to, </a:t>
            </a:r>
          </a:p>
          <a:p>
            <a:pPr marL="285750" indent="-285750">
              <a:buFont typeface="Arial" panose="020B0604020202020204" pitchFamily="34" charset="0"/>
              <a:buChar char="•"/>
            </a:pPr>
            <a:r>
              <a:rPr lang="en-GB" dirty="0"/>
              <a:t>learn new skills </a:t>
            </a:r>
          </a:p>
          <a:p>
            <a:pPr marL="285750" indent="-285750">
              <a:buFont typeface="Arial" panose="020B0604020202020204" pitchFamily="34" charset="0"/>
              <a:buChar char="•"/>
            </a:pPr>
            <a:r>
              <a:rPr lang="en-GB" dirty="0"/>
              <a:t>meet new people </a:t>
            </a:r>
          </a:p>
          <a:p>
            <a:pPr marL="285750" indent="-285750">
              <a:buFont typeface="Arial" panose="020B0604020202020204" pitchFamily="34" charset="0"/>
              <a:buChar char="•"/>
            </a:pPr>
            <a:r>
              <a:rPr lang="en-GB" dirty="0"/>
              <a:t>develop my understanding and much more </a:t>
            </a:r>
          </a:p>
          <a:p>
            <a:pPr marL="285750" indent="-285750">
              <a:buFont typeface="Arial" panose="020B0604020202020204" pitchFamily="34" charset="0"/>
              <a:buChar char="•"/>
            </a:pPr>
            <a:r>
              <a:rPr lang="en-GB" dirty="0"/>
              <a:t>Learn how a sport business runs and operates </a:t>
            </a:r>
          </a:p>
          <a:p>
            <a:endParaRPr lang="en-GB" dirty="0"/>
          </a:p>
          <a:p>
            <a:r>
              <a:rPr lang="en-GB" dirty="0"/>
              <a:t>I think the summer placement will aid me in my learning because it offers first hand experience which is the best way to learn in my opinion, also there is so much opportunities on offer I can see I will learn a lot </a:t>
            </a:r>
          </a:p>
          <a:p>
            <a:endParaRPr lang="en-GB" dirty="0"/>
          </a:p>
          <a:p>
            <a:r>
              <a:rPr lang="en-GB" dirty="0"/>
              <a:t>Ultimately I hope this will help me to achieve my goal of getting a job and starting a career after studying. </a:t>
            </a:r>
          </a:p>
          <a:p>
            <a:r>
              <a:rPr lang="en-GB" dirty="0"/>
              <a:t> </a:t>
            </a:r>
          </a:p>
        </p:txBody>
      </p:sp>
    </p:spTree>
    <p:extLst>
      <p:ext uri="{BB962C8B-B14F-4D97-AF65-F5344CB8AC3E}">
        <p14:creationId xmlns:p14="http://schemas.microsoft.com/office/powerpoint/2010/main" val="2962969682"/>
      </p:ext>
    </p:extLst>
  </p:cSld>
  <p:clrMapOvr>
    <a:masterClrMapping/>
  </p:clrMapOvr>
</p:sld>
</file>

<file path=ppt/slides/slide5.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1827C-3FB1-4876-82E0-A984F7A2C747}"/>
              </a:ext>
            </a:extLst>
          </p:cNvPr>
          <p:cNvSpPr>
            <a:spLocks noGrp="1"/>
          </p:cNvSpPr>
          <p:nvPr>
            <p:ph type="title"/>
          </p:nvPr>
        </p:nvSpPr>
        <p:spPr>
          <a:xfrm>
            <a:off x="191559" y="72179"/>
            <a:ext cx="8596668" cy="1320800"/>
          </a:xfrm>
        </p:spPr>
        <p:txBody>
          <a:bodyPr/>
          <a:lstStyle/>
          <a:p>
            <a:r>
              <a:rPr lang="en-GB" dirty="0"/>
              <a:t>Camp America </a:t>
            </a:r>
          </a:p>
        </p:txBody>
      </p:sp>
      <p:graphicFrame>
        <p:nvGraphicFramePr>
          <p:cNvPr id="4" name="Table 3">
            <a:extLst>
              <a:ext uri="{FF2B5EF4-FFF2-40B4-BE49-F238E27FC236}">
                <a16:creationId xmlns:a16="http://schemas.microsoft.com/office/drawing/2014/main" id="{17452C3C-F873-4B05-859E-64AE6704EC11}"/>
              </a:ext>
            </a:extLst>
          </p:cNvPr>
          <p:cNvGraphicFramePr>
            <a:graphicFrameLocks noGrp="1"/>
          </p:cNvGraphicFramePr>
          <p:nvPr>
            <p:extLst>
              <p:ext uri="{D42A27DB-BD31-4B8C-83A1-F6EECF244321}">
                <p14:modId xmlns:p14="http://schemas.microsoft.com/office/powerpoint/2010/main" val="324179289"/>
              </p:ext>
            </p:extLst>
          </p:nvPr>
        </p:nvGraphicFramePr>
        <p:xfrm>
          <a:off x="191559" y="721327"/>
          <a:ext cx="8840790" cy="2885550"/>
        </p:xfrm>
        <a:graphic>
          <a:graphicData uri="http://purl.oclc.org/ooxml/drawingml/table">
            <a:tbl>
              <a:tblPr firstRow="1" bandRow="1">
                <a:tableStyleId>{5C22544A-7EE6-4342-B048-85BDC9FD1C3A}</a:tableStyleId>
              </a:tblPr>
              <a:tblGrid>
                <a:gridCol w="4420395">
                  <a:extLst>
                    <a:ext uri="{9D8B030D-6E8A-4147-A177-3AD203B41FA5}">
                      <a16:colId xmlns:a16="http://schemas.microsoft.com/office/drawing/2014/main" val="1045684739"/>
                    </a:ext>
                  </a:extLst>
                </a:gridCol>
                <a:gridCol w="4420395">
                  <a:extLst>
                    <a:ext uri="{9D8B030D-6E8A-4147-A177-3AD203B41FA5}">
                      <a16:colId xmlns:a16="http://schemas.microsoft.com/office/drawing/2014/main" val="1031885433"/>
                    </a:ext>
                  </a:extLst>
                </a:gridCol>
              </a:tblGrid>
              <a:tr h="449094">
                <a:tc>
                  <a:txBody>
                    <a:bodyPr/>
                    <a:lstStyle/>
                    <a:p>
                      <a:r>
                        <a:rPr lang="en-GB" dirty="0"/>
                        <a:t>Pros </a:t>
                      </a:r>
                    </a:p>
                  </a:txBody>
                  <a:tcPr/>
                </a:tc>
                <a:tc>
                  <a:txBody>
                    <a:bodyPr/>
                    <a:lstStyle/>
                    <a:p>
                      <a:r>
                        <a:rPr lang="en-GB" dirty="0"/>
                        <a:t>Cons </a:t>
                      </a:r>
                    </a:p>
                  </a:txBody>
                  <a:tcPr/>
                </a:tc>
                <a:extLst>
                  <a:ext uri="{0D108BD9-81ED-4DB2-BD59-A6C34878D82A}">
                    <a16:rowId xmlns:a16="http://schemas.microsoft.com/office/drawing/2014/main" val="2459028340"/>
                  </a:ext>
                </a:extLst>
              </a:tr>
              <a:tr h="449094">
                <a:tc>
                  <a:txBody>
                    <a:bodyPr/>
                    <a:lstStyle/>
                    <a:p>
                      <a:r>
                        <a:rPr lang="en-GB" dirty="0"/>
                        <a:t>You get to go to America </a:t>
                      </a:r>
                    </a:p>
                  </a:txBody>
                  <a:tcPr/>
                </a:tc>
                <a:tc>
                  <a:txBody>
                    <a:bodyPr/>
                    <a:lstStyle/>
                    <a:p>
                      <a:r>
                        <a:rPr lang="en-GB" dirty="0"/>
                        <a:t>Long flights </a:t>
                      </a:r>
                    </a:p>
                  </a:txBody>
                  <a:tcPr/>
                </a:tc>
                <a:extLst>
                  <a:ext uri="{0D108BD9-81ED-4DB2-BD59-A6C34878D82A}">
                    <a16:rowId xmlns:a16="http://schemas.microsoft.com/office/drawing/2014/main" val="2936908018"/>
                  </a:ext>
                </a:extLst>
              </a:tr>
              <a:tr h="449094">
                <a:tc>
                  <a:txBody>
                    <a:bodyPr/>
                    <a:lstStyle/>
                    <a:p>
                      <a:r>
                        <a:rPr lang="en-GB" dirty="0"/>
                        <a:t>Meeting new people </a:t>
                      </a:r>
                    </a:p>
                  </a:txBody>
                  <a:tcPr/>
                </a:tc>
                <a:tc>
                  <a:txBody>
                    <a:bodyPr/>
                    <a:lstStyle/>
                    <a:p>
                      <a:r>
                        <a:rPr lang="en-GB" dirty="0"/>
                        <a:t>Away from home for a long time </a:t>
                      </a:r>
                    </a:p>
                  </a:txBody>
                  <a:tcPr/>
                </a:tc>
                <a:extLst>
                  <a:ext uri="{0D108BD9-81ED-4DB2-BD59-A6C34878D82A}">
                    <a16:rowId xmlns:a16="http://schemas.microsoft.com/office/drawing/2014/main" val="2896516698"/>
                  </a:ext>
                </a:extLst>
              </a:tr>
              <a:tr h="449094">
                <a:tc>
                  <a:txBody>
                    <a:bodyPr/>
                    <a:lstStyle/>
                    <a:p>
                      <a:r>
                        <a:rPr lang="en-GB" dirty="0"/>
                        <a:t>Experiencing a new culture </a:t>
                      </a:r>
                    </a:p>
                  </a:txBody>
                  <a:tcPr/>
                </a:tc>
                <a:tc>
                  <a:txBody>
                    <a:bodyPr/>
                    <a:lstStyle/>
                    <a:p>
                      <a:r>
                        <a:rPr lang="en-GB" dirty="0"/>
                        <a:t>Hard work long hrs </a:t>
                      </a:r>
                    </a:p>
                  </a:txBody>
                  <a:tcPr/>
                </a:tc>
                <a:extLst>
                  <a:ext uri="{0D108BD9-81ED-4DB2-BD59-A6C34878D82A}">
                    <a16:rowId xmlns:a16="http://schemas.microsoft.com/office/drawing/2014/main" val="3326973978"/>
                  </a:ext>
                </a:extLst>
              </a:tr>
              <a:tr h="449094">
                <a:tc>
                  <a:txBody>
                    <a:bodyPr/>
                    <a:lstStyle/>
                    <a:p>
                      <a:r>
                        <a:rPr lang="en-GB" dirty="0"/>
                        <a:t>Learning about yourself </a:t>
                      </a:r>
                    </a:p>
                  </a:txBody>
                  <a:tcPr/>
                </a:tc>
                <a:tc>
                  <a:txBody>
                    <a:bodyPr/>
                    <a:lstStyle/>
                    <a:p>
                      <a:r>
                        <a:rPr lang="en-GB" dirty="0"/>
                        <a:t>Will need a visa </a:t>
                      </a:r>
                    </a:p>
                  </a:txBody>
                  <a:tcPr/>
                </a:tc>
                <a:extLst>
                  <a:ext uri="{0D108BD9-81ED-4DB2-BD59-A6C34878D82A}">
                    <a16:rowId xmlns:a16="http://schemas.microsoft.com/office/drawing/2014/main" val="1072749632"/>
                  </a:ext>
                </a:extLst>
              </a:tr>
              <a:tr h="595521">
                <a:tc>
                  <a:txBody>
                    <a:bodyPr/>
                    <a:lstStyle/>
                    <a:p>
                      <a:r>
                        <a:rPr lang="en-GB" dirty="0"/>
                        <a:t>You get paid for working </a:t>
                      </a:r>
                    </a:p>
                    <a:p>
                      <a:endParaRPr lang="en-GB" dirty="0"/>
                    </a:p>
                  </a:txBody>
                  <a:tcPr/>
                </a:tc>
                <a:tc>
                  <a:txBody>
                    <a:bodyPr/>
                    <a:lstStyle/>
                    <a:p>
                      <a:r>
                        <a:rPr lang="en-GB" dirty="0"/>
                        <a:t>Expensive upfront costs </a:t>
                      </a:r>
                    </a:p>
                  </a:txBody>
                  <a:tcPr/>
                </a:tc>
                <a:extLst>
                  <a:ext uri="{0D108BD9-81ED-4DB2-BD59-A6C34878D82A}">
                    <a16:rowId xmlns:a16="http://schemas.microsoft.com/office/drawing/2014/main" val="1386431825"/>
                  </a:ext>
                </a:extLst>
              </a:tr>
            </a:tbl>
          </a:graphicData>
        </a:graphic>
      </p:graphicFrame>
      <p:sp>
        <p:nvSpPr>
          <p:cNvPr id="5" name="TextBox 4">
            <a:extLst>
              <a:ext uri="{FF2B5EF4-FFF2-40B4-BE49-F238E27FC236}">
                <a16:creationId xmlns:a16="http://schemas.microsoft.com/office/drawing/2014/main" id="{5C3E3671-94FC-49DE-A8C3-3BA0F36737E3}"/>
              </a:ext>
            </a:extLst>
          </p:cNvPr>
          <p:cNvSpPr txBox="1"/>
          <p:nvPr/>
        </p:nvSpPr>
        <p:spPr>
          <a:xfrm>
            <a:off x="191559" y="3606877"/>
            <a:ext cx="8023754" cy="1754326"/>
          </a:xfrm>
          <a:prstGeom prst="rect">
            <a:avLst/>
          </a:prstGeom>
          <a:noFill/>
        </p:spPr>
        <p:txBody>
          <a:bodyPr wrap="square" rtlCol="0">
            <a:spAutoFit/>
          </a:bodyPr>
          <a:lstStyle/>
          <a:p>
            <a:r>
              <a:rPr lang="en-GB" u="sng" dirty="0"/>
              <a:t>Opportunities provided</a:t>
            </a:r>
          </a:p>
          <a:p>
            <a:pPr marL="285750" indent="-285750">
              <a:buFont typeface="Arial" panose="020B0604020202020204" pitchFamily="34" charset="0"/>
              <a:buChar char="•"/>
            </a:pPr>
            <a:r>
              <a:rPr lang="en-GB" dirty="0"/>
              <a:t>Learn new skills </a:t>
            </a:r>
          </a:p>
          <a:p>
            <a:pPr marL="285750" indent="-285750">
              <a:buFont typeface="Arial" panose="020B0604020202020204" pitchFamily="34" charset="0"/>
              <a:buChar char="•"/>
            </a:pPr>
            <a:r>
              <a:rPr lang="en-GB" dirty="0"/>
              <a:t>Widen your horizons </a:t>
            </a:r>
          </a:p>
          <a:p>
            <a:pPr marL="285750" indent="-285750">
              <a:buFont typeface="Arial" panose="020B0604020202020204" pitchFamily="34" charset="0"/>
              <a:buChar char="•"/>
            </a:pPr>
            <a:r>
              <a:rPr lang="en-GB" dirty="0"/>
              <a:t>Travel around America after your placement </a:t>
            </a:r>
          </a:p>
          <a:p>
            <a:pPr marL="285750" indent="-285750">
              <a:buFont typeface="Arial" panose="020B0604020202020204" pitchFamily="34" charset="0"/>
              <a:buChar char="•"/>
            </a:pPr>
            <a:r>
              <a:rPr lang="en-GB" dirty="0"/>
              <a:t>Put my degree into practise </a:t>
            </a:r>
          </a:p>
          <a:p>
            <a:pPr marL="285750" indent="-285750">
              <a:buFont typeface="Arial" panose="020B0604020202020204" pitchFamily="34" charset="0"/>
              <a:buChar char="•"/>
            </a:pPr>
            <a:r>
              <a:rPr lang="en-GB" dirty="0"/>
              <a:t>Future job options  </a:t>
            </a:r>
          </a:p>
        </p:txBody>
      </p:sp>
      <p:pic>
        <p:nvPicPr>
          <p:cNvPr id="7" name="Picture 6">
            <a:extLst>
              <a:ext uri="{FF2B5EF4-FFF2-40B4-BE49-F238E27FC236}">
                <a16:creationId xmlns:a16="http://schemas.microsoft.com/office/drawing/2014/main" id="{CD3A2387-6CBC-4800-8E52-E8B1F4526070}"/>
              </a:ext>
            </a:extLst>
          </p:cNvPr>
          <p:cNvPicPr>
            <a:picLocks noChangeAspect="1"/>
          </p:cNvPicPr>
          <p:nvPr/>
        </p:nvPicPr>
        <p:blipFill rotWithShape="1">
          <a:blip r:embed="rId2">
            <a:extLst>
              <a:ext uri="{28A0092B-C50C-407E-A947-70E740481C1C}">
                <a14:useLocalDpi xmlns:a14="http://schemas.microsoft.com/office/drawing/2010/main" val="0"/>
              </a:ext>
            </a:extLst>
          </a:blip>
          <a:srcRect l="11.796%" t="4.369%" r="7.841%" b="11.763%"/>
          <a:stretch/>
        </p:blipFill>
        <p:spPr>
          <a:xfrm>
            <a:off x="5400675" y="3771899"/>
            <a:ext cx="4672013" cy="2742675"/>
          </a:xfrm>
          <a:prstGeom prst="rect">
            <a:avLst/>
          </a:prstGeom>
        </p:spPr>
      </p:pic>
    </p:spTree>
    <p:extLst>
      <p:ext uri="{BB962C8B-B14F-4D97-AF65-F5344CB8AC3E}">
        <p14:creationId xmlns:p14="http://schemas.microsoft.com/office/powerpoint/2010/main" val="3843463197"/>
      </p:ext>
    </p:extLst>
  </p:cSld>
  <p:clrMapOvr>
    <a:masterClrMapping/>
  </p:clrMapOvr>
</p:sld>
</file>

<file path=ppt/slides/slide6.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777A5-6107-4DFB-B04C-AB666EC91AA3}"/>
              </a:ext>
            </a:extLst>
          </p:cNvPr>
          <p:cNvSpPr>
            <a:spLocks noGrp="1"/>
          </p:cNvSpPr>
          <p:nvPr>
            <p:ph type="title"/>
          </p:nvPr>
        </p:nvSpPr>
        <p:spPr>
          <a:xfrm>
            <a:off x="135820" y="0"/>
            <a:ext cx="8596668" cy="847725"/>
          </a:xfrm>
        </p:spPr>
        <p:txBody>
          <a:bodyPr/>
          <a:lstStyle/>
          <a:p>
            <a:r>
              <a:rPr lang="en-GB" dirty="0"/>
              <a:t>PGL </a:t>
            </a:r>
          </a:p>
        </p:txBody>
      </p:sp>
      <p:graphicFrame>
        <p:nvGraphicFramePr>
          <p:cNvPr id="4" name="Table 3">
            <a:extLst>
              <a:ext uri="{FF2B5EF4-FFF2-40B4-BE49-F238E27FC236}">
                <a16:creationId xmlns:a16="http://schemas.microsoft.com/office/drawing/2014/main" id="{B7A32A1C-1758-4FFB-AF3F-D57D3B492576}"/>
              </a:ext>
            </a:extLst>
          </p:cNvPr>
          <p:cNvGraphicFramePr>
            <a:graphicFrameLocks noGrp="1"/>
          </p:cNvGraphicFramePr>
          <p:nvPr>
            <p:extLst>
              <p:ext uri="{D42A27DB-BD31-4B8C-83A1-F6EECF244321}">
                <p14:modId xmlns:p14="http://schemas.microsoft.com/office/powerpoint/2010/main" val="247434336"/>
              </p:ext>
            </p:extLst>
          </p:nvPr>
        </p:nvGraphicFramePr>
        <p:xfrm>
          <a:off x="135820" y="680511"/>
          <a:ext cx="8866718" cy="2748489"/>
        </p:xfrm>
        <a:graphic>
          <a:graphicData uri="http://purl.oclc.org/ooxml/drawingml/table">
            <a:tbl>
              <a:tblPr firstRow="1" bandRow="1">
                <a:tableStyleId>{5C22544A-7EE6-4342-B048-85BDC9FD1C3A}</a:tableStyleId>
              </a:tblPr>
              <a:tblGrid>
                <a:gridCol w="4433359">
                  <a:extLst>
                    <a:ext uri="{9D8B030D-6E8A-4147-A177-3AD203B41FA5}">
                      <a16:colId xmlns:a16="http://schemas.microsoft.com/office/drawing/2014/main" val="3037171018"/>
                    </a:ext>
                  </a:extLst>
                </a:gridCol>
                <a:gridCol w="4433359">
                  <a:extLst>
                    <a:ext uri="{9D8B030D-6E8A-4147-A177-3AD203B41FA5}">
                      <a16:colId xmlns:a16="http://schemas.microsoft.com/office/drawing/2014/main" val="2052387453"/>
                    </a:ext>
                  </a:extLst>
                </a:gridCol>
              </a:tblGrid>
              <a:tr h="514524">
                <a:tc>
                  <a:txBody>
                    <a:bodyPr/>
                    <a:lstStyle/>
                    <a:p>
                      <a:r>
                        <a:rPr lang="en-GB" dirty="0"/>
                        <a:t>Pros </a:t>
                      </a:r>
                    </a:p>
                  </a:txBody>
                  <a:tcPr/>
                </a:tc>
                <a:tc>
                  <a:txBody>
                    <a:bodyPr/>
                    <a:lstStyle/>
                    <a:p>
                      <a:r>
                        <a:rPr lang="en-GB" dirty="0"/>
                        <a:t>Cons </a:t>
                      </a:r>
                    </a:p>
                  </a:txBody>
                  <a:tcPr/>
                </a:tc>
                <a:extLst>
                  <a:ext uri="{0D108BD9-81ED-4DB2-BD59-A6C34878D82A}">
                    <a16:rowId xmlns:a16="http://schemas.microsoft.com/office/drawing/2014/main" val="4023223410"/>
                  </a:ext>
                </a:extLst>
              </a:tr>
              <a:tr h="446793">
                <a:tc>
                  <a:txBody>
                    <a:bodyPr/>
                    <a:lstStyle/>
                    <a:p>
                      <a:r>
                        <a:rPr lang="en-GB" dirty="0"/>
                        <a:t>Both UK, Spain and France has centres </a:t>
                      </a:r>
                    </a:p>
                  </a:txBody>
                  <a:tcPr/>
                </a:tc>
                <a:tc>
                  <a:txBody>
                    <a:bodyPr/>
                    <a:lstStyle/>
                    <a:p>
                      <a:r>
                        <a:rPr lang="en-GB" dirty="0"/>
                        <a:t>Away from home </a:t>
                      </a:r>
                    </a:p>
                  </a:txBody>
                  <a:tcPr/>
                </a:tc>
                <a:extLst>
                  <a:ext uri="{0D108BD9-81ED-4DB2-BD59-A6C34878D82A}">
                    <a16:rowId xmlns:a16="http://schemas.microsoft.com/office/drawing/2014/main" val="1267507534"/>
                  </a:ext>
                </a:extLst>
              </a:tr>
              <a:tr h="446793">
                <a:tc>
                  <a:txBody>
                    <a:bodyPr/>
                    <a:lstStyle/>
                    <a:p>
                      <a:r>
                        <a:rPr lang="en-GB" dirty="0"/>
                        <a:t>You get paid </a:t>
                      </a:r>
                    </a:p>
                  </a:txBody>
                  <a:tcPr/>
                </a:tc>
                <a:tc>
                  <a:txBody>
                    <a:bodyPr/>
                    <a:lstStyle/>
                    <a:p>
                      <a:r>
                        <a:rPr lang="en-GB" dirty="0"/>
                        <a:t>Accommodation isn’t great </a:t>
                      </a:r>
                    </a:p>
                  </a:txBody>
                  <a:tcPr/>
                </a:tc>
                <a:extLst>
                  <a:ext uri="{0D108BD9-81ED-4DB2-BD59-A6C34878D82A}">
                    <a16:rowId xmlns:a16="http://schemas.microsoft.com/office/drawing/2014/main" val="2917252980"/>
                  </a:ext>
                </a:extLst>
              </a:tr>
              <a:tr h="446793">
                <a:tc>
                  <a:txBody>
                    <a:bodyPr/>
                    <a:lstStyle/>
                    <a:p>
                      <a:r>
                        <a:rPr lang="en-GB" dirty="0"/>
                        <a:t>Social life </a:t>
                      </a:r>
                    </a:p>
                  </a:txBody>
                  <a:tcPr/>
                </a:tc>
                <a:tc>
                  <a:txBody>
                    <a:bodyPr/>
                    <a:lstStyle/>
                    <a:p>
                      <a:r>
                        <a:rPr lang="en-GB" dirty="0"/>
                        <a:t>Troublesome children </a:t>
                      </a:r>
                    </a:p>
                  </a:txBody>
                  <a:tcPr/>
                </a:tc>
                <a:extLst>
                  <a:ext uri="{0D108BD9-81ED-4DB2-BD59-A6C34878D82A}">
                    <a16:rowId xmlns:a16="http://schemas.microsoft.com/office/drawing/2014/main" val="1208591648"/>
                  </a:ext>
                </a:extLst>
              </a:tr>
              <a:tr h="446793">
                <a:tc>
                  <a:txBody>
                    <a:bodyPr/>
                    <a:lstStyle/>
                    <a:p>
                      <a:r>
                        <a:rPr lang="en-GB" dirty="0"/>
                        <a:t>Confidence building </a:t>
                      </a:r>
                    </a:p>
                  </a:txBody>
                  <a:tcPr/>
                </a:tc>
                <a:tc>
                  <a:txBody>
                    <a:bodyPr/>
                    <a:lstStyle/>
                    <a:p>
                      <a:r>
                        <a:rPr lang="en-GB" dirty="0"/>
                        <a:t>Confined environment </a:t>
                      </a:r>
                    </a:p>
                  </a:txBody>
                  <a:tcPr/>
                </a:tc>
                <a:extLst>
                  <a:ext uri="{0D108BD9-81ED-4DB2-BD59-A6C34878D82A}">
                    <a16:rowId xmlns:a16="http://schemas.microsoft.com/office/drawing/2014/main" val="348405323"/>
                  </a:ext>
                </a:extLst>
              </a:tr>
              <a:tr h="446793">
                <a:tc>
                  <a:txBody>
                    <a:bodyPr/>
                    <a:lstStyle/>
                    <a:p>
                      <a:r>
                        <a:rPr lang="en-GB" dirty="0"/>
                        <a:t>Closer to home </a:t>
                      </a:r>
                    </a:p>
                  </a:txBody>
                  <a:tcPr/>
                </a:tc>
                <a:tc>
                  <a:txBody>
                    <a:bodyPr/>
                    <a:lstStyle/>
                    <a:p>
                      <a:r>
                        <a:rPr lang="en-GB" dirty="0"/>
                        <a:t>Pay isn’t great </a:t>
                      </a:r>
                    </a:p>
                  </a:txBody>
                  <a:tcPr/>
                </a:tc>
                <a:extLst>
                  <a:ext uri="{0D108BD9-81ED-4DB2-BD59-A6C34878D82A}">
                    <a16:rowId xmlns:a16="http://schemas.microsoft.com/office/drawing/2014/main" val="1566439809"/>
                  </a:ext>
                </a:extLst>
              </a:tr>
            </a:tbl>
          </a:graphicData>
        </a:graphic>
      </p:graphicFrame>
      <p:sp>
        <p:nvSpPr>
          <p:cNvPr id="5" name="TextBox 4">
            <a:extLst>
              <a:ext uri="{FF2B5EF4-FFF2-40B4-BE49-F238E27FC236}">
                <a16:creationId xmlns:a16="http://schemas.microsoft.com/office/drawing/2014/main" id="{2F29F87A-E008-4764-BA99-92C7CD6AA080}"/>
              </a:ext>
            </a:extLst>
          </p:cNvPr>
          <p:cNvSpPr txBox="1"/>
          <p:nvPr/>
        </p:nvSpPr>
        <p:spPr>
          <a:xfrm>
            <a:off x="135820" y="3463180"/>
            <a:ext cx="6722180" cy="1477328"/>
          </a:xfrm>
          <a:prstGeom prst="rect">
            <a:avLst/>
          </a:prstGeom>
          <a:noFill/>
        </p:spPr>
        <p:txBody>
          <a:bodyPr wrap="square" rtlCol="0">
            <a:spAutoFit/>
          </a:bodyPr>
          <a:lstStyle/>
          <a:p>
            <a:r>
              <a:rPr lang="en-GB" u="sng" dirty="0"/>
              <a:t>Opportunities provided</a:t>
            </a:r>
          </a:p>
          <a:p>
            <a:pPr marL="285750" indent="-285750">
              <a:buFont typeface="Arial" panose="020B0604020202020204" pitchFamily="34" charset="0"/>
              <a:buChar char="•"/>
            </a:pPr>
            <a:r>
              <a:rPr lang="en-GB" dirty="0"/>
              <a:t>Longer employment options</a:t>
            </a:r>
          </a:p>
          <a:p>
            <a:pPr marL="285750" indent="-285750">
              <a:buFont typeface="Arial" panose="020B0604020202020204" pitchFamily="34" charset="0"/>
              <a:buChar char="•"/>
            </a:pPr>
            <a:r>
              <a:rPr lang="en-GB" dirty="0"/>
              <a:t>Language courses </a:t>
            </a:r>
          </a:p>
          <a:p>
            <a:pPr marL="285750" indent="-285750">
              <a:buFont typeface="Arial" panose="020B0604020202020204" pitchFamily="34" charset="0"/>
              <a:buChar char="•"/>
            </a:pPr>
            <a:r>
              <a:rPr lang="en-GB" dirty="0"/>
              <a:t>Cultural visits </a:t>
            </a:r>
          </a:p>
          <a:p>
            <a:pPr marL="285750" indent="-285750">
              <a:buFont typeface="Arial" panose="020B0604020202020204" pitchFamily="34" charset="0"/>
              <a:buChar char="•"/>
            </a:pPr>
            <a:r>
              <a:rPr lang="en-GB" dirty="0"/>
              <a:t>Gain contact's in the industry </a:t>
            </a:r>
          </a:p>
        </p:txBody>
      </p:sp>
      <p:pic>
        <p:nvPicPr>
          <p:cNvPr id="7" name="Picture 6">
            <a:extLst>
              <a:ext uri="{FF2B5EF4-FFF2-40B4-BE49-F238E27FC236}">
                <a16:creationId xmlns:a16="http://schemas.microsoft.com/office/drawing/2014/main" id="{0C55345E-F96B-405C-A0AF-7C009636BD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7500" y="3695693"/>
            <a:ext cx="4815038" cy="2557989"/>
          </a:xfrm>
          <a:prstGeom prst="rect">
            <a:avLst/>
          </a:prstGeom>
        </p:spPr>
      </p:pic>
    </p:spTree>
    <p:extLst>
      <p:ext uri="{BB962C8B-B14F-4D97-AF65-F5344CB8AC3E}">
        <p14:creationId xmlns:p14="http://schemas.microsoft.com/office/powerpoint/2010/main" val="3237262388"/>
      </p:ext>
    </p:extLst>
  </p:cSld>
  <p:clrMapOvr>
    <a:masterClrMapping/>
  </p:clrMapOvr>
</p:sld>
</file>

<file path=ppt/slides/slide7.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F098E-137B-4AC3-AE5F-FB8FE8E9F0A3}"/>
              </a:ext>
            </a:extLst>
          </p:cNvPr>
          <p:cNvSpPr>
            <a:spLocks noGrp="1"/>
          </p:cNvSpPr>
          <p:nvPr>
            <p:ph type="title"/>
          </p:nvPr>
        </p:nvSpPr>
        <p:spPr>
          <a:xfrm>
            <a:off x="162984" y="10292"/>
            <a:ext cx="8596668" cy="1320800"/>
          </a:xfrm>
        </p:spPr>
        <p:txBody>
          <a:bodyPr/>
          <a:lstStyle/>
          <a:p>
            <a:r>
              <a:rPr lang="en-GB" dirty="0"/>
              <a:t>Rockley </a:t>
            </a:r>
          </a:p>
        </p:txBody>
      </p:sp>
      <p:graphicFrame>
        <p:nvGraphicFramePr>
          <p:cNvPr id="5" name="Table 4">
            <a:extLst>
              <a:ext uri="{FF2B5EF4-FFF2-40B4-BE49-F238E27FC236}">
                <a16:creationId xmlns:a16="http://schemas.microsoft.com/office/drawing/2014/main" id="{FFC93503-40BF-4D38-AAF9-7AF23AD7E54D}"/>
              </a:ext>
            </a:extLst>
          </p:cNvPr>
          <p:cNvGraphicFramePr>
            <a:graphicFrameLocks noGrp="1"/>
          </p:cNvGraphicFramePr>
          <p:nvPr>
            <p:extLst>
              <p:ext uri="{D42A27DB-BD31-4B8C-83A1-F6EECF244321}">
                <p14:modId xmlns:p14="http://schemas.microsoft.com/office/powerpoint/2010/main" val="1364603336"/>
              </p:ext>
            </p:extLst>
          </p:nvPr>
        </p:nvGraphicFramePr>
        <p:xfrm>
          <a:off x="162984" y="953769"/>
          <a:ext cx="8128000" cy="2219960"/>
        </p:xfrm>
        <a:graphic>
          <a:graphicData uri="http://purl.oclc.org/ooxml/drawingml/table">
            <a:tbl>
              <a:tblPr firstRow="1" bandRow="1">
                <a:tableStyleId>{5C22544A-7EE6-4342-B048-85BDC9FD1C3A}</a:tableStyleId>
              </a:tblPr>
              <a:tblGrid>
                <a:gridCol w="4064000">
                  <a:extLst>
                    <a:ext uri="{9D8B030D-6E8A-4147-A177-3AD203B41FA5}">
                      <a16:colId xmlns:a16="http://schemas.microsoft.com/office/drawing/2014/main" val="4002819604"/>
                    </a:ext>
                  </a:extLst>
                </a:gridCol>
                <a:gridCol w="4064000">
                  <a:extLst>
                    <a:ext uri="{9D8B030D-6E8A-4147-A177-3AD203B41FA5}">
                      <a16:colId xmlns:a16="http://schemas.microsoft.com/office/drawing/2014/main" val="3519132990"/>
                    </a:ext>
                  </a:extLst>
                </a:gridCol>
              </a:tblGrid>
              <a:tr h="140653">
                <a:tc>
                  <a:txBody>
                    <a:bodyPr/>
                    <a:lstStyle/>
                    <a:p>
                      <a:r>
                        <a:rPr lang="en-GB" dirty="0"/>
                        <a:t>Pros </a:t>
                      </a:r>
                    </a:p>
                  </a:txBody>
                  <a:tcPr/>
                </a:tc>
                <a:tc>
                  <a:txBody>
                    <a:bodyPr/>
                    <a:lstStyle/>
                    <a:p>
                      <a:r>
                        <a:rPr lang="en-GB" dirty="0"/>
                        <a:t>Cons </a:t>
                      </a:r>
                    </a:p>
                  </a:txBody>
                  <a:tcPr/>
                </a:tc>
                <a:extLst>
                  <a:ext uri="{0D108BD9-81ED-4DB2-BD59-A6C34878D82A}">
                    <a16:rowId xmlns:a16="http://schemas.microsoft.com/office/drawing/2014/main" val="1107321275"/>
                  </a:ext>
                </a:extLst>
              </a:tr>
              <a:tr h="370840">
                <a:tc>
                  <a:txBody>
                    <a:bodyPr/>
                    <a:lstStyle/>
                    <a:p>
                      <a:r>
                        <a:rPr lang="en-GB" dirty="0"/>
                        <a:t>Travel costs covered </a:t>
                      </a:r>
                    </a:p>
                  </a:txBody>
                  <a:tcPr/>
                </a:tc>
                <a:tc>
                  <a:txBody>
                    <a:bodyPr/>
                    <a:lstStyle/>
                    <a:p>
                      <a:r>
                        <a:rPr lang="en-GB" dirty="0"/>
                        <a:t>Long hrs sometimes night shifts </a:t>
                      </a:r>
                    </a:p>
                  </a:txBody>
                  <a:tcPr/>
                </a:tc>
                <a:extLst>
                  <a:ext uri="{0D108BD9-81ED-4DB2-BD59-A6C34878D82A}">
                    <a16:rowId xmlns:a16="http://schemas.microsoft.com/office/drawing/2014/main" val="1985391014"/>
                  </a:ext>
                </a:extLst>
              </a:tr>
              <a:tr h="370840">
                <a:tc>
                  <a:txBody>
                    <a:bodyPr/>
                    <a:lstStyle/>
                    <a:p>
                      <a:r>
                        <a:rPr lang="en-GB" dirty="0"/>
                        <a:t>Food and free accommodation </a:t>
                      </a:r>
                    </a:p>
                  </a:txBody>
                  <a:tcPr/>
                </a:tc>
                <a:tc>
                  <a:txBody>
                    <a:bodyPr/>
                    <a:lstStyle/>
                    <a:p>
                      <a:r>
                        <a:rPr lang="en-GB" dirty="0"/>
                        <a:t>Living in a tent </a:t>
                      </a:r>
                    </a:p>
                  </a:txBody>
                  <a:tcPr/>
                </a:tc>
                <a:extLst>
                  <a:ext uri="{0D108BD9-81ED-4DB2-BD59-A6C34878D82A}">
                    <a16:rowId xmlns:a16="http://schemas.microsoft.com/office/drawing/2014/main" val="865156782"/>
                  </a:ext>
                </a:extLst>
              </a:tr>
              <a:tr h="370840">
                <a:tc>
                  <a:txBody>
                    <a:bodyPr/>
                    <a:lstStyle/>
                    <a:p>
                      <a:r>
                        <a:rPr lang="en-GB" dirty="0"/>
                        <a:t>Good weather </a:t>
                      </a:r>
                    </a:p>
                  </a:txBody>
                  <a:tcPr/>
                </a:tc>
                <a:tc>
                  <a:txBody>
                    <a:bodyPr/>
                    <a:lstStyle/>
                    <a:p>
                      <a:r>
                        <a:rPr lang="en-GB" dirty="0"/>
                        <a:t>Meals get repetitive </a:t>
                      </a:r>
                    </a:p>
                  </a:txBody>
                  <a:tcPr/>
                </a:tc>
                <a:extLst>
                  <a:ext uri="{0D108BD9-81ED-4DB2-BD59-A6C34878D82A}">
                    <a16:rowId xmlns:a16="http://schemas.microsoft.com/office/drawing/2014/main" val="754352124"/>
                  </a:ext>
                </a:extLst>
              </a:tr>
              <a:tr h="370840">
                <a:tc>
                  <a:txBody>
                    <a:bodyPr/>
                    <a:lstStyle/>
                    <a:p>
                      <a:r>
                        <a:rPr lang="en-GB" dirty="0"/>
                        <a:t>Get paid </a:t>
                      </a:r>
                    </a:p>
                  </a:txBody>
                  <a:tcPr/>
                </a:tc>
                <a:tc>
                  <a:txBody>
                    <a:bodyPr/>
                    <a:lstStyle/>
                    <a:p>
                      <a:r>
                        <a:rPr lang="en-GB" dirty="0"/>
                        <a:t>Monthly pay </a:t>
                      </a:r>
                    </a:p>
                  </a:txBody>
                  <a:tcPr/>
                </a:tc>
                <a:extLst>
                  <a:ext uri="{0D108BD9-81ED-4DB2-BD59-A6C34878D82A}">
                    <a16:rowId xmlns:a16="http://schemas.microsoft.com/office/drawing/2014/main" val="893958657"/>
                  </a:ext>
                </a:extLst>
              </a:tr>
              <a:tr h="370840">
                <a:tc>
                  <a:txBody>
                    <a:bodyPr/>
                    <a:lstStyle/>
                    <a:p>
                      <a:r>
                        <a:rPr lang="en-GB" dirty="0"/>
                        <a:t>Meet new people </a:t>
                      </a:r>
                    </a:p>
                  </a:txBody>
                  <a:tcPr/>
                </a:tc>
                <a:tc>
                  <a:txBody>
                    <a:bodyPr/>
                    <a:lstStyle/>
                    <a:p>
                      <a:r>
                        <a:rPr lang="en-GB" dirty="0"/>
                        <a:t>No </a:t>
                      </a:r>
                      <a:r>
                        <a:rPr lang="en-GB" dirty="0" err="1"/>
                        <a:t>wifi</a:t>
                      </a:r>
                      <a:r>
                        <a:rPr lang="en-GB" dirty="0"/>
                        <a:t> </a:t>
                      </a:r>
                    </a:p>
                  </a:txBody>
                  <a:tcPr/>
                </a:tc>
                <a:extLst>
                  <a:ext uri="{0D108BD9-81ED-4DB2-BD59-A6C34878D82A}">
                    <a16:rowId xmlns:a16="http://schemas.microsoft.com/office/drawing/2014/main" val="1741805999"/>
                  </a:ext>
                </a:extLst>
              </a:tr>
            </a:tbl>
          </a:graphicData>
        </a:graphic>
      </p:graphicFrame>
      <p:sp>
        <p:nvSpPr>
          <p:cNvPr id="6" name="TextBox 5">
            <a:extLst>
              <a:ext uri="{FF2B5EF4-FFF2-40B4-BE49-F238E27FC236}">
                <a16:creationId xmlns:a16="http://schemas.microsoft.com/office/drawing/2014/main" id="{1112EB52-8339-489D-8456-DF81095791EB}"/>
              </a:ext>
            </a:extLst>
          </p:cNvPr>
          <p:cNvSpPr txBox="1"/>
          <p:nvPr/>
        </p:nvSpPr>
        <p:spPr>
          <a:xfrm>
            <a:off x="162984" y="3240043"/>
            <a:ext cx="7037916" cy="1754326"/>
          </a:xfrm>
          <a:prstGeom prst="rect">
            <a:avLst/>
          </a:prstGeom>
          <a:noFill/>
        </p:spPr>
        <p:txBody>
          <a:bodyPr wrap="square" rtlCol="0">
            <a:spAutoFit/>
          </a:bodyPr>
          <a:lstStyle/>
          <a:p>
            <a:r>
              <a:rPr lang="en-GB" u="sng" dirty="0"/>
              <a:t>Opportunities provided </a:t>
            </a:r>
          </a:p>
          <a:p>
            <a:pPr marL="285750" indent="-285750">
              <a:buFont typeface="Arial" panose="020B0604020202020204" pitchFamily="34" charset="0"/>
              <a:buChar char="•"/>
            </a:pPr>
            <a:r>
              <a:rPr lang="en-GB" dirty="0"/>
              <a:t>Chance to gain qualifications </a:t>
            </a:r>
          </a:p>
          <a:p>
            <a:pPr marL="285750" indent="-285750">
              <a:buFont typeface="Arial" panose="020B0604020202020204" pitchFamily="34" charset="0"/>
              <a:buChar char="•"/>
            </a:pPr>
            <a:r>
              <a:rPr lang="en-GB" dirty="0"/>
              <a:t>Too work in England after placement </a:t>
            </a:r>
          </a:p>
          <a:p>
            <a:pPr marL="285750" indent="-285750">
              <a:buFont typeface="Arial" panose="020B0604020202020204" pitchFamily="34" charset="0"/>
              <a:buChar char="•"/>
            </a:pPr>
            <a:r>
              <a:rPr lang="en-GB" dirty="0"/>
              <a:t>Too become a senior </a:t>
            </a:r>
          </a:p>
          <a:p>
            <a:pPr marL="285750" indent="-285750">
              <a:buFont typeface="Arial" panose="020B0604020202020204" pitchFamily="34" charset="0"/>
              <a:buChar char="•"/>
            </a:pPr>
            <a:r>
              <a:rPr lang="en-GB" dirty="0"/>
              <a:t>Return following summers </a:t>
            </a:r>
          </a:p>
          <a:p>
            <a:pPr marL="285750" indent="-285750">
              <a:buFont typeface="Arial" panose="020B0604020202020204" pitchFamily="34" charset="0"/>
              <a:buChar char="•"/>
            </a:pPr>
            <a:r>
              <a:rPr lang="en-GB" dirty="0"/>
              <a:t>Level 1 wind surf and PB2 boat licence</a:t>
            </a:r>
          </a:p>
        </p:txBody>
      </p:sp>
      <p:pic>
        <p:nvPicPr>
          <p:cNvPr id="8" name="Picture 7">
            <a:extLst>
              <a:ext uri="{FF2B5EF4-FFF2-40B4-BE49-F238E27FC236}">
                <a16:creationId xmlns:a16="http://schemas.microsoft.com/office/drawing/2014/main" id="{656FA044-F1AF-458C-924B-DDDC90F3F7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14875" y="3428999"/>
            <a:ext cx="4471988" cy="2706463"/>
          </a:xfrm>
          <a:prstGeom prst="rect">
            <a:avLst/>
          </a:prstGeom>
        </p:spPr>
      </p:pic>
    </p:spTree>
    <p:extLst>
      <p:ext uri="{BB962C8B-B14F-4D97-AF65-F5344CB8AC3E}">
        <p14:creationId xmlns:p14="http://schemas.microsoft.com/office/powerpoint/2010/main" val="698017511"/>
      </p:ext>
    </p:extLst>
  </p:cSld>
  <p:clrMapOvr>
    <a:masterClrMapping/>
  </p:clrMapOvr>
</p:sld>
</file>

<file path=ppt/slides/slide8.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B695B-1517-4F3C-B3BB-A7FC2687EFF5}"/>
              </a:ext>
            </a:extLst>
          </p:cNvPr>
          <p:cNvSpPr>
            <a:spLocks noGrp="1"/>
          </p:cNvSpPr>
          <p:nvPr>
            <p:ph type="title"/>
          </p:nvPr>
        </p:nvSpPr>
        <p:spPr>
          <a:xfrm>
            <a:off x="277284" y="156238"/>
            <a:ext cx="8596668" cy="1320800"/>
          </a:xfrm>
        </p:spPr>
        <p:txBody>
          <a:bodyPr/>
          <a:lstStyle/>
          <a:p>
            <a:r>
              <a:rPr lang="en-GB" dirty="0"/>
              <a:t>Analysis and evaluation of placement opportunities</a:t>
            </a:r>
          </a:p>
        </p:txBody>
      </p:sp>
      <p:sp>
        <p:nvSpPr>
          <p:cNvPr id="3" name="Content Placeholder 2">
            <a:extLst>
              <a:ext uri="{FF2B5EF4-FFF2-40B4-BE49-F238E27FC236}">
                <a16:creationId xmlns:a16="http://schemas.microsoft.com/office/drawing/2014/main" id="{3A9C6532-530A-4AC5-B4AA-259FCB5A5E43}"/>
              </a:ext>
            </a:extLst>
          </p:cNvPr>
          <p:cNvSpPr>
            <a:spLocks noGrp="1"/>
          </p:cNvSpPr>
          <p:nvPr>
            <p:ph idx="1"/>
          </p:nvPr>
        </p:nvSpPr>
        <p:spPr>
          <a:xfrm>
            <a:off x="277284" y="1477038"/>
            <a:ext cx="8596668" cy="3880773"/>
          </a:xfrm>
        </p:spPr>
        <p:txBody>
          <a:bodyPr/>
          <a:lstStyle/>
          <a:p>
            <a:r>
              <a:rPr lang="en-GB" dirty="0"/>
              <a:t>Camp America, PGL and Rockley all offer great options and opportunities that would help me develop in the sporting industry. </a:t>
            </a:r>
          </a:p>
          <a:p>
            <a:r>
              <a:rPr lang="en-GB" dirty="0"/>
              <a:t>With Camp America you have a whole different way of living, the facilities and technology in that country is more advanced than here in the UK.  </a:t>
            </a:r>
          </a:p>
          <a:p>
            <a:r>
              <a:rPr lang="en-GB" dirty="0"/>
              <a:t>However the upfront costs and long flight is putting me off this choice.</a:t>
            </a:r>
          </a:p>
          <a:p>
            <a:r>
              <a:rPr lang="en-GB" dirty="0"/>
              <a:t>PGL is another great organisation on offer with site across the UK, France and Spain. This gives me different options, and I will be keeping this as my back up choice. </a:t>
            </a:r>
          </a:p>
          <a:p>
            <a:r>
              <a:rPr lang="en-GB" dirty="0"/>
              <a:t>Rockley is my first choice placement option, this is because I think it would be best suited to me and has the most on offer to help me develop new skills and have a great experience and earn money at the same time. </a:t>
            </a:r>
          </a:p>
          <a:p>
            <a:endParaRPr lang="en-GB" dirty="0"/>
          </a:p>
          <a:p>
            <a:endParaRPr lang="en-GB" dirty="0"/>
          </a:p>
        </p:txBody>
      </p:sp>
    </p:spTree>
    <p:extLst>
      <p:ext uri="{BB962C8B-B14F-4D97-AF65-F5344CB8AC3E}">
        <p14:creationId xmlns:p14="http://schemas.microsoft.com/office/powerpoint/2010/main" val="2165866155"/>
      </p:ext>
    </p:extLst>
  </p:cSld>
  <p:clrMapOvr>
    <a:masterClrMapping/>
  </p:clrMapOvr>
</p:sld>
</file>

<file path=ppt/slides/slide9.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E6339-0BCF-447A-ADCC-BDBDC4918524}"/>
              </a:ext>
            </a:extLst>
          </p:cNvPr>
          <p:cNvSpPr>
            <a:spLocks noGrp="1"/>
          </p:cNvSpPr>
          <p:nvPr>
            <p:ph type="title"/>
          </p:nvPr>
        </p:nvSpPr>
        <p:spPr/>
        <p:txBody>
          <a:bodyPr/>
          <a:lstStyle/>
          <a:p>
            <a:r>
              <a:rPr lang="en-GB" dirty="0"/>
              <a:t>References and bibliography </a:t>
            </a:r>
          </a:p>
        </p:txBody>
      </p:sp>
      <p:sp>
        <p:nvSpPr>
          <p:cNvPr id="3" name="Content Placeholder 2">
            <a:extLst>
              <a:ext uri="{FF2B5EF4-FFF2-40B4-BE49-F238E27FC236}">
                <a16:creationId xmlns:a16="http://schemas.microsoft.com/office/drawing/2014/main" id="{2DE6EEC4-F8E9-49FC-80FA-3A6E34AFAB67}"/>
              </a:ext>
            </a:extLst>
          </p:cNvPr>
          <p:cNvSpPr>
            <a:spLocks noGrp="1"/>
          </p:cNvSpPr>
          <p:nvPr>
            <p:ph idx="1"/>
          </p:nvPr>
        </p:nvSpPr>
        <p:spPr>
          <a:xfrm>
            <a:off x="677334" y="1228725"/>
            <a:ext cx="8596668" cy="4812637"/>
          </a:xfrm>
        </p:spPr>
        <p:txBody>
          <a:bodyPr/>
          <a:lstStyle/>
          <a:p>
            <a:r>
              <a:rPr lang="en-GB" u="sng" dirty="0">
                <a:solidFill>
                  <a:srgbClr val="FF0000"/>
                </a:solidFill>
                <a:hlinkClick r:id="rId2"/>
              </a:rPr>
              <a:t>https://www.campamerica.com/</a:t>
            </a:r>
            <a:endParaRPr lang="en-GB" u="sng" dirty="0">
              <a:solidFill>
                <a:srgbClr val="FF0000"/>
              </a:solidFill>
            </a:endParaRPr>
          </a:p>
          <a:p>
            <a:r>
              <a:rPr lang="en-GB" u="sng" dirty="0">
                <a:solidFill>
                  <a:srgbClr val="FF0000"/>
                </a:solidFill>
                <a:hlinkClick r:id="rId3"/>
              </a:rPr>
              <a:t>http://www.pgl.co.uk/</a:t>
            </a:r>
            <a:endParaRPr lang="en-GB" u="sng" dirty="0">
              <a:solidFill>
                <a:srgbClr val="FF0000"/>
              </a:solidFill>
            </a:endParaRPr>
          </a:p>
          <a:p>
            <a:r>
              <a:rPr lang="en-GB" u="sng" dirty="0">
                <a:solidFill>
                  <a:srgbClr val="FF0000"/>
                </a:solidFill>
                <a:hlinkClick r:id="rId4"/>
              </a:rPr>
              <a:t>https://www.rockley.org/</a:t>
            </a:r>
            <a:endParaRPr lang="en-GB" u="sng" dirty="0">
              <a:solidFill>
                <a:srgbClr val="FF0000"/>
              </a:solidFill>
            </a:endParaRPr>
          </a:p>
          <a:p>
            <a:pPr marL="0" indent="0">
              <a:buNone/>
            </a:pPr>
            <a:endParaRPr lang="en-GB" u="sng" dirty="0">
              <a:solidFill>
                <a:srgbClr val="FF0000"/>
              </a:solidFill>
            </a:endParaRPr>
          </a:p>
          <a:p>
            <a:endParaRPr lang="en-GB" u="sng" dirty="0">
              <a:solidFill>
                <a:srgbClr val="FF0000"/>
              </a:solidFill>
            </a:endParaRPr>
          </a:p>
        </p:txBody>
      </p:sp>
      <p:sp>
        <p:nvSpPr>
          <p:cNvPr id="4" name="TextBox 3">
            <a:extLst>
              <a:ext uri="{FF2B5EF4-FFF2-40B4-BE49-F238E27FC236}">
                <a16:creationId xmlns:a16="http://schemas.microsoft.com/office/drawing/2014/main" id="{D4B241D0-54E2-43AB-B685-845D718C84A1}"/>
              </a:ext>
            </a:extLst>
          </p:cNvPr>
          <p:cNvSpPr txBox="1"/>
          <p:nvPr/>
        </p:nvSpPr>
        <p:spPr>
          <a:xfrm>
            <a:off x="1343025" y="3771900"/>
            <a:ext cx="7700962" cy="923330"/>
          </a:xfrm>
          <a:prstGeom prst="rect">
            <a:avLst/>
          </a:prstGeom>
          <a:noFill/>
        </p:spPr>
        <p:txBody>
          <a:bodyPr wrap="square" rtlCol="0">
            <a:spAutoFit/>
          </a:bodyPr>
          <a:lstStyle/>
          <a:p>
            <a:r>
              <a:rPr lang="en-GB" sz="5400" u="sng" dirty="0">
                <a:solidFill>
                  <a:schemeClr val="accent1"/>
                </a:solidFill>
              </a:rPr>
              <a:t>Any questions????</a:t>
            </a:r>
          </a:p>
        </p:txBody>
      </p:sp>
    </p:spTree>
    <p:extLst>
      <p:ext uri="{BB962C8B-B14F-4D97-AF65-F5344CB8AC3E}">
        <p14:creationId xmlns:p14="http://schemas.microsoft.com/office/powerpoint/2010/main" val="2440692002"/>
      </p:ext>
    </p:extLst>
  </p:cSld>
  <p:clrMapOvr>
    <a:masterClrMapping/>
  </p:clrMapOvr>
</p:sld>
</file>

<file path=ppt/theme/theme1.xml><?xml version="1.0" encoding="utf-8"?>
<a:theme xmlns:a="http://purl.oclc.org/ooxml/drawingml/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
                <a:lumMod val="110%"/>
              </a:schemeClr>
            </a:gs>
            <a:gs pos="88%">
              <a:schemeClr val="phClr">
                <a:tint val="90%"/>
              </a:schemeClr>
            </a:gs>
          </a:gsLst>
          <a:lin ang="5400000" scaled="0"/>
        </a:gradFill>
        <a:gradFill rotWithShape="1">
          <a:gsLst>
            <a:gs pos="0%">
              <a:schemeClr val="phClr">
                <a:tint val="96%"/>
                <a:lumMod val="100%"/>
              </a:schemeClr>
            </a:gs>
            <a:gs pos="78%">
              <a:schemeClr val="phClr">
                <a:shade val="94%"/>
                <a:lumMod val="94%"/>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
              </a:srgbClr>
            </a:outerShdw>
          </a:effectLst>
        </a:effectStyle>
        <a:effectStyle>
          <a:effectLst>
            <a:outerShdw blurRad="50800" dist="38100" dir="5400000" rotWithShape="0">
              <a:srgbClr val="000000">
                <a:alpha val="35%"/>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
                <a:lumMod val="104%"/>
              </a:schemeClr>
            </a:gs>
            <a:gs pos="94%">
              <a:schemeClr val="phClr">
                <a:shade val="96%"/>
                <a:lumMod val="82%"/>
              </a:schemeClr>
            </a:gs>
          </a:gsLst>
          <a:lin ang="5400000" scaled="0"/>
        </a:gradFill>
        <a:gradFill rotWithShape="1">
          <a:gsLst>
            <a:gs pos="0%">
              <a:schemeClr val="phClr">
                <a:tint val="90%"/>
                <a:lumMod val="110%"/>
              </a:schemeClr>
            </a:gs>
            <a:gs pos="100%">
              <a:schemeClr val="phClr">
                <a:shade val="94%"/>
                <a:lumMod val="96%"/>
              </a:schemeClr>
            </a:gs>
          </a:gsLst>
          <a:path path="circle">
            <a:fillToRect l="50%" t="50%" r="100%" b="1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purl.oclc.org/ooxml/officeDocument/extendedProperties" xmlns:vt="http://purl.oclc.org/ooxml/officeDocument/docPropsVTypes">
  <Template>Facet</Template>
  <TotalTime>1292</TotalTime>
  <Words>586</Words>
  <Application>Microsoft Office PowerPoint</Application>
  <PresentationFormat>Widescreen</PresentationFormat>
  <Paragraphs>99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Summer Placement Presentation Assignment Part B </vt:lpstr>
      <vt:lpstr>Benefits of Placement   </vt:lpstr>
      <vt:lpstr>Opportunities for personal development </vt:lpstr>
      <vt:lpstr>Placement rationale </vt:lpstr>
      <vt:lpstr>Camp America </vt:lpstr>
      <vt:lpstr>PGL </vt:lpstr>
      <vt:lpstr>Rockley </vt:lpstr>
      <vt:lpstr>Analysis and evaluation of placement opportunities</vt:lpstr>
      <vt:lpstr>References and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Fuck you Marie</dc:title>
  <dc:creator>blake climo</dc:creator>
  <cp:lastModifiedBy>blake climo</cp:lastModifiedBy>
  <cp:revision>27</cp:revision>
  <dcterms:created xsi:type="dcterms:W3CDTF">2018-11-15T17:58:26Z</dcterms:created>
  <dcterms:modified xsi:type="dcterms:W3CDTF">2018-11-16T15:30:38Z</dcterms:modified>
</cp:coreProperties>
</file>