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handoutMasterIdLst>
    <p:handoutMasterId r:id="rId18"/>
  </p:handoutMasterIdLst>
  <p:sldIdLst>
    <p:sldId id="269" r:id="rId2"/>
    <p:sldId id="271" r:id="rId3"/>
    <p:sldId id="272" r:id="rId4"/>
    <p:sldId id="270" r:id="rId5"/>
    <p:sldId id="263" r:id="rId6"/>
    <p:sldId id="262" r:id="rId7"/>
    <p:sldId id="259" r:id="rId8"/>
    <p:sldId id="265" r:id="rId9"/>
    <p:sldId id="260" r:id="rId10"/>
    <p:sldId id="268" r:id="rId11"/>
    <p:sldId id="264" r:id="rId12"/>
    <p:sldId id="267" r:id="rId13"/>
    <p:sldId id="261" r:id="rId14"/>
    <p:sldId id="266" r:id="rId15"/>
    <p:sldId id="256" r:id="rId16"/>
    <p:sldId id="257" r:id="rId17"/>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787"/>
    <p:restoredTop sz="90929"/>
  </p:normalViewPr>
  <p:slideViewPr>
    <p:cSldViewPr>
      <p:cViewPr varScale="1">
        <p:scale>
          <a:sx n="84" d="100"/>
          <a:sy n="84" d="100"/>
        </p:scale>
        <p:origin x="105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0243" name="Rectangle 3"/>
          <p:cNvSpPr>
            <a:spLocks noGrp="1" noChangeArrowheads="1"/>
          </p:cNvSpPr>
          <p:nvPr>
            <p:ph type="dt" sz="quarter" idx="1"/>
          </p:nvPr>
        </p:nvSpPr>
        <p:spPr bwMode="auto">
          <a:xfrm>
            <a:off x="3852016"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10244" name="Rectangle 4"/>
          <p:cNvSpPr>
            <a:spLocks noGrp="1" noChangeArrowheads="1"/>
          </p:cNvSpPr>
          <p:nvPr>
            <p:ph type="ftr" sz="quarter" idx="2"/>
          </p:nvPr>
        </p:nvSpPr>
        <p:spPr bwMode="auto">
          <a:xfrm>
            <a:off x="0" y="9430306"/>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10245" name="Rectangle 5"/>
          <p:cNvSpPr>
            <a:spLocks noGrp="1" noChangeArrowheads="1"/>
          </p:cNvSpPr>
          <p:nvPr>
            <p:ph type="sldNum" sz="quarter" idx="3"/>
          </p:nvPr>
        </p:nvSpPr>
        <p:spPr bwMode="auto">
          <a:xfrm>
            <a:off x="3852016" y="9430306"/>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A07F1702-6D86-484A-ABD2-0F7A5DCC3C4C}" type="slidenum">
              <a:rPr lang="en-GB"/>
              <a:pPr/>
              <a:t>‹#›</a:t>
            </a:fld>
            <a:endParaRPr lang="en-GB"/>
          </a:p>
        </p:txBody>
      </p:sp>
    </p:spTree>
    <p:extLst>
      <p:ext uri="{BB962C8B-B14F-4D97-AF65-F5344CB8AC3E}">
        <p14:creationId xmlns:p14="http://schemas.microsoft.com/office/powerpoint/2010/main" val="114854284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A6F4093B-80A9-4C3E-8352-8E5F6A138A57}"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5DEDAB63-19BF-41A0-AA1A-65285FD5F9DB}"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855A05C0-7A7D-4843-B322-E38B63246614}"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85CD6804-5D67-43D7-9C5E-BBEF3058E5CE}"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BD17CFB5-C9E3-4936-AA71-D06F7549D2CE}"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0C6D6DEE-991C-4FB6-9151-1FC3C4EC846E}"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1FDD5FE6-8ECF-433E-99A8-0FD2C8B043F7}"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AC676DA8-BECF-401B-9A09-64F01BC7A88E}"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DBC7C322-4929-4411-858A-B1998655A8AB}"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3FD07C20-FBD8-433A-B2B9-D628C402FCFE}"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76F6FB17-E999-4F8A-A750-BC6DE97D3565}"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96EE3398-CB26-423D-A333-62E4FB8E3DE4}"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Sampling</a:t>
            </a:r>
            <a:endParaRPr lang="en-GB" dirty="0"/>
          </a:p>
        </p:txBody>
      </p:sp>
      <p:sp>
        <p:nvSpPr>
          <p:cNvPr id="3" name="Subtitle 2"/>
          <p:cNvSpPr>
            <a:spLocks noGrp="1"/>
          </p:cNvSpPr>
          <p:nvPr>
            <p:ph type="subTitle" idx="1"/>
          </p:nvPr>
        </p:nvSpPr>
        <p:spPr/>
        <p:txBody>
          <a:bodyPr/>
          <a:lstStyle/>
          <a:p>
            <a:r>
              <a:rPr lang="en-GB" dirty="0" smtClean="0"/>
              <a:t>Will Fleming</a:t>
            </a:r>
            <a:endParaRPr lang="en-GB" dirty="0"/>
          </a:p>
        </p:txBody>
      </p:sp>
    </p:spTree>
    <p:extLst>
      <p:ext uri="{BB962C8B-B14F-4D97-AF65-F5344CB8AC3E}">
        <p14:creationId xmlns:p14="http://schemas.microsoft.com/office/powerpoint/2010/main" val="1933980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did we learn last week</a:t>
            </a:r>
            <a:r>
              <a:rPr lang="en-GB" dirty="0" smtClean="0"/>
              <a:t>??</a:t>
            </a:r>
            <a:br>
              <a:rPr lang="en-GB" dirty="0" smtClean="0"/>
            </a:br>
            <a:r>
              <a:rPr lang="en-GB" smtClean="0"/>
              <a:t>- research methods</a:t>
            </a:r>
            <a:endParaRPr lang="en-GB" dirty="0"/>
          </a:p>
        </p:txBody>
      </p:sp>
      <p:sp>
        <p:nvSpPr>
          <p:cNvPr id="3" name="Content Placeholder 2"/>
          <p:cNvSpPr>
            <a:spLocks noGrp="1"/>
          </p:cNvSpPr>
          <p:nvPr>
            <p:ph idx="1"/>
          </p:nvPr>
        </p:nvSpPr>
        <p:spPr/>
        <p:txBody>
          <a:bodyPr/>
          <a:lstStyle/>
          <a:p>
            <a:pPr marL="0" indent="0">
              <a:buNone/>
            </a:pPr>
            <a:r>
              <a:rPr lang="en-GB" dirty="0" smtClean="0"/>
              <a:t>Within the context of the case study on the University’s undergraduate courses consider which research methods you would use to understand why students are not applying to UWTSD, how they select the courses they wish to study.</a:t>
            </a:r>
          </a:p>
          <a:p>
            <a:pPr marL="0" indent="0">
              <a:buNone/>
            </a:pPr>
            <a:r>
              <a:rPr lang="en-GB" dirty="0" smtClean="0"/>
              <a:t>[Note: try to be as creative as you possibly can be!]</a:t>
            </a:r>
            <a:endParaRPr lang="en-GB" dirty="0"/>
          </a:p>
        </p:txBody>
      </p:sp>
    </p:spTree>
    <p:extLst>
      <p:ext uri="{BB962C8B-B14F-4D97-AF65-F5344CB8AC3E}">
        <p14:creationId xmlns:p14="http://schemas.microsoft.com/office/powerpoint/2010/main" val="39542158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a:r>
            <a:br>
              <a:rPr lang="en-US" dirty="0" smtClean="0"/>
            </a:br>
            <a:r>
              <a:rPr lang="en-US" dirty="0" smtClean="0"/>
              <a:t>QUALITATIVE RESEARCH</a:t>
            </a:r>
            <a:br>
              <a:rPr lang="en-US" dirty="0" smtClean="0"/>
            </a:br>
            <a:r>
              <a:rPr lang="en-US" dirty="0" smtClean="0"/>
              <a:t>- a student task </a:t>
            </a:r>
            <a:r>
              <a:rPr lang="en-GB" sz="3200" dirty="0" smtClean="0"/>
              <a:t>FOR </a:t>
            </a:r>
            <a:r>
              <a:rPr lang="en-GB" sz="3200" dirty="0"/>
              <a:t>NEXT </a:t>
            </a:r>
            <a:r>
              <a:rPr lang="en-GB" sz="3200" dirty="0" smtClean="0"/>
              <a:t>SESSION.</a:t>
            </a:r>
            <a:r>
              <a:rPr lang="en-GB" dirty="0"/>
              <a:t/>
            </a:r>
            <a:br>
              <a:rPr lang="en-GB" dirty="0"/>
            </a:b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Design a questionnaire for a company considering bringing Sicilian pasta (highly regarded) into the UK which is higher quality than Italian pasta.</a:t>
            </a:r>
          </a:p>
          <a:p>
            <a:pPr marL="514350" indent="-514350">
              <a:buFont typeface="+mj-lt"/>
              <a:buAutoNum type="arabicPeriod"/>
            </a:pPr>
            <a:r>
              <a:rPr lang="en-GB" dirty="0" smtClean="0"/>
              <a:t>Find an example of observations used in marketing research.</a:t>
            </a:r>
          </a:p>
          <a:p>
            <a:pPr marL="514350" indent="-514350">
              <a:buFont typeface="+mj-lt"/>
              <a:buAutoNum type="arabicPeriod"/>
            </a:pPr>
            <a:r>
              <a:rPr lang="en-GB" dirty="0" smtClean="0"/>
              <a:t>How could Cadburys use projective techniques in their marketing research</a:t>
            </a:r>
          </a:p>
          <a:p>
            <a:endParaRPr lang="en-GB" dirty="0" smtClean="0"/>
          </a:p>
          <a:p>
            <a:endParaRPr lang="en-GB" dirty="0"/>
          </a:p>
        </p:txBody>
      </p:sp>
    </p:spTree>
    <p:extLst>
      <p:ext uri="{BB962C8B-B14F-4D97-AF65-F5344CB8AC3E}">
        <p14:creationId xmlns:p14="http://schemas.microsoft.com/office/powerpoint/2010/main" val="3505311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 RESEARCH</a:t>
            </a:r>
            <a:br>
              <a:rPr lang="en-GB" dirty="0" smtClean="0"/>
            </a:br>
            <a:r>
              <a:rPr lang="en-GB" dirty="0" smtClean="0"/>
              <a:t>- introduction to sampling</a:t>
            </a:r>
            <a:endParaRPr lang="en-GB" dirty="0"/>
          </a:p>
        </p:txBody>
      </p:sp>
      <p:sp>
        <p:nvSpPr>
          <p:cNvPr id="3" name="Content Placeholder 2"/>
          <p:cNvSpPr>
            <a:spLocks noGrp="1"/>
          </p:cNvSpPr>
          <p:nvPr>
            <p:ph idx="1"/>
          </p:nvPr>
        </p:nvSpPr>
        <p:spPr/>
        <p:txBody>
          <a:bodyPr/>
          <a:lstStyle/>
          <a:p>
            <a:pPr marL="0" indent="0">
              <a:buNone/>
            </a:pPr>
            <a:r>
              <a:rPr lang="en-GB" dirty="0" smtClean="0"/>
              <a:t>We have identified that researchers have a number of methods available to them and they need to choose based on what will do the job best. Once the method is chosen they need to work out who takes part.</a:t>
            </a:r>
          </a:p>
          <a:p>
            <a:pPr marL="0" indent="0">
              <a:buNone/>
            </a:pPr>
            <a:r>
              <a:rPr lang="en-GB" dirty="0" smtClean="0"/>
              <a:t>In most </a:t>
            </a:r>
            <a:r>
              <a:rPr lang="en-GB" i="1" dirty="0" smtClean="0"/>
              <a:t>qualitative</a:t>
            </a:r>
            <a:r>
              <a:rPr lang="en-GB" dirty="0" smtClean="0"/>
              <a:t> work the nature of the study will dictate who takes part e.g. users as players</a:t>
            </a:r>
            <a:r>
              <a:rPr lang="en-GB" dirty="0"/>
              <a:t> </a:t>
            </a:r>
            <a:r>
              <a:rPr lang="en-GB" dirty="0" smtClean="0"/>
              <a:t>&amp; participants, influencers, experts….</a:t>
            </a:r>
            <a:endParaRPr lang="en-GB" dirty="0"/>
          </a:p>
        </p:txBody>
      </p:sp>
    </p:spTree>
    <p:extLst>
      <p:ext uri="{BB962C8B-B14F-4D97-AF65-F5344CB8AC3E}">
        <p14:creationId xmlns:p14="http://schemas.microsoft.com/office/powerpoint/2010/main" val="7696720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 RESEARCH</a:t>
            </a:r>
            <a:br>
              <a:rPr lang="en-GB" dirty="0" smtClean="0"/>
            </a:br>
            <a:r>
              <a:rPr lang="en-GB" dirty="0" smtClean="0"/>
              <a:t>- introduction to sampling</a:t>
            </a:r>
            <a:endParaRPr lang="en-GB" dirty="0"/>
          </a:p>
        </p:txBody>
      </p:sp>
      <p:sp>
        <p:nvSpPr>
          <p:cNvPr id="3" name="Content Placeholder 2"/>
          <p:cNvSpPr>
            <a:spLocks noGrp="1"/>
          </p:cNvSpPr>
          <p:nvPr>
            <p:ph idx="1"/>
          </p:nvPr>
        </p:nvSpPr>
        <p:spPr/>
        <p:txBody>
          <a:bodyPr/>
          <a:lstStyle/>
          <a:p>
            <a:pPr>
              <a:buNone/>
            </a:pPr>
            <a:r>
              <a:rPr lang="en-GB" dirty="0" smtClean="0"/>
              <a:t>In </a:t>
            </a:r>
            <a:r>
              <a:rPr lang="en-GB" i="1" dirty="0"/>
              <a:t>quantitative</a:t>
            </a:r>
            <a:r>
              <a:rPr lang="en-GB" dirty="0"/>
              <a:t> marketing research it is highly unlikely that a researcher will be able to contact every person in the area of interest (it is time </a:t>
            </a:r>
            <a:r>
              <a:rPr lang="en-GB" dirty="0" smtClean="0"/>
              <a:t>consuming, it </a:t>
            </a:r>
            <a:r>
              <a:rPr lang="en-GB" dirty="0"/>
              <a:t>can be very </a:t>
            </a:r>
            <a:r>
              <a:rPr lang="en-GB" dirty="0" smtClean="0"/>
              <a:t>costly and the sheer issue of proximity) so researchers focus on finding a group or </a:t>
            </a:r>
            <a:r>
              <a:rPr lang="en-GB" b="1" i="1" dirty="0" smtClean="0"/>
              <a:t>sample</a:t>
            </a:r>
            <a:r>
              <a:rPr lang="en-GB" dirty="0" smtClean="0"/>
              <a:t> of people who are </a:t>
            </a:r>
            <a:r>
              <a:rPr lang="en-GB" b="1" i="1" dirty="0" smtClean="0"/>
              <a:t>representative</a:t>
            </a:r>
            <a:r>
              <a:rPr lang="en-GB" dirty="0" smtClean="0"/>
              <a:t> of the whole group.</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dirty="0"/>
              <a:t>MARKETING </a:t>
            </a:r>
            <a:r>
              <a:rPr lang="en-GB" dirty="0" smtClean="0"/>
              <a:t>RESEARCH</a:t>
            </a:r>
            <a:br>
              <a:rPr lang="en-GB" dirty="0" smtClean="0"/>
            </a:br>
            <a:r>
              <a:rPr lang="en-GB" dirty="0" smtClean="0"/>
              <a:t> - sampling</a:t>
            </a:r>
            <a:endParaRPr lang="en-GB" dirty="0"/>
          </a:p>
        </p:txBody>
      </p:sp>
      <p:sp>
        <p:nvSpPr>
          <p:cNvPr id="8195" name="Rectangle 3"/>
          <p:cNvSpPr>
            <a:spLocks noGrp="1" noChangeArrowheads="1"/>
          </p:cNvSpPr>
          <p:nvPr>
            <p:ph type="body" idx="1"/>
          </p:nvPr>
        </p:nvSpPr>
        <p:spPr/>
        <p:txBody>
          <a:bodyPr/>
          <a:lstStyle/>
          <a:p>
            <a:pPr algn="ctr">
              <a:buFontTx/>
              <a:buNone/>
            </a:pPr>
            <a:r>
              <a:rPr lang="en-GB" dirty="0" smtClean="0"/>
              <a:t>A SAMPLE PLAN</a:t>
            </a:r>
            <a:endParaRPr lang="en-GB" dirty="0"/>
          </a:p>
          <a:p>
            <a:r>
              <a:rPr lang="en-GB" dirty="0"/>
              <a:t>Define the population</a:t>
            </a:r>
          </a:p>
          <a:p>
            <a:r>
              <a:rPr lang="en-GB" dirty="0" smtClean="0"/>
              <a:t>Identify the </a:t>
            </a:r>
            <a:r>
              <a:rPr lang="en-GB" dirty="0"/>
              <a:t>sampling frame</a:t>
            </a:r>
          </a:p>
          <a:p>
            <a:r>
              <a:rPr lang="en-GB" dirty="0"/>
              <a:t>Select the sampling method</a:t>
            </a:r>
          </a:p>
          <a:p>
            <a:r>
              <a:rPr lang="en-GB" dirty="0"/>
              <a:t>Determine the sample size</a:t>
            </a:r>
          </a:p>
          <a:p>
            <a:r>
              <a:rPr lang="en-GB" dirty="0" smtClean="0"/>
              <a:t>Execute the sampling process</a:t>
            </a:r>
          </a:p>
          <a:p>
            <a:r>
              <a:rPr lang="en-GB" dirty="0" smtClean="0"/>
              <a:t>Validate the sample.      (</a:t>
            </a:r>
            <a:r>
              <a:rPr lang="en-GB" dirty="0" err="1" smtClean="0"/>
              <a:t>Malhotra</a:t>
            </a:r>
            <a:r>
              <a:rPr lang="en-GB" dirty="0" smtClean="0"/>
              <a:t> &amp; Birks)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dirty="0"/>
              <a:t>MARKETING </a:t>
            </a:r>
            <a:r>
              <a:rPr lang="en-GB" dirty="0" smtClean="0"/>
              <a:t>RESEARCH</a:t>
            </a:r>
            <a:br>
              <a:rPr lang="en-GB" dirty="0" smtClean="0"/>
            </a:br>
            <a:r>
              <a:rPr lang="en-GB" dirty="0" smtClean="0"/>
              <a:t> - the population</a:t>
            </a:r>
            <a:endParaRPr lang="en-GB" dirty="0"/>
          </a:p>
        </p:txBody>
      </p:sp>
      <p:sp>
        <p:nvSpPr>
          <p:cNvPr id="5123" name="Rectangle 3"/>
          <p:cNvSpPr>
            <a:spLocks noGrp="1" noChangeArrowheads="1"/>
          </p:cNvSpPr>
          <p:nvPr>
            <p:ph type="body" idx="1"/>
          </p:nvPr>
        </p:nvSpPr>
        <p:spPr/>
        <p:txBody>
          <a:bodyPr/>
          <a:lstStyle/>
          <a:p>
            <a:pPr>
              <a:buNone/>
            </a:pPr>
            <a:r>
              <a:rPr lang="en-GB" dirty="0" smtClean="0"/>
              <a:t>The population is the total group of people who we wish to examine, investigate, study.</a:t>
            </a:r>
          </a:p>
          <a:p>
            <a:pPr>
              <a:buNone/>
            </a:pPr>
            <a:r>
              <a:rPr lang="en-GB" dirty="0" smtClean="0"/>
              <a:t>Clearly engaging the whole population is </a:t>
            </a:r>
            <a:r>
              <a:rPr lang="en-GB" dirty="0"/>
              <a:t>best for total </a:t>
            </a:r>
            <a:r>
              <a:rPr lang="en-GB" dirty="0" smtClean="0"/>
              <a:t>accuracy, this is called a </a:t>
            </a:r>
            <a:r>
              <a:rPr lang="en-GB" b="1" dirty="0" smtClean="0"/>
              <a:t>census</a:t>
            </a:r>
            <a:r>
              <a:rPr lang="en-GB" dirty="0" smtClean="0"/>
              <a:t> but</a:t>
            </a:r>
            <a:endParaRPr lang="en-GB" dirty="0"/>
          </a:p>
          <a:p>
            <a:pPr>
              <a:buFont typeface="Wingdings" pitchFamily="2" charset="2"/>
              <a:buChar char="Ø"/>
            </a:pPr>
            <a:r>
              <a:rPr lang="en-GB" dirty="0"/>
              <a:t>Time consuming</a:t>
            </a:r>
          </a:p>
          <a:p>
            <a:pPr>
              <a:buFont typeface="Wingdings" pitchFamily="2" charset="2"/>
              <a:buChar char="Ø"/>
            </a:pPr>
            <a:r>
              <a:rPr lang="en-GB" dirty="0"/>
              <a:t>Expensive</a:t>
            </a:r>
          </a:p>
          <a:p>
            <a:pPr>
              <a:buFont typeface="Wingdings" pitchFamily="2" charset="2"/>
              <a:buChar char="Ø"/>
            </a:pPr>
            <a:r>
              <a:rPr lang="en-GB" dirty="0"/>
              <a:t>Impractical..so</a:t>
            </a:r>
            <a:r>
              <a:rPr lang="en-GB" dirty="0" smtClean="0"/>
              <a:t>..we </a:t>
            </a:r>
            <a:r>
              <a:rPr lang="en-GB" dirty="0"/>
              <a:t>use </a:t>
            </a:r>
            <a:r>
              <a:rPr lang="en-GB" b="1" dirty="0" smtClean="0"/>
              <a:t>sampling.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 RESEARCH </a:t>
            </a:r>
            <a:br>
              <a:rPr lang="en-GB" dirty="0" smtClean="0"/>
            </a:br>
            <a:r>
              <a:rPr lang="en-GB" dirty="0" smtClean="0"/>
              <a:t>- the population frame and unit</a:t>
            </a:r>
            <a:endParaRPr lang="en-GB" dirty="0"/>
          </a:p>
        </p:txBody>
      </p:sp>
      <p:sp>
        <p:nvSpPr>
          <p:cNvPr id="3" name="Content Placeholder 2"/>
          <p:cNvSpPr>
            <a:spLocks noGrp="1"/>
          </p:cNvSpPr>
          <p:nvPr>
            <p:ph idx="1"/>
          </p:nvPr>
        </p:nvSpPr>
        <p:spPr>
          <a:xfrm>
            <a:off x="685800" y="1981200"/>
            <a:ext cx="7772400" cy="4472136"/>
          </a:xfrm>
        </p:spPr>
        <p:txBody>
          <a:bodyPr/>
          <a:lstStyle/>
          <a:p>
            <a:pPr>
              <a:buFont typeface="Wingdings" pitchFamily="2" charset="2"/>
              <a:buChar char="Ø"/>
            </a:pPr>
            <a:r>
              <a:rPr lang="en-GB" dirty="0" smtClean="0"/>
              <a:t>In terms of sampling we must have a </a:t>
            </a:r>
            <a:r>
              <a:rPr lang="en-GB" i="1" u="sng" dirty="0" smtClean="0"/>
              <a:t>list</a:t>
            </a:r>
            <a:r>
              <a:rPr lang="en-GB" dirty="0" smtClean="0"/>
              <a:t> or a set of directions for the target population that include/ cover the elements of the population, this is a </a:t>
            </a:r>
            <a:r>
              <a:rPr lang="en-GB" b="1" dirty="0" smtClean="0"/>
              <a:t>sample frame.</a:t>
            </a:r>
          </a:p>
          <a:p>
            <a:pPr>
              <a:buFont typeface="Wingdings" pitchFamily="2" charset="2"/>
              <a:buChar char="Ø"/>
            </a:pPr>
            <a:r>
              <a:rPr lang="en-GB" dirty="0" smtClean="0"/>
              <a:t>These elements (items/ individuals) of the population are referred to as the </a:t>
            </a:r>
            <a:r>
              <a:rPr lang="en-GB" b="1" dirty="0" smtClean="0"/>
              <a:t>sample unit </a:t>
            </a:r>
            <a:r>
              <a:rPr lang="en-GB" dirty="0" smtClean="0"/>
              <a:t>and they should be available for selection at some stage of the sampling process.</a:t>
            </a:r>
          </a:p>
          <a:p>
            <a:pPr>
              <a:buNone/>
            </a:pPr>
            <a:endParaRPr lang="en-GB"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dirty="0"/>
              <a:t>MARKETING </a:t>
            </a:r>
            <a:r>
              <a:rPr lang="en-GB" dirty="0" smtClean="0"/>
              <a:t>RESEARCH</a:t>
            </a:r>
            <a:br>
              <a:rPr lang="en-GB" dirty="0" smtClean="0"/>
            </a:br>
            <a:r>
              <a:rPr lang="en-GB" dirty="0" smtClean="0"/>
              <a:t> - probability sampling methods</a:t>
            </a:r>
            <a:endParaRPr lang="en-GB" dirty="0"/>
          </a:p>
        </p:txBody>
      </p:sp>
      <p:sp>
        <p:nvSpPr>
          <p:cNvPr id="6147" name="Rectangle 3"/>
          <p:cNvSpPr>
            <a:spLocks noGrp="1" noChangeArrowheads="1"/>
          </p:cNvSpPr>
          <p:nvPr>
            <p:ph type="body" idx="1"/>
          </p:nvPr>
        </p:nvSpPr>
        <p:spPr>
          <a:xfrm>
            <a:off x="539552" y="1981200"/>
            <a:ext cx="8136904" cy="4400128"/>
          </a:xfrm>
        </p:spPr>
        <p:txBody>
          <a:bodyPr/>
          <a:lstStyle/>
          <a:p>
            <a:pPr marL="0" indent="0">
              <a:buNone/>
            </a:pPr>
            <a:r>
              <a:rPr lang="en-GB" sz="2800" dirty="0" smtClean="0"/>
              <a:t>Probability sampling methods are the preference; </a:t>
            </a:r>
            <a:r>
              <a:rPr lang="en-GB" sz="2800" dirty="0" err="1" smtClean="0"/>
              <a:t>incl</a:t>
            </a:r>
            <a:endParaRPr lang="en-GB" sz="2800" dirty="0"/>
          </a:p>
          <a:p>
            <a:r>
              <a:rPr lang="en-GB" sz="2800" dirty="0"/>
              <a:t>Simple </a:t>
            </a:r>
            <a:r>
              <a:rPr lang="en-GB" sz="2800" dirty="0" smtClean="0"/>
              <a:t>random: everyone has an equal chance of being selected by a random method</a:t>
            </a:r>
          </a:p>
          <a:p>
            <a:r>
              <a:rPr lang="en-GB" sz="2800" dirty="0" smtClean="0"/>
              <a:t>Systematic: like simple random but with a skip interval say every 10</a:t>
            </a:r>
            <a:r>
              <a:rPr lang="en-GB" sz="2800" baseline="30000" dirty="0" smtClean="0"/>
              <a:t>th</a:t>
            </a:r>
            <a:r>
              <a:rPr lang="en-GB" sz="2800" dirty="0" smtClean="0"/>
              <a:t> unit</a:t>
            </a:r>
            <a:endParaRPr lang="en-GB" sz="2800" dirty="0"/>
          </a:p>
          <a:p>
            <a:r>
              <a:rPr lang="en-GB" sz="2800" dirty="0"/>
              <a:t>Stratified </a:t>
            </a:r>
            <a:r>
              <a:rPr lang="en-GB" sz="2800" dirty="0" smtClean="0"/>
              <a:t>random: where the sample is forced to have respondents from key segments </a:t>
            </a:r>
            <a:endParaRPr lang="en-GB" sz="2800" dirty="0"/>
          </a:p>
          <a:p>
            <a:r>
              <a:rPr lang="en-GB" sz="2800" dirty="0" smtClean="0"/>
              <a:t>Cluster: where clusters of units are selected at random and then all/ some of the units are studied</a:t>
            </a:r>
            <a:endParaRPr lang="en-GB" sz="2800" dirty="0"/>
          </a:p>
          <a:p>
            <a:endParaRPr lang="en-GB" sz="2800" b="1" i="1" u="sng"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Random &amp; Systematic </a:t>
            </a:r>
            <a:r>
              <a:rPr lang="en-GB" dirty="0"/>
              <a:t>R</a:t>
            </a:r>
            <a:r>
              <a:rPr lang="en-GB" dirty="0" smtClean="0"/>
              <a:t>andom</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568" y="1772816"/>
            <a:ext cx="7776864" cy="4608512"/>
          </a:xfrm>
        </p:spPr>
      </p:pic>
    </p:spTree>
    <p:extLst>
      <p:ext uri="{BB962C8B-B14F-4D97-AF65-F5344CB8AC3E}">
        <p14:creationId xmlns:p14="http://schemas.microsoft.com/office/powerpoint/2010/main" val="135168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 RESEARCH</a:t>
            </a:r>
            <a:br>
              <a:rPr lang="en-GB" dirty="0" smtClean="0"/>
            </a:br>
            <a:r>
              <a:rPr lang="en-GB" dirty="0" smtClean="0"/>
              <a:t> - </a:t>
            </a:r>
            <a:r>
              <a:rPr lang="en-GB" sz="4000" dirty="0" smtClean="0"/>
              <a:t>non probability sampling methods</a:t>
            </a:r>
            <a:endParaRPr lang="en-GB" sz="4000" dirty="0"/>
          </a:p>
        </p:txBody>
      </p:sp>
      <p:sp>
        <p:nvSpPr>
          <p:cNvPr id="3" name="Content Placeholder 2"/>
          <p:cNvSpPr>
            <a:spLocks noGrp="1"/>
          </p:cNvSpPr>
          <p:nvPr>
            <p:ph idx="1"/>
          </p:nvPr>
        </p:nvSpPr>
        <p:spPr>
          <a:xfrm>
            <a:off x="467544" y="1844824"/>
            <a:ext cx="8352928" cy="4464496"/>
          </a:xfrm>
        </p:spPr>
        <p:txBody>
          <a:bodyPr/>
          <a:lstStyle/>
          <a:p>
            <a:pPr>
              <a:buNone/>
            </a:pPr>
            <a:r>
              <a:rPr lang="en-GB" dirty="0" smtClean="0"/>
              <a:t>Sometimes we use non-probability methods, </a:t>
            </a:r>
            <a:r>
              <a:rPr lang="en-GB" dirty="0" err="1" smtClean="0"/>
              <a:t>incl</a:t>
            </a:r>
            <a:r>
              <a:rPr lang="en-GB" dirty="0" smtClean="0"/>
              <a:t>;</a:t>
            </a:r>
          </a:p>
          <a:p>
            <a:r>
              <a:rPr lang="en-GB" dirty="0" smtClean="0"/>
              <a:t>Convenience: where the most accessible units for the researcher are chosen</a:t>
            </a:r>
          </a:p>
          <a:p>
            <a:r>
              <a:rPr lang="en-GB" dirty="0" smtClean="0"/>
              <a:t>Judgement: the researcher consciously  selects what they deem the most appropriate </a:t>
            </a:r>
          </a:p>
          <a:p>
            <a:r>
              <a:rPr lang="en-GB" dirty="0" smtClean="0"/>
              <a:t>Quotas: selection of cells is predetermined</a:t>
            </a:r>
          </a:p>
          <a:p>
            <a:r>
              <a:rPr lang="en-GB" dirty="0" smtClean="0"/>
              <a:t>Snowballing: selection is based on referrals from the initial population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 </a:t>
            </a:r>
            <a:r>
              <a:rPr lang="en-GB" smtClean="0"/>
              <a:t>random methods</a:t>
            </a:r>
            <a:endParaRPr lang="en-GB"/>
          </a:p>
        </p:txBody>
      </p:sp>
      <p:pic>
        <p:nvPicPr>
          <p:cNvPr id="12" name="Content Placeholder 11"/>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5576" y="1772816"/>
            <a:ext cx="7632848" cy="4323184"/>
          </a:xfrm>
        </p:spPr>
      </p:pic>
    </p:spTree>
    <p:extLst>
      <p:ext uri="{BB962C8B-B14F-4D97-AF65-F5344CB8AC3E}">
        <p14:creationId xmlns:p14="http://schemas.microsoft.com/office/powerpoint/2010/main" val="781206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a:t>MARKETING </a:t>
            </a:r>
            <a:r>
              <a:rPr lang="en-GB" dirty="0" smtClean="0"/>
              <a:t>RESEARCH</a:t>
            </a:r>
            <a:br>
              <a:rPr lang="en-GB" dirty="0" smtClean="0"/>
            </a:br>
            <a:r>
              <a:rPr lang="en-GB" dirty="0" smtClean="0"/>
              <a:t> - </a:t>
            </a:r>
            <a:r>
              <a:rPr lang="en-GB" sz="3600" dirty="0" smtClean="0"/>
              <a:t>sampling size, process &amp; validation</a:t>
            </a:r>
            <a:endParaRPr lang="en-GB" sz="3600" dirty="0"/>
          </a:p>
        </p:txBody>
      </p:sp>
      <p:sp>
        <p:nvSpPr>
          <p:cNvPr id="7171" name="Rectangle 3"/>
          <p:cNvSpPr>
            <a:spLocks noGrp="1" noChangeArrowheads="1"/>
          </p:cNvSpPr>
          <p:nvPr>
            <p:ph type="body" idx="1"/>
          </p:nvPr>
        </p:nvSpPr>
        <p:spPr>
          <a:xfrm>
            <a:off x="685800" y="1988840"/>
            <a:ext cx="7772400" cy="4248472"/>
          </a:xfrm>
        </p:spPr>
        <p:txBody>
          <a:bodyPr/>
          <a:lstStyle/>
          <a:p>
            <a:pPr>
              <a:buFont typeface="Wingdings" pitchFamily="2" charset="2"/>
              <a:buChar char="Ø"/>
            </a:pPr>
            <a:r>
              <a:rPr lang="en-GB" sz="3000" dirty="0" smtClean="0"/>
              <a:t>The </a:t>
            </a:r>
            <a:r>
              <a:rPr lang="en-GB" sz="3000" b="1" dirty="0" smtClean="0"/>
              <a:t>sample size </a:t>
            </a:r>
            <a:r>
              <a:rPr lang="en-GB" sz="3000" dirty="0" smtClean="0"/>
              <a:t>is nothing more than the decision as to how many to select, the point is that usually the bigger the sample the more reliable the information, so size matters!</a:t>
            </a:r>
            <a:endParaRPr lang="en-GB" sz="3000" dirty="0"/>
          </a:p>
          <a:p>
            <a:pPr>
              <a:buFont typeface="Wingdings" pitchFamily="2" charset="2"/>
              <a:buChar char="Ø"/>
            </a:pPr>
            <a:r>
              <a:rPr lang="en-GB" sz="3000" dirty="0" smtClean="0"/>
              <a:t>Then we detail exactly how the sampling decisions will be implemented, the </a:t>
            </a:r>
            <a:r>
              <a:rPr lang="en-GB" sz="3000" b="1" dirty="0" smtClean="0"/>
              <a:t>process.</a:t>
            </a:r>
          </a:p>
          <a:p>
            <a:pPr>
              <a:buFont typeface="Wingdings" pitchFamily="2" charset="2"/>
              <a:buChar char="Ø"/>
            </a:pPr>
            <a:r>
              <a:rPr lang="en-GB" sz="3000" dirty="0" smtClean="0"/>
              <a:t>Finally respondents are screened or </a:t>
            </a:r>
            <a:r>
              <a:rPr lang="en-GB" sz="3000" b="1" dirty="0" smtClean="0"/>
              <a:t>validated</a:t>
            </a:r>
            <a:r>
              <a:rPr lang="en-GB" sz="3000" dirty="0" smtClean="0"/>
              <a:t> to account for any sampling frame error </a:t>
            </a:r>
            <a:endParaRPr lang="en-GB" sz="3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Choosing the sample size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772816"/>
            <a:ext cx="6048672" cy="4323184"/>
          </a:xfrm>
        </p:spPr>
      </p:pic>
    </p:spTree>
    <p:extLst>
      <p:ext uri="{BB962C8B-B14F-4D97-AF65-F5344CB8AC3E}">
        <p14:creationId xmlns:p14="http://schemas.microsoft.com/office/powerpoint/2010/main" val="954150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685800" y="188640"/>
            <a:ext cx="7772400" cy="1080120"/>
          </a:xfrm>
        </p:spPr>
        <p:txBody>
          <a:bodyPr/>
          <a:lstStyle/>
          <a:p>
            <a:r>
              <a:rPr lang="en-US" dirty="0" smtClean="0"/>
              <a:t>SAMPLING TASKS</a:t>
            </a:r>
            <a:endParaRPr lang="en-US" dirty="0"/>
          </a:p>
        </p:txBody>
      </p:sp>
      <p:sp>
        <p:nvSpPr>
          <p:cNvPr id="2051" name="Rectangle 3"/>
          <p:cNvSpPr>
            <a:spLocks noGrp="1" noChangeArrowheads="1"/>
          </p:cNvSpPr>
          <p:nvPr>
            <p:ph type="body" idx="1"/>
          </p:nvPr>
        </p:nvSpPr>
        <p:spPr>
          <a:xfrm>
            <a:off x="685800" y="1556792"/>
            <a:ext cx="7772400" cy="4680520"/>
          </a:xfrm>
        </p:spPr>
        <p:txBody>
          <a:bodyPr/>
          <a:lstStyle/>
          <a:p>
            <a:pPr marL="514350" indent="-514350">
              <a:buFont typeface="+mj-lt"/>
              <a:buAutoNum type="arabicPeriod"/>
            </a:pPr>
            <a:r>
              <a:rPr lang="en-US" dirty="0" smtClean="0"/>
              <a:t>When is a census better than a sample?</a:t>
            </a:r>
          </a:p>
          <a:p>
            <a:pPr marL="514350" indent="-514350">
              <a:buFont typeface="+mj-lt"/>
              <a:buAutoNum type="arabicPeriod"/>
            </a:pPr>
            <a:r>
              <a:rPr lang="en-US" dirty="0" smtClean="0"/>
              <a:t>Why </a:t>
            </a:r>
            <a:r>
              <a:rPr lang="en-US" dirty="0"/>
              <a:t>use a sample rather than a </a:t>
            </a:r>
            <a:r>
              <a:rPr lang="en-US" dirty="0" smtClean="0"/>
              <a:t>census?</a:t>
            </a:r>
          </a:p>
          <a:p>
            <a:pPr marL="514350" indent="-514350">
              <a:buFont typeface="+mj-lt"/>
              <a:buAutoNum type="arabicPeriod"/>
            </a:pPr>
            <a:r>
              <a:rPr lang="en-US" dirty="0" smtClean="0"/>
              <a:t>Identify 5 distinct populations in Swansea Business School.</a:t>
            </a:r>
          </a:p>
          <a:p>
            <a:pPr marL="514350" indent="-514350">
              <a:buFont typeface="+mj-lt"/>
              <a:buAutoNum type="arabicPeriod"/>
            </a:pPr>
            <a:r>
              <a:rPr lang="en-US" dirty="0" smtClean="0"/>
              <a:t>Identify the following sample designs:</a:t>
            </a:r>
          </a:p>
          <a:p>
            <a:pPr>
              <a:buFontTx/>
              <a:buNone/>
            </a:pPr>
            <a:r>
              <a:rPr lang="en-US" dirty="0" smtClean="0"/>
              <a:t>- </a:t>
            </a:r>
            <a:r>
              <a:rPr lang="en-US" dirty="0"/>
              <a:t>The names of 20 Castle Bingo members are drawn form a hat and sent a questionnaire.</a:t>
            </a:r>
          </a:p>
          <a:p>
            <a:pPr>
              <a:buFontTx/>
              <a:buNone/>
            </a:pPr>
            <a:r>
              <a:rPr lang="en-US" dirty="0"/>
              <a:t>- The Wave invites listeners to vote yes or no to devolution in Wales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US"/>
              <a:t>SAMPLING</a:t>
            </a:r>
          </a:p>
        </p:txBody>
      </p:sp>
      <p:sp>
        <p:nvSpPr>
          <p:cNvPr id="3075" name="Rectangle 3"/>
          <p:cNvSpPr>
            <a:spLocks noGrp="1" noChangeArrowheads="1"/>
          </p:cNvSpPr>
          <p:nvPr>
            <p:ph type="body" idx="1"/>
          </p:nvPr>
        </p:nvSpPr>
        <p:spPr>
          <a:xfrm>
            <a:off x="685800" y="1981200"/>
            <a:ext cx="7772400" cy="4256112"/>
          </a:xfrm>
        </p:spPr>
        <p:txBody>
          <a:bodyPr/>
          <a:lstStyle/>
          <a:p>
            <a:pPr>
              <a:buFontTx/>
              <a:buNone/>
            </a:pPr>
            <a:r>
              <a:rPr lang="en-US" dirty="0"/>
              <a:t>- A cat food co.. with a new product selects 100 cat owners who feed cats canned food, 100 who feed cats dry food and 100 who feed cats human food.</a:t>
            </a:r>
          </a:p>
          <a:p>
            <a:pPr>
              <a:buFontTx/>
              <a:buNone/>
            </a:pPr>
            <a:r>
              <a:rPr lang="en-US" dirty="0"/>
              <a:t>- All Business students who attended last years </a:t>
            </a:r>
            <a:r>
              <a:rPr lang="en-US" dirty="0" smtClean="0"/>
              <a:t>Summer Ball </a:t>
            </a:r>
            <a:r>
              <a:rPr lang="en-US" dirty="0"/>
              <a:t>regarding their </a:t>
            </a:r>
            <a:r>
              <a:rPr lang="en-US" dirty="0" smtClean="0"/>
              <a:t>views.</a:t>
            </a:r>
            <a:endParaRPr lang="en-US" dirty="0"/>
          </a:p>
          <a:p>
            <a:pPr>
              <a:buFontTx/>
              <a:buNone/>
            </a:pPr>
            <a:r>
              <a:rPr lang="en-US" dirty="0"/>
              <a:t>5. Produce a sample plan for business students views towards </a:t>
            </a:r>
            <a:r>
              <a:rPr lang="en-US" dirty="0" smtClean="0"/>
              <a:t>choosing their courses.</a:t>
            </a:r>
            <a:endParaRPr lang="en-US" dirty="0"/>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235</TotalTime>
  <Words>720</Words>
  <Application>Microsoft Office PowerPoint</Application>
  <PresentationFormat>On-screen Show (4:3)</PresentationFormat>
  <Paragraphs>61</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Times New Roman</vt:lpstr>
      <vt:lpstr>Wingdings</vt:lpstr>
      <vt:lpstr>Default Design</vt:lpstr>
      <vt:lpstr>Sampling</vt:lpstr>
      <vt:lpstr>What did we learn last week?? - research methods</vt:lpstr>
      <vt:lpstr> QUALITATIVE RESEARCH - a student task FOR NEXT SESSION. </vt:lpstr>
      <vt:lpstr>MARKETING RESEARCH - introduction to sampling</vt:lpstr>
      <vt:lpstr>MARKETING RESEARCH - introduction to sampling</vt:lpstr>
      <vt:lpstr>MARKETING RESEARCH  - sampling</vt:lpstr>
      <vt:lpstr>MARKETING RESEARCH  - the population</vt:lpstr>
      <vt:lpstr>MARKETING RESEARCH  - the population frame and unit</vt:lpstr>
      <vt:lpstr>MARKETING RESEARCH  - probability sampling methods</vt:lpstr>
      <vt:lpstr>Random &amp; Systematic Random</vt:lpstr>
      <vt:lpstr>MARKETING RESEARCH  - non probability sampling methods</vt:lpstr>
      <vt:lpstr>Non random methods</vt:lpstr>
      <vt:lpstr>MARKETING RESEARCH  - sampling size, process &amp; validation</vt:lpstr>
      <vt:lpstr>Choosing the sample size</vt:lpstr>
      <vt:lpstr>SAMPLING TASKS</vt:lpstr>
      <vt:lpstr>SAMPLING</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SAMPLING</dc:title>
  <dc:creator>bus-wf</dc:creator>
  <cp:lastModifiedBy>Will Fleming</cp:lastModifiedBy>
  <cp:revision>22</cp:revision>
  <cp:lastPrinted>2016-11-30T16:18:45Z</cp:lastPrinted>
  <dcterms:created xsi:type="dcterms:W3CDTF">2003-05-01T17:29:37Z</dcterms:created>
  <dcterms:modified xsi:type="dcterms:W3CDTF">2016-12-01T09:58:17Z</dcterms:modified>
</cp:coreProperties>
</file>