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71"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8170" autoAdjust="0"/>
  </p:normalViewPr>
  <p:slideViewPr>
    <p:cSldViewPr snapToGrid="0">
      <p:cViewPr varScale="1">
        <p:scale>
          <a:sx n="56" d="100"/>
          <a:sy n="56" d="100"/>
        </p:scale>
        <p:origin x="1714" y="2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C71B31-7D50-49B1-AF06-038E5974A97D}" type="datetimeFigureOut">
              <a:rPr lang="en-US" smtClean="0"/>
              <a:t>3/2/2026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6EB377-2B4F-47AC-B681-351A26F53FB4}" type="slidenum">
              <a:rPr lang="en-US" smtClean="0"/>
              <a:t>‹#›</a:t>
            </a:fld>
            <a:endParaRPr lang="en-US"/>
          </a:p>
        </p:txBody>
      </p:sp>
    </p:spTree>
    <p:extLst>
      <p:ext uri="{BB962C8B-B14F-4D97-AF65-F5344CB8AC3E}">
        <p14:creationId xmlns:p14="http://schemas.microsoft.com/office/powerpoint/2010/main" val="29885177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26EB377-2B4F-47AC-B681-351A26F53FB4}" type="slidenum">
              <a:rPr lang="en-US" smtClean="0"/>
              <a:t>1</a:t>
            </a:fld>
            <a:endParaRPr lang="en-US"/>
          </a:p>
        </p:txBody>
      </p:sp>
    </p:spTree>
    <p:extLst>
      <p:ext uri="{BB962C8B-B14F-4D97-AF65-F5344CB8AC3E}">
        <p14:creationId xmlns:p14="http://schemas.microsoft.com/office/powerpoint/2010/main" val="16531729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NHS is experiencing an increase in demand, </a:t>
            </a:r>
            <a:r>
              <a:rPr lang="en-US" sz="1200" kern="1200" dirty="0" err="1">
                <a:solidFill>
                  <a:schemeClr val="tx1"/>
                </a:solidFill>
                <a:effectLst/>
                <a:latin typeface="+mn-lt"/>
                <a:ea typeface="+mn-ea"/>
                <a:cs typeface="+mn-cs"/>
              </a:rPr>
              <a:t>labour</a:t>
            </a:r>
            <a:r>
              <a:rPr lang="en-US" sz="1200" kern="1200" dirty="0">
                <a:solidFill>
                  <a:schemeClr val="tx1"/>
                </a:solidFill>
                <a:effectLst/>
                <a:latin typeface="+mn-lt"/>
                <a:ea typeface="+mn-ea"/>
                <a:cs typeface="+mn-cs"/>
              </a:rPr>
              <a:t> scarcity and more complicated patient requirements. In the past the fragmentation of patient information has been evidence based across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thereby reducing continuity of care. In turn, the digital transformation has turned into a national priority. Connecting Care Records </a:t>
            </a:r>
            <a:r>
              <a:rPr lang="en-US" sz="1200" kern="1200" dirty="0" err="1">
                <a:solidFill>
                  <a:schemeClr val="tx1"/>
                </a:solidFill>
                <a:effectLst/>
                <a:latin typeface="+mn-lt"/>
                <a:ea typeface="+mn-ea"/>
                <a:cs typeface="+mn-cs"/>
              </a:rPr>
              <a:t>Programme</a:t>
            </a:r>
            <a:r>
              <a:rPr lang="en-US" sz="1200" kern="1200" dirty="0">
                <a:solidFill>
                  <a:schemeClr val="tx1"/>
                </a:solidFill>
                <a:effectLst/>
                <a:latin typeface="+mn-lt"/>
                <a:ea typeface="+mn-ea"/>
                <a:cs typeface="+mn-cs"/>
              </a:rPr>
              <a:t> is a program organized by the NHS England with the purpose of facilitating the interoperable access to patient records in both health and social care facilities </a:t>
            </a:r>
            <a:r>
              <a:rPr lang="en-GB" dirty="0"/>
              <a:t>(NHS England , 2025)</a:t>
            </a:r>
            <a:r>
              <a:rPr lang="en-US" sz="1200" kern="1200" dirty="0">
                <a:solidFill>
                  <a:schemeClr val="tx1"/>
                </a:solidFill>
                <a:effectLst/>
                <a:latin typeface="+mn-lt"/>
                <a:ea typeface="+mn-ea"/>
                <a:cs typeface="+mn-cs"/>
              </a:rPr>
              <a:t>. This presentation is a critical assessment of </a:t>
            </a:r>
            <a:r>
              <a:rPr lang="en-US" sz="1200" kern="1200" dirty="0" err="1">
                <a:solidFill>
                  <a:schemeClr val="tx1"/>
                </a:solidFill>
                <a:effectLst/>
                <a:latin typeface="+mn-lt"/>
                <a:ea typeface="+mn-ea"/>
                <a:cs typeface="+mn-cs"/>
              </a:rPr>
              <a:t>ConCR</a:t>
            </a:r>
            <a:r>
              <a:rPr lang="en-US" sz="1200" kern="1200" dirty="0">
                <a:solidFill>
                  <a:schemeClr val="tx1"/>
                </a:solidFill>
                <a:effectLst/>
                <a:latin typeface="+mn-lt"/>
                <a:ea typeface="+mn-ea"/>
                <a:cs typeface="+mn-cs"/>
              </a:rPr>
              <a:t> as an example of digital innovation by examining its effects on the workforce, service provision, patients, and the community in general. I will evaluate its advantages and its current difficulties in making a sustainable digital transformation.</a:t>
            </a:r>
          </a:p>
          <a:p>
            <a:endParaRPr lang="en-US" dirty="0"/>
          </a:p>
        </p:txBody>
      </p:sp>
      <p:sp>
        <p:nvSpPr>
          <p:cNvPr id="4" name="Slide Number Placeholder 3"/>
          <p:cNvSpPr>
            <a:spLocks noGrp="1"/>
          </p:cNvSpPr>
          <p:nvPr>
            <p:ph type="sldNum" sz="quarter" idx="5"/>
          </p:nvPr>
        </p:nvSpPr>
        <p:spPr/>
        <p:txBody>
          <a:bodyPr/>
          <a:lstStyle/>
          <a:p>
            <a:fld id="{D26EB377-2B4F-47AC-B681-351A26F53FB4}" type="slidenum">
              <a:rPr lang="en-US" smtClean="0"/>
              <a:t>2</a:t>
            </a:fld>
            <a:endParaRPr lang="en-US"/>
          </a:p>
        </p:txBody>
      </p:sp>
    </p:spTree>
    <p:extLst>
      <p:ext uri="{BB962C8B-B14F-4D97-AF65-F5344CB8AC3E}">
        <p14:creationId xmlns:p14="http://schemas.microsoft.com/office/powerpoint/2010/main" val="1138863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Connecting Care Records </a:t>
            </a:r>
            <a:r>
              <a:rPr lang="en-US" sz="1200" kern="1200" dirty="0" err="1">
                <a:solidFill>
                  <a:schemeClr val="tx1"/>
                </a:solidFill>
                <a:effectLst/>
                <a:latin typeface="+mn-lt"/>
                <a:ea typeface="+mn-ea"/>
                <a:cs typeface="+mn-cs"/>
              </a:rPr>
              <a:t>Programme</a:t>
            </a:r>
            <a:r>
              <a:rPr lang="en-US" sz="1200" kern="1200" dirty="0">
                <a:solidFill>
                  <a:schemeClr val="tx1"/>
                </a:solidFill>
                <a:effectLst/>
                <a:latin typeface="+mn-lt"/>
                <a:ea typeface="+mn-ea"/>
                <a:cs typeface="+mn-cs"/>
              </a:rPr>
              <a:t> is based on the prior shared care record </a:t>
            </a:r>
            <a:r>
              <a:rPr lang="en-US" sz="1200" kern="1200" dirty="0" err="1">
                <a:solidFill>
                  <a:schemeClr val="tx1"/>
                </a:solidFill>
                <a:effectLst/>
                <a:latin typeface="+mn-lt"/>
                <a:ea typeface="+mn-ea"/>
                <a:cs typeface="+mn-cs"/>
              </a:rPr>
              <a:t>programmes</a:t>
            </a:r>
            <a:r>
              <a:rPr lang="en-US" sz="1200" kern="1200" dirty="0">
                <a:solidFill>
                  <a:schemeClr val="tx1"/>
                </a:solidFill>
                <a:effectLst/>
                <a:latin typeface="+mn-lt"/>
                <a:ea typeface="+mn-ea"/>
                <a:cs typeface="+mn-cs"/>
              </a:rPr>
              <a:t> </a:t>
            </a:r>
            <a:r>
              <a:rPr lang="en-US" dirty="0"/>
              <a:t>(NHS England </a:t>
            </a:r>
            <a:r>
              <a:rPr lang="en-US" i="1" dirty="0"/>
              <a:t>et al</a:t>
            </a:r>
            <a:r>
              <a:rPr lang="en-US" dirty="0"/>
              <a:t>., 2014)</a:t>
            </a:r>
            <a:r>
              <a:rPr lang="en-US" sz="1200" kern="1200" dirty="0">
                <a:solidFill>
                  <a:schemeClr val="tx1"/>
                </a:solidFill>
                <a:effectLst/>
                <a:latin typeface="+mn-lt"/>
                <a:ea typeface="+mn-ea"/>
                <a:cs typeface="+mn-cs"/>
              </a:rPr>
              <a:t>. It does not establish a single national database; instead, it links the existing local systems to allow access to patient information across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boundaries with the high level of security </a:t>
            </a:r>
            <a:r>
              <a:rPr lang="en-GB" dirty="0"/>
              <a:t>(England Digital, 2025)</a:t>
            </a:r>
            <a:r>
              <a:rPr lang="en-US" sz="1200" kern="1200" dirty="0">
                <a:solidFill>
                  <a:schemeClr val="tx1"/>
                </a:solidFill>
                <a:effectLst/>
                <a:latin typeface="+mn-lt"/>
                <a:ea typeface="+mn-ea"/>
                <a:cs typeface="+mn-cs"/>
              </a:rPr>
              <a:t>. There might be medications and allergies, test result, care plans, and letters of various providers. This helps the Integrated Care Systems to enhance cooperations between hospitals, GPs, community services, ambulance services and social care. The </a:t>
            </a:r>
            <a:r>
              <a:rPr lang="en-US" sz="1200" kern="1200" dirty="0" err="1">
                <a:solidFill>
                  <a:schemeClr val="tx1"/>
                </a:solidFill>
                <a:effectLst/>
                <a:latin typeface="+mn-lt"/>
                <a:ea typeface="+mn-ea"/>
                <a:cs typeface="+mn-cs"/>
              </a:rPr>
              <a:t>programme</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symbolises</a:t>
            </a:r>
            <a:r>
              <a:rPr lang="en-US" sz="1200" kern="1200" dirty="0">
                <a:solidFill>
                  <a:schemeClr val="tx1"/>
                </a:solidFill>
                <a:effectLst/>
                <a:latin typeface="+mn-lt"/>
                <a:ea typeface="+mn-ea"/>
                <a:cs typeface="+mn-cs"/>
              </a:rPr>
              <a:t> a change in the siloed information systems into an interoperable system-wide data sharing </a:t>
            </a:r>
            <a:r>
              <a:rPr lang="en-US" dirty="0"/>
              <a:t>(</a:t>
            </a:r>
            <a:r>
              <a:rPr lang="en-GB" dirty="0"/>
              <a:t>NHS England, 2019)</a:t>
            </a:r>
            <a:r>
              <a:rPr lang="en-US" sz="120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5"/>
          </p:nvPr>
        </p:nvSpPr>
        <p:spPr/>
        <p:txBody>
          <a:bodyPr/>
          <a:lstStyle/>
          <a:p>
            <a:fld id="{D26EB377-2B4F-47AC-B681-351A26F53FB4}" type="slidenum">
              <a:rPr lang="en-US" smtClean="0"/>
              <a:t>3</a:t>
            </a:fld>
            <a:endParaRPr lang="en-US"/>
          </a:p>
        </p:txBody>
      </p:sp>
    </p:spTree>
    <p:extLst>
      <p:ext uri="{BB962C8B-B14F-4D97-AF65-F5344CB8AC3E}">
        <p14:creationId xmlns:p14="http://schemas.microsoft.com/office/powerpoint/2010/main" val="3279244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To healthcare professionals, the </a:t>
            </a:r>
            <a:r>
              <a:rPr lang="en-US" sz="1200" kern="1200" dirty="0" err="1">
                <a:solidFill>
                  <a:schemeClr val="tx1"/>
                </a:solidFill>
                <a:effectLst/>
                <a:latin typeface="+mn-lt"/>
                <a:ea typeface="+mn-ea"/>
                <a:cs typeface="+mn-cs"/>
              </a:rPr>
              <a:t>ConCR</a:t>
            </a:r>
            <a:r>
              <a:rPr lang="en-US" sz="1200" kern="1200" dirty="0">
                <a:solidFill>
                  <a:schemeClr val="tx1"/>
                </a:solidFill>
                <a:effectLst/>
                <a:latin typeface="+mn-lt"/>
                <a:ea typeface="+mn-ea"/>
                <a:cs typeface="+mn-cs"/>
              </a:rPr>
              <a:t> is a major revision to the access of patient information </a:t>
            </a:r>
            <a:r>
              <a:rPr lang="en-US" dirty="0"/>
              <a:t>(</a:t>
            </a:r>
            <a:r>
              <a:rPr lang="en-GB" dirty="0"/>
              <a:t>Department of Health and Social Care, 2022)</a:t>
            </a:r>
            <a:r>
              <a:rPr lang="en-US" sz="1200" kern="1200" dirty="0">
                <a:solidFill>
                  <a:schemeClr val="tx1"/>
                </a:solidFill>
                <a:effectLst/>
                <a:latin typeface="+mn-lt"/>
                <a:ea typeface="+mn-ea"/>
                <a:cs typeface="+mn-cs"/>
              </a:rPr>
              <a:t>. Clinicians can access more extensive patient histories across environments as opposed to using local records only. This enhances decision making especially in emergency and urgent care. It eliminates redundancy of tests and information delays. Nevertheless, the access increases responsibility too. Professionals should be able to interpret shared information properly and follow the standards of governance. Digital transformation is thus changing the way professionals work and accountability rather than making it more efficient </a:t>
            </a:r>
            <a:r>
              <a:rPr lang="en-US" dirty="0"/>
              <a:t>(NHS England, 2014a)</a:t>
            </a:r>
            <a:r>
              <a:rPr lang="en-US" sz="120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5"/>
          </p:nvPr>
        </p:nvSpPr>
        <p:spPr/>
        <p:txBody>
          <a:bodyPr/>
          <a:lstStyle/>
          <a:p>
            <a:fld id="{D26EB377-2B4F-47AC-B681-351A26F53FB4}" type="slidenum">
              <a:rPr lang="en-US" smtClean="0"/>
              <a:t>4</a:t>
            </a:fld>
            <a:endParaRPr lang="en-US"/>
          </a:p>
        </p:txBody>
      </p:sp>
    </p:spTree>
    <p:extLst>
      <p:ext uri="{BB962C8B-B14F-4D97-AF65-F5344CB8AC3E}">
        <p14:creationId xmlns:p14="http://schemas.microsoft.com/office/powerpoint/2010/main" val="16371311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use of connected care records needs digital competence. Although there are professionals who learn fast, there are those who need training and continuous guidance </a:t>
            </a:r>
            <a:r>
              <a:rPr lang="en-US" dirty="0"/>
              <a:t>(NHS England, 2019a)</a:t>
            </a:r>
            <a:r>
              <a:rPr lang="en-US" sz="1200" kern="1200" dirty="0">
                <a:solidFill>
                  <a:schemeClr val="tx1"/>
                </a:solidFill>
                <a:effectLst/>
                <a:latin typeface="+mn-lt"/>
                <a:ea typeface="+mn-ea"/>
                <a:cs typeface="+mn-cs"/>
              </a:rPr>
              <a:t>. The lack of consistency in training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can impact on the effectiveness of the systems </a:t>
            </a:r>
            <a:r>
              <a:rPr lang="en-GB" dirty="0"/>
              <a:t>(NHS England , 2025)</a:t>
            </a:r>
            <a:r>
              <a:rPr lang="en-US" sz="1200" kern="1200" dirty="0">
                <a:solidFill>
                  <a:schemeClr val="tx1"/>
                </a:solidFill>
                <a:effectLst/>
                <a:latin typeface="+mn-lt"/>
                <a:ea typeface="+mn-ea"/>
                <a:cs typeface="+mn-cs"/>
              </a:rPr>
              <a:t>. There can be information overload that is created by increased access to large amounts of data. Professionals too can be concerned on the accuracy of the data and medico-legal liability. Lack of a definite governance and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backing can cause stress and resistance with the digital transformation. Thus, an effective implementation requires workforce preparedness </a:t>
            </a:r>
            <a:r>
              <a:rPr lang="en-US" dirty="0"/>
              <a:t>(Sheikh </a:t>
            </a:r>
            <a:r>
              <a:rPr lang="en-US" i="1" dirty="0"/>
              <a:t>et al</a:t>
            </a:r>
            <a:r>
              <a:rPr lang="en-US" dirty="0"/>
              <a:t>., 2021)</a:t>
            </a:r>
            <a:r>
              <a:rPr lang="en-US" sz="120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5"/>
          </p:nvPr>
        </p:nvSpPr>
        <p:spPr/>
        <p:txBody>
          <a:bodyPr/>
          <a:lstStyle/>
          <a:p>
            <a:fld id="{D26EB377-2B4F-47AC-B681-351A26F53FB4}" type="slidenum">
              <a:rPr lang="en-US" smtClean="0"/>
              <a:t>5</a:t>
            </a:fld>
            <a:endParaRPr lang="en-US"/>
          </a:p>
        </p:txBody>
      </p:sp>
    </p:spTree>
    <p:extLst>
      <p:ext uri="{BB962C8B-B14F-4D97-AF65-F5344CB8AC3E}">
        <p14:creationId xmlns:p14="http://schemas.microsoft.com/office/powerpoint/2010/main" val="32469888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err="1">
                <a:solidFill>
                  <a:schemeClr val="tx1"/>
                </a:solidFill>
                <a:effectLst/>
                <a:latin typeface="+mn-lt"/>
                <a:ea typeface="+mn-ea"/>
                <a:cs typeface="+mn-cs"/>
              </a:rPr>
              <a:t>ConCR</a:t>
            </a:r>
            <a:r>
              <a:rPr lang="en-US" sz="1200" kern="1200" dirty="0">
                <a:solidFill>
                  <a:schemeClr val="tx1"/>
                </a:solidFill>
                <a:effectLst/>
                <a:latin typeface="+mn-lt"/>
                <a:ea typeface="+mn-ea"/>
                <a:cs typeface="+mn-cs"/>
              </a:rPr>
              <a:t> promotes continuity and coordination of care at a service delivery level. Patient transfer through the discharge of hospitals into the community care is made easier by facilitating the flow of information between and among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a:t>
            </a:r>
            <a:r>
              <a:rPr lang="en-GB" dirty="0"/>
              <a:t>Department of Health and Social Care, 2022)</a:t>
            </a:r>
            <a:r>
              <a:rPr lang="en-US" sz="1200" kern="1200" dirty="0">
                <a:solidFill>
                  <a:schemeClr val="tx1"/>
                </a:solidFill>
                <a:effectLst/>
                <a:latin typeface="+mn-lt"/>
                <a:ea typeface="+mn-ea"/>
                <a:cs typeface="+mn-cs"/>
              </a:rPr>
              <a:t>. Patient safety and </a:t>
            </a:r>
            <a:r>
              <a:rPr lang="en-US" sz="1200" kern="1200" dirty="0" err="1">
                <a:solidFill>
                  <a:schemeClr val="tx1"/>
                </a:solidFill>
                <a:effectLst/>
                <a:latin typeface="+mn-lt"/>
                <a:ea typeface="+mn-ea"/>
                <a:cs typeface="+mn-cs"/>
              </a:rPr>
              <a:t>minimised</a:t>
            </a:r>
            <a:r>
              <a:rPr lang="en-US" sz="1200" kern="1200" dirty="0">
                <a:solidFill>
                  <a:schemeClr val="tx1"/>
                </a:solidFill>
                <a:effectLst/>
                <a:latin typeface="+mn-lt"/>
                <a:ea typeface="+mn-ea"/>
                <a:cs typeface="+mn-cs"/>
              </a:rPr>
              <a:t> mistakes are achieved through access to updated medication lists and allergy information </a:t>
            </a:r>
            <a:r>
              <a:rPr lang="en-US" dirty="0"/>
              <a:t>(NHS England and NHS Improvement, 2019a)</a:t>
            </a:r>
            <a:r>
              <a:rPr lang="en-US" sz="1200" kern="1200" dirty="0">
                <a:solidFill>
                  <a:schemeClr val="tx1"/>
                </a:solidFill>
                <a:effectLst/>
                <a:latin typeface="+mn-lt"/>
                <a:ea typeface="+mn-ea"/>
                <a:cs typeface="+mn-cs"/>
              </a:rPr>
              <a:t>. This will be of great use particularly in people with complex or long-term conditions. </a:t>
            </a:r>
            <a:r>
              <a:rPr lang="en-US" sz="1200" kern="1200" dirty="0" err="1">
                <a:solidFill>
                  <a:schemeClr val="tx1"/>
                </a:solidFill>
                <a:effectLst/>
                <a:latin typeface="+mn-lt"/>
                <a:ea typeface="+mn-ea"/>
                <a:cs typeface="+mn-cs"/>
              </a:rPr>
              <a:t>ConCR</a:t>
            </a:r>
            <a:r>
              <a:rPr lang="en-US" sz="1200" kern="1200" dirty="0">
                <a:solidFill>
                  <a:schemeClr val="tx1"/>
                </a:solidFill>
                <a:effectLst/>
                <a:latin typeface="+mn-lt"/>
                <a:ea typeface="+mn-ea"/>
                <a:cs typeface="+mn-cs"/>
              </a:rPr>
              <a:t> helps integrated care pathways in line with national policy objectives of system-wide collaboration.</a:t>
            </a:r>
          </a:p>
          <a:p>
            <a:endParaRPr lang="en-US" dirty="0"/>
          </a:p>
        </p:txBody>
      </p:sp>
      <p:sp>
        <p:nvSpPr>
          <p:cNvPr id="4" name="Slide Number Placeholder 3"/>
          <p:cNvSpPr>
            <a:spLocks noGrp="1"/>
          </p:cNvSpPr>
          <p:nvPr>
            <p:ph type="sldNum" sz="quarter" idx="5"/>
          </p:nvPr>
        </p:nvSpPr>
        <p:spPr/>
        <p:txBody>
          <a:bodyPr/>
          <a:lstStyle/>
          <a:p>
            <a:fld id="{D26EB377-2B4F-47AC-B681-351A26F53FB4}" type="slidenum">
              <a:rPr lang="en-US" smtClean="0"/>
              <a:t>6</a:t>
            </a:fld>
            <a:endParaRPr lang="en-US"/>
          </a:p>
        </p:txBody>
      </p:sp>
    </p:spTree>
    <p:extLst>
      <p:ext uri="{BB962C8B-B14F-4D97-AF65-F5344CB8AC3E}">
        <p14:creationId xmlns:p14="http://schemas.microsoft.com/office/powerpoint/2010/main" val="37941097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There are still service-level issues despite its potential. Inconsistent records and/or poor data quality can cause lack of trust in common records. The interoperability is different depending on the regions because of the differences in digital maturity. Infrastructure and system integration are also expensive to implement. This might lead to uneven distribution of benefits and cause a regional disparity commonly referred to as a postcode lottery </a:t>
            </a:r>
            <a:r>
              <a:rPr lang="en-GB" dirty="0"/>
              <a:t>(England Digital, 2025)</a:t>
            </a:r>
            <a:r>
              <a:rPr lang="en-US" sz="1200" kern="1200" dirty="0">
                <a:solidFill>
                  <a:schemeClr val="tx1"/>
                </a:solidFill>
                <a:effectLst/>
                <a:latin typeface="+mn-lt"/>
                <a:ea typeface="+mn-ea"/>
                <a:cs typeface="+mn-cs"/>
              </a:rPr>
              <a:t>. Digital transformation involves a long-term national coordination to offer equal service improvements.</a:t>
            </a:r>
          </a:p>
          <a:p>
            <a:endParaRPr lang="en-US" dirty="0"/>
          </a:p>
        </p:txBody>
      </p:sp>
      <p:sp>
        <p:nvSpPr>
          <p:cNvPr id="4" name="Slide Number Placeholder 3"/>
          <p:cNvSpPr>
            <a:spLocks noGrp="1"/>
          </p:cNvSpPr>
          <p:nvPr>
            <p:ph type="sldNum" sz="quarter" idx="5"/>
          </p:nvPr>
        </p:nvSpPr>
        <p:spPr/>
        <p:txBody>
          <a:bodyPr/>
          <a:lstStyle/>
          <a:p>
            <a:fld id="{D26EB377-2B4F-47AC-B681-351A26F53FB4}" type="slidenum">
              <a:rPr lang="en-US" smtClean="0"/>
              <a:t>7</a:t>
            </a:fld>
            <a:endParaRPr lang="en-US"/>
          </a:p>
        </p:txBody>
      </p:sp>
    </p:spTree>
    <p:extLst>
      <p:ext uri="{BB962C8B-B14F-4D97-AF65-F5344CB8AC3E}">
        <p14:creationId xmlns:p14="http://schemas.microsoft.com/office/powerpoint/2010/main" val="32084933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Connected care records enhance the care experience to the patients and other service users. People are no longer required to give the same information to various providers over and over again. Those in the profession can have access to more detailed records resulting in more integrated and person-related care </a:t>
            </a:r>
            <a:r>
              <a:rPr lang="en-GB" dirty="0"/>
              <a:t>(NHS England , 2025)</a:t>
            </a:r>
            <a:r>
              <a:rPr lang="en-US" sz="1200" kern="1200" dirty="0">
                <a:solidFill>
                  <a:schemeClr val="tx1"/>
                </a:solidFill>
                <a:effectLst/>
                <a:latin typeface="+mn-lt"/>
                <a:ea typeface="+mn-ea"/>
                <a:cs typeface="+mn-cs"/>
              </a:rPr>
              <a:t>. This can help to build trust and communication. Nevertheless, openness should have a balance with the understanding and consent of the patient to ensure confidence in electronic systems </a:t>
            </a:r>
            <a:r>
              <a:rPr lang="en-US" dirty="0"/>
              <a:t>(NHS England and NHS Improvement, 2019b)</a:t>
            </a:r>
            <a:r>
              <a:rPr lang="en-US" sz="120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5"/>
          </p:nvPr>
        </p:nvSpPr>
        <p:spPr/>
        <p:txBody>
          <a:bodyPr/>
          <a:lstStyle/>
          <a:p>
            <a:fld id="{D26EB377-2B4F-47AC-B681-351A26F53FB4}" type="slidenum">
              <a:rPr lang="en-US" smtClean="0"/>
              <a:t>8</a:t>
            </a:fld>
            <a:endParaRPr lang="en-US"/>
          </a:p>
        </p:txBody>
      </p:sp>
    </p:spTree>
    <p:extLst>
      <p:ext uri="{BB962C8B-B14F-4D97-AF65-F5344CB8AC3E}">
        <p14:creationId xmlns:p14="http://schemas.microsoft.com/office/powerpoint/2010/main" val="18607122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Connected care records would not be successful without trust. Patients should be aware of those who can access their data and how it will be utilized </a:t>
            </a:r>
            <a:r>
              <a:rPr lang="en-GB" dirty="0"/>
              <a:t>(England Digital, 2025)</a:t>
            </a:r>
            <a:r>
              <a:rPr lang="en-US" sz="1200" kern="1200" dirty="0">
                <a:solidFill>
                  <a:schemeClr val="tx1"/>
                </a:solidFill>
                <a:effectLst/>
                <a:latin typeface="+mn-lt"/>
                <a:ea typeface="+mn-ea"/>
                <a:cs typeface="+mn-cs"/>
              </a:rPr>
              <a:t>. Well-defined consent procedures and powerful governance structures are required </a:t>
            </a:r>
            <a:r>
              <a:rPr lang="en-US" dirty="0"/>
              <a:t>(NHS England and NHS Improvement, 2019c)</a:t>
            </a:r>
            <a:r>
              <a:rPr lang="en-US" sz="1200" kern="1200" dirty="0">
                <a:solidFill>
                  <a:schemeClr val="tx1"/>
                </a:solidFill>
                <a:effectLst/>
                <a:latin typeface="+mn-lt"/>
                <a:ea typeface="+mn-ea"/>
                <a:cs typeface="+mn-cs"/>
              </a:rPr>
              <a:t>. Although the work of </a:t>
            </a:r>
            <a:r>
              <a:rPr lang="en-US" sz="1200" kern="1200" dirty="0" err="1">
                <a:solidFill>
                  <a:schemeClr val="tx1"/>
                </a:solidFill>
                <a:effectLst/>
                <a:latin typeface="+mn-lt"/>
                <a:ea typeface="+mn-ea"/>
                <a:cs typeface="+mn-cs"/>
              </a:rPr>
              <a:t>ConCR</a:t>
            </a:r>
            <a:r>
              <a:rPr lang="en-US" sz="1200" kern="1200" dirty="0">
                <a:solidFill>
                  <a:schemeClr val="tx1"/>
                </a:solidFill>
                <a:effectLst/>
                <a:latin typeface="+mn-lt"/>
                <a:ea typeface="+mn-ea"/>
                <a:cs typeface="+mn-cs"/>
              </a:rPr>
              <a:t> is mainly in the background, it is a part of a larger digital ecosystem </a:t>
            </a:r>
            <a:r>
              <a:rPr lang="en-US" dirty="0"/>
              <a:t>(</a:t>
            </a:r>
            <a:r>
              <a:rPr lang="en-GB" dirty="0"/>
              <a:t>UK Government, 2022)</a:t>
            </a:r>
            <a:r>
              <a:rPr lang="en-US" sz="1200" kern="1200" dirty="0">
                <a:solidFill>
                  <a:schemeClr val="tx1"/>
                </a:solidFill>
                <a:effectLst/>
                <a:latin typeface="+mn-lt"/>
                <a:ea typeface="+mn-ea"/>
                <a:cs typeface="+mn-cs"/>
              </a:rPr>
              <a:t>. Digital systems may negatively impact vulnerable groups that are either low with digital literacy or language barriers, which means their disadvantages are indirect. Inclusive strategies are hence required to ensure that inequalities are not increased </a:t>
            </a:r>
            <a:r>
              <a:rPr lang="en-US" dirty="0"/>
              <a:t>(NHS England and NHS Improvement, 2019a)</a:t>
            </a:r>
            <a:r>
              <a:rPr lang="en-US" sz="120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5"/>
          </p:nvPr>
        </p:nvSpPr>
        <p:spPr/>
        <p:txBody>
          <a:bodyPr/>
          <a:lstStyle/>
          <a:p>
            <a:fld id="{D26EB377-2B4F-47AC-B681-351A26F53FB4}" type="slidenum">
              <a:rPr lang="en-US" smtClean="0"/>
              <a:t>9</a:t>
            </a:fld>
            <a:endParaRPr lang="en-US"/>
          </a:p>
        </p:txBody>
      </p:sp>
    </p:spTree>
    <p:extLst>
      <p:ext uri="{BB962C8B-B14F-4D97-AF65-F5344CB8AC3E}">
        <p14:creationId xmlns:p14="http://schemas.microsoft.com/office/powerpoint/2010/main" val="35899434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err="1">
                <a:solidFill>
                  <a:schemeClr val="tx1"/>
                </a:solidFill>
                <a:effectLst/>
                <a:latin typeface="+mn-lt"/>
                <a:ea typeface="+mn-ea"/>
                <a:cs typeface="+mn-cs"/>
              </a:rPr>
              <a:t>ConCR</a:t>
            </a:r>
            <a:r>
              <a:rPr lang="en-US" sz="1200" kern="1200" dirty="0">
                <a:solidFill>
                  <a:schemeClr val="tx1"/>
                </a:solidFill>
                <a:effectLst/>
                <a:latin typeface="+mn-lt"/>
                <a:ea typeface="+mn-ea"/>
                <a:cs typeface="+mn-cs"/>
              </a:rPr>
              <a:t> promotes community-level integrated care and population health management. Trends, high-risk groups, and service gaps can be determined through aggregated data and used to inform preventative strategies as well as resource allocation </a:t>
            </a:r>
            <a:r>
              <a:rPr lang="en-US" dirty="0"/>
              <a:t>(</a:t>
            </a:r>
            <a:r>
              <a:rPr lang="en-GB" dirty="0"/>
              <a:t>UK Government, 2022)</a:t>
            </a:r>
            <a:r>
              <a:rPr lang="en-US" sz="1200" kern="1200" dirty="0">
                <a:solidFill>
                  <a:schemeClr val="tx1"/>
                </a:solidFill>
                <a:effectLst/>
                <a:latin typeface="+mn-lt"/>
                <a:ea typeface="+mn-ea"/>
                <a:cs typeface="+mn-cs"/>
              </a:rPr>
              <a:t>. This is in line with national healthcare ambitions of data-driven healthcare. Nonetheless, the </a:t>
            </a:r>
            <a:r>
              <a:rPr lang="en-US" sz="1200" kern="1200" dirty="0" err="1">
                <a:solidFill>
                  <a:schemeClr val="tx1"/>
                </a:solidFill>
                <a:effectLst/>
                <a:latin typeface="+mn-lt"/>
                <a:ea typeface="+mn-ea"/>
                <a:cs typeface="+mn-cs"/>
              </a:rPr>
              <a:t>utilisation</a:t>
            </a:r>
            <a:r>
              <a:rPr lang="en-US" sz="1200" kern="1200" dirty="0">
                <a:solidFill>
                  <a:schemeClr val="tx1"/>
                </a:solidFill>
                <a:effectLst/>
                <a:latin typeface="+mn-lt"/>
                <a:ea typeface="+mn-ea"/>
                <a:cs typeface="+mn-cs"/>
              </a:rPr>
              <a:t> of population-level data should be performed within the ethical and legal frameworks to mitigate innovation and accountability. A good government will provide governance over the community without affecting the privacy of the individual </a:t>
            </a:r>
            <a:r>
              <a:rPr lang="en-US" dirty="0"/>
              <a:t>(</a:t>
            </a:r>
            <a:r>
              <a:rPr lang="en-GB"/>
              <a:t>NHS England, 2019)</a:t>
            </a:r>
            <a:r>
              <a:rPr lang="en-US" sz="1200" kern="1200">
                <a:solidFill>
                  <a:schemeClr val="tx1"/>
                </a:solidFill>
                <a:effectLst/>
                <a:latin typeface="+mn-lt"/>
                <a:ea typeface="+mn-ea"/>
                <a:cs typeface="+mn-cs"/>
              </a:rPr>
              <a:t>.</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D26EB377-2B4F-47AC-B681-351A26F53FB4}" type="slidenum">
              <a:rPr lang="en-US" smtClean="0"/>
              <a:t>10</a:t>
            </a:fld>
            <a:endParaRPr lang="en-US"/>
          </a:p>
        </p:txBody>
      </p:sp>
    </p:spTree>
    <p:extLst>
      <p:ext uri="{BB962C8B-B14F-4D97-AF65-F5344CB8AC3E}">
        <p14:creationId xmlns:p14="http://schemas.microsoft.com/office/powerpoint/2010/main" val="13061064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To sum up, the Connecting Care Records </a:t>
            </a:r>
            <a:r>
              <a:rPr lang="en-US" sz="1200" kern="1200" dirty="0" err="1">
                <a:solidFill>
                  <a:schemeClr val="tx1"/>
                </a:solidFill>
                <a:effectLst/>
                <a:latin typeface="+mn-lt"/>
                <a:ea typeface="+mn-ea"/>
                <a:cs typeface="+mn-cs"/>
              </a:rPr>
              <a:t>Programme</a:t>
            </a:r>
            <a:r>
              <a:rPr lang="en-US" sz="1200" kern="1200" dirty="0">
                <a:solidFill>
                  <a:schemeClr val="tx1"/>
                </a:solidFill>
                <a:effectLst/>
                <a:latin typeface="+mn-lt"/>
                <a:ea typeface="+mn-ea"/>
                <a:cs typeface="+mn-cs"/>
              </a:rPr>
              <a:t> is a significant milestone in the process of NHS digital transformation. It enhances care integration, safety and coordination. Nonetheless, still there are difficulties in workforce preparedness, administration, data integrity, and territorial divergence. Technology will not resolve any systemic problems, and it needs to be complemented with investing in people, processes and culture. The sustainable digital transformation involves the inclusive design </a:t>
            </a:r>
            <a:r>
              <a:rPr lang="en-US" dirty="0"/>
              <a:t>(</a:t>
            </a:r>
            <a:r>
              <a:rPr lang="en-GB" dirty="0"/>
              <a:t>Department of Health and Social Care, 2022)</a:t>
            </a:r>
            <a:r>
              <a:rPr lang="en-US" sz="1200" kern="1200" dirty="0">
                <a:solidFill>
                  <a:schemeClr val="tx1"/>
                </a:solidFill>
                <a:effectLst/>
                <a:latin typeface="+mn-lt"/>
                <a:ea typeface="+mn-ea"/>
                <a:cs typeface="+mn-cs"/>
              </a:rPr>
              <a:t>, clarity of responsibility, and long-term presence. The further assessment will identify whether </a:t>
            </a:r>
            <a:r>
              <a:rPr lang="en-US" sz="1200" kern="1200" dirty="0" err="1">
                <a:solidFill>
                  <a:schemeClr val="tx1"/>
                </a:solidFill>
                <a:effectLst/>
                <a:latin typeface="+mn-lt"/>
                <a:ea typeface="+mn-ea"/>
                <a:cs typeface="+mn-cs"/>
              </a:rPr>
              <a:t>ConCR</a:t>
            </a:r>
            <a:r>
              <a:rPr lang="en-US" sz="1200" kern="1200" dirty="0">
                <a:solidFill>
                  <a:schemeClr val="tx1"/>
                </a:solidFill>
                <a:effectLst/>
                <a:latin typeface="+mn-lt"/>
                <a:ea typeface="+mn-ea"/>
                <a:cs typeface="+mn-cs"/>
              </a:rPr>
              <a:t> can provide equitable and person-</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care in England </a:t>
            </a:r>
            <a:r>
              <a:rPr lang="en-US" dirty="0"/>
              <a:t>(NHS England, 2023)</a:t>
            </a:r>
            <a:r>
              <a:rPr lang="en-US" sz="120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5"/>
          </p:nvPr>
        </p:nvSpPr>
        <p:spPr/>
        <p:txBody>
          <a:bodyPr/>
          <a:lstStyle/>
          <a:p>
            <a:fld id="{D26EB377-2B4F-47AC-B681-351A26F53FB4}" type="slidenum">
              <a:rPr lang="en-US" smtClean="0"/>
              <a:t>11</a:t>
            </a:fld>
            <a:endParaRPr lang="en-US"/>
          </a:p>
        </p:txBody>
      </p:sp>
    </p:spTree>
    <p:extLst>
      <p:ext uri="{BB962C8B-B14F-4D97-AF65-F5344CB8AC3E}">
        <p14:creationId xmlns:p14="http://schemas.microsoft.com/office/powerpoint/2010/main" val="25300117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34F4A8E-51DA-4C90-BC3B-68D09115C394}"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991E8-B808-4BD9-A2D0-011EEA95FA9A}" type="slidenum">
              <a:rPr lang="en-US" smtClean="0"/>
              <a:t>‹#›</a:t>
            </a:fld>
            <a:endParaRPr lang="en-US"/>
          </a:p>
        </p:txBody>
      </p:sp>
    </p:spTree>
    <p:extLst>
      <p:ext uri="{BB962C8B-B14F-4D97-AF65-F5344CB8AC3E}">
        <p14:creationId xmlns:p14="http://schemas.microsoft.com/office/powerpoint/2010/main" val="3106267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4F4A8E-51DA-4C90-BC3B-68D09115C394}"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991E8-B808-4BD9-A2D0-011EEA95FA9A}" type="slidenum">
              <a:rPr lang="en-US" smtClean="0"/>
              <a:t>‹#›</a:t>
            </a:fld>
            <a:endParaRPr lang="en-US"/>
          </a:p>
        </p:txBody>
      </p:sp>
    </p:spTree>
    <p:extLst>
      <p:ext uri="{BB962C8B-B14F-4D97-AF65-F5344CB8AC3E}">
        <p14:creationId xmlns:p14="http://schemas.microsoft.com/office/powerpoint/2010/main" val="4220078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34F4A8E-51DA-4C90-BC3B-68D09115C394}"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991E8-B808-4BD9-A2D0-011EEA95FA9A}" type="slidenum">
              <a:rPr lang="en-US" smtClean="0"/>
              <a:t>‹#›</a:t>
            </a:fld>
            <a:endParaRPr lang="en-US"/>
          </a:p>
        </p:txBody>
      </p:sp>
    </p:spTree>
    <p:extLst>
      <p:ext uri="{BB962C8B-B14F-4D97-AF65-F5344CB8AC3E}">
        <p14:creationId xmlns:p14="http://schemas.microsoft.com/office/powerpoint/2010/main" val="2355216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34F4A8E-51DA-4C90-BC3B-68D09115C394}" type="datetimeFigureOut">
              <a:rPr lang="en-US" smtClean="0"/>
              <a:t>3/2/2026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1991E8-B808-4BD9-A2D0-011EEA95FA9A}" type="slidenum">
              <a:rPr lang="en-US" smtClean="0"/>
              <a:t>‹#›</a:t>
            </a:fld>
            <a:endParaRPr lang="en-US"/>
          </a:p>
        </p:txBody>
      </p:sp>
    </p:spTree>
    <p:extLst>
      <p:ext uri="{BB962C8B-B14F-4D97-AF65-F5344CB8AC3E}">
        <p14:creationId xmlns:p14="http://schemas.microsoft.com/office/powerpoint/2010/main" val="1029120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34F4A8E-51DA-4C90-BC3B-68D09115C394}" type="datetimeFigureOut">
              <a:rPr lang="en-US" smtClean="0"/>
              <a:t>3/2/2026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1991E8-B808-4BD9-A2D0-011EEA95FA9A}" type="slidenum">
              <a:rPr lang="en-US" smtClean="0"/>
              <a:t>‹#›</a:t>
            </a:fld>
            <a:endParaRPr lang="en-US"/>
          </a:p>
        </p:txBody>
      </p:sp>
    </p:spTree>
    <p:extLst>
      <p:ext uri="{BB962C8B-B14F-4D97-AF65-F5344CB8AC3E}">
        <p14:creationId xmlns:p14="http://schemas.microsoft.com/office/powerpoint/2010/main" val="30414127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34F4A8E-51DA-4C90-BC3B-68D09115C394}" type="datetimeFigureOut">
              <a:rPr lang="en-US" smtClean="0"/>
              <a:t>3/2/2026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1991E8-B808-4BD9-A2D0-011EEA95FA9A}" type="slidenum">
              <a:rPr lang="en-US" smtClean="0"/>
              <a:t>‹#›</a:t>
            </a:fld>
            <a:endParaRPr lang="en-US"/>
          </a:p>
        </p:txBody>
      </p:sp>
    </p:spTree>
    <p:extLst>
      <p:ext uri="{BB962C8B-B14F-4D97-AF65-F5344CB8AC3E}">
        <p14:creationId xmlns:p14="http://schemas.microsoft.com/office/powerpoint/2010/main" val="2845515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4F4A8E-51DA-4C90-BC3B-68D09115C394}" type="datetimeFigureOut">
              <a:rPr lang="en-US" smtClean="0"/>
              <a:t>3/2/2026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1991E8-B808-4BD9-A2D0-011EEA95FA9A}" type="slidenum">
              <a:rPr lang="en-US" smtClean="0"/>
              <a:t>‹#›</a:t>
            </a:fld>
            <a:endParaRPr lang="en-US"/>
          </a:p>
        </p:txBody>
      </p:sp>
    </p:spTree>
    <p:extLst>
      <p:ext uri="{BB962C8B-B14F-4D97-AF65-F5344CB8AC3E}">
        <p14:creationId xmlns:p14="http://schemas.microsoft.com/office/powerpoint/2010/main" val="7221729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34F4A8E-51DA-4C90-BC3B-68D09115C394}" type="datetimeFigureOut">
              <a:rPr lang="en-US" smtClean="0"/>
              <a:t>3/2/2026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1991E8-B808-4BD9-A2D0-011EEA95FA9A}" type="slidenum">
              <a:rPr lang="en-US" smtClean="0"/>
              <a:t>‹#›</a:t>
            </a:fld>
            <a:endParaRPr lang="en-US"/>
          </a:p>
        </p:txBody>
      </p:sp>
    </p:spTree>
    <p:extLst>
      <p:ext uri="{BB962C8B-B14F-4D97-AF65-F5344CB8AC3E}">
        <p14:creationId xmlns:p14="http://schemas.microsoft.com/office/powerpoint/2010/main" val="6795856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34F4A8E-51DA-4C90-BC3B-68D09115C394}" type="datetimeFigureOut">
              <a:rPr lang="en-US" smtClean="0"/>
              <a:t>3/2/2026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1991E8-B808-4BD9-A2D0-011EEA95FA9A}" type="slidenum">
              <a:rPr lang="en-US" smtClean="0"/>
              <a:t>‹#›</a:t>
            </a:fld>
            <a:endParaRPr lang="en-US"/>
          </a:p>
        </p:txBody>
      </p:sp>
    </p:spTree>
    <p:extLst>
      <p:ext uri="{BB962C8B-B14F-4D97-AF65-F5344CB8AC3E}">
        <p14:creationId xmlns:p14="http://schemas.microsoft.com/office/powerpoint/2010/main" val="22510263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34F4A8E-51DA-4C90-BC3B-68D09115C394}"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991E8-B808-4BD9-A2D0-011EEA95FA9A}" type="slidenum">
              <a:rPr lang="en-US" smtClean="0"/>
              <a:t>‹#›</a:t>
            </a:fld>
            <a:endParaRPr lang="en-US"/>
          </a:p>
        </p:txBody>
      </p:sp>
    </p:spTree>
    <p:extLst>
      <p:ext uri="{BB962C8B-B14F-4D97-AF65-F5344CB8AC3E}">
        <p14:creationId xmlns:p14="http://schemas.microsoft.com/office/powerpoint/2010/main" val="8384983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34F4A8E-51DA-4C90-BC3B-68D09115C394}"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991E8-B808-4BD9-A2D0-011EEA95FA9A}"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1923207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34F4A8E-51DA-4C90-BC3B-68D09115C394}"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991E8-B808-4BD9-A2D0-011EEA95FA9A}" type="slidenum">
              <a:rPr lang="en-US" smtClean="0"/>
              <a:t>‹#›</a:t>
            </a:fld>
            <a:endParaRPr lang="en-US"/>
          </a:p>
        </p:txBody>
      </p:sp>
    </p:spTree>
    <p:extLst>
      <p:ext uri="{BB962C8B-B14F-4D97-AF65-F5344CB8AC3E}">
        <p14:creationId xmlns:p14="http://schemas.microsoft.com/office/powerpoint/2010/main" val="17333544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34F4A8E-51DA-4C90-BC3B-68D09115C394}"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991E8-B808-4BD9-A2D0-011EEA95FA9A}"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404132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34F4A8E-51DA-4C90-BC3B-68D09115C394}"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991E8-B808-4BD9-A2D0-011EEA95FA9A}" type="slidenum">
              <a:rPr lang="en-US" smtClean="0"/>
              <a:t>‹#›</a:t>
            </a:fld>
            <a:endParaRPr lang="en-US"/>
          </a:p>
        </p:txBody>
      </p:sp>
    </p:spTree>
    <p:extLst>
      <p:ext uri="{BB962C8B-B14F-4D97-AF65-F5344CB8AC3E}">
        <p14:creationId xmlns:p14="http://schemas.microsoft.com/office/powerpoint/2010/main" val="38262413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4F4A8E-51DA-4C90-BC3B-68D09115C394}"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991E8-B808-4BD9-A2D0-011EEA95FA9A}" type="slidenum">
              <a:rPr lang="en-US" smtClean="0"/>
              <a:t>‹#›</a:t>
            </a:fld>
            <a:endParaRPr lang="en-US"/>
          </a:p>
        </p:txBody>
      </p:sp>
    </p:spTree>
    <p:extLst>
      <p:ext uri="{BB962C8B-B14F-4D97-AF65-F5344CB8AC3E}">
        <p14:creationId xmlns:p14="http://schemas.microsoft.com/office/powerpoint/2010/main" val="41281897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4F4A8E-51DA-4C90-BC3B-68D09115C394}"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991E8-B808-4BD9-A2D0-011EEA95FA9A}" type="slidenum">
              <a:rPr lang="en-US" smtClean="0"/>
              <a:t>‹#›</a:t>
            </a:fld>
            <a:endParaRPr lang="en-US"/>
          </a:p>
        </p:txBody>
      </p:sp>
    </p:spTree>
    <p:extLst>
      <p:ext uri="{BB962C8B-B14F-4D97-AF65-F5344CB8AC3E}">
        <p14:creationId xmlns:p14="http://schemas.microsoft.com/office/powerpoint/2010/main" val="874576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34F4A8E-51DA-4C90-BC3B-68D09115C394}" type="datetimeFigureOut">
              <a:rPr lang="en-US" smtClean="0"/>
              <a:t>3/2/2026</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81991E8-B808-4BD9-A2D0-011EEA95FA9A}" type="slidenum">
              <a:rPr lang="en-US" smtClean="0"/>
              <a:t>‹#›</a:t>
            </a:fld>
            <a:endParaRPr lang="en-US"/>
          </a:p>
        </p:txBody>
      </p:sp>
    </p:spTree>
    <p:extLst>
      <p:ext uri="{BB962C8B-B14F-4D97-AF65-F5344CB8AC3E}">
        <p14:creationId xmlns:p14="http://schemas.microsoft.com/office/powerpoint/2010/main" val="3387897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hyperlink" Target="https://digital.nhs.uk/services/connecting-care-records?utm_source=chatgpt.com" TargetMode="External"/><Relationship Id="rId7" Type="http://schemas.openxmlformats.org/officeDocument/2006/relationships/hyperlink" Target="https://www.gov.uk/government/publications/a-plan-for-digital-health-and-social-care/a-plan-for-digital-health-and-social-care?utm_source=chatgpt.com" TargetMode="External"/><Relationship Id="rId2" Type="http://schemas.openxmlformats.org/officeDocument/2006/relationships/hyperlink" Target="https://www.england.nhs.uk/digitaltechnology/connecting-care-records-programme/?utm_source=chatgpt.com" TargetMode="External"/><Relationship Id="rId1" Type="http://schemas.openxmlformats.org/officeDocument/2006/relationships/slideLayout" Target="../slideLayouts/slideLayout2.xml"/><Relationship Id="rId6" Type="http://schemas.openxmlformats.org/officeDocument/2006/relationships/hyperlink" Target="https://www.gov.uk/government/publications/data-saves-lives-reshaping-health-and-social-care-with-data/data-saves-lives-reshaping-health-and-social-care-with-data?utm_source=chatgpt.com" TargetMode="External"/><Relationship Id="rId5" Type="http://schemas.openxmlformats.org/officeDocument/2006/relationships/hyperlink" Target="https://www.gov.uk/government/publications/data-saves-lives-reshaping-health-and-social-care-with-data?utm_source=chatgpt.com" TargetMode="External"/><Relationship Id="rId4" Type="http://schemas.openxmlformats.org/officeDocument/2006/relationships/hyperlink" Target="https://digital.nhs.uk/services/shared-care-record-programme?utm_source=chatgpt.com"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32FE5-8EF2-D15C-A594-6EC708D67D88}"/>
              </a:ext>
            </a:extLst>
          </p:cNvPr>
          <p:cNvSpPr>
            <a:spLocks noGrp="1"/>
          </p:cNvSpPr>
          <p:nvPr>
            <p:ph type="title"/>
          </p:nvPr>
        </p:nvSpPr>
        <p:spPr/>
        <p:txBody>
          <a:bodyPr/>
          <a:lstStyle/>
          <a:p>
            <a:pPr algn="ctr"/>
            <a:r>
              <a:rPr lang="en-US" dirty="0"/>
              <a:t>Digital Transformation in the Health and Care Professions (BMHP6026)</a:t>
            </a:r>
          </a:p>
        </p:txBody>
      </p:sp>
      <p:sp>
        <p:nvSpPr>
          <p:cNvPr id="3" name="Content Placeholder 2">
            <a:extLst>
              <a:ext uri="{FF2B5EF4-FFF2-40B4-BE49-F238E27FC236}">
                <a16:creationId xmlns:a16="http://schemas.microsoft.com/office/drawing/2014/main" id="{E73EC2DF-BF73-87B9-0A14-20B701CB7157}"/>
              </a:ext>
            </a:extLst>
          </p:cNvPr>
          <p:cNvSpPr>
            <a:spLocks noGrp="1"/>
          </p:cNvSpPr>
          <p:nvPr>
            <p:ph idx="1"/>
          </p:nvPr>
        </p:nvSpPr>
        <p:spPr/>
        <p:txBody>
          <a:bodyPr/>
          <a:lstStyle/>
          <a:p>
            <a:pPr algn="ctr"/>
            <a:endParaRPr lang="en-GB" dirty="0"/>
          </a:p>
          <a:p>
            <a:pPr algn="ctr"/>
            <a:r>
              <a:rPr lang="en-GB" dirty="0"/>
              <a:t>Shabana Ali</a:t>
            </a:r>
          </a:p>
          <a:p>
            <a:pPr algn="ctr"/>
            <a:r>
              <a:rPr lang="en-GB" dirty="0"/>
              <a:t>2326747</a:t>
            </a:r>
            <a:endParaRPr lang="en-US" dirty="0"/>
          </a:p>
          <a:p>
            <a:pPr algn="ctr"/>
            <a:endParaRPr lang="en-US" dirty="0"/>
          </a:p>
        </p:txBody>
      </p:sp>
    </p:spTree>
    <p:extLst>
      <p:ext uri="{BB962C8B-B14F-4D97-AF65-F5344CB8AC3E}">
        <p14:creationId xmlns:p14="http://schemas.microsoft.com/office/powerpoint/2010/main" val="5944969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141C8-C5C6-9966-4F0C-4C4587D69FCE}"/>
              </a:ext>
            </a:extLst>
          </p:cNvPr>
          <p:cNvSpPr>
            <a:spLocks noGrp="1"/>
          </p:cNvSpPr>
          <p:nvPr>
            <p:ph type="title"/>
          </p:nvPr>
        </p:nvSpPr>
        <p:spPr/>
        <p:txBody>
          <a:bodyPr>
            <a:normAutofit fontScale="90000"/>
          </a:bodyPr>
          <a:lstStyle/>
          <a:p>
            <a:pPr algn="ctr"/>
            <a:r>
              <a:rPr lang="en-GB" b="1"/>
              <a:t>Digital Innovation: Connecting Care Records Programme (NHS England)</a:t>
            </a:r>
            <a:br>
              <a:rPr lang="en-GB"/>
            </a:br>
            <a:endParaRPr lang="en-US" b="1" dirty="0"/>
          </a:p>
        </p:txBody>
      </p:sp>
      <p:sp>
        <p:nvSpPr>
          <p:cNvPr id="3" name="Content Placeholder 2">
            <a:extLst>
              <a:ext uri="{FF2B5EF4-FFF2-40B4-BE49-F238E27FC236}">
                <a16:creationId xmlns:a16="http://schemas.microsoft.com/office/drawing/2014/main" id="{EC3D5ABC-320E-1629-E52D-80949BF2BB36}"/>
              </a:ext>
            </a:extLst>
          </p:cNvPr>
          <p:cNvSpPr>
            <a:spLocks noGrp="1"/>
          </p:cNvSpPr>
          <p:nvPr>
            <p:ph idx="1"/>
          </p:nvPr>
        </p:nvSpPr>
        <p:spPr/>
        <p:txBody>
          <a:bodyPr/>
          <a:lstStyle/>
          <a:p>
            <a:pPr algn="ctr"/>
            <a:r>
              <a:rPr lang="en-US" b="1" u="sng" dirty="0"/>
              <a:t>Introduction &amp; Context</a:t>
            </a:r>
          </a:p>
          <a:p>
            <a:pPr lvl="0"/>
            <a:r>
              <a:rPr lang="en-GB" dirty="0"/>
              <a:t>Rising NHS demand &amp; workforce shortages</a:t>
            </a:r>
            <a:endParaRPr lang="en-US" dirty="0"/>
          </a:p>
          <a:p>
            <a:pPr lvl="0"/>
            <a:r>
              <a:rPr lang="en-GB" dirty="0"/>
              <a:t>Fragmented health and social care records</a:t>
            </a:r>
            <a:endParaRPr lang="en-US" dirty="0"/>
          </a:p>
          <a:p>
            <a:pPr lvl="0"/>
            <a:r>
              <a:rPr lang="en-GB" dirty="0"/>
              <a:t>Digital transformation priority (NHS England , 2025)</a:t>
            </a:r>
            <a:endParaRPr lang="en-US" dirty="0"/>
          </a:p>
          <a:p>
            <a:pPr lvl="0"/>
            <a:r>
              <a:rPr lang="en-GB" dirty="0"/>
              <a:t>Connecting Care Records (</a:t>
            </a:r>
            <a:r>
              <a:rPr lang="en-GB" dirty="0" err="1"/>
              <a:t>ConCR</a:t>
            </a:r>
            <a:r>
              <a:rPr lang="en-GB" dirty="0"/>
              <a:t>) – NHS England</a:t>
            </a:r>
            <a:endParaRPr lang="en-US" dirty="0"/>
          </a:p>
          <a:p>
            <a:pPr lvl="0"/>
            <a:r>
              <a:rPr lang="en-GB" dirty="0"/>
              <a:t>Aim: Critical evaluation of impact</a:t>
            </a:r>
            <a:endParaRPr lang="en-US" dirty="0"/>
          </a:p>
          <a:p>
            <a:pPr algn="ctr"/>
            <a:endParaRPr lang="en-US" b="1" u="sng" dirty="0"/>
          </a:p>
        </p:txBody>
      </p:sp>
      <p:pic>
        <p:nvPicPr>
          <p:cNvPr id="4" name="Picture 3">
            <a:extLst>
              <a:ext uri="{FF2B5EF4-FFF2-40B4-BE49-F238E27FC236}">
                <a16:creationId xmlns:a16="http://schemas.microsoft.com/office/drawing/2014/main" id="{42F04F7F-4C30-0335-AF25-E805ED9435B2}"/>
              </a:ext>
            </a:extLst>
          </p:cNvPr>
          <p:cNvPicPr>
            <a:picLocks noChangeAspect="1"/>
          </p:cNvPicPr>
          <p:nvPr/>
        </p:nvPicPr>
        <p:blipFill>
          <a:blip r:embed="rId3"/>
          <a:stretch>
            <a:fillRect/>
          </a:stretch>
        </p:blipFill>
        <p:spPr>
          <a:xfrm>
            <a:off x="1358629" y="4630368"/>
            <a:ext cx="5917659" cy="1984442"/>
          </a:xfrm>
          <a:prstGeom prst="rect">
            <a:avLst/>
          </a:prstGeom>
        </p:spPr>
      </p:pic>
    </p:spTree>
    <p:extLst>
      <p:ext uri="{BB962C8B-B14F-4D97-AF65-F5344CB8AC3E}">
        <p14:creationId xmlns:p14="http://schemas.microsoft.com/office/powerpoint/2010/main" val="37379283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43AE52-283A-36AD-DB60-DA52373F09EB}"/>
              </a:ext>
            </a:extLst>
          </p:cNvPr>
          <p:cNvSpPr>
            <a:spLocks noGrp="1"/>
          </p:cNvSpPr>
          <p:nvPr>
            <p:ph type="title"/>
          </p:nvPr>
        </p:nvSpPr>
        <p:spPr/>
        <p:txBody>
          <a:bodyPr/>
          <a:lstStyle/>
          <a:p>
            <a:r>
              <a:rPr lang="en-GB" b="1" dirty="0"/>
              <a:t>What is the Connecting Care Records Programme?</a:t>
            </a:r>
            <a:br>
              <a:rPr lang="en-US" dirty="0"/>
            </a:br>
            <a:endParaRPr lang="en-US" dirty="0"/>
          </a:p>
        </p:txBody>
      </p:sp>
      <p:pic>
        <p:nvPicPr>
          <p:cNvPr id="5" name="Content Placeholder 4">
            <a:extLst>
              <a:ext uri="{FF2B5EF4-FFF2-40B4-BE49-F238E27FC236}">
                <a16:creationId xmlns:a16="http://schemas.microsoft.com/office/drawing/2014/main" id="{2F7D1180-B8B4-C5A2-E990-57DB8E6687A1}"/>
              </a:ext>
            </a:extLst>
          </p:cNvPr>
          <p:cNvPicPr>
            <a:picLocks noGrp="1" noChangeAspect="1"/>
          </p:cNvPicPr>
          <p:nvPr>
            <p:ph idx="1"/>
          </p:nvPr>
        </p:nvPicPr>
        <p:blipFill>
          <a:blip r:embed="rId3"/>
          <a:stretch>
            <a:fillRect/>
          </a:stretch>
        </p:blipFill>
        <p:spPr>
          <a:xfrm>
            <a:off x="5083968" y="2687637"/>
            <a:ext cx="4468593" cy="2322108"/>
          </a:xfrm>
          <a:prstGeom prst="rect">
            <a:avLst/>
          </a:prstGeom>
        </p:spPr>
      </p:pic>
      <p:sp>
        <p:nvSpPr>
          <p:cNvPr id="4" name="Text Placeholder 3">
            <a:extLst>
              <a:ext uri="{FF2B5EF4-FFF2-40B4-BE49-F238E27FC236}">
                <a16:creationId xmlns:a16="http://schemas.microsoft.com/office/drawing/2014/main" id="{123542C4-86EF-7DE3-85E0-C1F7E7044E59}"/>
              </a:ext>
            </a:extLst>
          </p:cNvPr>
          <p:cNvSpPr>
            <a:spLocks noGrp="1"/>
          </p:cNvSpPr>
          <p:nvPr>
            <p:ph type="body" sz="half" idx="2"/>
          </p:nvPr>
        </p:nvSpPr>
        <p:spPr/>
        <p:txBody>
          <a:bodyPr/>
          <a:lstStyle/>
          <a:p>
            <a:pPr marL="285750" indent="-285750">
              <a:buFont typeface="Arial" panose="020B0604020202020204" pitchFamily="34" charset="0"/>
              <a:buChar char="•"/>
            </a:pPr>
            <a:r>
              <a:rPr lang="en-US" dirty="0"/>
              <a:t>National interoperability project.</a:t>
            </a:r>
          </a:p>
          <a:p>
            <a:pPr marL="285750" indent="-285750">
              <a:buFont typeface="Arial" panose="020B0604020202020204" pitchFamily="34" charset="0"/>
              <a:buChar char="•"/>
            </a:pPr>
            <a:r>
              <a:rPr lang="en-US" dirty="0" err="1"/>
              <a:t>Connexions</a:t>
            </a:r>
            <a:r>
              <a:rPr lang="en-US" dirty="0"/>
              <a:t> between shared care records (NHS England </a:t>
            </a:r>
            <a:r>
              <a:rPr lang="en-US" i="1" dirty="0"/>
              <a:t>et al</a:t>
            </a:r>
            <a:r>
              <a:rPr lang="en-US" dirty="0"/>
              <a:t>., 2014).</a:t>
            </a:r>
          </a:p>
          <a:p>
            <a:pPr marL="285750" indent="-285750">
              <a:buFont typeface="Arial" panose="020B0604020202020204" pitchFamily="34" charset="0"/>
              <a:buChar char="•"/>
            </a:pPr>
            <a:r>
              <a:rPr lang="en-US" dirty="0"/>
              <a:t>No single national database</a:t>
            </a:r>
          </a:p>
          <a:p>
            <a:pPr marL="285750" indent="-285750">
              <a:buFont typeface="Arial" panose="020B0604020202020204" pitchFamily="34" charset="0"/>
              <a:buChar char="•"/>
            </a:pPr>
            <a:r>
              <a:rPr lang="en-US" dirty="0"/>
              <a:t>Access between </a:t>
            </a:r>
            <a:r>
              <a:rPr lang="en-US" dirty="0" err="1"/>
              <a:t>organisations</a:t>
            </a:r>
            <a:r>
              <a:rPr lang="en-US" dirty="0"/>
              <a:t> </a:t>
            </a:r>
            <a:r>
              <a:rPr lang="en-GB" dirty="0"/>
              <a:t>NHS (England Digital, 2025)</a:t>
            </a:r>
            <a:r>
              <a:rPr lang="en-US" dirty="0"/>
              <a:t>.</a:t>
            </a:r>
          </a:p>
          <a:p>
            <a:pPr marL="285750" indent="-285750">
              <a:buFont typeface="Arial" panose="020B0604020202020204" pitchFamily="34" charset="0"/>
              <a:buChar char="•"/>
            </a:pPr>
            <a:r>
              <a:rPr lang="en-US" dirty="0"/>
              <a:t>Favours Integrated Care Systems (ICSs) (</a:t>
            </a:r>
            <a:r>
              <a:rPr lang="en-GB" dirty="0"/>
              <a:t>NHS England, 2019)</a:t>
            </a:r>
            <a:r>
              <a:rPr lang="en-US" dirty="0"/>
              <a:t>.</a:t>
            </a:r>
          </a:p>
          <a:p>
            <a:endParaRPr lang="en-US" dirty="0"/>
          </a:p>
        </p:txBody>
      </p:sp>
    </p:spTree>
    <p:extLst>
      <p:ext uri="{BB962C8B-B14F-4D97-AF65-F5344CB8AC3E}">
        <p14:creationId xmlns:p14="http://schemas.microsoft.com/office/powerpoint/2010/main" val="3122153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5CCC8-E848-6A96-9544-8F45B1060C27}"/>
              </a:ext>
            </a:extLst>
          </p:cNvPr>
          <p:cNvSpPr>
            <a:spLocks noGrp="1"/>
          </p:cNvSpPr>
          <p:nvPr>
            <p:ph type="title"/>
          </p:nvPr>
        </p:nvSpPr>
        <p:spPr/>
        <p:txBody>
          <a:bodyPr/>
          <a:lstStyle/>
          <a:p>
            <a:r>
              <a:rPr lang="en-US" dirty="0"/>
              <a:t>Impact on Workforce</a:t>
            </a:r>
          </a:p>
        </p:txBody>
      </p:sp>
      <p:pic>
        <p:nvPicPr>
          <p:cNvPr id="5" name="Content Placeholder 4">
            <a:extLst>
              <a:ext uri="{FF2B5EF4-FFF2-40B4-BE49-F238E27FC236}">
                <a16:creationId xmlns:a16="http://schemas.microsoft.com/office/drawing/2014/main" id="{457115E1-2BB1-F0FB-E670-A519062CA7A0}"/>
              </a:ext>
            </a:extLst>
          </p:cNvPr>
          <p:cNvPicPr>
            <a:picLocks noGrp="1" noChangeAspect="1"/>
          </p:cNvPicPr>
          <p:nvPr>
            <p:ph idx="1"/>
          </p:nvPr>
        </p:nvPicPr>
        <p:blipFill>
          <a:blip r:embed="rId3"/>
          <a:stretch>
            <a:fillRect/>
          </a:stretch>
        </p:blipFill>
        <p:spPr>
          <a:xfrm>
            <a:off x="5209415" y="2555908"/>
            <a:ext cx="4148593" cy="2883431"/>
          </a:xfrm>
          <a:prstGeom prst="rect">
            <a:avLst/>
          </a:prstGeom>
        </p:spPr>
      </p:pic>
      <p:sp>
        <p:nvSpPr>
          <p:cNvPr id="4" name="Text Placeholder 3">
            <a:extLst>
              <a:ext uri="{FF2B5EF4-FFF2-40B4-BE49-F238E27FC236}">
                <a16:creationId xmlns:a16="http://schemas.microsoft.com/office/drawing/2014/main" id="{008D4596-FF7F-D65B-9660-037A5BBB1F94}"/>
              </a:ext>
            </a:extLst>
          </p:cNvPr>
          <p:cNvSpPr>
            <a:spLocks noGrp="1"/>
          </p:cNvSpPr>
          <p:nvPr>
            <p:ph type="body" sz="half" idx="2"/>
          </p:nvPr>
        </p:nvSpPr>
        <p:spPr/>
        <p:txBody>
          <a:bodyPr>
            <a:normAutofit/>
          </a:bodyPr>
          <a:lstStyle/>
          <a:p>
            <a:pPr marL="285750" indent="-285750">
              <a:buFont typeface="Arial" panose="020B0604020202020204" pitchFamily="34" charset="0"/>
              <a:buChar char="•"/>
            </a:pPr>
            <a:r>
              <a:rPr lang="en-US" dirty="0"/>
              <a:t>Quick and easy access to patient information.</a:t>
            </a:r>
          </a:p>
          <a:p>
            <a:pPr marL="285750" indent="-285750">
              <a:buFont typeface="Arial" panose="020B0604020202020204" pitchFamily="34" charset="0"/>
              <a:buChar char="•"/>
            </a:pPr>
            <a:r>
              <a:rPr lang="en-US" dirty="0"/>
              <a:t>Reduced duplication (</a:t>
            </a:r>
            <a:r>
              <a:rPr lang="en-GB" dirty="0"/>
              <a:t>Department of Health and Social Care, 2022)</a:t>
            </a:r>
            <a:endParaRPr lang="en-US" dirty="0"/>
          </a:p>
          <a:p>
            <a:pPr marL="285750" indent="-285750">
              <a:buFont typeface="Arial" panose="020B0604020202020204" pitchFamily="34" charset="0"/>
              <a:buChar char="•"/>
            </a:pPr>
            <a:r>
              <a:rPr lang="en-US" dirty="0"/>
              <a:t>Provides urgent and emergency treatment.</a:t>
            </a:r>
          </a:p>
          <a:p>
            <a:pPr marL="285750" indent="-285750">
              <a:buFont typeface="Arial" panose="020B0604020202020204" pitchFamily="34" charset="0"/>
              <a:buChar char="•"/>
            </a:pPr>
            <a:r>
              <a:rPr lang="en-US" dirty="0"/>
              <a:t>Greater professional responsibility (NHS England, 2014a).</a:t>
            </a:r>
          </a:p>
          <a:p>
            <a:pPr marL="285750" indent="-285750">
              <a:buFont typeface="Arial" panose="020B0604020202020204" pitchFamily="34" charset="0"/>
              <a:buChar char="•"/>
            </a:pPr>
            <a:r>
              <a:rPr lang="en-US" dirty="0"/>
              <a:t>Changing roles &amp; workflows</a:t>
            </a:r>
          </a:p>
          <a:p>
            <a:endParaRPr lang="en-US" dirty="0"/>
          </a:p>
        </p:txBody>
      </p:sp>
    </p:spTree>
    <p:extLst>
      <p:ext uri="{BB962C8B-B14F-4D97-AF65-F5344CB8AC3E}">
        <p14:creationId xmlns:p14="http://schemas.microsoft.com/office/powerpoint/2010/main" val="22018430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64432-C88D-7583-5E95-55A6326B122F}"/>
              </a:ext>
            </a:extLst>
          </p:cNvPr>
          <p:cNvSpPr>
            <a:spLocks noGrp="1"/>
          </p:cNvSpPr>
          <p:nvPr>
            <p:ph type="title"/>
          </p:nvPr>
        </p:nvSpPr>
        <p:spPr/>
        <p:txBody>
          <a:bodyPr/>
          <a:lstStyle/>
          <a:p>
            <a:r>
              <a:rPr lang="en-US" dirty="0"/>
              <a:t>Workforce Challenges</a:t>
            </a:r>
          </a:p>
        </p:txBody>
      </p:sp>
      <p:pic>
        <p:nvPicPr>
          <p:cNvPr id="5" name="Content Placeholder 4">
            <a:extLst>
              <a:ext uri="{FF2B5EF4-FFF2-40B4-BE49-F238E27FC236}">
                <a16:creationId xmlns:a16="http://schemas.microsoft.com/office/drawing/2014/main" id="{E5987698-2B5D-EF41-7C49-5A0361710F57}"/>
              </a:ext>
            </a:extLst>
          </p:cNvPr>
          <p:cNvPicPr>
            <a:picLocks noGrp="1" noChangeAspect="1"/>
          </p:cNvPicPr>
          <p:nvPr>
            <p:ph idx="1"/>
          </p:nvPr>
        </p:nvPicPr>
        <p:blipFill>
          <a:blip r:embed="rId3"/>
          <a:stretch>
            <a:fillRect/>
          </a:stretch>
        </p:blipFill>
        <p:spPr>
          <a:xfrm>
            <a:off x="5270017" y="2777069"/>
            <a:ext cx="3854528" cy="2174132"/>
          </a:xfrm>
          <a:prstGeom prst="rect">
            <a:avLst/>
          </a:prstGeom>
        </p:spPr>
      </p:pic>
      <p:sp>
        <p:nvSpPr>
          <p:cNvPr id="4" name="Text Placeholder 3">
            <a:extLst>
              <a:ext uri="{FF2B5EF4-FFF2-40B4-BE49-F238E27FC236}">
                <a16:creationId xmlns:a16="http://schemas.microsoft.com/office/drawing/2014/main" id="{81C88BA9-27F5-C585-557F-E37141F50327}"/>
              </a:ext>
            </a:extLst>
          </p:cNvPr>
          <p:cNvSpPr>
            <a:spLocks noGrp="1"/>
          </p:cNvSpPr>
          <p:nvPr>
            <p:ph type="body" sz="half" idx="2"/>
          </p:nvPr>
        </p:nvSpPr>
        <p:spPr/>
        <p:txBody>
          <a:bodyPr/>
          <a:lstStyle/>
          <a:p>
            <a:r>
              <a:rPr lang="en-US" dirty="0"/>
              <a:t>Digital competence requirements.</a:t>
            </a:r>
          </a:p>
          <a:p>
            <a:r>
              <a:rPr lang="en-US" dirty="0"/>
              <a:t>•	Fluctuating training delivery (NHS England, 2019a).</a:t>
            </a:r>
          </a:p>
          <a:p>
            <a:r>
              <a:rPr lang="en-US" dirty="0"/>
              <a:t>•	Information overload</a:t>
            </a:r>
          </a:p>
          <a:p>
            <a:pPr marL="285750" indent="-285750">
              <a:buFont typeface="Arial" panose="020B0604020202020204" pitchFamily="34" charset="0"/>
              <a:buChar char="•"/>
            </a:pPr>
            <a:r>
              <a:rPr lang="en-US" dirty="0"/>
              <a:t>Medico-legal concerns </a:t>
            </a:r>
            <a:r>
              <a:rPr lang="en-GB" dirty="0"/>
              <a:t>(NHS England ,2025)</a:t>
            </a:r>
            <a:endParaRPr lang="en-US" dirty="0"/>
          </a:p>
          <a:p>
            <a:r>
              <a:rPr lang="en-US" dirty="0"/>
              <a:t>•	Resistance to change (Sheikh </a:t>
            </a:r>
            <a:r>
              <a:rPr lang="en-US" i="1" dirty="0"/>
              <a:t>et al</a:t>
            </a:r>
            <a:r>
              <a:rPr lang="en-US" dirty="0"/>
              <a:t>., 2021)</a:t>
            </a:r>
          </a:p>
          <a:p>
            <a:endParaRPr lang="en-US" dirty="0"/>
          </a:p>
        </p:txBody>
      </p:sp>
    </p:spTree>
    <p:extLst>
      <p:ext uri="{BB962C8B-B14F-4D97-AF65-F5344CB8AC3E}">
        <p14:creationId xmlns:p14="http://schemas.microsoft.com/office/powerpoint/2010/main" val="33356428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0FC3B4-0400-2F10-F84E-7C6C4A3CF805}"/>
              </a:ext>
            </a:extLst>
          </p:cNvPr>
          <p:cNvSpPr>
            <a:spLocks noGrp="1"/>
          </p:cNvSpPr>
          <p:nvPr>
            <p:ph type="title"/>
          </p:nvPr>
        </p:nvSpPr>
        <p:spPr/>
        <p:txBody>
          <a:bodyPr/>
          <a:lstStyle/>
          <a:p>
            <a:r>
              <a:rPr lang="en-US" dirty="0"/>
              <a:t>Effect on Service Delivery.</a:t>
            </a:r>
          </a:p>
        </p:txBody>
      </p:sp>
      <p:pic>
        <p:nvPicPr>
          <p:cNvPr id="5" name="Content Placeholder 4">
            <a:extLst>
              <a:ext uri="{FF2B5EF4-FFF2-40B4-BE49-F238E27FC236}">
                <a16:creationId xmlns:a16="http://schemas.microsoft.com/office/drawing/2014/main" id="{55028916-D28F-29DA-30E6-F9BE30FAC668}"/>
              </a:ext>
            </a:extLst>
          </p:cNvPr>
          <p:cNvPicPr>
            <a:picLocks noGrp="1" noChangeAspect="1"/>
          </p:cNvPicPr>
          <p:nvPr>
            <p:ph idx="1"/>
          </p:nvPr>
        </p:nvPicPr>
        <p:blipFill>
          <a:blip r:embed="rId3"/>
          <a:stretch>
            <a:fillRect/>
          </a:stretch>
        </p:blipFill>
        <p:spPr>
          <a:xfrm>
            <a:off x="4844374" y="2406650"/>
            <a:ext cx="4640094" cy="2389086"/>
          </a:xfrm>
          <a:prstGeom prst="rect">
            <a:avLst/>
          </a:prstGeom>
        </p:spPr>
      </p:pic>
      <p:sp>
        <p:nvSpPr>
          <p:cNvPr id="4" name="Text Placeholder 3">
            <a:extLst>
              <a:ext uri="{FF2B5EF4-FFF2-40B4-BE49-F238E27FC236}">
                <a16:creationId xmlns:a16="http://schemas.microsoft.com/office/drawing/2014/main" id="{094B7F09-CC86-4972-D1C9-6E28C413255E}"/>
              </a:ext>
            </a:extLst>
          </p:cNvPr>
          <p:cNvSpPr>
            <a:spLocks noGrp="1"/>
          </p:cNvSpPr>
          <p:nvPr>
            <p:ph type="body" sz="half" idx="2"/>
          </p:nvPr>
        </p:nvSpPr>
        <p:spPr/>
        <p:txBody>
          <a:bodyPr/>
          <a:lstStyle/>
          <a:p>
            <a:pPr marL="285750" indent="-285750">
              <a:buFont typeface="Arial" panose="020B0604020202020204" pitchFamily="34" charset="0"/>
              <a:buChar char="•"/>
            </a:pPr>
            <a:r>
              <a:rPr lang="en-US" dirty="0"/>
              <a:t>Improved continuity of care</a:t>
            </a:r>
          </a:p>
          <a:p>
            <a:pPr marL="285750" indent="-285750">
              <a:buFont typeface="Arial" panose="020B0604020202020204" pitchFamily="34" charset="0"/>
              <a:buChar char="•"/>
            </a:pPr>
            <a:r>
              <a:rPr lang="en-US" dirty="0"/>
              <a:t>Better service coordination (NHS England and NHS Improvement, 2019a).</a:t>
            </a:r>
          </a:p>
          <a:p>
            <a:pPr marL="285750" indent="-285750">
              <a:buFont typeface="Arial" panose="020B0604020202020204" pitchFamily="34" charset="0"/>
              <a:buChar char="•"/>
            </a:pPr>
            <a:r>
              <a:rPr lang="en-US" dirty="0"/>
              <a:t>Less overlapping of tests.</a:t>
            </a:r>
          </a:p>
          <a:p>
            <a:pPr marL="285750" indent="-285750">
              <a:buFont typeface="Arial" panose="020B0604020202020204" pitchFamily="34" charset="0"/>
              <a:buChar char="•"/>
            </a:pPr>
            <a:r>
              <a:rPr lang="en-US" dirty="0"/>
              <a:t>Safer clinical decisions (</a:t>
            </a:r>
            <a:r>
              <a:rPr lang="en-GB" dirty="0"/>
              <a:t>Department of Health and Social Care, 2022)</a:t>
            </a:r>
            <a:endParaRPr lang="en-US" dirty="0"/>
          </a:p>
          <a:p>
            <a:pPr marL="285750" indent="-285750">
              <a:buFont typeface="Arial" panose="020B0604020202020204" pitchFamily="34" charset="0"/>
              <a:buChar char="•"/>
            </a:pPr>
            <a:r>
              <a:rPr lang="en-US" dirty="0"/>
              <a:t>Endorses integrated care pathways.</a:t>
            </a:r>
          </a:p>
          <a:p>
            <a:endParaRPr lang="en-US" dirty="0"/>
          </a:p>
        </p:txBody>
      </p:sp>
    </p:spTree>
    <p:extLst>
      <p:ext uri="{BB962C8B-B14F-4D97-AF65-F5344CB8AC3E}">
        <p14:creationId xmlns:p14="http://schemas.microsoft.com/office/powerpoint/2010/main" val="975989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25511-369B-34F3-85C0-F1A0ED4D2F2C}"/>
              </a:ext>
            </a:extLst>
          </p:cNvPr>
          <p:cNvSpPr>
            <a:spLocks noGrp="1"/>
          </p:cNvSpPr>
          <p:nvPr>
            <p:ph type="title"/>
          </p:nvPr>
        </p:nvSpPr>
        <p:spPr/>
        <p:txBody>
          <a:bodyPr/>
          <a:lstStyle/>
          <a:p>
            <a:r>
              <a:rPr lang="en-US" dirty="0"/>
              <a:t>Service-Level Challenges.</a:t>
            </a:r>
            <a:br>
              <a:rPr lang="en-US" dirty="0"/>
            </a:br>
            <a:endParaRPr lang="en-US" dirty="0"/>
          </a:p>
        </p:txBody>
      </p:sp>
      <p:pic>
        <p:nvPicPr>
          <p:cNvPr id="5" name="Content Placeholder 4">
            <a:extLst>
              <a:ext uri="{FF2B5EF4-FFF2-40B4-BE49-F238E27FC236}">
                <a16:creationId xmlns:a16="http://schemas.microsoft.com/office/drawing/2014/main" id="{09202185-6541-9C8D-2A55-924A41584CEB}"/>
              </a:ext>
            </a:extLst>
          </p:cNvPr>
          <p:cNvPicPr>
            <a:picLocks noGrp="1" noChangeAspect="1"/>
          </p:cNvPicPr>
          <p:nvPr>
            <p:ph idx="1"/>
          </p:nvPr>
        </p:nvPicPr>
        <p:blipFill>
          <a:blip r:embed="rId3"/>
          <a:stretch>
            <a:fillRect/>
          </a:stretch>
        </p:blipFill>
        <p:spPr>
          <a:xfrm>
            <a:off x="4748929" y="2559050"/>
            <a:ext cx="4813360" cy="2304780"/>
          </a:xfrm>
          <a:prstGeom prst="rect">
            <a:avLst/>
          </a:prstGeom>
        </p:spPr>
      </p:pic>
      <p:sp>
        <p:nvSpPr>
          <p:cNvPr id="4" name="Text Placeholder 3">
            <a:extLst>
              <a:ext uri="{FF2B5EF4-FFF2-40B4-BE49-F238E27FC236}">
                <a16:creationId xmlns:a16="http://schemas.microsoft.com/office/drawing/2014/main" id="{2E8A05D0-74E5-AC20-4507-E593E9B9A409}"/>
              </a:ext>
            </a:extLst>
          </p:cNvPr>
          <p:cNvSpPr>
            <a:spLocks noGrp="1"/>
          </p:cNvSpPr>
          <p:nvPr>
            <p:ph type="body" sz="half" idx="2"/>
          </p:nvPr>
        </p:nvSpPr>
        <p:spPr/>
        <p:txBody>
          <a:bodyPr/>
          <a:lstStyle/>
          <a:p>
            <a:pPr marL="285750" indent="-285750">
              <a:buFont typeface="Arial" panose="020B0604020202020204" pitchFamily="34" charset="0"/>
              <a:buChar char="•"/>
            </a:pPr>
            <a:r>
              <a:rPr lang="en-US" dirty="0"/>
              <a:t>Data quality concerns</a:t>
            </a:r>
          </a:p>
          <a:p>
            <a:pPr marL="285750" indent="-285750">
              <a:buFont typeface="Arial" panose="020B0604020202020204" pitchFamily="34" charset="0"/>
              <a:buChar char="•"/>
            </a:pPr>
            <a:r>
              <a:rPr lang="en-US" dirty="0"/>
              <a:t>Difference in interoperability.</a:t>
            </a:r>
          </a:p>
          <a:p>
            <a:pPr marL="285750" indent="-285750">
              <a:buFont typeface="Arial" panose="020B0604020202020204" pitchFamily="34" charset="0"/>
              <a:buChar char="•"/>
            </a:pPr>
            <a:r>
              <a:rPr lang="en-US" dirty="0"/>
              <a:t>Infrastructure investment</a:t>
            </a:r>
          </a:p>
          <a:p>
            <a:pPr marL="285750" indent="-285750">
              <a:buFont typeface="Arial" panose="020B0604020202020204" pitchFamily="34" charset="0"/>
              <a:buChar char="•"/>
            </a:pPr>
            <a:r>
              <a:rPr lang="en-US" dirty="0"/>
              <a:t>This is due to regional differences in digital maturity.</a:t>
            </a:r>
          </a:p>
          <a:p>
            <a:pPr marL="285750" indent="-285750">
              <a:buFont typeface="Arial" panose="020B0604020202020204" pitchFamily="34" charset="0"/>
              <a:buChar char="•"/>
            </a:pPr>
            <a:r>
              <a:rPr lang="en-US" dirty="0"/>
              <a:t>Risk of postcode lottery </a:t>
            </a:r>
            <a:r>
              <a:rPr lang="en-GB" dirty="0"/>
              <a:t>(England Digital, 2025)</a:t>
            </a:r>
            <a:endParaRPr lang="en-US" dirty="0"/>
          </a:p>
          <a:p>
            <a:endParaRPr lang="en-US" dirty="0"/>
          </a:p>
        </p:txBody>
      </p:sp>
    </p:spTree>
    <p:extLst>
      <p:ext uri="{BB962C8B-B14F-4D97-AF65-F5344CB8AC3E}">
        <p14:creationId xmlns:p14="http://schemas.microsoft.com/office/powerpoint/2010/main" val="33439478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3A928-A9AC-124F-ADF3-F8692463ED0A}"/>
              </a:ext>
            </a:extLst>
          </p:cNvPr>
          <p:cNvSpPr>
            <a:spLocks noGrp="1"/>
          </p:cNvSpPr>
          <p:nvPr>
            <p:ph type="title"/>
          </p:nvPr>
        </p:nvSpPr>
        <p:spPr/>
        <p:txBody>
          <a:bodyPr/>
          <a:lstStyle/>
          <a:p>
            <a:r>
              <a:rPr lang="en-US" dirty="0"/>
              <a:t>Patient and Service user Impact.</a:t>
            </a:r>
          </a:p>
        </p:txBody>
      </p:sp>
      <p:pic>
        <p:nvPicPr>
          <p:cNvPr id="5" name="Content Placeholder 4">
            <a:extLst>
              <a:ext uri="{FF2B5EF4-FFF2-40B4-BE49-F238E27FC236}">
                <a16:creationId xmlns:a16="http://schemas.microsoft.com/office/drawing/2014/main" id="{8C815D2C-EF7F-8862-768A-0CBEFBD1C2BE}"/>
              </a:ext>
            </a:extLst>
          </p:cNvPr>
          <p:cNvPicPr>
            <a:picLocks noGrp="1" noChangeAspect="1"/>
          </p:cNvPicPr>
          <p:nvPr>
            <p:ph idx="1"/>
          </p:nvPr>
        </p:nvPicPr>
        <p:blipFill>
          <a:blip r:embed="rId3"/>
          <a:stretch>
            <a:fillRect/>
          </a:stretch>
        </p:blipFill>
        <p:spPr>
          <a:xfrm>
            <a:off x="5058382" y="2520950"/>
            <a:ext cx="4377447" cy="2584449"/>
          </a:xfrm>
          <a:prstGeom prst="rect">
            <a:avLst/>
          </a:prstGeom>
        </p:spPr>
      </p:pic>
      <p:sp>
        <p:nvSpPr>
          <p:cNvPr id="4" name="Text Placeholder 3">
            <a:extLst>
              <a:ext uri="{FF2B5EF4-FFF2-40B4-BE49-F238E27FC236}">
                <a16:creationId xmlns:a16="http://schemas.microsoft.com/office/drawing/2014/main" id="{74E3EED9-921C-911A-3DE6-15BF668A2A28}"/>
              </a:ext>
            </a:extLst>
          </p:cNvPr>
          <p:cNvSpPr>
            <a:spLocks noGrp="1"/>
          </p:cNvSpPr>
          <p:nvPr>
            <p:ph type="body" sz="half" idx="2"/>
          </p:nvPr>
        </p:nvSpPr>
        <p:spPr/>
        <p:txBody>
          <a:bodyPr/>
          <a:lstStyle/>
          <a:p>
            <a:pPr marL="285750" indent="-285750">
              <a:buFont typeface="Arial" panose="020B0604020202020204" pitchFamily="34" charset="0"/>
              <a:buChar char="•"/>
            </a:pPr>
            <a:r>
              <a:rPr lang="en-US" dirty="0"/>
              <a:t>Less repetition of information.</a:t>
            </a:r>
          </a:p>
          <a:p>
            <a:pPr marL="285750" indent="-285750">
              <a:buFont typeface="Arial" panose="020B0604020202020204" pitchFamily="34" charset="0"/>
              <a:buChar char="•"/>
            </a:pPr>
            <a:r>
              <a:rPr lang="en-US" dirty="0"/>
              <a:t>More coordinated care</a:t>
            </a:r>
          </a:p>
          <a:p>
            <a:pPr marL="285750" indent="-285750">
              <a:buFont typeface="Arial" panose="020B0604020202020204" pitchFamily="34" charset="0"/>
              <a:buChar char="•"/>
            </a:pPr>
            <a:r>
              <a:rPr lang="en-US" dirty="0"/>
              <a:t>Patient improved experience.</a:t>
            </a:r>
          </a:p>
          <a:p>
            <a:pPr marL="285750" indent="-285750">
              <a:buFont typeface="Arial" panose="020B0604020202020204" pitchFamily="34" charset="0"/>
              <a:buChar char="•"/>
            </a:pPr>
            <a:r>
              <a:rPr lang="en-US" dirty="0"/>
              <a:t>Person-</a:t>
            </a:r>
            <a:r>
              <a:rPr lang="en-US" dirty="0" err="1"/>
              <a:t>centred</a:t>
            </a:r>
            <a:r>
              <a:rPr lang="en-US" dirty="0"/>
              <a:t> approach </a:t>
            </a:r>
            <a:r>
              <a:rPr lang="en-GB" dirty="0"/>
              <a:t>(NHS England , 2025)</a:t>
            </a:r>
            <a:endParaRPr lang="en-US" dirty="0"/>
          </a:p>
          <a:p>
            <a:pPr marL="285750" indent="-285750">
              <a:buFont typeface="Arial" panose="020B0604020202020204" pitchFamily="34" charset="0"/>
              <a:buChar char="•"/>
            </a:pPr>
            <a:r>
              <a:rPr lang="en-US" dirty="0"/>
              <a:t>Greater transparency (NHS England and NHS Improvement, 2019b)</a:t>
            </a:r>
          </a:p>
          <a:p>
            <a:endParaRPr lang="en-US" dirty="0"/>
          </a:p>
        </p:txBody>
      </p:sp>
    </p:spTree>
    <p:extLst>
      <p:ext uri="{BB962C8B-B14F-4D97-AF65-F5344CB8AC3E}">
        <p14:creationId xmlns:p14="http://schemas.microsoft.com/office/powerpoint/2010/main" val="33836013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CEAFE-0451-D188-E3EB-18C9D4DD23C1}"/>
              </a:ext>
            </a:extLst>
          </p:cNvPr>
          <p:cNvSpPr>
            <a:spLocks noGrp="1"/>
          </p:cNvSpPr>
          <p:nvPr>
            <p:ph type="title"/>
          </p:nvPr>
        </p:nvSpPr>
        <p:spPr/>
        <p:txBody>
          <a:bodyPr/>
          <a:lstStyle/>
          <a:p>
            <a:r>
              <a:rPr lang="en-US" dirty="0"/>
              <a:t>Consent, Trust and Digital Inclusion</a:t>
            </a:r>
          </a:p>
        </p:txBody>
      </p:sp>
      <p:pic>
        <p:nvPicPr>
          <p:cNvPr id="5" name="Content Placeholder 4">
            <a:extLst>
              <a:ext uri="{FF2B5EF4-FFF2-40B4-BE49-F238E27FC236}">
                <a16:creationId xmlns:a16="http://schemas.microsoft.com/office/drawing/2014/main" id="{992C7BE5-8C0D-3AB5-2F16-D45AFA891104}"/>
              </a:ext>
            </a:extLst>
          </p:cNvPr>
          <p:cNvPicPr>
            <a:picLocks noGrp="1" noChangeAspect="1"/>
          </p:cNvPicPr>
          <p:nvPr>
            <p:ph idx="1"/>
          </p:nvPr>
        </p:nvPicPr>
        <p:blipFill>
          <a:blip r:embed="rId3"/>
          <a:stretch>
            <a:fillRect/>
          </a:stretch>
        </p:blipFill>
        <p:spPr>
          <a:xfrm>
            <a:off x="5000017" y="2282825"/>
            <a:ext cx="4036979" cy="2950656"/>
          </a:xfrm>
          <a:prstGeom prst="rect">
            <a:avLst/>
          </a:prstGeom>
        </p:spPr>
      </p:pic>
      <p:sp>
        <p:nvSpPr>
          <p:cNvPr id="4" name="Text Placeholder 3">
            <a:extLst>
              <a:ext uri="{FF2B5EF4-FFF2-40B4-BE49-F238E27FC236}">
                <a16:creationId xmlns:a16="http://schemas.microsoft.com/office/drawing/2014/main" id="{6553099B-0B52-A101-CCCF-F4255ECF0CBB}"/>
              </a:ext>
            </a:extLst>
          </p:cNvPr>
          <p:cNvSpPr>
            <a:spLocks noGrp="1"/>
          </p:cNvSpPr>
          <p:nvPr>
            <p:ph type="body" sz="half" idx="2"/>
          </p:nvPr>
        </p:nvSpPr>
        <p:spPr/>
        <p:txBody>
          <a:bodyPr/>
          <a:lstStyle/>
          <a:p>
            <a:pPr marL="285750" indent="-285750">
              <a:buFont typeface="Arial" panose="020B0604020202020204" pitchFamily="34" charset="0"/>
              <a:buChar char="•"/>
            </a:pPr>
            <a:r>
              <a:rPr lang="en-US" dirty="0"/>
              <a:t>Data privacy concerns (</a:t>
            </a:r>
            <a:r>
              <a:rPr lang="en-GB" dirty="0"/>
              <a:t>UK Government, 2022)</a:t>
            </a:r>
            <a:endParaRPr lang="en-US" dirty="0"/>
          </a:p>
          <a:p>
            <a:pPr marL="285750" indent="-285750">
              <a:buFont typeface="Arial" panose="020B0604020202020204" pitchFamily="34" charset="0"/>
              <a:buChar char="•"/>
            </a:pPr>
            <a:r>
              <a:rPr lang="en-US" dirty="0"/>
              <a:t>Significance of informed consent (NHS England and NHS Improvement, 2019c).</a:t>
            </a:r>
          </a:p>
          <a:p>
            <a:pPr marL="285750" indent="-285750">
              <a:buFont typeface="Arial" panose="020B0604020202020204" pitchFamily="34" charset="0"/>
              <a:buChar char="•"/>
            </a:pPr>
            <a:r>
              <a:rPr lang="en-US" dirty="0"/>
              <a:t>Governance frameworks</a:t>
            </a:r>
          </a:p>
          <a:p>
            <a:pPr marL="285750" indent="-285750">
              <a:buFont typeface="Arial" panose="020B0604020202020204" pitchFamily="34" charset="0"/>
              <a:buChar char="•"/>
            </a:pPr>
            <a:r>
              <a:rPr lang="en-US" dirty="0"/>
              <a:t>Vulnerable groups </a:t>
            </a:r>
            <a:r>
              <a:rPr lang="en-GB" dirty="0"/>
              <a:t>(England Digital, 2025)</a:t>
            </a:r>
            <a:endParaRPr lang="en-US" dirty="0"/>
          </a:p>
          <a:p>
            <a:pPr marL="285750" indent="-285750">
              <a:buFont typeface="Arial" panose="020B0604020202020204" pitchFamily="34" charset="0"/>
              <a:buChar char="•"/>
            </a:pPr>
            <a:r>
              <a:rPr lang="en-US" dirty="0"/>
              <a:t>Threat of the increasing inequalities (NHS England and NHS Improvement, 2019a).</a:t>
            </a:r>
          </a:p>
          <a:p>
            <a:endParaRPr lang="en-US" dirty="0"/>
          </a:p>
        </p:txBody>
      </p:sp>
    </p:spTree>
    <p:extLst>
      <p:ext uri="{BB962C8B-B14F-4D97-AF65-F5344CB8AC3E}">
        <p14:creationId xmlns:p14="http://schemas.microsoft.com/office/powerpoint/2010/main" val="22644933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5CF29-7B20-E8B0-4831-A6E1B3427C5E}"/>
              </a:ext>
            </a:extLst>
          </p:cNvPr>
          <p:cNvSpPr>
            <a:spLocks noGrp="1"/>
          </p:cNvSpPr>
          <p:nvPr>
            <p:ph type="title"/>
          </p:nvPr>
        </p:nvSpPr>
        <p:spPr/>
        <p:txBody>
          <a:bodyPr/>
          <a:lstStyle/>
          <a:p>
            <a:r>
              <a:rPr lang="en-US" dirty="0"/>
              <a:t>Community and Population-Level Impact.</a:t>
            </a:r>
            <a:br>
              <a:rPr lang="en-US" dirty="0"/>
            </a:br>
            <a:endParaRPr lang="en-US" dirty="0"/>
          </a:p>
        </p:txBody>
      </p:sp>
      <p:pic>
        <p:nvPicPr>
          <p:cNvPr id="5" name="Content Placeholder 4">
            <a:extLst>
              <a:ext uri="{FF2B5EF4-FFF2-40B4-BE49-F238E27FC236}">
                <a16:creationId xmlns:a16="http://schemas.microsoft.com/office/drawing/2014/main" id="{0FA03CC2-68EB-5E25-E5CF-58AEA2B0F133}"/>
              </a:ext>
            </a:extLst>
          </p:cNvPr>
          <p:cNvPicPr>
            <a:picLocks noGrp="1" noChangeAspect="1"/>
          </p:cNvPicPr>
          <p:nvPr>
            <p:ph idx="1"/>
          </p:nvPr>
        </p:nvPicPr>
        <p:blipFill>
          <a:blip r:embed="rId3"/>
          <a:stretch>
            <a:fillRect/>
          </a:stretch>
        </p:blipFill>
        <p:spPr>
          <a:xfrm>
            <a:off x="5141727" y="2419518"/>
            <a:ext cx="3854528" cy="2726414"/>
          </a:xfrm>
          <a:prstGeom prst="rect">
            <a:avLst/>
          </a:prstGeom>
        </p:spPr>
      </p:pic>
      <p:sp>
        <p:nvSpPr>
          <p:cNvPr id="4" name="Text Placeholder 3">
            <a:extLst>
              <a:ext uri="{FF2B5EF4-FFF2-40B4-BE49-F238E27FC236}">
                <a16:creationId xmlns:a16="http://schemas.microsoft.com/office/drawing/2014/main" id="{4664A6C5-EF8E-1389-0D97-5BD7B99ABE49}"/>
              </a:ext>
            </a:extLst>
          </p:cNvPr>
          <p:cNvSpPr>
            <a:spLocks noGrp="1"/>
          </p:cNvSpPr>
          <p:nvPr>
            <p:ph type="body" sz="half" idx="2"/>
          </p:nvPr>
        </p:nvSpPr>
        <p:spPr/>
        <p:txBody>
          <a:bodyPr/>
          <a:lstStyle/>
          <a:p>
            <a:pPr marL="285750" indent="-285750">
              <a:buFont typeface="Arial" panose="020B0604020202020204" pitchFamily="34" charset="0"/>
              <a:buChar char="•"/>
            </a:pPr>
            <a:r>
              <a:rPr lang="en-US" dirty="0"/>
              <a:t>Promotes Integrated Care Systems.</a:t>
            </a:r>
          </a:p>
          <a:p>
            <a:pPr marL="285750" indent="-285750">
              <a:buFont typeface="Arial" panose="020B0604020202020204" pitchFamily="34" charset="0"/>
              <a:buChar char="•"/>
            </a:pPr>
            <a:r>
              <a:rPr lang="en-US" dirty="0"/>
              <a:t>Facilitates population health.</a:t>
            </a:r>
          </a:p>
          <a:p>
            <a:pPr marL="285750" indent="-285750">
              <a:buFont typeface="Arial" panose="020B0604020202020204" pitchFamily="34" charset="0"/>
              <a:buChar char="•"/>
            </a:pPr>
            <a:r>
              <a:rPr lang="en-US" dirty="0"/>
              <a:t>Identifies high-risk groups (</a:t>
            </a:r>
            <a:r>
              <a:rPr lang="en-GB" dirty="0"/>
              <a:t>UK Government, 2022)</a:t>
            </a:r>
            <a:endParaRPr lang="en-US" dirty="0"/>
          </a:p>
          <a:p>
            <a:pPr marL="285750" indent="-285750">
              <a:buFont typeface="Arial" panose="020B0604020202020204" pitchFamily="34" charset="0"/>
              <a:buChar char="•"/>
            </a:pPr>
            <a:r>
              <a:rPr lang="en-US" dirty="0"/>
              <a:t>The resource allocation is informed.</a:t>
            </a:r>
          </a:p>
          <a:p>
            <a:pPr marL="285750" indent="-285750">
              <a:buFont typeface="Arial" panose="020B0604020202020204" pitchFamily="34" charset="0"/>
              <a:buChar char="•"/>
            </a:pPr>
            <a:r>
              <a:rPr lang="en-US" dirty="0"/>
              <a:t>Ethical aggregated data use (</a:t>
            </a:r>
            <a:r>
              <a:rPr lang="en-GB" dirty="0"/>
              <a:t>NHS England, 2019)</a:t>
            </a:r>
            <a:r>
              <a:rPr lang="en-US" dirty="0"/>
              <a:t>.</a:t>
            </a:r>
          </a:p>
          <a:p>
            <a:pPr marL="285750" indent="-285750">
              <a:buFont typeface="Arial" panose="020B0604020202020204" pitchFamily="34" charset="0"/>
              <a:buChar char="•"/>
            </a:pPr>
            <a:endParaRPr lang="en-US" dirty="0"/>
          </a:p>
          <a:p>
            <a:endParaRPr lang="en-US" dirty="0"/>
          </a:p>
        </p:txBody>
      </p:sp>
    </p:spTree>
    <p:extLst>
      <p:ext uri="{BB962C8B-B14F-4D97-AF65-F5344CB8AC3E}">
        <p14:creationId xmlns:p14="http://schemas.microsoft.com/office/powerpoint/2010/main" val="19744765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EED38-FB1B-FA66-62BB-8679EFC51F74}"/>
              </a:ext>
            </a:extLst>
          </p:cNvPr>
          <p:cNvSpPr>
            <a:spLocks noGrp="1"/>
          </p:cNvSpPr>
          <p:nvPr>
            <p:ph type="title"/>
          </p:nvPr>
        </p:nvSpPr>
        <p:spPr/>
        <p:txBody>
          <a:bodyPr/>
          <a:lstStyle/>
          <a:p>
            <a:r>
              <a:rPr lang="en-US" dirty="0"/>
              <a:t>Conclusion and Critical Evaluation.</a:t>
            </a:r>
          </a:p>
        </p:txBody>
      </p:sp>
      <p:pic>
        <p:nvPicPr>
          <p:cNvPr id="5" name="Content Placeholder 4">
            <a:extLst>
              <a:ext uri="{FF2B5EF4-FFF2-40B4-BE49-F238E27FC236}">
                <a16:creationId xmlns:a16="http://schemas.microsoft.com/office/drawing/2014/main" id="{FABA913B-F729-FFB4-389E-4ED12A628224}"/>
              </a:ext>
            </a:extLst>
          </p:cNvPr>
          <p:cNvPicPr>
            <a:picLocks noGrp="1" noChangeAspect="1"/>
          </p:cNvPicPr>
          <p:nvPr>
            <p:ph idx="1"/>
          </p:nvPr>
        </p:nvPicPr>
        <p:blipFill>
          <a:blip r:embed="rId3"/>
          <a:stretch>
            <a:fillRect/>
          </a:stretch>
        </p:blipFill>
        <p:spPr>
          <a:xfrm>
            <a:off x="5262664" y="2506662"/>
            <a:ext cx="4357991" cy="2854856"/>
          </a:xfrm>
          <a:prstGeom prst="rect">
            <a:avLst/>
          </a:prstGeom>
        </p:spPr>
      </p:pic>
      <p:sp>
        <p:nvSpPr>
          <p:cNvPr id="4" name="Text Placeholder 3">
            <a:extLst>
              <a:ext uri="{FF2B5EF4-FFF2-40B4-BE49-F238E27FC236}">
                <a16:creationId xmlns:a16="http://schemas.microsoft.com/office/drawing/2014/main" id="{48E90335-C611-BA54-28B0-113A4A95AE2A}"/>
              </a:ext>
            </a:extLst>
          </p:cNvPr>
          <p:cNvSpPr>
            <a:spLocks noGrp="1"/>
          </p:cNvSpPr>
          <p:nvPr>
            <p:ph type="body" sz="half" idx="2"/>
          </p:nvPr>
        </p:nvSpPr>
        <p:spPr/>
        <p:txBody>
          <a:bodyPr>
            <a:normAutofit fontScale="92500"/>
          </a:bodyPr>
          <a:lstStyle/>
          <a:p>
            <a:pPr marL="285750" indent="-285750">
              <a:buFont typeface="Arial" panose="020B0604020202020204" pitchFamily="34" charset="0"/>
              <a:buChar char="•"/>
            </a:pPr>
            <a:r>
              <a:rPr lang="en-US" dirty="0"/>
              <a:t>Integration, safety, coordination are the strengths.</a:t>
            </a:r>
          </a:p>
          <a:p>
            <a:pPr marL="285750" indent="-285750">
              <a:buFont typeface="Arial" panose="020B0604020202020204" pitchFamily="34" charset="0"/>
              <a:buChar char="•"/>
            </a:pPr>
            <a:r>
              <a:rPr lang="en-US" dirty="0"/>
              <a:t>Difficulties: government, human capital preparedness, disparity.</a:t>
            </a:r>
          </a:p>
          <a:p>
            <a:pPr marL="285750" indent="-285750">
              <a:buFont typeface="Arial" panose="020B0604020202020204" pitchFamily="34" charset="0"/>
              <a:buChar char="•"/>
            </a:pPr>
            <a:r>
              <a:rPr lang="en-US" dirty="0"/>
              <a:t>Technology per se is not sufficient (</a:t>
            </a:r>
            <a:r>
              <a:rPr lang="en-GB" dirty="0"/>
              <a:t>Department of Health and Social Care, 2022)</a:t>
            </a:r>
            <a:r>
              <a:rPr lang="en-US" dirty="0"/>
              <a:t>.</a:t>
            </a:r>
          </a:p>
          <a:p>
            <a:pPr marL="285750" indent="-285750">
              <a:buFont typeface="Arial" panose="020B0604020202020204" pitchFamily="34" charset="0"/>
              <a:buChar char="•"/>
            </a:pPr>
            <a:r>
              <a:rPr lang="en-US" dirty="0"/>
              <a:t>Needs to be invested in, trained and inclusive (NHS England, 2023).</a:t>
            </a:r>
          </a:p>
          <a:p>
            <a:pPr marL="285750" indent="-285750">
              <a:buFont typeface="Arial" panose="020B0604020202020204" pitchFamily="34" charset="0"/>
              <a:buChar char="•"/>
            </a:pPr>
            <a:r>
              <a:rPr lang="en-US" dirty="0"/>
              <a:t>Continuous performance review necessary.</a:t>
            </a:r>
          </a:p>
          <a:p>
            <a:endParaRPr lang="en-US" dirty="0"/>
          </a:p>
        </p:txBody>
      </p:sp>
    </p:spTree>
    <p:extLst>
      <p:ext uri="{BB962C8B-B14F-4D97-AF65-F5344CB8AC3E}">
        <p14:creationId xmlns:p14="http://schemas.microsoft.com/office/powerpoint/2010/main" val="30228740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18717-7DDE-1D3D-73E5-0CD2638E083C}"/>
              </a:ext>
            </a:extLst>
          </p:cNvPr>
          <p:cNvSpPr>
            <a:spLocks noGrp="1"/>
          </p:cNvSpPr>
          <p:nvPr>
            <p:ph type="title"/>
          </p:nvPr>
        </p:nvSpPr>
        <p:spPr/>
        <p:txBody>
          <a:bodyPr/>
          <a:lstStyle/>
          <a:p>
            <a:pPr algn="ctr"/>
            <a:r>
              <a:rPr lang="en-US" dirty="0"/>
              <a:t>Reference List</a:t>
            </a:r>
          </a:p>
        </p:txBody>
      </p:sp>
      <p:sp>
        <p:nvSpPr>
          <p:cNvPr id="3" name="Content Placeholder 2">
            <a:extLst>
              <a:ext uri="{FF2B5EF4-FFF2-40B4-BE49-F238E27FC236}">
                <a16:creationId xmlns:a16="http://schemas.microsoft.com/office/drawing/2014/main" id="{C0890DCB-29F4-33CA-A5F0-FD0F10A3A555}"/>
              </a:ext>
            </a:extLst>
          </p:cNvPr>
          <p:cNvSpPr>
            <a:spLocks noGrp="1"/>
          </p:cNvSpPr>
          <p:nvPr>
            <p:ph idx="1"/>
          </p:nvPr>
        </p:nvSpPr>
        <p:spPr/>
        <p:txBody>
          <a:bodyPr>
            <a:normAutofit fontScale="85000" lnSpcReduction="10000"/>
          </a:bodyPr>
          <a:lstStyle/>
          <a:p>
            <a:r>
              <a:rPr lang="en-GB" dirty="0"/>
              <a:t> NHS England (2025) </a:t>
            </a:r>
            <a:r>
              <a:rPr lang="en-GB" i="1" dirty="0"/>
              <a:t>Connecting Care Records Programme</a:t>
            </a:r>
            <a:r>
              <a:rPr lang="en-GB" dirty="0"/>
              <a:t>. NHS England. Available at: </a:t>
            </a:r>
            <a:r>
              <a:rPr lang="en-GB" u="sng" dirty="0">
                <a:hlinkClick r:id="rId2"/>
              </a:rPr>
              <a:t>https://www.england.nhs.uk/digitaltechnology/connecting-care-records-programme/</a:t>
            </a:r>
            <a:r>
              <a:rPr lang="en-GB" dirty="0"/>
              <a:t> (Accessed: date).</a:t>
            </a:r>
            <a:r>
              <a:rPr lang="en-GB" u="sng" dirty="0">
                <a:hlinkClick r:id="rId2"/>
              </a:rPr>
              <a:t>NHS England</a:t>
            </a:r>
            <a:endParaRPr lang="en-US" dirty="0"/>
          </a:p>
          <a:p>
            <a:r>
              <a:rPr lang="en-GB" dirty="0"/>
              <a:t>NHS England Digital (2025) </a:t>
            </a:r>
            <a:r>
              <a:rPr lang="en-GB" i="1" dirty="0"/>
              <a:t>Connecting Care Records programme</a:t>
            </a:r>
            <a:r>
              <a:rPr lang="en-GB" dirty="0"/>
              <a:t>. Available at: </a:t>
            </a:r>
            <a:r>
              <a:rPr lang="en-GB" u="sng" dirty="0">
                <a:hlinkClick r:id="rId3"/>
              </a:rPr>
              <a:t>https://digital.nhs.uk/services/connecting-care-records</a:t>
            </a:r>
            <a:r>
              <a:rPr lang="en-GB" dirty="0"/>
              <a:t> (Accessed: date).</a:t>
            </a:r>
            <a:r>
              <a:rPr lang="en-GB" u="sng" dirty="0">
                <a:hlinkClick r:id="rId3"/>
              </a:rPr>
              <a:t>NHS England Digital</a:t>
            </a:r>
            <a:endParaRPr lang="en-US" dirty="0"/>
          </a:p>
          <a:p>
            <a:r>
              <a:rPr lang="en-GB" dirty="0"/>
              <a:t>NHS England Digital (2025) </a:t>
            </a:r>
            <a:r>
              <a:rPr lang="en-GB" i="1" dirty="0"/>
              <a:t>Shared Care Record programme</a:t>
            </a:r>
            <a:r>
              <a:rPr lang="en-GB" dirty="0"/>
              <a:t>. Available at: </a:t>
            </a:r>
            <a:r>
              <a:rPr lang="en-GB" u="sng" dirty="0">
                <a:hlinkClick r:id="rId4"/>
              </a:rPr>
              <a:t>https://digital.nhs.uk/services/shared-care-record-programme</a:t>
            </a:r>
            <a:r>
              <a:rPr lang="en-GB" dirty="0"/>
              <a:t> (Accessed: date).</a:t>
            </a:r>
            <a:r>
              <a:rPr lang="en-GB" u="sng" dirty="0">
                <a:hlinkClick r:id="rId4"/>
              </a:rPr>
              <a:t>NHS England Digital</a:t>
            </a:r>
            <a:endParaRPr lang="en-US" dirty="0"/>
          </a:p>
          <a:p>
            <a:r>
              <a:rPr lang="en-GB" dirty="0"/>
              <a:t> Department of Health and Social Care (2022) </a:t>
            </a:r>
            <a:r>
              <a:rPr lang="en-GB" i="1" dirty="0"/>
              <a:t>Data Saves Lives: Reshaping Health and Social Care with Data</a:t>
            </a:r>
            <a:r>
              <a:rPr lang="en-GB" dirty="0"/>
              <a:t>. GOV.UK. Available at: </a:t>
            </a:r>
            <a:r>
              <a:rPr lang="en-GB" u="sng" dirty="0">
                <a:hlinkClick r:id="rId5"/>
              </a:rPr>
              <a:t>https://www.gov.uk/government/publications/data-saves-lives-reshaping-health-and-social-care-with-data</a:t>
            </a:r>
            <a:r>
              <a:rPr lang="en-GB" dirty="0"/>
              <a:t> (Accessed: date).</a:t>
            </a:r>
            <a:r>
              <a:rPr lang="en-GB" u="sng" dirty="0">
                <a:hlinkClick r:id="rId6"/>
              </a:rPr>
              <a:t>GOV.UK</a:t>
            </a:r>
            <a:endParaRPr lang="en-US" dirty="0"/>
          </a:p>
          <a:p>
            <a:r>
              <a:rPr lang="en-GB" dirty="0"/>
              <a:t>UK Government (2022) </a:t>
            </a:r>
            <a:r>
              <a:rPr lang="en-GB" i="1" dirty="0"/>
              <a:t>A Plan for Digital Health and Social Care</a:t>
            </a:r>
            <a:r>
              <a:rPr lang="en-GB" dirty="0"/>
              <a:t>. GOV.UK. Available at: </a:t>
            </a:r>
            <a:r>
              <a:rPr lang="en-GB" u="sng" dirty="0">
                <a:hlinkClick r:id="rId7"/>
              </a:rPr>
              <a:t>https://www.gov.uk/government/publications/a-plan-for-digital-health-and-social-care/a-plan-for-digital-health-and-social-care</a:t>
            </a:r>
            <a:r>
              <a:rPr lang="en-GB" dirty="0"/>
              <a:t> (Accessed: date).</a:t>
            </a:r>
            <a:r>
              <a:rPr lang="en-GB" u="sng" dirty="0">
                <a:hlinkClick r:id="rId7"/>
              </a:rPr>
              <a:t>GOV.UK</a:t>
            </a:r>
            <a:endParaRPr lang="en-US" dirty="0"/>
          </a:p>
          <a:p>
            <a:r>
              <a:rPr lang="en-GB" dirty="0"/>
              <a:t> NHS England (2019) </a:t>
            </a:r>
            <a:r>
              <a:rPr lang="en-GB" i="1" dirty="0"/>
              <a:t>The NHS Long Term Plan</a:t>
            </a:r>
            <a:r>
              <a:rPr lang="en-GB" dirty="0"/>
              <a:t> (10‑Year Health Plan). </a:t>
            </a:r>
            <a:endParaRPr lang="en-US" dirty="0"/>
          </a:p>
          <a:p>
            <a:pPr marL="0" indent="0">
              <a:buNone/>
            </a:pPr>
            <a:endParaRPr lang="en-US" dirty="0"/>
          </a:p>
        </p:txBody>
      </p:sp>
    </p:spTree>
    <p:extLst>
      <p:ext uri="{BB962C8B-B14F-4D97-AF65-F5344CB8AC3E}">
        <p14:creationId xmlns:p14="http://schemas.microsoft.com/office/powerpoint/2010/main" val="84080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E03DA-7999-A7F0-6F64-FCB8957A5576}"/>
              </a:ext>
            </a:extLst>
          </p:cNvPr>
          <p:cNvSpPr>
            <a:spLocks noGrp="1"/>
          </p:cNvSpPr>
          <p:nvPr>
            <p:ph type="title"/>
          </p:nvPr>
        </p:nvSpPr>
        <p:spPr/>
        <p:txBody>
          <a:bodyPr/>
          <a:lstStyle/>
          <a:p>
            <a:pPr algn="ctr"/>
            <a:r>
              <a:rPr lang="en-US" b="1" dirty="0"/>
              <a:t>Reference List</a:t>
            </a:r>
          </a:p>
        </p:txBody>
      </p:sp>
      <p:sp>
        <p:nvSpPr>
          <p:cNvPr id="3" name="Content Placeholder 2">
            <a:extLst>
              <a:ext uri="{FF2B5EF4-FFF2-40B4-BE49-F238E27FC236}">
                <a16:creationId xmlns:a16="http://schemas.microsoft.com/office/drawing/2014/main" id="{6B7C7299-DFE3-4A2E-CC81-1C7EA36FB5B0}"/>
              </a:ext>
            </a:extLst>
          </p:cNvPr>
          <p:cNvSpPr>
            <a:spLocks noGrp="1"/>
          </p:cNvSpPr>
          <p:nvPr>
            <p:ph idx="1"/>
          </p:nvPr>
        </p:nvSpPr>
        <p:spPr/>
        <p:txBody>
          <a:bodyPr/>
          <a:lstStyle/>
          <a:p>
            <a:r>
              <a:rPr lang="en-GB" dirty="0"/>
              <a:t>Sheikh, A., Anderson, M., Albala, S., Casadei, B., Franklin, B.D., Richards, M., Taylor, D., Tibble, H. and </a:t>
            </a:r>
            <a:r>
              <a:rPr lang="en-GB" dirty="0" err="1"/>
              <a:t>Mossialos</a:t>
            </a:r>
            <a:r>
              <a:rPr lang="en-GB" dirty="0"/>
              <a:t>, E., 2021. Health information technology and digital innovation for national learning health and care systems. </a:t>
            </a:r>
            <a:r>
              <a:rPr lang="en-GB" i="1" dirty="0"/>
              <a:t>The Lancet Digital Health</a:t>
            </a:r>
            <a:r>
              <a:rPr lang="en-GB" dirty="0"/>
              <a:t>, </a:t>
            </a:r>
            <a:r>
              <a:rPr lang="en-GB" i="1" dirty="0"/>
              <a:t>3</a:t>
            </a:r>
            <a:r>
              <a:rPr lang="en-GB" dirty="0"/>
              <a:t>(6), pp.e383-e396.</a:t>
            </a:r>
            <a:endParaRPr lang="en-US" dirty="0"/>
          </a:p>
          <a:p>
            <a:r>
              <a:rPr lang="en-GB" dirty="0"/>
              <a:t>England, N.H.S., 2014. NHS </a:t>
            </a:r>
            <a:r>
              <a:rPr lang="en-GB" dirty="0" err="1"/>
              <a:t>england</a:t>
            </a:r>
            <a:r>
              <a:rPr lang="en-GB" dirty="0"/>
              <a:t>. </a:t>
            </a:r>
            <a:r>
              <a:rPr lang="en-GB" i="1" dirty="0"/>
              <a:t>Factsheet: Increase uptake of cardiac rehabilitation for people with coronary artery disease and following acute heart failure</a:t>
            </a:r>
            <a:r>
              <a:rPr lang="en-GB" dirty="0"/>
              <a:t>.</a:t>
            </a:r>
            <a:endParaRPr lang="en-US" dirty="0"/>
          </a:p>
          <a:p>
            <a:r>
              <a:rPr lang="en-GB" dirty="0"/>
              <a:t>England, N.H.S. and Care Quality Commission, 2014. Public Health England. </a:t>
            </a:r>
            <a:r>
              <a:rPr lang="en-GB" i="1" dirty="0"/>
              <a:t>Health Education England, Monitor, Care Quality Commission, NHS Trust Development Authority. Five year forward view</a:t>
            </a:r>
            <a:r>
              <a:rPr lang="en-GB" dirty="0"/>
              <a:t>.</a:t>
            </a:r>
            <a:endParaRPr lang="en-US" dirty="0"/>
          </a:p>
          <a:p>
            <a:r>
              <a:rPr lang="en-GB" dirty="0"/>
              <a:t>England, N.H.S., 2019. NHS </a:t>
            </a:r>
            <a:r>
              <a:rPr lang="en-GB" dirty="0" err="1"/>
              <a:t>england</a:t>
            </a:r>
            <a:r>
              <a:rPr lang="en-GB" dirty="0"/>
              <a:t> and NHS improvement. </a:t>
            </a:r>
            <a:r>
              <a:rPr lang="en-GB" i="1" dirty="0"/>
              <a:t>Diagnostic imaging dataset annual statistical release</a:t>
            </a:r>
            <a:r>
              <a:rPr lang="en-GB" dirty="0"/>
              <a:t>, </a:t>
            </a:r>
            <a:r>
              <a:rPr lang="en-GB" i="1" dirty="0"/>
              <a:t>20</a:t>
            </a:r>
            <a:r>
              <a:rPr lang="en-GB" dirty="0"/>
              <a:t>, p.2020.</a:t>
            </a:r>
            <a:endParaRPr lang="en-US" dirty="0"/>
          </a:p>
          <a:p>
            <a:endParaRPr lang="en-US" dirty="0"/>
          </a:p>
        </p:txBody>
      </p:sp>
    </p:spTree>
    <p:extLst>
      <p:ext uri="{BB962C8B-B14F-4D97-AF65-F5344CB8AC3E}">
        <p14:creationId xmlns:p14="http://schemas.microsoft.com/office/powerpoint/2010/main" val="1626919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671EB-836F-3F0C-9D34-1CDBA46D445A}"/>
              </a:ext>
            </a:extLst>
          </p:cNvPr>
          <p:cNvSpPr>
            <a:spLocks noGrp="1"/>
          </p:cNvSpPr>
          <p:nvPr>
            <p:ph type="title"/>
          </p:nvPr>
        </p:nvSpPr>
        <p:spPr/>
        <p:txBody>
          <a:bodyPr/>
          <a:lstStyle/>
          <a:p>
            <a:pPr algn="ctr"/>
            <a:r>
              <a:rPr lang="en-US" b="1" dirty="0"/>
              <a:t>Reference List</a:t>
            </a:r>
          </a:p>
        </p:txBody>
      </p:sp>
      <p:sp>
        <p:nvSpPr>
          <p:cNvPr id="3" name="Content Placeholder 2">
            <a:extLst>
              <a:ext uri="{FF2B5EF4-FFF2-40B4-BE49-F238E27FC236}">
                <a16:creationId xmlns:a16="http://schemas.microsoft.com/office/drawing/2014/main" id="{BF06ACED-FF32-1DA3-2E48-8894F3DA912F}"/>
              </a:ext>
            </a:extLst>
          </p:cNvPr>
          <p:cNvSpPr>
            <a:spLocks noGrp="1"/>
          </p:cNvSpPr>
          <p:nvPr>
            <p:ph idx="1"/>
          </p:nvPr>
        </p:nvSpPr>
        <p:spPr/>
        <p:txBody>
          <a:bodyPr/>
          <a:lstStyle/>
          <a:p>
            <a:r>
              <a:rPr lang="en-GB" dirty="0"/>
              <a:t>England, N.H.S. and Improvement, N.H.S., 2019. The NHS patient safety strategy. </a:t>
            </a:r>
            <a:r>
              <a:rPr lang="en-GB" i="1" dirty="0"/>
              <a:t>Safer culture, safer systems, safer patients</a:t>
            </a:r>
            <a:r>
              <a:rPr lang="en-GB" dirty="0"/>
              <a:t>.</a:t>
            </a:r>
            <a:endParaRPr lang="en-US" dirty="0"/>
          </a:p>
          <a:p>
            <a:r>
              <a:rPr lang="en-GB" dirty="0"/>
              <a:t>England, N.H.S. and Improvement, N.H.S., 2019. Advanced Service Specification-NHS Community Pharmacist Consultation Service. </a:t>
            </a:r>
            <a:r>
              <a:rPr lang="en-GB" i="1" dirty="0"/>
              <a:t>NHS England</a:t>
            </a:r>
            <a:r>
              <a:rPr lang="en-GB" dirty="0"/>
              <a:t>.</a:t>
            </a:r>
            <a:endParaRPr lang="en-US" dirty="0"/>
          </a:p>
          <a:p>
            <a:r>
              <a:rPr lang="en-GB" dirty="0"/>
              <a:t>England, N.H.S. and Improvement, N.H.S., 2019. The NHS patient safety strategy. </a:t>
            </a:r>
            <a:r>
              <a:rPr lang="en-GB" i="1" dirty="0"/>
              <a:t>Safer culture, safer systems, safer patients</a:t>
            </a:r>
            <a:r>
              <a:rPr lang="en-GB" dirty="0"/>
              <a:t>.</a:t>
            </a:r>
            <a:endParaRPr lang="en-US" dirty="0"/>
          </a:p>
          <a:p>
            <a:r>
              <a:rPr lang="en-GB" dirty="0"/>
              <a:t>England, N.H.S., 2023. </a:t>
            </a:r>
            <a:r>
              <a:rPr lang="en-GB" i="1" dirty="0"/>
              <a:t>Delivery plan for recovering urgent and emergency care services</a:t>
            </a:r>
            <a:r>
              <a:rPr lang="en-GB" dirty="0"/>
              <a:t>. NHS England.</a:t>
            </a:r>
            <a:endParaRPr lang="en-US" dirty="0"/>
          </a:p>
          <a:p>
            <a:r>
              <a:rPr lang="en-GB" dirty="0"/>
              <a:t>England, N.H.S. and Improvement, N.H.S., 2019. NHS diagnostic waiting times and activity data. </a:t>
            </a:r>
            <a:r>
              <a:rPr lang="en-GB" i="1" dirty="0"/>
              <a:t>Leeds: NHS England and NHS improvement</a:t>
            </a:r>
            <a:r>
              <a:rPr lang="en-GB" dirty="0"/>
              <a:t>.</a:t>
            </a:r>
            <a:endParaRPr lang="en-US" dirty="0"/>
          </a:p>
          <a:p>
            <a:endParaRPr lang="en-US" dirty="0"/>
          </a:p>
        </p:txBody>
      </p:sp>
    </p:spTree>
    <p:extLst>
      <p:ext uri="{BB962C8B-B14F-4D97-AF65-F5344CB8AC3E}">
        <p14:creationId xmlns:p14="http://schemas.microsoft.com/office/powerpoint/2010/main" val="120733394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0</TotalTime>
  <Words>2155</Words>
  <Application>Microsoft Office PowerPoint</Application>
  <PresentationFormat>Widescreen</PresentationFormat>
  <Paragraphs>104</Paragraphs>
  <Slides>14</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Trebuchet MS</vt:lpstr>
      <vt:lpstr>Wingdings 3</vt:lpstr>
      <vt:lpstr>Facet</vt:lpstr>
      <vt:lpstr>Digital Transformation in the Health and Care Professions (BMHP6026)</vt:lpstr>
      <vt:lpstr>Digital Innovation: Connecting Care Records Programme (NHS England) </vt:lpstr>
      <vt:lpstr>What is the Connecting Care Records Programme? </vt:lpstr>
      <vt:lpstr>Impact on Workforce</vt:lpstr>
      <vt:lpstr>Workforce Challenges</vt:lpstr>
      <vt:lpstr>Effect on Service Delivery.</vt:lpstr>
      <vt:lpstr>Service-Level Challenges. </vt:lpstr>
      <vt:lpstr>Patient and Service user Impact.</vt:lpstr>
      <vt:lpstr>Consent, Trust and Digital Inclusion</vt:lpstr>
      <vt:lpstr>Community and Population-Level Impact. </vt:lpstr>
      <vt:lpstr>Conclusion and Critical Evaluation.</vt:lpstr>
      <vt:lpstr>Reference List</vt:lpstr>
      <vt:lpstr>Reference List</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HP</dc:creator>
  <cp:lastModifiedBy>shabana ali</cp:lastModifiedBy>
  <cp:revision>8</cp:revision>
  <dcterms:created xsi:type="dcterms:W3CDTF">2026-02-23T15:43:06Z</dcterms:created>
  <dcterms:modified xsi:type="dcterms:W3CDTF">2026-03-08T18:27:52Z</dcterms:modified>
</cp:coreProperties>
</file>