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3" autoAdjust="0"/>
    <p:restoredTop sz="94660"/>
  </p:normalViewPr>
  <p:slideViewPr>
    <p:cSldViewPr snapToGrid="0">
      <p:cViewPr varScale="1">
        <p:scale>
          <a:sx n="76" d="100"/>
          <a:sy n="76" d="100"/>
        </p:scale>
        <p:origin x="37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F0116E9-1365-4732-AE3A-2E9ADBD9544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1218305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0116E9-1365-4732-AE3A-2E9ADBD9544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1957730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0116E9-1365-4732-AE3A-2E9ADBD9544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23925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F0116E9-1365-4732-AE3A-2E9ADBD9544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89684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0116E9-1365-4732-AE3A-2E9ADBD95444}" type="datetimeFigureOut">
              <a:rPr lang="en-GB" smtClean="0"/>
              <a:t>01/07/2026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4124209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F0116E9-1365-4732-AE3A-2E9ADBD95444}" type="datetimeFigureOut">
              <a:rPr lang="en-GB" smtClean="0"/>
              <a:t>01/07/2026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1608141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F0116E9-1365-4732-AE3A-2E9ADBD95444}" type="datetimeFigureOut">
              <a:rPr lang="en-GB" smtClean="0"/>
              <a:t>01/07/2026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387361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0116E9-1365-4732-AE3A-2E9ADBD9544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772963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0116E9-1365-4732-AE3A-2E9ADBD9544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4090818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0116E9-1365-4732-AE3A-2E9ADBD9544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2866476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0116E9-1365-4732-AE3A-2E9ADBD9544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2945572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0116E9-1365-4732-AE3A-2E9ADBD9544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E3DE5D-6E09-4FB9-9D94-85954B378B82}"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3343623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0116E9-1365-4732-AE3A-2E9ADBD9544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42410069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F0116E9-1365-4732-AE3A-2E9ADBD95444}" type="datetimeFigureOut">
              <a:rPr lang="en-GB" smtClean="0"/>
              <a:t>01/07/2026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1735381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F0116E9-1365-4732-AE3A-2E9ADBD95444}" type="datetimeFigureOut">
              <a:rPr lang="en-GB" smtClean="0"/>
              <a:t>01/07/2026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36196871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0116E9-1365-4732-AE3A-2E9ADBD9544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3DE5D-6E09-4FB9-9D94-85954B378B82}" type="slidenum">
              <a:rPr lang="en-GB" smtClean="0"/>
              <a:t>‹#›</a:t>
            </a:fld>
            <a:endParaRPr lang="en-GB"/>
          </a:p>
        </p:txBody>
      </p:sp>
    </p:spTree>
    <p:extLst>
      <p:ext uri="{BB962C8B-B14F-4D97-AF65-F5344CB8AC3E}">
        <p14:creationId xmlns:p14="http://schemas.microsoft.com/office/powerpoint/2010/main" val="3709828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DF0116E9-1365-4732-AE3A-2E9ADBD95444}" type="datetimeFigureOut">
              <a:rPr lang="en-GB" smtClean="0"/>
              <a:t>01/07/2026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7E3DE5D-6E09-4FB9-9D94-85954B378B82}" type="slidenum">
              <a:rPr lang="en-GB" smtClean="0"/>
              <a:t>‹#›</a:t>
            </a:fld>
            <a:endParaRPr lang="en-GB"/>
          </a:p>
        </p:txBody>
      </p:sp>
    </p:spTree>
    <p:extLst>
      <p:ext uri="{BB962C8B-B14F-4D97-AF65-F5344CB8AC3E}">
        <p14:creationId xmlns:p14="http://schemas.microsoft.com/office/powerpoint/2010/main" val="4228164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F0116E9-1365-4732-AE3A-2E9ADBD95444}" type="datetimeFigureOut">
              <a:rPr lang="en-GB" smtClean="0"/>
              <a:t>01/07/2026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7E3DE5D-6E09-4FB9-9D94-85954B378B82}" type="slidenum">
              <a:rPr lang="en-GB" smtClean="0"/>
              <a:t>‹#›</a:t>
            </a:fld>
            <a:endParaRPr lang="en-GB"/>
          </a:p>
        </p:txBody>
      </p:sp>
    </p:spTree>
    <p:extLst>
      <p:ext uri="{BB962C8B-B14F-4D97-AF65-F5344CB8AC3E}">
        <p14:creationId xmlns:p14="http://schemas.microsoft.com/office/powerpoint/2010/main" val="281870535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45920" y="2618105"/>
            <a:ext cx="9063446" cy="1039495"/>
          </a:xfrm>
        </p:spPr>
        <p:txBody>
          <a:bodyPr>
            <a:normAutofit/>
          </a:bodyPr>
          <a:lstStyle/>
          <a:p>
            <a:pPr marL="0" indent="0" algn="ctr">
              <a:buNone/>
            </a:pPr>
            <a:r>
              <a:rPr lang="en-GB" b="1" dirty="0" smtClean="0">
                <a:solidFill>
                  <a:schemeClr val="dk1"/>
                </a:solidFill>
                <a:latin typeface="Times New Roman" panose="02020603050405020304" pitchFamily="18" charset="0"/>
                <a:cs typeface="Times New Roman" panose="02020603050405020304" pitchFamily="18" charset="0"/>
              </a:rPr>
              <a:t>AI-POWERED </a:t>
            </a:r>
            <a:r>
              <a:rPr lang="en-GB" b="1" dirty="0">
                <a:solidFill>
                  <a:schemeClr val="dk1"/>
                </a:solidFill>
                <a:latin typeface="Times New Roman" panose="02020603050405020304" pitchFamily="18" charset="0"/>
                <a:cs typeface="Times New Roman" panose="02020603050405020304" pitchFamily="18" charset="0"/>
              </a:rPr>
              <a:t>CLINICAL DECISION SUPPORT: TACKLING ANTIBIOTIC MISUSE THROUGH HEALTH PROMOTION</a:t>
            </a:r>
            <a:endParaRPr lang="en-GB" dirty="0">
              <a:solidFill>
                <a:schemeClr val="dk1"/>
              </a:solidFill>
              <a:latin typeface="Times New Roman" panose="02020603050405020304" pitchFamily="18" charset="0"/>
              <a:cs typeface="Times New Roman" panose="02020603050405020304" pitchFamily="18" charset="0"/>
            </a:endParaRPr>
          </a:p>
          <a:p>
            <a:pPr algn="ctr"/>
            <a:endParaRPr lang="en-IN" dirty="0"/>
          </a:p>
        </p:txBody>
      </p:sp>
      <p:pic>
        <p:nvPicPr>
          <p:cNvPr id="4" name="Picture 3"/>
          <p:cNvPicPr>
            <a:picLocks noChangeAspect="1"/>
          </p:cNvPicPr>
          <p:nvPr/>
        </p:nvPicPr>
        <p:blipFill>
          <a:blip r:embed="rId2"/>
          <a:stretch>
            <a:fillRect/>
          </a:stretch>
        </p:blipFill>
        <p:spPr>
          <a:xfrm>
            <a:off x="3794597" y="626957"/>
            <a:ext cx="3749365" cy="1371719"/>
          </a:xfrm>
          <a:prstGeom prst="rect">
            <a:avLst/>
          </a:prstGeom>
        </p:spPr>
      </p:pic>
      <p:sp>
        <p:nvSpPr>
          <p:cNvPr id="5" name="Subtitle 2">
            <a:extLst>
              <a:ext uri="{FF2B5EF4-FFF2-40B4-BE49-F238E27FC236}">
                <a16:creationId xmlns:a16="http://schemas.microsoft.com/office/drawing/2014/main" id="{CFA27108-C780-A8BD-DD9D-EA1214E6CBA3}"/>
              </a:ext>
            </a:extLst>
          </p:cNvPr>
          <p:cNvSpPr txBox="1">
            <a:spLocks/>
          </p:cNvSpPr>
          <p:nvPr/>
        </p:nvSpPr>
        <p:spPr>
          <a:xfrm>
            <a:off x="3794596" y="4083022"/>
            <a:ext cx="5628804" cy="97157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smtClean="0">
                <a:solidFill>
                  <a:schemeClr val="bg1"/>
                </a:solidFill>
                <a:latin typeface="Times New Roman" panose="02020603050405020304" pitchFamily="18" charset="0"/>
                <a:cs typeface="Times New Roman" panose="02020603050405020304" pitchFamily="18" charset="0"/>
              </a:rPr>
              <a:t>Student Name</a:t>
            </a:r>
            <a:r>
              <a:rPr lang="en-US" sz="2000" b="1" dirty="0" smtClean="0">
                <a:solidFill>
                  <a:schemeClr val="bg1"/>
                </a:solidFill>
                <a:latin typeface="Times New Roman" panose="02020603050405020304" pitchFamily="18" charset="0"/>
                <a:cs typeface="Times New Roman" panose="02020603050405020304" pitchFamily="18" charset="0"/>
              </a:rPr>
              <a:t>: KinjalKumari Nareshbhai Ahir</a:t>
            </a:r>
            <a:endParaRPr lang="en-IN" sz="2000" dirty="0" smtClean="0">
              <a:solidFill>
                <a:schemeClr val="bg1"/>
              </a:solidFill>
              <a:latin typeface="Times New Roman" panose="02020603050405020304" pitchFamily="18" charset="0"/>
              <a:cs typeface="Times New Roman" panose="02020603050405020304" pitchFamily="18" charset="0"/>
            </a:endParaRPr>
          </a:p>
          <a:p>
            <a:r>
              <a:rPr lang="en-US" sz="2000" b="1" dirty="0" smtClean="0">
                <a:solidFill>
                  <a:schemeClr val="bg1"/>
                </a:solidFill>
                <a:latin typeface="Times New Roman" panose="02020603050405020304" pitchFamily="18" charset="0"/>
                <a:cs typeface="Times New Roman" panose="02020603050405020304" pitchFamily="18" charset="0"/>
              </a:rPr>
              <a:t>Student </a:t>
            </a:r>
            <a:r>
              <a:rPr lang="en-US" sz="2000" b="1" dirty="0" smtClean="0">
                <a:solidFill>
                  <a:schemeClr val="bg1"/>
                </a:solidFill>
                <a:latin typeface="Times New Roman" panose="02020603050405020304" pitchFamily="18" charset="0"/>
                <a:cs typeface="Times New Roman" panose="02020603050405020304" pitchFamily="18" charset="0"/>
              </a:rPr>
              <a:t>ID:2522437</a:t>
            </a:r>
            <a:endParaRPr lang="en-IN" sz="2000" dirty="0" smtClean="0">
              <a:solidFill>
                <a:schemeClr val="bg1"/>
              </a:solidFill>
              <a:latin typeface="Times New Roman" panose="02020603050405020304" pitchFamily="18" charset="0"/>
              <a:cs typeface="Times New Roman" panose="02020603050405020304" pitchFamily="18" charset="0"/>
            </a:endParaRPr>
          </a:p>
          <a:p>
            <a:endParaRPr lang="en-IN"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19383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C15DFEB-122A-522F-7BE9-2167C449E4F8}"/>
              </a:ext>
            </a:extLst>
          </p:cNvPr>
          <p:cNvSpPr txBox="1"/>
          <p:nvPr/>
        </p:nvSpPr>
        <p:spPr>
          <a:xfrm>
            <a:off x="5829" y="318655"/>
            <a:ext cx="3781286" cy="2092881"/>
          </a:xfrm>
          <a:prstGeom prst="rect">
            <a:avLst/>
          </a:prstGeom>
          <a:noFill/>
          <a:ln>
            <a:solidFill>
              <a:schemeClr val="tx1"/>
            </a:solidFill>
          </a:ln>
        </p:spPr>
        <p:txBody>
          <a:bodyPr wrap="square" rtlCol="0">
            <a:spAutoFit/>
          </a:bodyPr>
          <a:lstStyle/>
          <a:p>
            <a:r>
              <a:rPr lang="en-US" sz="1000" b="1" u="sng" dirty="0">
                <a:solidFill>
                  <a:schemeClr val="bg1"/>
                </a:solidFill>
                <a:latin typeface="Times New Roman" panose="02020603050405020304" pitchFamily="18" charset="0"/>
                <a:cs typeface="Times New Roman" panose="02020603050405020304" pitchFamily="18" charset="0"/>
              </a:rPr>
              <a:t>The scale of the public health problem</a:t>
            </a:r>
          </a:p>
          <a:p>
            <a:pPr algn="just"/>
            <a:r>
              <a:rPr lang="en-US" sz="1000" dirty="0">
                <a:solidFill>
                  <a:schemeClr val="bg1"/>
                </a:solidFill>
                <a:latin typeface="Times New Roman" panose="02020603050405020304" pitchFamily="18" charset="0"/>
                <a:cs typeface="Times New Roman" panose="02020603050405020304" pitchFamily="18" charset="0"/>
              </a:rPr>
              <a:t>According to the study by GOV (2025), there is a worsening AMR emergency in the UK. Cases of resistant bacteria have seen an increase of 13.1% to 20,484 in 2024. Resistant </a:t>
            </a:r>
            <a:r>
              <a:rPr lang="en-US" sz="1000" dirty="0" err="1">
                <a:solidFill>
                  <a:schemeClr val="bg1"/>
                </a:solidFill>
                <a:latin typeface="Times New Roman" panose="02020603050405020304" pitchFamily="18" charset="0"/>
                <a:cs typeface="Times New Roman" panose="02020603050405020304" pitchFamily="18" charset="0"/>
              </a:rPr>
              <a:t>bacteraemia</a:t>
            </a:r>
            <a:r>
              <a:rPr lang="en-US" sz="1000" dirty="0">
                <a:solidFill>
                  <a:schemeClr val="bg1"/>
                </a:solidFill>
                <a:latin typeface="Times New Roman" panose="02020603050405020304" pitchFamily="18" charset="0"/>
                <a:cs typeface="Times New Roman" panose="02020603050405020304" pitchFamily="18" charset="0"/>
              </a:rPr>
              <a:t> rates were 47.2% higher in deprived populations; prescribing increased 67.8% (GOV, 2025).</a:t>
            </a:r>
          </a:p>
          <a:p>
            <a:pPr algn="just"/>
            <a:r>
              <a:rPr lang="en-US" sz="1000" b="1" u="sng" dirty="0">
                <a:solidFill>
                  <a:schemeClr val="bg1"/>
                </a:solidFill>
                <a:latin typeface="Times New Roman" panose="02020603050405020304" pitchFamily="18" charset="0"/>
                <a:cs typeface="Times New Roman" panose="02020603050405020304" pitchFamily="18" charset="0"/>
              </a:rPr>
              <a:t>Examples of public health interventions </a:t>
            </a:r>
            <a:endParaRPr lang="en-US" sz="1000" dirty="0">
              <a:solidFill>
                <a:schemeClr val="bg1"/>
              </a:solidFill>
              <a:latin typeface="Times New Roman" panose="02020603050405020304" pitchFamily="18" charset="0"/>
              <a:cs typeface="Times New Roman" panose="02020603050405020304" pitchFamily="18" charset="0"/>
            </a:endParaRPr>
          </a:p>
          <a:p>
            <a:pPr algn="just"/>
            <a:r>
              <a:rPr lang="en-US" sz="1000" dirty="0">
                <a:solidFill>
                  <a:schemeClr val="bg1"/>
                </a:solidFill>
                <a:latin typeface="Times New Roman" panose="02020603050405020304" pitchFamily="18" charset="0"/>
                <a:cs typeface="Times New Roman" panose="02020603050405020304" pitchFamily="18" charset="0"/>
              </a:rPr>
              <a:t>These include non-digital interventions such as the Antibiotic Guardian campaign and diagnostic initiatives such as Pharmacy First (Antibioticguardian, 2026). </a:t>
            </a:r>
          </a:p>
          <a:p>
            <a:pPr algn="just"/>
            <a:r>
              <a:rPr lang="en-US" sz="1000" b="1" u="sng" dirty="0">
                <a:solidFill>
                  <a:schemeClr val="bg1"/>
                </a:solidFill>
                <a:latin typeface="Times New Roman" panose="02020603050405020304" pitchFamily="18" charset="0"/>
                <a:cs typeface="Times New Roman" panose="02020603050405020304" pitchFamily="18" charset="0"/>
              </a:rPr>
              <a:t>The digital health intervention </a:t>
            </a:r>
            <a:endParaRPr lang="en-US" sz="1000" dirty="0">
              <a:solidFill>
                <a:schemeClr val="bg1"/>
              </a:solidFill>
              <a:latin typeface="Times New Roman" panose="02020603050405020304" pitchFamily="18" charset="0"/>
              <a:cs typeface="Times New Roman" panose="02020603050405020304" pitchFamily="18" charset="0"/>
            </a:endParaRPr>
          </a:p>
          <a:p>
            <a:pPr algn="just"/>
            <a:r>
              <a:rPr lang="en-US" sz="1000" dirty="0">
                <a:solidFill>
                  <a:schemeClr val="bg1"/>
                </a:solidFill>
                <a:latin typeface="Times New Roman" panose="02020603050405020304" pitchFamily="18" charset="0"/>
                <a:cs typeface="Times New Roman" panose="02020603050405020304" pitchFamily="18" charset="0"/>
              </a:rPr>
              <a:t>The chosen digital intervention is considered an AI-powered Clinical Decision Support System (AI-CDSS).</a:t>
            </a:r>
          </a:p>
        </p:txBody>
      </p:sp>
      <p:sp>
        <p:nvSpPr>
          <p:cNvPr id="14" name="TextBox 13">
            <a:extLst>
              <a:ext uri="{FF2B5EF4-FFF2-40B4-BE49-F238E27FC236}">
                <a16:creationId xmlns:a16="http://schemas.microsoft.com/office/drawing/2014/main" id="{0BB01FD4-3F8F-29A6-2F3A-2320A5ECF914}"/>
              </a:ext>
            </a:extLst>
          </p:cNvPr>
          <p:cNvSpPr txBox="1"/>
          <p:nvPr/>
        </p:nvSpPr>
        <p:spPr>
          <a:xfrm>
            <a:off x="7597704" y="318655"/>
            <a:ext cx="4565728" cy="1631216"/>
          </a:xfrm>
          <a:prstGeom prst="rect">
            <a:avLst/>
          </a:prstGeom>
          <a:noFill/>
          <a:ln>
            <a:solidFill>
              <a:schemeClr val="tx1"/>
            </a:solidFill>
          </a:ln>
        </p:spPr>
        <p:txBody>
          <a:bodyPr wrap="square" rtlCol="0">
            <a:spAutoFit/>
          </a:bodyPr>
          <a:lstStyle/>
          <a:p>
            <a:r>
              <a:rPr lang="en-US" sz="1000" b="1" u="sng" dirty="0">
                <a:solidFill>
                  <a:schemeClr val="bg1"/>
                </a:solidFill>
                <a:latin typeface="Times New Roman" panose="02020603050405020304" pitchFamily="18" charset="0"/>
                <a:cs typeface="Times New Roman" panose="02020603050405020304" pitchFamily="18" charset="0"/>
              </a:rPr>
              <a:t>The outcome expected </a:t>
            </a:r>
          </a:p>
          <a:p>
            <a:r>
              <a:rPr lang="en-US" sz="1000" dirty="0">
                <a:solidFill>
                  <a:schemeClr val="bg1"/>
                </a:solidFill>
                <a:latin typeface="Times New Roman" panose="02020603050405020304" pitchFamily="18" charset="0"/>
                <a:cs typeface="Times New Roman" panose="02020603050405020304" pitchFamily="18" charset="0"/>
              </a:rPr>
              <a:t>The application of the COM-B framework suggests that AI-CDSS can strategically shift the overall prescribing </a:t>
            </a:r>
            <a:r>
              <a:rPr lang="en-US" sz="1000" dirty="0" err="1">
                <a:solidFill>
                  <a:schemeClr val="bg1"/>
                </a:solidFill>
                <a:latin typeface="Times New Roman" panose="02020603050405020304" pitchFamily="18" charset="0"/>
                <a:cs typeface="Times New Roman" panose="02020603050405020304" pitchFamily="18" charset="0"/>
              </a:rPr>
              <a:t>behaviour</a:t>
            </a:r>
            <a:r>
              <a:rPr lang="en-US" sz="1000" dirty="0">
                <a:solidFill>
                  <a:schemeClr val="bg1"/>
                </a:solidFill>
                <a:latin typeface="Times New Roman" panose="02020603050405020304" pitchFamily="18" charset="0"/>
                <a:cs typeface="Times New Roman" panose="02020603050405020304" pitchFamily="18" charset="0"/>
              </a:rPr>
              <a:t> with the articulation of the key three </a:t>
            </a:r>
            <a:r>
              <a:rPr lang="en-US" sz="1000" dirty="0" err="1">
                <a:solidFill>
                  <a:schemeClr val="bg1"/>
                </a:solidFill>
                <a:latin typeface="Times New Roman" panose="02020603050405020304" pitchFamily="18" charset="0"/>
                <a:cs typeface="Times New Roman" panose="02020603050405020304" pitchFamily="18" charset="0"/>
              </a:rPr>
              <a:t>behavioural</a:t>
            </a:r>
            <a:r>
              <a:rPr lang="en-US" sz="1000" dirty="0">
                <a:solidFill>
                  <a:schemeClr val="bg1"/>
                </a:solidFill>
                <a:latin typeface="Times New Roman" panose="02020603050405020304" pitchFamily="18" charset="0"/>
                <a:cs typeface="Times New Roman" panose="02020603050405020304" pitchFamily="18" charset="0"/>
              </a:rPr>
              <a:t> conditions.</a:t>
            </a:r>
          </a:p>
          <a:p>
            <a:r>
              <a:rPr lang="en-US" sz="1000" dirty="0">
                <a:solidFill>
                  <a:schemeClr val="bg1"/>
                </a:solidFill>
                <a:latin typeface="Times New Roman" panose="02020603050405020304" pitchFamily="18" charset="0"/>
                <a:cs typeface="Times New Roman" panose="02020603050405020304" pitchFamily="18" charset="0"/>
              </a:rPr>
              <a:t>The study report of Shapiro Ben David et al. (2025) demonstrates that a large outpatient trial of AI-guided UTI treatment has reduced antibiotic mismatching by 37.4%.</a:t>
            </a:r>
          </a:p>
          <a:p>
            <a:r>
              <a:rPr lang="en-US" sz="1000" dirty="0">
                <a:solidFill>
                  <a:schemeClr val="bg1"/>
                </a:solidFill>
                <a:latin typeface="Times New Roman" panose="02020603050405020304" pitchFamily="18" charset="0"/>
                <a:cs typeface="Times New Roman" panose="02020603050405020304" pitchFamily="18" charset="0"/>
              </a:rPr>
              <a:t>According to Agweyu et al. (2026), the clinical real-world trial in 16 Kenyan primary care clinics shows better clinical documentation and planning. While 14-day treatment failure was identical at 2.2% AI vs. 2.0% standard care. </a:t>
            </a:r>
          </a:p>
        </p:txBody>
      </p:sp>
      <p:sp>
        <p:nvSpPr>
          <p:cNvPr id="15" name="TextBox 14">
            <a:extLst>
              <a:ext uri="{FF2B5EF4-FFF2-40B4-BE49-F238E27FC236}">
                <a16:creationId xmlns:a16="http://schemas.microsoft.com/office/drawing/2014/main" id="{57FB9788-00CD-4BF7-1312-411162D2270F}"/>
              </a:ext>
            </a:extLst>
          </p:cNvPr>
          <p:cNvSpPr txBox="1"/>
          <p:nvPr/>
        </p:nvSpPr>
        <p:spPr>
          <a:xfrm>
            <a:off x="10206446" y="5021360"/>
            <a:ext cx="2062138" cy="1785104"/>
          </a:xfrm>
          <a:prstGeom prst="rect">
            <a:avLst/>
          </a:prstGeom>
          <a:noFill/>
          <a:ln>
            <a:solidFill>
              <a:schemeClr val="tx1"/>
            </a:solidFill>
          </a:ln>
        </p:spPr>
        <p:txBody>
          <a:bodyPr wrap="square" rtlCol="0">
            <a:spAutoFit/>
          </a:bodyPr>
          <a:lstStyle/>
          <a:p>
            <a:r>
              <a:rPr lang="en-US" sz="1000" b="1" u="sng" dirty="0">
                <a:solidFill>
                  <a:schemeClr val="bg1"/>
                </a:solidFill>
                <a:latin typeface="Times New Roman" panose="02020603050405020304" pitchFamily="18" charset="0"/>
                <a:cs typeface="Times New Roman" panose="02020603050405020304" pitchFamily="18" charset="0"/>
              </a:rPr>
              <a:t>The implication of intervention </a:t>
            </a:r>
          </a:p>
          <a:p>
            <a:r>
              <a:rPr lang="en-US" sz="1000" dirty="0">
                <a:solidFill>
                  <a:schemeClr val="bg1"/>
                </a:solidFill>
                <a:latin typeface="Times New Roman" panose="02020603050405020304" pitchFamily="18" charset="0"/>
                <a:cs typeface="Times New Roman" panose="02020603050405020304" pitchFamily="18" charset="0"/>
              </a:rPr>
              <a:t>AI-CDSS has contributed towards the greater implications in UK antimicrobial stewardship policy. This determines the requirements for the strategic integration into NHS digital inclusion frameworks. For education, the clinicians need training. For research, further UK-based equity-based evaluation is necessary.</a:t>
            </a:r>
          </a:p>
        </p:txBody>
      </p:sp>
      <p:sp>
        <p:nvSpPr>
          <p:cNvPr id="22" name="TextBox 21">
            <a:extLst>
              <a:ext uri="{FF2B5EF4-FFF2-40B4-BE49-F238E27FC236}">
                <a16:creationId xmlns:a16="http://schemas.microsoft.com/office/drawing/2014/main" id="{11E6F979-EAAC-A481-CF47-0163B80824C8}"/>
              </a:ext>
            </a:extLst>
          </p:cNvPr>
          <p:cNvSpPr txBox="1"/>
          <p:nvPr/>
        </p:nvSpPr>
        <p:spPr>
          <a:xfrm>
            <a:off x="1137213" y="3941103"/>
            <a:ext cx="1485956" cy="215444"/>
          </a:xfrm>
          <a:prstGeom prst="rect">
            <a:avLst/>
          </a:prstGeom>
          <a:noFill/>
        </p:spPr>
        <p:txBody>
          <a:bodyPr wrap="square">
            <a:spAutoFit/>
          </a:bodyPr>
          <a:lstStyle/>
          <a:p>
            <a:pPr algn="just"/>
            <a:r>
              <a:rPr lang="en-US" sz="800" dirty="0">
                <a:solidFill>
                  <a:schemeClr val="bg1"/>
                </a:solidFill>
                <a:latin typeface="Times New Roman" panose="02020603050405020304" pitchFamily="18" charset="0"/>
                <a:cs typeface="Times New Roman" panose="02020603050405020304" pitchFamily="18" charset="0"/>
              </a:rPr>
              <a:t>(Source: GOV, 2025)</a:t>
            </a:r>
          </a:p>
        </p:txBody>
      </p:sp>
      <p:sp>
        <p:nvSpPr>
          <p:cNvPr id="24" name="TextBox 23">
            <a:extLst>
              <a:ext uri="{FF2B5EF4-FFF2-40B4-BE49-F238E27FC236}">
                <a16:creationId xmlns:a16="http://schemas.microsoft.com/office/drawing/2014/main" id="{53E4D717-C6AD-39D0-7E06-37A137CF507F}"/>
              </a:ext>
            </a:extLst>
          </p:cNvPr>
          <p:cNvSpPr txBox="1"/>
          <p:nvPr/>
        </p:nvSpPr>
        <p:spPr>
          <a:xfrm>
            <a:off x="7940912" y="6682634"/>
            <a:ext cx="2615914" cy="215444"/>
          </a:xfrm>
          <a:prstGeom prst="rect">
            <a:avLst/>
          </a:prstGeom>
          <a:noFill/>
        </p:spPr>
        <p:txBody>
          <a:bodyPr wrap="square">
            <a:spAutoFit/>
          </a:bodyPr>
          <a:lstStyle/>
          <a:p>
            <a:pPr algn="just"/>
            <a:r>
              <a:rPr lang="en-US" sz="800" dirty="0">
                <a:solidFill>
                  <a:schemeClr val="bg1"/>
                </a:solidFill>
                <a:latin typeface="Times New Roman" panose="02020603050405020304" pitchFamily="18" charset="0"/>
                <a:cs typeface="Times New Roman" panose="02020603050405020304" pitchFamily="18" charset="0"/>
              </a:rPr>
              <a:t>(Source: Thecenterforimplementation, 2025)</a:t>
            </a:r>
          </a:p>
        </p:txBody>
      </p:sp>
      <p:sp>
        <p:nvSpPr>
          <p:cNvPr id="28" name="TextBox 27">
            <a:extLst>
              <a:ext uri="{FF2B5EF4-FFF2-40B4-BE49-F238E27FC236}">
                <a16:creationId xmlns:a16="http://schemas.microsoft.com/office/drawing/2014/main" id="{D402A290-44FC-C24D-559D-DCD700B82440}"/>
              </a:ext>
            </a:extLst>
          </p:cNvPr>
          <p:cNvSpPr txBox="1"/>
          <p:nvPr/>
        </p:nvSpPr>
        <p:spPr>
          <a:xfrm>
            <a:off x="10054225" y="4538983"/>
            <a:ext cx="2255066" cy="215444"/>
          </a:xfrm>
          <a:prstGeom prst="rect">
            <a:avLst/>
          </a:prstGeom>
          <a:noFill/>
        </p:spPr>
        <p:txBody>
          <a:bodyPr wrap="square">
            <a:spAutoFit/>
          </a:bodyPr>
          <a:lstStyle/>
          <a:p>
            <a:r>
              <a:rPr lang="en-US" sz="800" dirty="0" smtClean="0">
                <a:solidFill>
                  <a:schemeClr val="bg1"/>
                </a:solidFill>
                <a:latin typeface="Times New Roman" panose="02020603050405020304" pitchFamily="18" charset="0"/>
                <a:cs typeface="Times New Roman" panose="02020603050405020304" pitchFamily="18" charset="0"/>
              </a:rPr>
              <a:t>(</a:t>
            </a:r>
            <a:r>
              <a:rPr lang="en-US" sz="800" dirty="0">
                <a:solidFill>
                  <a:schemeClr val="bg1"/>
                </a:solidFill>
                <a:latin typeface="Times New Roman" panose="02020603050405020304" pitchFamily="18" charset="0"/>
                <a:cs typeface="Times New Roman" panose="02020603050405020304" pitchFamily="18" charset="0"/>
              </a:rPr>
              <a:t>Source: Shapiro Ben David et al. 2025)</a:t>
            </a:r>
          </a:p>
        </p:txBody>
      </p:sp>
      <p:sp>
        <p:nvSpPr>
          <p:cNvPr id="2" name="TextBox 1">
            <a:extLst>
              <a:ext uri="{FF2B5EF4-FFF2-40B4-BE49-F238E27FC236}">
                <a16:creationId xmlns:a16="http://schemas.microsoft.com/office/drawing/2014/main" id="{13A63842-4DCB-239D-4F47-89AF22669746}"/>
              </a:ext>
            </a:extLst>
          </p:cNvPr>
          <p:cNvSpPr txBox="1"/>
          <p:nvPr/>
        </p:nvSpPr>
        <p:spPr>
          <a:xfrm>
            <a:off x="1" y="80635"/>
            <a:ext cx="3774304" cy="276999"/>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GB" sz="1200" b="1" dirty="0">
                <a:solidFill>
                  <a:schemeClr val="bg1"/>
                </a:solidFill>
                <a:latin typeface="Times New Roman" panose="02020603050405020304" pitchFamily="18" charset="0"/>
                <a:cs typeface="Times New Roman" panose="02020603050405020304" pitchFamily="18" charset="0"/>
              </a:rPr>
              <a:t>BACKGROUND</a:t>
            </a:r>
          </a:p>
        </p:txBody>
      </p:sp>
      <p:pic>
        <p:nvPicPr>
          <p:cNvPr id="3" name="image3.png">
            <a:extLst>
              <a:ext uri="{FF2B5EF4-FFF2-40B4-BE49-F238E27FC236}">
                <a16:creationId xmlns:a16="http://schemas.microsoft.com/office/drawing/2014/main" id="{B79561FD-6A97-0ECD-0E25-9DB6F9CC98D9}"/>
              </a:ext>
            </a:extLst>
          </p:cNvPr>
          <p:cNvPicPr/>
          <p:nvPr/>
        </p:nvPicPr>
        <p:blipFill>
          <a:blip r:embed="rId2"/>
          <a:srcRect/>
          <a:stretch>
            <a:fillRect/>
          </a:stretch>
        </p:blipFill>
        <p:spPr>
          <a:xfrm>
            <a:off x="74243" y="2463756"/>
            <a:ext cx="3728964" cy="21516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5E0D5809-2786-8DF8-A9AA-7F23ECA10B95}"/>
              </a:ext>
            </a:extLst>
          </p:cNvPr>
          <p:cNvSpPr txBox="1"/>
          <p:nvPr/>
        </p:nvSpPr>
        <p:spPr>
          <a:xfrm>
            <a:off x="-13430" y="4851977"/>
            <a:ext cx="3781286" cy="1938992"/>
          </a:xfrm>
          <a:prstGeom prst="rect">
            <a:avLst/>
          </a:prstGeom>
          <a:noFill/>
          <a:ln>
            <a:solidFill>
              <a:schemeClr val="tx1"/>
            </a:solidFill>
          </a:ln>
        </p:spPr>
        <p:txBody>
          <a:bodyPr wrap="square" rtlCol="0">
            <a:spAutoFit/>
          </a:bodyPr>
          <a:lstStyle/>
          <a:p>
            <a:r>
              <a:rPr lang="en-US" sz="1000" b="1" u="sng" dirty="0">
                <a:solidFill>
                  <a:schemeClr val="bg1"/>
                </a:solidFill>
                <a:latin typeface="Times New Roman" panose="02020603050405020304" pitchFamily="18" charset="0"/>
                <a:cs typeface="Times New Roman" panose="02020603050405020304" pitchFamily="18" charset="0"/>
              </a:rPr>
              <a:t>Health promotion values and principles </a:t>
            </a:r>
          </a:p>
          <a:p>
            <a:r>
              <a:rPr lang="en-US" sz="1000" dirty="0">
                <a:solidFill>
                  <a:schemeClr val="bg1"/>
                </a:solidFill>
                <a:latin typeface="Times New Roman" panose="02020603050405020304" pitchFamily="18" charset="0"/>
                <a:cs typeface="Times New Roman" panose="02020603050405020304" pitchFamily="18" charset="0"/>
              </a:rPr>
              <a:t>Health promotion is mostly grounded in empowerment, equity and the overall participation aspect. This is also integrated in the creation of supportive environments in support of the established Ottawa Charter and its reaffirmed fortieth anniversary (Thomas et al. 2025).</a:t>
            </a:r>
          </a:p>
          <a:p>
            <a:pPr algn="just"/>
            <a:r>
              <a:rPr lang="en-US" sz="1000" b="1" u="sng" dirty="0">
                <a:solidFill>
                  <a:schemeClr val="bg1"/>
                </a:solidFill>
                <a:latin typeface="Times New Roman" panose="02020603050405020304" pitchFamily="18" charset="0"/>
                <a:cs typeface="Times New Roman" panose="02020603050405020304" pitchFamily="18" charset="0"/>
              </a:rPr>
              <a:t>Digital health technology intervention</a:t>
            </a:r>
          </a:p>
          <a:p>
            <a:pPr algn="just"/>
            <a:r>
              <a:rPr lang="en-US" sz="1000" dirty="0">
                <a:solidFill>
                  <a:schemeClr val="bg1"/>
                </a:solidFill>
                <a:latin typeface="Times New Roman" panose="02020603050405020304" pitchFamily="18" charset="0"/>
                <a:cs typeface="Times New Roman" panose="02020603050405020304" pitchFamily="18" charset="0"/>
              </a:rPr>
              <a:t>The technology intervention of AI-CDSS aligns well with the principles by empowering the clinicians with evidence-based guidance at the care point. This also supports prevention through reduced inappropriateness of prescribing. AI-driven CDSS support antimicrobial stewardship by enabling evidence-based and </a:t>
            </a:r>
            <a:r>
              <a:rPr lang="en-US" sz="1000" dirty="0" err="1">
                <a:solidFill>
                  <a:schemeClr val="bg1"/>
                </a:solidFill>
                <a:latin typeface="Times New Roman" panose="02020603050405020304" pitchFamily="18" charset="0"/>
                <a:cs typeface="Times New Roman" panose="02020603050405020304" pitchFamily="18" charset="0"/>
              </a:rPr>
              <a:t>personalised</a:t>
            </a:r>
            <a:r>
              <a:rPr lang="en-US" sz="1000" dirty="0">
                <a:solidFill>
                  <a:schemeClr val="bg1"/>
                </a:solidFill>
                <a:latin typeface="Times New Roman" panose="02020603050405020304" pitchFamily="18" charset="0"/>
                <a:cs typeface="Times New Roman" panose="02020603050405020304" pitchFamily="18" charset="0"/>
              </a:rPr>
              <a:t> prescribing,</a:t>
            </a:r>
          </a:p>
        </p:txBody>
      </p:sp>
      <p:sp>
        <p:nvSpPr>
          <p:cNvPr id="17" name="TextBox 16">
            <a:extLst>
              <a:ext uri="{FF2B5EF4-FFF2-40B4-BE49-F238E27FC236}">
                <a16:creationId xmlns:a16="http://schemas.microsoft.com/office/drawing/2014/main" id="{74FD7DC0-2A88-E58A-1005-4EF6F7B0FC50}"/>
              </a:ext>
            </a:extLst>
          </p:cNvPr>
          <p:cNvSpPr txBox="1"/>
          <p:nvPr/>
        </p:nvSpPr>
        <p:spPr>
          <a:xfrm>
            <a:off x="-9939" y="4648803"/>
            <a:ext cx="3774304" cy="261610"/>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US" sz="1100" b="1" dirty="0">
                <a:solidFill>
                  <a:schemeClr val="bg1"/>
                </a:solidFill>
                <a:latin typeface="Times New Roman" panose="02020603050405020304" pitchFamily="18" charset="0"/>
                <a:cs typeface="Times New Roman" panose="02020603050405020304" pitchFamily="18" charset="0"/>
              </a:rPr>
              <a:t>HEALTH PROMOTION VALUES AND PRINCIPLES</a:t>
            </a:r>
            <a:endParaRPr lang="en-GB" sz="1100" b="1" dirty="0">
              <a:solidFill>
                <a:schemeClr val="bg1"/>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010A8293-EE1A-A49D-9B63-4F87238E41E1}"/>
              </a:ext>
            </a:extLst>
          </p:cNvPr>
          <p:cNvSpPr txBox="1"/>
          <p:nvPr/>
        </p:nvSpPr>
        <p:spPr>
          <a:xfrm>
            <a:off x="4806199" y="3277039"/>
            <a:ext cx="1485956" cy="215444"/>
          </a:xfrm>
          <a:prstGeom prst="rect">
            <a:avLst/>
          </a:prstGeom>
          <a:noFill/>
        </p:spPr>
        <p:txBody>
          <a:bodyPr wrap="square">
            <a:spAutoFit/>
          </a:bodyPr>
          <a:lstStyle/>
          <a:p>
            <a:pPr algn="just"/>
            <a:r>
              <a:rPr lang="en-US" sz="800" dirty="0">
                <a:solidFill>
                  <a:schemeClr val="bg1"/>
                </a:solidFill>
                <a:latin typeface="Times New Roman" panose="02020603050405020304" pitchFamily="18" charset="0"/>
                <a:cs typeface="Times New Roman" panose="02020603050405020304" pitchFamily="18" charset="0"/>
              </a:rPr>
              <a:t>(Source: Livewellpei, 2025)</a:t>
            </a:r>
          </a:p>
        </p:txBody>
      </p:sp>
      <p:pic>
        <p:nvPicPr>
          <p:cNvPr id="21" name="image4.png">
            <a:extLst>
              <a:ext uri="{FF2B5EF4-FFF2-40B4-BE49-F238E27FC236}">
                <a16:creationId xmlns:a16="http://schemas.microsoft.com/office/drawing/2014/main" id="{30B23C46-EDF9-EFC9-94D8-777411F1F175}"/>
              </a:ext>
            </a:extLst>
          </p:cNvPr>
          <p:cNvPicPr/>
          <p:nvPr/>
        </p:nvPicPr>
        <p:blipFill>
          <a:blip r:embed="rId3"/>
          <a:srcRect/>
          <a:stretch>
            <a:fillRect/>
          </a:stretch>
        </p:blipFill>
        <p:spPr>
          <a:xfrm>
            <a:off x="3910500" y="173508"/>
            <a:ext cx="3520618" cy="2978614"/>
          </a:xfrm>
          <a:prstGeom prst="rect">
            <a:avLst/>
          </a:prstGeom>
          <a:ln/>
        </p:spPr>
      </p:pic>
      <p:sp>
        <p:nvSpPr>
          <p:cNvPr id="23" name="TextBox 22">
            <a:extLst>
              <a:ext uri="{FF2B5EF4-FFF2-40B4-BE49-F238E27FC236}">
                <a16:creationId xmlns:a16="http://schemas.microsoft.com/office/drawing/2014/main" id="{0E498AA6-9B7E-75D4-E880-B097638CAF05}"/>
              </a:ext>
            </a:extLst>
          </p:cNvPr>
          <p:cNvSpPr txBox="1"/>
          <p:nvPr/>
        </p:nvSpPr>
        <p:spPr>
          <a:xfrm>
            <a:off x="3810374" y="3686443"/>
            <a:ext cx="3571776" cy="3170099"/>
          </a:xfrm>
          <a:prstGeom prst="rect">
            <a:avLst/>
          </a:prstGeom>
          <a:noFill/>
          <a:ln>
            <a:solidFill>
              <a:schemeClr val="tx1"/>
            </a:solidFill>
          </a:ln>
        </p:spPr>
        <p:txBody>
          <a:bodyPr wrap="square" rtlCol="0">
            <a:spAutoFit/>
          </a:bodyPr>
          <a:lstStyle/>
          <a:p>
            <a:r>
              <a:rPr lang="en-US" sz="1000" b="1" u="sng" dirty="0" err="1">
                <a:solidFill>
                  <a:schemeClr val="bg1"/>
                </a:solidFill>
                <a:latin typeface="Times New Roman" panose="02020603050405020304" pitchFamily="18" charset="0"/>
                <a:cs typeface="Times New Roman" panose="02020603050405020304" pitchFamily="18" charset="0"/>
              </a:rPr>
              <a:t>Behavioural</a:t>
            </a:r>
            <a:r>
              <a:rPr lang="en-US" sz="1000" b="1" u="sng" dirty="0">
                <a:solidFill>
                  <a:schemeClr val="bg1"/>
                </a:solidFill>
                <a:latin typeface="Times New Roman" panose="02020603050405020304" pitchFamily="18" charset="0"/>
                <a:cs typeface="Times New Roman" panose="02020603050405020304" pitchFamily="18" charset="0"/>
              </a:rPr>
              <a:t> change theory</a:t>
            </a:r>
          </a:p>
          <a:p>
            <a:r>
              <a:rPr lang="en-US" sz="1000" dirty="0">
                <a:solidFill>
                  <a:schemeClr val="bg1"/>
                </a:solidFill>
                <a:latin typeface="Times New Roman" panose="02020603050405020304" pitchFamily="18" charset="0"/>
                <a:cs typeface="Times New Roman" panose="02020603050405020304" pitchFamily="18" charset="0"/>
              </a:rPr>
              <a:t>According to Thecenterforimplementation (2025), the COM-B model (Capability, Opportunity, Motivation → </a:t>
            </a:r>
            <a:r>
              <a:rPr lang="en-US" sz="1000" dirty="0" err="1">
                <a:solidFill>
                  <a:schemeClr val="bg1"/>
                </a:solidFill>
                <a:latin typeface="Times New Roman" panose="02020603050405020304" pitchFamily="18" charset="0"/>
                <a:cs typeface="Times New Roman" panose="02020603050405020304" pitchFamily="18" charset="0"/>
              </a:rPr>
              <a:t>Behaviour</a:t>
            </a:r>
            <a:r>
              <a:rPr lang="en-US" sz="1000" dirty="0">
                <a:solidFill>
                  <a:schemeClr val="bg1"/>
                </a:solidFill>
                <a:latin typeface="Times New Roman" panose="02020603050405020304" pitchFamily="18" charset="0"/>
                <a:cs typeface="Times New Roman" panose="02020603050405020304" pitchFamily="18" charset="0"/>
              </a:rPr>
              <a:t>) offers wider application in UK prescribing-</a:t>
            </a:r>
            <a:r>
              <a:rPr lang="en-US" sz="1000" dirty="0" err="1">
                <a:solidFill>
                  <a:schemeClr val="bg1"/>
                </a:solidFill>
                <a:latin typeface="Times New Roman" panose="02020603050405020304" pitchFamily="18" charset="0"/>
                <a:cs typeface="Times New Roman" panose="02020603050405020304" pitchFamily="18" charset="0"/>
              </a:rPr>
              <a:t>behavioural</a:t>
            </a:r>
            <a:r>
              <a:rPr lang="en-US" sz="1000" dirty="0">
                <a:solidFill>
                  <a:schemeClr val="bg1"/>
                </a:solidFill>
                <a:latin typeface="Times New Roman" panose="02020603050405020304" pitchFamily="18" charset="0"/>
                <a:cs typeface="Times New Roman" panose="02020603050405020304" pitchFamily="18" charset="0"/>
              </a:rPr>
              <a:t> research. When applied to the AI-CDSS, the broader capability is improved with real-time evidence-based prompts (Thecenterforimplementation, 2025). </a:t>
            </a:r>
          </a:p>
          <a:p>
            <a:r>
              <a:rPr lang="en-US" sz="1000" dirty="0">
                <a:solidFill>
                  <a:schemeClr val="bg1"/>
                </a:solidFill>
                <a:latin typeface="Times New Roman" panose="02020603050405020304" pitchFamily="18" charset="0"/>
                <a:cs typeface="Times New Roman" panose="02020603050405020304" pitchFamily="18" charset="0"/>
              </a:rPr>
              <a:t>Opportunity is to be created through the integration of the electronic prescribing workflows. This is also embedded in decision-making for the physical and social context of the consultation. Even motivation is triggered through the contextual, immediate, </a:t>
            </a:r>
            <a:r>
              <a:rPr lang="en-US" sz="1000" dirty="0" err="1">
                <a:solidFill>
                  <a:schemeClr val="bg1"/>
                </a:solidFill>
                <a:latin typeface="Times New Roman" panose="02020603050405020304" pitchFamily="18" charset="0"/>
                <a:cs typeface="Times New Roman" panose="02020603050405020304" pitchFamily="18" charset="0"/>
              </a:rPr>
              <a:t>personalised</a:t>
            </a:r>
            <a:r>
              <a:rPr lang="en-US" sz="1000" dirty="0">
                <a:solidFill>
                  <a:schemeClr val="bg1"/>
                </a:solidFill>
                <a:latin typeface="Times New Roman" panose="02020603050405020304" pitchFamily="18" charset="0"/>
                <a:cs typeface="Times New Roman" panose="02020603050405020304" pitchFamily="18" charset="0"/>
              </a:rPr>
              <a:t> feedback-based approach with the reinforcement of reflective motivation and stewardship (Cesnik et al. 2026). </a:t>
            </a:r>
          </a:p>
          <a:p>
            <a:r>
              <a:rPr lang="en-US" sz="1000" dirty="0">
                <a:solidFill>
                  <a:schemeClr val="bg1"/>
                </a:solidFill>
                <a:latin typeface="Times New Roman" panose="02020603050405020304" pitchFamily="18" charset="0"/>
                <a:cs typeface="Times New Roman" panose="02020603050405020304" pitchFamily="18" charset="0"/>
              </a:rPr>
              <a:t>However, the study report of d’Elia et al. (2025) shows that clinicians often preferred familiar medicines and </a:t>
            </a:r>
            <a:r>
              <a:rPr lang="en-US" sz="1000" dirty="0" err="1">
                <a:solidFill>
                  <a:schemeClr val="bg1"/>
                </a:solidFill>
                <a:latin typeface="Times New Roman" panose="02020603050405020304" pitchFamily="18" charset="0"/>
                <a:cs typeface="Times New Roman" panose="02020603050405020304" pitchFamily="18" charset="0"/>
              </a:rPr>
              <a:t>prioritised</a:t>
            </a:r>
            <a:r>
              <a:rPr lang="en-US" sz="1000" dirty="0">
                <a:solidFill>
                  <a:schemeClr val="bg1"/>
                </a:solidFill>
                <a:latin typeface="Times New Roman" panose="02020603050405020304" pitchFamily="18" charset="0"/>
                <a:cs typeface="Times New Roman" panose="02020603050405020304" pitchFamily="18" charset="0"/>
              </a:rPr>
              <a:t> personal judgment over AI advice. Even the general practitioners were more </a:t>
            </a:r>
            <a:r>
              <a:rPr lang="en-US" sz="1000" dirty="0" err="1">
                <a:solidFill>
                  <a:schemeClr val="bg1"/>
                </a:solidFill>
                <a:latin typeface="Times New Roman" panose="02020603050405020304" pitchFamily="18" charset="0"/>
                <a:cs typeface="Times New Roman" panose="02020603050405020304" pitchFamily="18" charset="0"/>
              </a:rPr>
              <a:t>sceptical</a:t>
            </a:r>
            <a:r>
              <a:rPr lang="en-US" sz="1000" dirty="0">
                <a:solidFill>
                  <a:schemeClr val="bg1"/>
                </a:solidFill>
                <a:latin typeface="Times New Roman" panose="02020603050405020304" pitchFamily="18" charset="0"/>
                <a:cs typeface="Times New Roman" panose="02020603050405020304" pitchFamily="18" charset="0"/>
              </a:rPr>
              <a:t> about methodological concerns and conflicts with AI recommendations. This suggests that AI-CDS must be combined with automated prompts</a:t>
            </a:r>
            <a:r>
              <a:rPr lang="en-US" sz="1000" dirty="0" smtClean="0">
                <a:solidFill>
                  <a:schemeClr val="bg1"/>
                </a:solidFill>
                <a:latin typeface="Times New Roman" panose="02020603050405020304" pitchFamily="18" charset="0"/>
                <a:cs typeface="Times New Roman" panose="02020603050405020304" pitchFamily="18" charset="0"/>
              </a:rPr>
              <a:t>.</a:t>
            </a:r>
            <a:endParaRPr lang="en-US" sz="1000" dirty="0">
              <a:solidFill>
                <a:schemeClr val="bg1"/>
              </a:solidFill>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F078431B-D6C6-8A47-486F-2D19556D2CED}"/>
              </a:ext>
            </a:extLst>
          </p:cNvPr>
          <p:cNvSpPr txBox="1"/>
          <p:nvPr/>
        </p:nvSpPr>
        <p:spPr>
          <a:xfrm>
            <a:off x="3910500" y="3455132"/>
            <a:ext cx="3476428" cy="276999"/>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BEHAVIOURAL CHANGE THEORY </a:t>
            </a:r>
            <a:endParaRPr lang="en-GB" sz="1200" b="1" dirty="0">
              <a:solidFill>
                <a:schemeClr val="bg1"/>
              </a:solidFill>
              <a:latin typeface="Times New Roman" panose="02020603050405020304" pitchFamily="18" charset="0"/>
              <a:cs typeface="Times New Roman" panose="02020603050405020304" pitchFamily="18" charset="0"/>
            </a:endParaRPr>
          </a:p>
        </p:txBody>
      </p:sp>
      <p:pic>
        <p:nvPicPr>
          <p:cNvPr id="30" name="image2.png">
            <a:extLst>
              <a:ext uri="{FF2B5EF4-FFF2-40B4-BE49-F238E27FC236}">
                <a16:creationId xmlns:a16="http://schemas.microsoft.com/office/drawing/2014/main" id="{DFAA068D-9FEB-D485-C20D-1BB04D60E5C9}"/>
              </a:ext>
            </a:extLst>
          </p:cNvPr>
          <p:cNvPicPr/>
          <p:nvPr/>
        </p:nvPicPr>
        <p:blipFill>
          <a:blip r:embed="rId4"/>
          <a:srcRect/>
          <a:stretch>
            <a:fillRect/>
          </a:stretch>
        </p:blipFill>
        <p:spPr>
          <a:xfrm>
            <a:off x="7431118" y="4751777"/>
            <a:ext cx="2775328" cy="1805940"/>
          </a:xfrm>
          <a:prstGeom prst="rect">
            <a:avLst/>
          </a:prstGeom>
          <a:ln/>
        </p:spPr>
      </p:pic>
      <p:sp>
        <p:nvSpPr>
          <p:cNvPr id="31" name="TextBox 30">
            <a:extLst>
              <a:ext uri="{FF2B5EF4-FFF2-40B4-BE49-F238E27FC236}">
                <a16:creationId xmlns:a16="http://schemas.microsoft.com/office/drawing/2014/main" id="{C87AB7D7-C1EA-AD9B-B547-6DB76584F699}"/>
              </a:ext>
            </a:extLst>
          </p:cNvPr>
          <p:cNvSpPr txBox="1"/>
          <p:nvPr/>
        </p:nvSpPr>
        <p:spPr>
          <a:xfrm>
            <a:off x="7597704" y="14244"/>
            <a:ext cx="4565729" cy="276999"/>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EXPECTED OUTCOME</a:t>
            </a:r>
            <a:endParaRPr lang="en-GB" sz="1200" b="1" dirty="0">
              <a:solidFill>
                <a:schemeClr val="bg1"/>
              </a:solidFill>
              <a:latin typeface="Times New Roman" panose="02020603050405020304" pitchFamily="18" charset="0"/>
              <a:cs typeface="Times New Roman" panose="02020603050405020304" pitchFamily="18" charset="0"/>
            </a:endParaRPr>
          </a:p>
        </p:txBody>
      </p:sp>
      <p:pic>
        <p:nvPicPr>
          <p:cNvPr id="32" name="image1.png">
            <a:extLst>
              <a:ext uri="{FF2B5EF4-FFF2-40B4-BE49-F238E27FC236}">
                <a16:creationId xmlns:a16="http://schemas.microsoft.com/office/drawing/2014/main" id="{1B8B7214-761D-EAC9-A133-1F9E194EDF8D}"/>
              </a:ext>
            </a:extLst>
          </p:cNvPr>
          <p:cNvPicPr/>
          <p:nvPr/>
        </p:nvPicPr>
        <p:blipFill>
          <a:blip r:embed="rId5"/>
          <a:srcRect/>
          <a:stretch>
            <a:fillRect/>
          </a:stretch>
        </p:blipFill>
        <p:spPr>
          <a:xfrm>
            <a:off x="7541095" y="1992188"/>
            <a:ext cx="4622337" cy="2566655"/>
          </a:xfrm>
          <a:prstGeom prst="rect">
            <a:avLst/>
          </a:prstGeom>
          <a:ln/>
        </p:spPr>
      </p:pic>
      <p:sp>
        <p:nvSpPr>
          <p:cNvPr id="34" name="TextBox 33">
            <a:extLst>
              <a:ext uri="{FF2B5EF4-FFF2-40B4-BE49-F238E27FC236}">
                <a16:creationId xmlns:a16="http://schemas.microsoft.com/office/drawing/2014/main" id="{F4260920-BC25-CAFE-44E8-C8CF4604A747}"/>
              </a:ext>
            </a:extLst>
          </p:cNvPr>
          <p:cNvSpPr txBox="1"/>
          <p:nvPr/>
        </p:nvSpPr>
        <p:spPr>
          <a:xfrm>
            <a:off x="10206446" y="4741135"/>
            <a:ext cx="2021430" cy="280225"/>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CONCLUSION</a:t>
            </a:r>
            <a:endParaRPr lang="en-GB" sz="1200" b="1" dirty="0">
              <a:solidFill>
                <a:schemeClr val="bg1"/>
              </a:solidFill>
              <a:latin typeface="Times New Roman" panose="02020603050405020304" pitchFamily="18" charset="0"/>
              <a:cs typeface="Times New Roman" panose="02020603050405020304" pitchFamily="18" charset="0"/>
            </a:endParaRPr>
          </a:p>
        </p:txBody>
      </p:sp>
      <p:sp>
        <p:nvSpPr>
          <p:cNvPr id="35" name="TextBox 34">
            <a:extLst>
              <a:ext uri="{FF2B5EF4-FFF2-40B4-BE49-F238E27FC236}">
                <a16:creationId xmlns:a16="http://schemas.microsoft.com/office/drawing/2014/main" id="{3F74CDBB-6341-1976-4B44-7DCF9F29C551}"/>
              </a:ext>
            </a:extLst>
          </p:cNvPr>
          <p:cNvSpPr txBox="1"/>
          <p:nvPr/>
        </p:nvSpPr>
        <p:spPr>
          <a:xfrm>
            <a:off x="8147229" y="4564164"/>
            <a:ext cx="1906996" cy="215444"/>
          </a:xfrm>
          <a:prstGeom prst="rect">
            <a:avLst/>
          </a:prstGeom>
          <a:noFill/>
        </p:spPr>
        <p:txBody>
          <a:bodyPr wrap="square" rtlCol="0">
            <a:spAutoFit/>
          </a:bodyPr>
          <a:lstStyle/>
          <a:p>
            <a:r>
              <a:rPr lang="en-GB" sz="800" b="1" dirty="0">
                <a:solidFill>
                  <a:schemeClr val="bg1"/>
                </a:solidFill>
                <a:latin typeface="Times New Roman" panose="02020603050405020304" pitchFamily="18" charset="0"/>
                <a:cs typeface="Times New Roman" panose="02020603050405020304" pitchFamily="18" charset="0"/>
              </a:rPr>
              <a:t>Figure 4: AI-guided UTI treatment </a:t>
            </a:r>
          </a:p>
        </p:txBody>
      </p:sp>
      <p:sp>
        <p:nvSpPr>
          <p:cNvPr id="36" name="TextBox 35">
            <a:extLst>
              <a:ext uri="{FF2B5EF4-FFF2-40B4-BE49-F238E27FC236}">
                <a16:creationId xmlns:a16="http://schemas.microsoft.com/office/drawing/2014/main" id="{80558439-06C8-4FCC-DEC5-91BEE34E8F2A}"/>
              </a:ext>
            </a:extLst>
          </p:cNvPr>
          <p:cNvSpPr txBox="1"/>
          <p:nvPr/>
        </p:nvSpPr>
        <p:spPr>
          <a:xfrm>
            <a:off x="8125776" y="6548604"/>
            <a:ext cx="1895806" cy="215444"/>
          </a:xfrm>
          <a:prstGeom prst="rect">
            <a:avLst/>
          </a:prstGeom>
          <a:noFill/>
        </p:spPr>
        <p:txBody>
          <a:bodyPr wrap="square" rtlCol="0">
            <a:spAutoFit/>
          </a:bodyPr>
          <a:lstStyle/>
          <a:p>
            <a:r>
              <a:rPr lang="en-GB" sz="800" b="1" dirty="0">
                <a:solidFill>
                  <a:schemeClr val="bg1"/>
                </a:solidFill>
                <a:latin typeface="Times New Roman" panose="02020603050405020304" pitchFamily="18" charset="0"/>
                <a:cs typeface="Times New Roman" panose="02020603050405020304" pitchFamily="18" charset="0"/>
              </a:rPr>
              <a:t>Figure 3: COM-B framework</a:t>
            </a:r>
          </a:p>
        </p:txBody>
      </p:sp>
      <p:sp>
        <p:nvSpPr>
          <p:cNvPr id="39" name="TextBox 38">
            <a:extLst>
              <a:ext uri="{FF2B5EF4-FFF2-40B4-BE49-F238E27FC236}">
                <a16:creationId xmlns:a16="http://schemas.microsoft.com/office/drawing/2014/main" id="{74836F0D-CE4F-8AE1-E9EA-BBACDE6016AD}"/>
              </a:ext>
            </a:extLst>
          </p:cNvPr>
          <p:cNvSpPr txBox="1"/>
          <p:nvPr/>
        </p:nvSpPr>
        <p:spPr>
          <a:xfrm>
            <a:off x="4773014" y="3161457"/>
            <a:ext cx="1895806" cy="215444"/>
          </a:xfrm>
          <a:prstGeom prst="rect">
            <a:avLst/>
          </a:prstGeom>
          <a:noFill/>
        </p:spPr>
        <p:txBody>
          <a:bodyPr wrap="square" rtlCol="0">
            <a:spAutoFit/>
          </a:bodyPr>
          <a:lstStyle/>
          <a:p>
            <a:r>
              <a:rPr lang="en-US" sz="800" b="1" dirty="0">
                <a:solidFill>
                  <a:schemeClr val="bg1"/>
                </a:solidFill>
                <a:latin typeface="Times New Roman" panose="02020603050405020304" pitchFamily="18" charset="0"/>
                <a:cs typeface="Times New Roman" panose="02020603050405020304" pitchFamily="18" charset="0"/>
              </a:rPr>
              <a:t>Figure 2: The Ottawa Charter</a:t>
            </a:r>
            <a:endParaRPr lang="en-GB" sz="800" b="1" dirty="0">
              <a:solidFill>
                <a:schemeClr val="bg1"/>
              </a:solidFill>
              <a:latin typeface="Times New Roman" panose="02020603050405020304" pitchFamily="18" charset="0"/>
              <a:cs typeface="Times New Roman" panose="02020603050405020304" pitchFamily="18" charset="0"/>
            </a:endParaRPr>
          </a:p>
        </p:txBody>
      </p:sp>
      <p:sp>
        <p:nvSpPr>
          <p:cNvPr id="40" name="TextBox 39">
            <a:extLst>
              <a:ext uri="{FF2B5EF4-FFF2-40B4-BE49-F238E27FC236}">
                <a16:creationId xmlns:a16="http://schemas.microsoft.com/office/drawing/2014/main" id="{93666B51-547E-EDC6-33CA-16225AEA4C5A}"/>
              </a:ext>
            </a:extLst>
          </p:cNvPr>
          <p:cNvSpPr txBox="1"/>
          <p:nvPr/>
        </p:nvSpPr>
        <p:spPr>
          <a:xfrm>
            <a:off x="1137212" y="1756056"/>
            <a:ext cx="1895806" cy="215444"/>
          </a:xfrm>
          <a:prstGeom prst="rect">
            <a:avLst/>
          </a:prstGeom>
          <a:noFill/>
        </p:spPr>
        <p:txBody>
          <a:bodyPr wrap="square" rtlCol="0">
            <a:spAutoFit/>
          </a:bodyPr>
          <a:lstStyle/>
          <a:p>
            <a:r>
              <a:rPr lang="en-US" sz="800" b="1" dirty="0">
                <a:solidFill>
                  <a:schemeClr val="bg1"/>
                </a:solidFill>
                <a:latin typeface="Times New Roman" panose="02020603050405020304" pitchFamily="18" charset="0"/>
                <a:cs typeface="Times New Roman" panose="02020603050405020304" pitchFamily="18" charset="0"/>
              </a:rPr>
              <a:t>Figure 1: UK AMR cases</a:t>
            </a:r>
            <a:endParaRPr lang="en-GB" sz="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3048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83176" y="718139"/>
            <a:ext cx="10334897" cy="706029"/>
          </a:xfrm>
        </p:spPr>
        <p:txBody>
          <a:bodyPr>
            <a:normAutofit/>
          </a:bodyPr>
          <a:lstStyle/>
          <a:p>
            <a:r>
              <a:rPr lang="en-IN" sz="3200" b="1" dirty="0" smtClean="0">
                <a:latin typeface="Times New Roman" panose="02020603050405020304" pitchFamily="18" charset="0"/>
                <a:cs typeface="Times New Roman" panose="02020603050405020304" pitchFamily="18" charset="0"/>
              </a:rPr>
              <a:t>References</a:t>
            </a:r>
            <a:endParaRPr lang="en-IN" sz="3200" b="1" dirty="0">
              <a:latin typeface="Times New Roman" panose="02020603050405020304" pitchFamily="18" charset="0"/>
              <a:cs typeface="Times New Roman" panose="02020603050405020304" pitchFamily="18" charset="0"/>
            </a:endParaRPr>
          </a:p>
        </p:txBody>
      </p:sp>
      <p:sp>
        <p:nvSpPr>
          <p:cNvPr id="5" name="Rectangle 4"/>
          <p:cNvSpPr/>
          <p:nvPr/>
        </p:nvSpPr>
        <p:spPr>
          <a:xfrm>
            <a:off x="78377" y="2029096"/>
            <a:ext cx="12035246" cy="3970318"/>
          </a:xfrm>
          <a:prstGeom prst="rect">
            <a:avLst/>
          </a:prstGeom>
        </p:spPr>
        <p:txBody>
          <a:bodyPr wrap="square">
            <a:spAutoFit/>
          </a:bodyPr>
          <a:lstStyle/>
          <a:p>
            <a:pPr marL="171450" indent="-171450" algn="just">
              <a:buFont typeface="Arial" panose="020B0604020202020204" pitchFamily="34" charset="0"/>
              <a:buChar char="•"/>
            </a:pPr>
            <a:r>
              <a:rPr lang="en-US" sz="1200" dirty="0" err="1">
                <a:solidFill>
                  <a:schemeClr val="bg1"/>
                </a:solidFill>
                <a:latin typeface="Times New Roman" panose="02020603050405020304" pitchFamily="18" charset="0"/>
                <a:cs typeface="Times New Roman" panose="02020603050405020304" pitchFamily="18" charset="0"/>
              </a:rPr>
              <a:t>Agweyu</a:t>
            </a:r>
            <a:r>
              <a:rPr lang="en-US" sz="1200" dirty="0">
                <a:solidFill>
                  <a:schemeClr val="bg1"/>
                </a:solidFill>
                <a:latin typeface="Times New Roman" panose="02020603050405020304" pitchFamily="18" charset="0"/>
                <a:cs typeface="Times New Roman" panose="02020603050405020304" pitchFamily="18" charset="0"/>
              </a:rPr>
              <a:t>, A., </a:t>
            </a:r>
            <a:r>
              <a:rPr lang="en-US" sz="1200" dirty="0" err="1">
                <a:solidFill>
                  <a:schemeClr val="bg1"/>
                </a:solidFill>
                <a:latin typeface="Times New Roman" panose="02020603050405020304" pitchFamily="18" charset="0"/>
                <a:cs typeface="Times New Roman" panose="02020603050405020304" pitchFamily="18" charset="0"/>
              </a:rPr>
              <a:t>Mwaniki</a:t>
            </a:r>
            <a:r>
              <a:rPr lang="en-US" sz="1200" dirty="0">
                <a:solidFill>
                  <a:schemeClr val="bg1"/>
                </a:solidFill>
                <a:latin typeface="Times New Roman" panose="02020603050405020304" pitchFamily="18" charset="0"/>
                <a:cs typeface="Times New Roman" panose="02020603050405020304" pitchFamily="18" charset="0"/>
              </a:rPr>
              <a:t>, P., Menon, V., </a:t>
            </a:r>
            <a:r>
              <a:rPr lang="en-US" sz="1200" dirty="0" err="1">
                <a:solidFill>
                  <a:schemeClr val="bg1"/>
                </a:solidFill>
                <a:latin typeface="Times New Roman" panose="02020603050405020304" pitchFamily="18" charset="0"/>
                <a:cs typeface="Times New Roman" panose="02020603050405020304" pitchFamily="18" charset="0"/>
              </a:rPr>
              <a:t>Korom</a:t>
            </a:r>
            <a:r>
              <a:rPr lang="en-US" sz="1200" dirty="0">
                <a:solidFill>
                  <a:schemeClr val="bg1"/>
                </a:solidFill>
                <a:latin typeface="Times New Roman" panose="02020603050405020304" pitchFamily="18" charset="0"/>
                <a:cs typeface="Times New Roman" panose="02020603050405020304" pitchFamily="18" charset="0"/>
              </a:rPr>
              <a:t>, R., </a:t>
            </a:r>
            <a:r>
              <a:rPr lang="en-US" sz="1200" dirty="0" err="1">
                <a:solidFill>
                  <a:schemeClr val="bg1"/>
                </a:solidFill>
                <a:latin typeface="Times New Roman" panose="02020603050405020304" pitchFamily="18" charset="0"/>
                <a:cs typeface="Times New Roman" panose="02020603050405020304" pitchFamily="18" charset="0"/>
              </a:rPr>
              <a:t>Isaaka</a:t>
            </a:r>
            <a:r>
              <a:rPr lang="en-US" sz="1200" dirty="0">
                <a:solidFill>
                  <a:schemeClr val="bg1"/>
                </a:solidFill>
                <a:latin typeface="Times New Roman" panose="02020603050405020304" pitchFamily="18" charset="0"/>
                <a:cs typeface="Times New Roman" panose="02020603050405020304" pitchFamily="18" charset="0"/>
              </a:rPr>
              <a:t>, L., </a:t>
            </a:r>
            <a:r>
              <a:rPr lang="en-US" sz="1200" dirty="0" err="1">
                <a:solidFill>
                  <a:schemeClr val="bg1"/>
                </a:solidFill>
                <a:latin typeface="Times New Roman" panose="02020603050405020304" pitchFamily="18" charset="0"/>
                <a:cs typeface="Times New Roman" panose="02020603050405020304" pitchFamily="18" charset="0"/>
              </a:rPr>
              <a:t>Wanyama</a:t>
            </a:r>
            <a:r>
              <a:rPr lang="en-US" sz="1200" dirty="0">
                <a:solidFill>
                  <a:schemeClr val="bg1"/>
                </a:solidFill>
                <a:latin typeface="Times New Roman" panose="02020603050405020304" pitchFamily="18" charset="0"/>
                <a:cs typeface="Times New Roman" panose="02020603050405020304" pitchFamily="18" charset="0"/>
              </a:rPr>
              <a:t>, C., Gill, J., </a:t>
            </a:r>
            <a:r>
              <a:rPr lang="en-US" sz="1200" dirty="0" err="1">
                <a:solidFill>
                  <a:schemeClr val="bg1"/>
                </a:solidFill>
                <a:latin typeface="Times New Roman" panose="02020603050405020304" pitchFamily="18" charset="0"/>
                <a:cs typeface="Times New Roman" panose="02020603050405020304" pitchFamily="18" charset="0"/>
              </a:rPr>
              <a:t>Kiptinness</a:t>
            </a:r>
            <a:r>
              <a:rPr lang="en-US" sz="1200" dirty="0">
                <a:solidFill>
                  <a:schemeClr val="bg1"/>
                </a:solidFill>
                <a:latin typeface="Times New Roman" panose="02020603050405020304" pitchFamily="18" charset="0"/>
                <a:cs typeface="Times New Roman" panose="02020603050405020304" pitchFamily="18" charset="0"/>
              </a:rPr>
              <a:t>, S., Adan, N., Emmanuel-</a:t>
            </a:r>
            <a:r>
              <a:rPr lang="en-US" sz="1200" dirty="0" err="1">
                <a:solidFill>
                  <a:schemeClr val="bg1"/>
                </a:solidFill>
                <a:latin typeface="Times New Roman" panose="02020603050405020304" pitchFamily="18" charset="0"/>
                <a:cs typeface="Times New Roman" panose="02020603050405020304" pitchFamily="18" charset="0"/>
              </a:rPr>
              <a:t>Fabula</a:t>
            </a:r>
            <a:r>
              <a:rPr lang="en-US" sz="1200" dirty="0">
                <a:solidFill>
                  <a:schemeClr val="bg1"/>
                </a:solidFill>
                <a:latin typeface="Times New Roman" panose="02020603050405020304" pitchFamily="18" charset="0"/>
                <a:cs typeface="Times New Roman" panose="02020603050405020304" pitchFamily="18" charset="0"/>
              </a:rPr>
              <a:t>, M. and Riley, R.D., 2026. Generative AI-enabled clinical decision support system in primary care: a pragmatic, cluster-randomized trial. Nature Medicine, pp.1-8. Viewed at: https://www.nature.com/articles/s41591-026-04503-6.pdf  (Viewed on: 30 June 2026).</a:t>
            </a:r>
          </a:p>
          <a:p>
            <a:pPr marL="171450" indent="-171450" algn="just">
              <a:buFont typeface="Arial" panose="020B0604020202020204" pitchFamily="34" charset="0"/>
              <a:buChar char="•"/>
            </a:pPr>
            <a:r>
              <a:rPr lang="en-US" sz="1200" dirty="0" err="1">
                <a:solidFill>
                  <a:schemeClr val="bg1"/>
                </a:solidFill>
                <a:latin typeface="Times New Roman" panose="02020603050405020304" pitchFamily="18" charset="0"/>
                <a:cs typeface="Times New Roman" panose="02020603050405020304" pitchFamily="18" charset="0"/>
              </a:rPr>
              <a:t>Antibioticguardian</a:t>
            </a:r>
            <a:r>
              <a:rPr lang="en-US" sz="1200" dirty="0">
                <a:solidFill>
                  <a:schemeClr val="bg1"/>
                </a:solidFill>
                <a:latin typeface="Times New Roman" panose="02020603050405020304" pitchFamily="18" charset="0"/>
                <a:cs typeface="Times New Roman" panose="02020603050405020304" pitchFamily="18" charset="0"/>
              </a:rPr>
              <a:t> (2026). UK Health Security Agency’s national campaign 2025: Keep Antibiotics Working (</a:t>
            </a:r>
            <a:r>
              <a:rPr lang="en-US" sz="1200" dirty="0" err="1">
                <a:solidFill>
                  <a:schemeClr val="bg1"/>
                </a:solidFill>
                <a:latin typeface="Times New Roman" panose="02020603050405020304" pitchFamily="18" charset="0"/>
                <a:cs typeface="Times New Roman" panose="02020603050405020304" pitchFamily="18" charset="0"/>
              </a:rPr>
              <a:t>AndiBiotic</a:t>
            </a:r>
            <a:r>
              <a:rPr lang="en-US" sz="1200" dirty="0">
                <a:solidFill>
                  <a:schemeClr val="bg1"/>
                </a:solidFill>
                <a:latin typeface="Times New Roman" panose="02020603050405020304" pitchFamily="18" charset="0"/>
                <a:cs typeface="Times New Roman" panose="02020603050405020304" pitchFamily="18" charset="0"/>
              </a:rPr>
              <a:t>). Viewed at:   https://antibioticguardian.com/ukhsa-2025-keep-antibiotics-working/ (Viewed on: 30 June 2026).</a:t>
            </a:r>
          </a:p>
          <a:p>
            <a:pPr marL="171450" indent="-171450" algn="just">
              <a:buFont typeface="Arial" panose="020B0604020202020204" pitchFamily="34" charset="0"/>
              <a:buChar char="•"/>
            </a:pPr>
            <a:r>
              <a:rPr lang="en-US" sz="1200" dirty="0" err="1">
                <a:solidFill>
                  <a:schemeClr val="bg1"/>
                </a:solidFill>
                <a:latin typeface="Times New Roman" panose="02020603050405020304" pitchFamily="18" charset="0"/>
                <a:cs typeface="Times New Roman" panose="02020603050405020304" pitchFamily="18" charset="0"/>
              </a:rPr>
              <a:t>Cesnik</a:t>
            </a:r>
            <a:r>
              <a:rPr lang="en-US" sz="1200" dirty="0">
                <a:solidFill>
                  <a:schemeClr val="bg1"/>
                </a:solidFill>
                <a:latin typeface="Times New Roman" panose="02020603050405020304" pitchFamily="18" charset="0"/>
                <a:cs typeface="Times New Roman" panose="02020603050405020304" pitchFamily="18" charset="0"/>
              </a:rPr>
              <a:t>, R., Kunstler, B., </a:t>
            </a:r>
            <a:r>
              <a:rPr lang="en-US" sz="1200" dirty="0" err="1">
                <a:solidFill>
                  <a:schemeClr val="bg1"/>
                </a:solidFill>
                <a:latin typeface="Times New Roman" panose="02020603050405020304" pitchFamily="18" charset="0"/>
                <a:cs typeface="Times New Roman" panose="02020603050405020304" pitchFamily="18" charset="0"/>
              </a:rPr>
              <a:t>Toohey</a:t>
            </a:r>
            <a:r>
              <a:rPr lang="en-US" sz="1200" dirty="0">
                <a:solidFill>
                  <a:schemeClr val="bg1"/>
                </a:solidFill>
                <a:latin typeface="Times New Roman" panose="02020603050405020304" pitchFamily="18" charset="0"/>
                <a:cs typeface="Times New Roman" panose="02020603050405020304" pitchFamily="18" charset="0"/>
              </a:rPr>
              <a:t>, K., </a:t>
            </a:r>
            <a:r>
              <a:rPr lang="en-US" sz="1200" dirty="0" err="1">
                <a:solidFill>
                  <a:schemeClr val="bg1"/>
                </a:solidFill>
                <a:latin typeface="Times New Roman" panose="02020603050405020304" pitchFamily="18" charset="0"/>
                <a:cs typeface="Times New Roman" panose="02020603050405020304" pitchFamily="18" charset="0"/>
              </a:rPr>
              <a:t>Freene</a:t>
            </a:r>
            <a:r>
              <a:rPr lang="en-US" sz="1200" dirty="0">
                <a:solidFill>
                  <a:schemeClr val="bg1"/>
                </a:solidFill>
                <a:latin typeface="Times New Roman" panose="02020603050405020304" pitchFamily="18" charset="0"/>
                <a:cs typeface="Times New Roman" panose="02020603050405020304" pitchFamily="18" charset="0"/>
              </a:rPr>
              <a:t>, N. and </a:t>
            </a:r>
            <a:r>
              <a:rPr lang="en-US" sz="1200" dirty="0" err="1">
                <a:solidFill>
                  <a:schemeClr val="bg1"/>
                </a:solidFill>
                <a:latin typeface="Times New Roman" panose="02020603050405020304" pitchFamily="18" charset="0"/>
                <a:cs typeface="Times New Roman" panose="02020603050405020304" pitchFamily="18" charset="0"/>
              </a:rPr>
              <a:t>Semple</a:t>
            </a:r>
            <a:r>
              <a:rPr lang="en-US" sz="1200" dirty="0">
                <a:solidFill>
                  <a:schemeClr val="bg1"/>
                </a:solidFill>
                <a:latin typeface="Times New Roman" panose="02020603050405020304" pitchFamily="18" charset="0"/>
                <a:cs typeface="Times New Roman" panose="02020603050405020304" pitchFamily="18" charset="0"/>
              </a:rPr>
              <a:t>, S., (2026). Barriers to physical activity levels in people with cancer who are undergoing chemotherapy: a narrative systematic review with mapping to the capability, opportunity, motivation </a:t>
            </a:r>
            <a:r>
              <a:rPr lang="en-US" sz="1200" dirty="0" err="1">
                <a:solidFill>
                  <a:schemeClr val="bg1"/>
                </a:solidFill>
                <a:latin typeface="Times New Roman" panose="02020603050405020304" pitchFamily="18" charset="0"/>
                <a:cs typeface="Times New Roman" panose="02020603050405020304" pitchFamily="18" charset="0"/>
              </a:rPr>
              <a:t>behaviour</a:t>
            </a:r>
            <a:r>
              <a:rPr lang="en-US" sz="1200" dirty="0">
                <a:solidFill>
                  <a:schemeClr val="bg1"/>
                </a:solidFill>
                <a:latin typeface="Times New Roman" panose="02020603050405020304" pitchFamily="18" charset="0"/>
                <a:cs typeface="Times New Roman" panose="02020603050405020304" pitchFamily="18" charset="0"/>
              </a:rPr>
              <a:t> (COM-B) model. Supportive Care in Cancer, 34(1), p.20.Viewed </a:t>
            </a:r>
            <a:r>
              <a:rPr lang="en-US" sz="1200" dirty="0" err="1">
                <a:solidFill>
                  <a:schemeClr val="bg1"/>
                </a:solidFill>
                <a:latin typeface="Times New Roman" panose="02020603050405020304" pitchFamily="18" charset="0"/>
                <a:cs typeface="Times New Roman" panose="02020603050405020304" pitchFamily="18" charset="0"/>
              </a:rPr>
              <a:t>at:https</a:t>
            </a:r>
            <a:r>
              <a:rPr lang="en-US" sz="1200" dirty="0">
                <a:solidFill>
                  <a:schemeClr val="bg1"/>
                </a:solidFill>
                <a:latin typeface="Times New Roman" panose="02020603050405020304" pitchFamily="18" charset="0"/>
                <a:cs typeface="Times New Roman" panose="02020603050405020304" pitchFamily="18" charset="0"/>
              </a:rPr>
              <a:t>://www.researchgate.net/profile/Rebecca-Cesnik/publication/398546118_Barriers_to_physical_activity_levels_in_people_with_cancer_who_are_undergoing_chemotherapy_a_narrative_systematic_review_with_mapping_to_the_capability_opportunity_motivation_behaviour_COM-B_model/links/6939f69a06a9ab54f845f2ec/Barriers-to-physical-activity-levels-in-people-with-cancer-who-are-undergoing-chemotherapy-a-narrative-systematic-review-with-mapping-to-the-capability-opportunity-motivation-behaviour-COM-B-model.pdf    (Viewed on: 30 June 2026).Viewed at:   (Viewed on: 30 June 2026).</a:t>
            </a:r>
          </a:p>
          <a:p>
            <a:pPr marL="171450" indent="-171450" algn="just">
              <a:buFont typeface="Arial" panose="020B0604020202020204" pitchFamily="34" charset="0"/>
              <a:buChar char="•"/>
            </a:pPr>
            <a:r>
              <a:rPr lang="en-US" sz="1200" dirty="0" err="1">
                <a:solidFill>
                  <a:schemeClr val="bg1"/>
                </a:solidFill>
                <a:latin typeface="Times New Roman" panose="02020603050405020304" pitchFamily="18" charset="0"/>
                <a:cs typeface="Times New Roman" panose="02020603050405020304" pitchFamily="18" charset="0"/>
              </a:rPr>
              <a:t>d’Elia</a:t>
            </a:r>
            <a:r>
              <a:rPr lang="en-US" sz="1200" dirty="0">
                <a:solidFill>
                  <a:schemeClr val="bg1"/>
                </a:solidFill>
                <a:latin typeface="Times New Roman" panose="02020603050405020304" pitchFamily="18" charset="0"/>
                <a:cs typeface="Times New Roman" panose="02020603050405020304" pitchFamily="18" charset="0"/>
              </a:rPr>
              <a:t>, A., Morris, S.G., Cooper, J., </a:t>
            </a:r>
            <a:r>
              <a:rPr lang="en-US" sz="1200" dirty="0" err="1">
                <a:solidFill>
                  <a:schemeClr val="bg1"/>
                </a:solidFill>
                <a:latin typeface="Times New Roman" panose="02020603050405020304" pitchFamily="18" charset="0"/>
                <a:cs typeface="Times New Roman" panose="02020603050405020304" pitchFamily="18" charset="0"/>
              </a:rPr>
              <a:t>Nirantharakumar</a:t>
            </a:r>
            <a:r>
              <a:rPr lang="en-US" sz="1200" dirty="0">
                <a:solidFill>
                  <a:schemeClr val="bg1"/>
                </a:solidFill>
                <a:latin typeface="Times New Roman" panose="02020603050405020304" pitchFamily="18" charset="0"/>
                <a:cs typeface="Times New Roman" panose="02020603050405020304" pitchFamily="18" charset="0"/>
              </a:rPr>
              <a:t>, K., Jackson, T., Marshall, T., Fitzsimmons, L., Jackson, L.J., Crowe, F., Haroon, S. and Greenfield, S., (2025). Perceptions of an AI-based clinical decision support tool for prescribing in multiple long-term conditions: a qualitative study of general practice clinicians in England. BMJ open, 15(11), p. e102833.Viewed </a:t>
            </a:r>
            <a:r>
              <a:rPr lang="en-US" sz="1200" dirty="0" err="1">
                <a:solidFill>
                  <a:schemeClr val="bg1"/>
                </a:solidFill>
                <a:latin typeface="Times New Roman" panose="02020603050405020304" pitchFamily="18" charset="0"/>
                <a:cs typeface="Times New Roman" panose="02020603050405020304" pitchFamily="18" charset="0"/>
              </a:rPr>
              <a:t>at:https</a:t>
            </a:r>
            <a:r>
              <a:rPr lang="en-US" sz="1200" dirty="0">
                <a:solidFill>
                  <a:schemeClr val="bg1"/>
                </a:solidFill>
                <a:latin typeface="Times New Roman" panose="02020603050405020304" pitchFamily="18" charset="0"/>
                <a:cs typeface="Times New Roman" panose="02020603050405020304" pitchFamily="18" charset="0"/>
              </a:rPr>
              <a:t>://bmjopen.bmj.com/content/</a:t>
            </a:r>
            <a:r>
              <a:rPr lang="en-US" sz="1200" dirty="0" err="1">
                <a:solidFill>
                  <a:schemeClr val="bg1"/>
                </a:solidFill>
                <a:latin typeface="Times New Roman" panose="02020603050405020304" pitchFamily="18" charset="0"/>
                <a:cs typeface="Times New Roman" panose="02020603050405020304" pitchFamily="18" charset="0"/>
              </a:rPr>
              <a:t>bmjopen</a:t>
            </a:r>
            <a:r>
              <a:rPr lang="en-US" sz="1200" dirty="0">
                <a:solidFill>
                  <a:schemeClr val="bg1"/>
                </a:solidFill>
                <a:latin typeface="Times New Roman" panose="02020603050405020304" pitchFamily="18" charset="0"/>
                <a:cs typeface="Times New Roman" panose="02020603050405020304" pitchFamily="18" charset="0"/>
              </a:rPr>
              <a:t>/15/11/e102833.full.pdf  (Viewed on: 30 June 2026).</a:t>
            </a:r>
          </a:p>
          <a:p>
            <a:pPr marL="171450" indent="-171450" algn="just">
              <a:buFont typeface="Arial" panose="020B0604020202020204" pitchFamily="34" charset="0"/>
              <a:buChar char="•"/>
            </a:pPr>
            <a:r>
              <a:rPr lang="en-US" sz="1200" dirty="0">
                <a:solidFill>
                  <a:schemeClr val="bg1"/>
                </a:solidFill>
                <a:latin typeface="Times New Roman" panose="02020603050405020304" pitchFamily="18" charset="0"/>
                <a:cs typeface="Times New Roman" panose="02020603050405020304" pitchFamily="18" charset="0"/>
              </a:rPr>
              <a:t>GOV (2025). English surveillance </a:t>
            </a:r>
            <a:r>
              <a:rPr lang="en-US" sz="1200" dirty="0" err="1">
                <a:solidFill>
                  <a:schemeClr val="bg1"/>
                </a:solidFill>
                <a:latin typeface="Times New Roman" panose="02020603050405020304" pitchFamily="18" charset="0"/>
                <a:cs typeface="Times New Roman" panose="02020603050405020304" pitchFamily="18" charset="0"/>
              </a:rPr>
              <a:t>programme</a:t>
            </a:r>
            <a:r>
              <a:rPr lang="en-US" sz="1200" dirty="0">
                <a:solidFill>
                  <a:schemeClr val="bg1"/>
                </a:solidFill>
                <a:latin typeface="Times New Roman" panose="02020603050405020304" pitchFamily="18" charset="0"/>
                <a:cs typeface="Times New Roman" panose="02020603050405020304" pitchFamily="18" charset="0"/>
              </a:rPr>
              <a:t> for antimicrobial </a:t>
            </a:r>
            <a:r>
              <a:rPr lang="en-US" sz="1200" dirty="0" err="1">
                <a:solidFill>
                  <a:schemeClr val="bg1"/>
                </a:solidFill>
                <a:latin typeface="Times New Roman" panose="02020603050405020304" pitchFamily="18" charset="0"/>
                <a:cs typeface="Times New Roman" panose="02020603050405020304" pitchFamily="18" charset="0"/>
              </a:rPr>
              <a:t>utilisation</a:t>
            </a:r>
            <a:r>
              <a:rPr lang="en-US" sz="1200" dirty="0">
                <a:solidFill>
                  <a:schemeClr val="bg1"/>
                </a:solidFill>
                <a:latin typeface="Times New Roman" panose="02020603050405020304" pitchFamily="18" charset="0"/>
                <a:cs typeface="Times New Roman" panose="02020603050405020304" pitchFamily="18" charset="0"/>
              </a:rPr>
              <a:t> and resistance (ESPAUR). Viewed at:   https://assets.publishing.service.gov.uk/media/6a0346098cc72d2f863ea828/ESPAUR-report-2024-to-2025-private-prescribing-update.pdf (Viewed on: 30 June 2026).</a:t>
            </a:r>
          </a:p>
          <a:p>
            <a:pPr marL="171450" indent="-171450" algn="just">
              <a:buFont typeface="Arial" panose="020B0604020202020204" pitchFamily="34" charset="0"/>
              <a:buChar char="•"/>
            </a:pPr>
            <a:r>
              <a:rPr lang="en-US" sz="1200" dirty="0" err="1">
                <a:solidFill>
                  <a:schemeClr val="bg1"/>
                </a:solidFill>
                <a:latin typeface="Times New Roman" panose="02020603050405020304" pitchFamily="18" charset="0"/>
                <a:cs typeface="Times New Roman" panose="02020603050405020304" pitchFamily="18" charset="0"/>
              </a:rPr>
              <a:t>Livewellpei</a:t>
            </a:r>
            <a:r>
              <a:rPr lang="en-US" sz="1200" dirty="0">
                <a:solidFill>
                  <a:schemeClr val="bg1"/>
                </a:solidFill>
                <a:latin typeface="Times New Roman" panose="02020603050405020304" pitchFamily="18" charset="0"/>
                <a:cs typeface="Times New Roman" panose="02020603050405020304" pitchFamily="18" charset="0"/>
              </a:rPr>
              <a:t> (2025). What is the Ottawa Charter for Health Promotion? Viewed at:   https://www.livewellpei.ca/about/health-promotion/ottawa-charter (Viewed on: 30 June 2026).</a:t>
            </a:r>
          </a:p>
          <a:p>
            <a:pPr marL="171450" indent="-171450" algn="just">
              <a:buFont typeface="Arial" panose="020B0604020202020204" pitchFamily="34" charset="0"/>
              <a:buChar char="•"/>
            </a:pPr>
            <a:r>
              <a:rPr lang="en-US" sz="1200" dirty="0">
                <a:solidFill>
                  <a:schemeClr val="bg1"/>
                </a:solidFill>
                <a:latin typeface="Times New Roman" panose="02020603050405020304" pitchFamily="18" charset="0"/>
                <a:cs typeface="Times New Roman" panose="02020603050405020304" pitchFamily="18" charset="0"/>
              </a:rPr>
              <a:t>Shapiro Ben David, S., Romano, R., </a:t>
            </a:r>
            <a:r>
              <a:rPr lang="en-US" sz="1200" dirty="0" err="1">
                <a:solidFill>
                  <a:schemeClr val="bg1"/>
                </a:solidFill>
                <a:latin typeface="Times New Roman" panose="02020603050405020304" pitchFamily="18" charset="0"/>
                <a:cs typeface="Times New Roman" panose="02020603050405020304" pitchFamily="18" charset="0"/>
              </a:rPr>
              <a:t>Rahamim</a:t>
            </a:r>
            <a:r>
              <a:rPr lang="en-US" sz="1200" dirty="0">
                <a:solidFill>
                  <a:schemeClr val="bg1"/>
                </a:solidFill>
                <a:latin typeface="Times New Roman" panose="02020603050405020304" pitchFamily="18" charset="0"/>
                <a:cs typeface="Times New Roman" panose="02020603050405020304" pitchFamily="18" charset="0"/>
              </a:rPr>
              <a:t>-Cohen, D., </a:t>
            </a:r>
            <a:r>
              <a:rPr lang="en-US" sz="1200" dirty="0" err="1">
                <a:solidFill>
                  <a:schemeClr val="bg1"/>
                </a:solidFill>
                <a:latin typeface="Times New Roman" panose="02020603050405020304" pitchFamily="18" charset="0"/>
                <a:cs typeface="Times New Roman" panose="02020603050405020304" pitchFamily="18" charset="0"/>
              </a:rPr>
              <a:t>Azuri</a:t>
            </a:r>
            <a:r>
              <a:rPr lang="en-US" sz="1200" dirty="0">
                <a:solidFill>
                  <a:schemeClr val="bg1"/>
                </a:solidFill>
                <a:latin typeface="Times New Roman" panose="02020603050405020304" pitchFamily="18" charset="0"/>
                <a:cs typeface="Times New Roman" panose="02020603050405020304" pitchFamily="18" charset="0"/>
              </a:rPr>
              <a:t>, J., </a:t>
            </a:r>
            <a:r>
              <a:rPr lang="en-US" sz="1200" dirty="0" err="1">
                <a:solidFill>
                  <a:schemeClr val="bg1"/>
                </a:solidFill>
                <a:latin typeface="Times New Roman" panose="02020603050405020304" pitchFamily="18" charset="0"/>
                <a:cs typeface="Times New Roman" panose="02020603050405020304" pitchFamily="18" charset="0"/>
              </a:rPr>
              <a:t>Greenfeld</a:t>
            </a:r>
            <a:r>
              <a:rPr lang="en-US" sz="1200" dirty="0">
                <a:solidFill>
                  <a:schemeClr val="bg1"/>
                </a:solidFill>
                <a:latin typeface="Times New Roman" panose="02020603050405020304" pitchFamily="18" charset="0"/>
                <a:cs typeface="Times New Roman" panose="02020603050405020304" pitchFamily="18" charset="0"/>
              </a:rPr>
              <a:t>, S., </a:t>
            </a:r>
            <a:r>
              <a:rPr lang="en-US" sz="1200" dirty="0" err="1">
                <a:solidFill>
                  <a:schemeClr val="bg1"/>
                </a:solidFill>
                <a:latin typeface="Times New Roman" panose="02020603050405020304" pitchFamily="18" charset="0"/>
                <a:cs typeface="Times New Roman" panose="02020603050405020304" pitchFamily="18" charset="0"/>
              </a:rPr>
              <a:t>Gedassi</a:t>
            </a:r>
            <a:r>
              <a:rPr lang="en-US" sz="1200" dirty="0">
                <a:solidFill>
                  <a:schemeClr val="bg1"/>
                </a:solidFill>
                <a:latin typeface="Times New Roman" panose="02020603050405020304" pitchFamily="18" charset="0"/>
                <a:cs typeface="Times New Roman" panose="02020603050405020304" pitchFamily="18" charset="0"/>
              </a:rPr>
              <a:t>, B. and Lerner, U., (2025). AI driven decision support reduces antibiotic mismatches and inappropriate use in outpatient urinary tract infections. NPJ Digital Medicine, 8(1), p.61. Viewed at: https://www.nature.com/articles/s41746-024-01400-5 (Viewed on: 30 June 2026).</a:t>
            </a:r>
          </a:p>
          <a:p>
            <a:pPr marL="171450" indent="-171450" algn="just">
              <a:buFont typeface="Arial" panose="020B0604020202020204" pitchFamily="34" charset="0"/>
              <a:buChar char="•"/>
            </a:pPr>
            <a:r>
              <a:rPr lang="en-US" sz="1200" dirty="0" err="1">
                <a:solidFill>
                  <a:schemeClr val="bg1"/>
                </a:solidFill>
                <a:latin typeface="Times New Roman" panose="02020603050405020304" pitchFamily="18" charset="0"/>
                <a:cs typeface="Times New Roman" panose="02020603050405020304" pitchFamily="18" charset="0"/>
              </a:rPr>
              <a:t>Thecenterforimplementation</a:t>
            </a:r>
            <a:r>
              <a:rPr lang="en-US" sz="1200" dirty="0">
                <a:solidFill>
                  <a:schemeClr val="bg1"/>
                </a:solidFill>
                <a:latin typeface="Times New Roman" panose="02020603050405020304" pitchFamily="18" charset="0"/>
                <a:cs typeface="Times New Roman" panose="02020603050405020304" pitchFamily="18" charset="0"/>
              </a:rPr>
              <a:t> (2025). COM-B framework. Viewed at:   https://thecenterforimplementation.com/toolbox/com-b  (Viewed on: 30 June 2026).</a:t>
            </a:r>
          </a:p>
          <a:p>
            <a:pPr marL="171450" indent="-171450" algn="just">
              <a:buFont typeface="Arial" panose="020B0604020202020204" pitchFamily="34" charset="0"/>
              <a:buChar char="•"/>
            </a:pPr>
            <a:r>
              <a:rPr lang="en-US" sz="1200" dirty="0">
                <a:solidFill>
                  <a:schemeClr val="bg1"/>
                </a:solidFill>
                <a:latin typeface="Times New Roman" panose="02020603050405020304" pitchFamily="18" charset="0"/>
                <a:cs typeface="Times New Roman" panose="02020603050405020304" pitchFamily="18" charset="0"/>
              </a:rPr>
              <a:t>Thomas, S.L., </a:t>
            </a:r>
            <a:r>
              <a:rPr lang="en-US" sz="1200" dirty="0" err="1">
                <a:solidFill>
                  <a:schemeClr val="bg1"/>
                </a:solidFill>
                <a:latin typeface="Times New Roman" panose="02020603050405020304" pitchFamily="18" charset="0"/>
                <a:cs typeface="Times New Roman" panose="02020603050405020304" pitchFamily="18" charset="0"/>
              </a:rPr>
              <a:t>Kickbusch</a:t>
            </a:r>
            <a:r>
              <a:rPr lang="en-US" sz="1200" dirty="0">
                <a:solidFill>
                  <a:schemeClr val="bg1"/>
                </a:solidFill>
                <a:latin typeface="Times New Roman" panose="02020603050405020304" pitchFamily="18" charset="0"/>
                <a:cs typeface="Times New Roman" panose="02020603050405020304" pitchFamily="18" charset="0"/>
              </a:rPr>
              <a:t>, I., </a:t>
            </a:r>
            <a:r>
              <a:rPr lang="en-US" sz="1200" dirty="0" err="1">
                <a:solidFill>
                  <a:schemeClr val="bg1"/>
                </a:solidFill>
                <a:latin typeface="Times New Roman" panose="02020603050405020304" pitchFamily="18" charset="0"/>
                <a:cs typeface="Times New Roman" panose="02020603050405020304" pitchFamily="18" charset="0"/>
              </a:rPr>
              <a:t>Kökény</a:t>
            </a:r>
            <a:r>
              <a:rPr lang="en-US" sz="1200" dirty="0">
                <a:solidFill>
                  <a:schemeClr val="bg1"/>
                </a:solidFill>
                <a:latin typeface="Times New Roman" panose="02020603050405020304" pitchFamily="18" charset="0"/>
                <a:cs typeface="Times New Roman" panose="02020603050405020304" pitchFamily="18" charset="0"/>
              </a:rPr>
              <a:t>, M. and </a:t>
            </a:r>
            <a:r>
              <a:rPr lang="en-US" sz="1200" dirty="0" err="1">
                <a:solidFill>
                  <a:schemeClr val="bg1"/>
                </a:solidFill>
                <a:latin typeface="Times New Roman" panose="02020603050405020304" pitchFamily="18" charset="0"/>
                <a:cs typeface="Times New Roman" panose="02020603050405020304" pitchFamily="18" charset="0"/>
              </a:rPr>
              <a:t>Okan</a:t>
            </a:r>
            <a:r>
              <a:rPr lang="en-US" sz="1200" dirty="0">
                <a:solidFill>
                  <a:schemeClr val="bg1"/>
                </a:solidFill>
                <a:latin typeface="Times New Roman" panose="02020603050405020304" pitchFamily="18" charset="0"/>
                <a:cs typeface="Times New Roman" panose="02020603050405020304" pitchFamily="18" charset="0"/>
              </a:rPr>
              <a:t>, O., (2025). 40 years of the Ottawa charter for health promotion—reaffirming health for all. Health Promotion International, 40(4), p. daaf143.Viewed </a:t>
            </a:r>
            <a:r>
              <a:rPr lang="en-US" sz="1200" dirty="0" err="1">
                <a:solidFill>
                  <a:schemeClr val="bg1"/>
                </a:solidFill>
                <a:latin typeface="Times New Roman" panose="02020603050405020304" pitchFamily="18" charset="0"/>
                <a:cs typeface="Times New Roman" panose="02020603050405020304" pitchFamily="18" charset="0"/>
              </a:rPr>
              <a:t>at:https</a:t>
            </a:r>
            <a:r>
              <a:rPr lang="en-US" sz="1200" dirty="0">
                <a:solidFill>
                  <a:schemeClr val="bg1"/>
                </a:solidFill>
                <a:latin typeface="Times New Roman" panose="02020603050405020304" pitchFamily="18" charset="0"/>
                <a:cs typeface="Times New Roman" panose="02020603050405020304" pitchFamily="18" charset="0"/>
              </a:rPr>
              <a:t>://academic.oup.com/</a:t>
            </a:r>
            <a:r>
              <a:rPr lang="en-US" sz="1200" dirty="0" err="1">
                <a:solidFill>
                  <a:schemeClr val="bg1"/>
                </a:solidFill>
                <a:latin typeface="Times New Roman" panose="02020603050405020304" pitchFamily="18" charset="0"/>
                <a:cs typeface="Times New Roman" panose="02020603050405020304" pitchFamily="18" charset="0"/>
              </a:rPr>
              <a:t>heapro</a:t>
            </a:r>
            <a:r>
              <a:rPr lang="en-US" sz="1200" dirty="0">
                <a:solidFill>
                  <a:schemeClr val="bg1"/>
                </a:solidFill>
                <a:latin typeface="Times New Roman" panose="02020603050405020304" pitchFamily="18" charset="0"/>
                <a:cs typeface="Times New Roman" panose="02020603050405020304" pitchFamily="18" charset="0"/>
              </a:rPr>
              <a:t>/article/40/4/daaf143/8238707  (Viewed on: 30 June 2026).</a:t>
            </a:r>
          </a:p>
        </p:txBody>
      </p:sp>
    </p:spTree>
    <p:extLst>
      <p:ext uri="{BB962C8B-B14F-4D97-AF65-F5344CB8AC3E}">
        <p14:creationId xmlns:p14="http://schemas.microsoft.com/office/powerpoint/2010/main" val="2184027146"/>
      </p:ext>
    </p:extLst>
  </p:cSld>
  <p:clrMapOvr>
    <a:masterClrMapping/>
  </p:clrMapOvr>
</p:sld>
</file>

<file path=ppt/theme/theme1.xml><?xml version="1.0" encoding="utf-8"?>
<a:theme xmlns:a="http://schemas.openxmlformats.org/drawingml/2006/main" name="Berlin">
  <a:themeElements>
    <a:clrScheme name="Custom 2">
      <a:dk1>
        <a:sysClr val="windowText" lastClr="000000"/>
      </a:dk1>
      <a:lt1>
        <a:sysClr val="window" lastClr="FFFFFF"/>
      </a:lt1>
      <a:dk2>
        <a:srgbClr val="BCE1F7"/>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77</TotalTime>
  <Words>1101</Words>
  <Application>Microsoft Office PowerPoint</Application>
  <PresentationFormat>Widescreen</PresentationFormat>
  <Paragraphs>46</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Times New Roman</vt:lpstr>
      <vt:lpstr>Trebuchet MS</vt:lpstr>
      <vt:lpstr>Berlin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Prasanta  Hazra</dc:creator>
  <cp:lastModifiedBy>DELL</cp:lastModifiedBy>
  <cp:revision>21</cp:revision>
  <dcterms:created xsi:type="dcterms:W3CDTF">2026-05-11T08:18:36Z</dcterms:created>
  <dcterms:modified xsi:type="dcterms:W3CDTF">2026-07-01T22:31:54Z</dcterms:modified>
</cp:coreProperties>
</file>