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9" r:id="rId3"/>
    <p:sldId id="289" r:id="rId4"/>
    <p:sldId id="285" r:id="rId5"/>
    <p:sldId id="282" r:id="rId6"/>
    <p:sldId id="283" r:id="rId7"/>
    <p:sldId id="284" r:id="rId8"/>
    <p:sldId id="293" r:id="rId9"/>
    <p:sldId id="291" r:id="rId10"/>
    <p:sldId id="286" r:id="rId11"/>
    <p:sldId id="287" r:id="rId12"/>
    <p:sldId id="288" r:id="rId13"/>
    <p:sldId id="290" r:id="rId14"/>
    <p:sldId id="292" r:id="rId15"/>
    <p:sldId id="294" r:id="rId16"/>
    <p:sldId id="280" r:id="rId17"/>
    <p:sldId id="281" r:id="rId18"/>
    <p:sldId id="295" r:id="rId19"/>
    <p:sldId id="278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817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971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459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218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406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525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607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675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957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903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48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42655A-F38D-4D1D-861C-9842A602B5C1}" type="datetimeFigureOut">
              <a:rPr lang="en-US" smtClean="0"/>
              <a:t>7/30/2017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73514-F1C4-47C1-98CE-F60C0930DC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59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Managing Public Health UK Global– WK 1</a:t>
            </a:r>
            <a:endParaRPr lang="en-US" dirty="0"/>
          </a:p>
        </p:txBody>
      </p:sp>
      <p:pic>
        <p:nvPicPr>
          <p:cNvPr id="4" name="Picture 3" descr="Afbeeldingsresultaat voor university of wales trinity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265204"/>
            <a:ext cx="4248472" cy="13681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49621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Health System UK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National government</a:t>
            </a:r>
          </a:p>
          <a:p>
            <a:r>
              <a:rPr lang="en-GB" dirty="0" smtClean="0"/>
              <a:t>Public Health England</a:t>
            </a:r>
          </a:p>
          <a:p>
            <a:r>
              <a:rPr lang="en-GB" dirty="0" smtClean="0"/>
              <a:t>The NHS </a:t>
            </a:r>
          </a:p>
          <a:p>
            <a:r>
              <a:rPr lang="en-GB" dirty="0" smtClean="0"/>
              <a:t>Local government</a:t>
            </a:r>
          </a:p>
          <a:p>
            <a:r>
              <a:rPr lang="en-GB" dirty="0" smtClean="0"/>
              <a:t>Scientific and academic community</a:t>
            </a:r>
          </a:p>
          <a:p>
            <a:r>
              <a:rPr lang="en-GB" dirty="0" smtClean="0"/>
              <a:t>Global public health</a:t>
            </a:r>
          </a:p>
          <a:p>
            <a:r>
              <a:rPr lang="en-GB" dirty="0" smtClean="0"/>
              <a:t>Voluntary and community sector</a:t>
            </a:r>
          </a:p>
          <a:p>
            <a:r>
              <a:rPr lang="en-GB" dirty="0" smtClean="0"/>
              <a:t>Industry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825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health insights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Survey’s (Research)</a:t>
            </a:r>
            <a:endParaRPr lang="en-GB" sz="2000" dirty="0"/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UK</a:t>
            </a:r>
          </a:p>
          <a:p>
            <a:pPr lvl="1"/>
            <a:r>
              <a:rPr lang="en-GB" sz="2000" dirty="0" smtClean="0"/>
              <a:t>Census data (2011)</a:t>
            </a:r>
          </a:p>
          <a:p>
            <a:pPr lvl="1"/>
            <a:r>
              <a:rPr lang="en-GB" sz="2000" dirty="0"/>
              <a:t>Health Survey England </a:t>
            </a:r>
            <a:r>
              <a:rPr lang="en-GB" sz="2000" dirty="0" smtClean="0"/>
              <a:t>(HSE)</a:t>
            </a:r>
            <a:endParaRPr lang="en-GB" sz="2000" dirty="0"/>
          </a:p>
          <a:p>
            <a:pPr lvl="1"/>
            <a:r>
              <a:rPr lang="en-US" sz="2000" dirty="0"/>
              <a:t>Life Opportunities </a:t>
            </a:r>
            <a:r>
              <a:rPr lang="en-US" sz="2000" dirty="0" smtClean="0"/>
              <a:t>Survey</a:t>
            </a:r>
          </a:p>
          <a:p>
            <a:pPr lvl="1"/>
            <a:r>
              <a:rPr lang="en-US" sz="2000" dirty="0"/>
              <a:t>National Diet and Nutrition </a:t>
            </a:r>
            <a:r>
              <a:rPr lang="en-US" sz="2000" dirty="0" smtClean="0"/>
              <a:t>Survey </a:t>
            </a:r>
            <a:r>
              <a:rPr lang="en-US" sz="2000" dirty="0"/>
              <a:t>(NDNS)</a:t>
            </a:r>
            <a:endParaRPr lang="en-GB" sz="2000" dirty="0" smtClean="0"/>
          </a:p>
          <a:p>
            <a:pPr lvl="1"/>
            <a:r>
              <a:rPr lang="en-US" sz="2000" dirty="0"/>
              <a:t>Healthcare Commission patient surveys</a:t>
            </a:r>
            <a:r>
              <a:rPr lang="en-GB" sz="2000" dirty="0" smtClean="0"/>
              <a:t>….</a:t>
            </a:r>
          </a:p>
          <a:p>
            <a:pPr marL="0" lvl="1" indent="0">
              <a:buNone/>
            </a:pPr>
            <a:r>
              <a:rPr lang="en-GB" sz="2000" dirty="0" smtClean="0"/>
              <a:t>Global</a:t>
            </a:r>
          </a:p>
          <a:p>
            <a:pPr marL="342900" lvl="1" indent="-342900"/>
            <a:r>
              <a:rPr lang="en-US" sz="2000" dirty="0"/>
              <a:t>OECD Health </a:t>
            </a:r>
            <a:r>
              <a:rPr lang="en-US" sz="2000" dirty="0" smtClean="0"/>
              <a:t>Statistics</a:t>
            </a:r>
          </a:p>
          <a:p>
            <a:pPr marL="342900" lvl="1" indent="-342900"/>
            <a:r>
              <a:rPr lang="en-US" sz="2000" dirty="0"/>
              <a:t>World Bank Development </a:t>
            </a:r>
            <a:r>
              <a:rPr lang="en-US" sz="2000" dirty="0" smtClean="0"/>
              <a:t>Indicators</a:t>
            </a:r>
          </a:p>
          <a:p>
            <a:pPr marL="342900" lvl="1" indent="-342900"/>
            <a:r>
              <a:rPr lang="en-US" sz="2000" dirty="0"/>
              <a:t>Eurostat New Cronos</a:t>
            </a:r>
            <a:endParaRPr lang="en-US" sz="2000" dirty="0" smtClean="0"/>
          </a:p>
          <a:p>
            <a:pPr marL="342900" lvl="1" indent="-342900"/>
            <a:endParaRPr lang="en-GB" sz="2000" dirty="0"/>
          </a:p>
          <a:p>
            <a:pPr lvl="1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09730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of England</a:t>
            </a:r>
            <a:endParaRPr lang="en-US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2501106"/>
            <a:ext cx="6286500" cy="2724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2531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0"/>
            <a:ext cx="8892480" cy="612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0461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7920880" cy="6120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7098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7"/>
            <a:ext cx="8496944" cy="5688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59187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Afbeeldingsresultaat voor stop smoking cartoon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28800"/>
            <a:ext cx="4124473" cy="3277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383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8820472" cy="5577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8160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547688"/>
            <a:ext cx="8280920" cy="576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80595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71400"/>
            <a:ext cx="9252520" cy="72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46371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038" y="566738"/>
            <a:ext cx="7686426" cy="572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40043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8280920" cy="5577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53656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4"/>
            <a:ext cx="7776864" cy="5361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98852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76275"/>
            <a:ext cx="8748464" cy="550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84169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Strategies PHE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US" i="1" dirty="0"/>
              <a:t>Stoptober</a:t>
            </a:r>
            <a:r>
              <a:rPr lang="en-US" dirty="0"/>
              <a:t>, which asks people to give us smoking for one month, gets people to give up smoking at the same </a:t>
            </a:r>
            <a:r>
              <a:rPr lang="en-US" dirty="0" smtClean="0"/>
              <a:t>time</a:t>
            </a:r>
            <a:endParaRPr lang="en-US" dirty="0"/>
          </a:p>
          <a:p>
            <a:pPr lvl="0"/>
            <a:r>
              <a:rPr lang="en-US" i="1" dirty="0"/>
              <a:t>Chunking: 10 Minute Shake Up</a:t>
            </a:r>
            <a:r>
              <a:rPr lang="en-US" dirty="0"/>
              <a:t> through inspiring kids to do bursts of activity which help them to meet the daily recommended levels</a:t>
            </a:r>
          </a:p>
          <a:p>
            <a:pPr lvl="0"/>
            <a:r>
              <a:rPr lang="en-US" i="1" dirty="0"/>
              <a:t>Hyperbolic discounting</a:t>
            </a:r>
            <a:r>
              <a:rPr lang="en-US" dirty="0"/>
              <a:t>: Tobacco advertising focuses on the immediate impact of smoking through showing mutations forming as someone smokes a cigarette</a:t>
            </a:r>
          </a:p>
          <a:p>
            <a:pPr lvl="0"/>
            <a:r>
              <a:rPr lang="en-US" i="1" dirty="0"/>
              <a:t>Choice architecture: Change4Life Sugar Smart</a:t>
            </a:r>
            <a:r>
              <a:rPr lang="en-US" dirty="0"/>
              <a:t> campaign by highlighting products that are low in sugar on online shopping websites so that people are prompted to switch at the time of purchase</a:t>
            </a:r>
          </a:p>
          <a:p>
            <a:pPr lvl="0"/>
            <a:r>
              <a:rPr lang="en-US" i="1" dirty="0"/>
              <a:t>Heuristics: ACT FAST</a:t>
            </a:r>
            <a:r>
              <a:rPr lang="en-US" dirty="0"/>
              <a:t> stroke campaign by abbreviating symptoms to make them more memorable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4062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2616" y="-171400"/>
            <a:ext cx="11161240" cy="7344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56098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Strategies other stakeholders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We will continue to look into these next week.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8150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9659416" cy="4525963"/>
          </a:xfrm>
        </p:spPr>
        <p:txBody>
          <a:bodyPr/>
          <a:lstStyle/>
          <a:p>
            <a:endParaRPr lang="en-US" dirty="0" smtClean="0"/>
          </a:p>
          <a:p>
            <a:r>
              <a:rPr lang="en-GB" dirty="0" smtClean="0"/>
              <a:t>Annual report PHE 2015 – 2016</a:t>
            </a:r>
          </a:p>
          <a:p>
            <a:r>
              <a:rPr lang="en-GB" dirty="0" smtClean="0"/>
              <a:t>Strategic plan for the next four years PHE</a:t>
            </a:r>
          </a:p>
          <a:p>
            <a:r>
              <a:rPr lang="en-GB" dirty="0" smtClean="0"/>
              <a:t>NHS Mental Health services website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2860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229</Words>
  <Application>Microsoft Office PowerPoint</Application>
  <PresentationFormat>On-screen Show (4:3)</PresentationFormat>
  <Paragraphs>37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Office Theme</vt:lpstr>
      <vt:lpstr>PowerPoint Presentation</vt:lpstr>
      <vt:lpstr>Public Health System UK</vt:lpstr>
      <vt:lpstr>Public health insights</vt:lpstr>
      <vt:lpstr>Health of England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Strategies PHE</vt:lpstr>
      <vt:lpstr>PowerPoint Presentation</vt:lpstr>
      <vt:lpstr>Strategies other stakeholders</vt:lpstr>
      <vt:lpstr>Sources</vt:lpstr>
    </vt:vector>
  </TitlesOfParts>
  <Company>UCL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Diola Bijlhout</cp:lastModifiedBy>
  <cp:revision>56</cp:revision>
  <dcterms:created xsi:type="dcterms:W3CDTF">2017-06-22T14:40:19Z</dcterms:created>
  <dcterms:modified xsi:type="dcterms:W3CDTF">2017-07-30T12:42:41Z</dcterms:modified>
</cp:coreProperties>
</file>