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60" r:id="rId3"/>
    <p:sldId id="289" r:id="rId4"/>
    <p:sldId id="314" r:id="rId5"/>
    <p:sldId id="315" r:id="rId6"/>
    <p:sldId id="321" r:id="rId7"/>
    <p:sldId id="290" r:id="rId8"/>
    <p:sldId id="272" r:id="rId9"/>
    <p:sldId id="276" r:id="rId10"/>
    <p:sldId id="277" r:id="rId11"/>
    <p:sldId id="278" r:id="rId12"/>
    <p:sldId id="287" r:id="rId13"/>
    <p:sldId id="288" r:id="rId14"/>
    <p:sldId id="267" r:id="rId15"/>
    <p:sldId id="32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elen A Griffiths" initials="HAG" lastIdx="1" clrIdx="0">
    <p:extLst>
      <p:ext uri="{19B8F6BF-5375-455C-9EA6-DF929625EA0E}">
        <p15:presenceInfo xmlns:p15="http://schemas.microsoft.com/office/powerpoint/2012/main" userId="S-1-5-21-809251214-2178901256-4152538893-2957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6019" autoAdjust="0"/>
    <p:restoredTop sz="94660"/>
  </p:normalViewPr>
  <p:slideViewPr>
    <p:cSldViewPr snapToGrid="0">
      <p:cViewPr varScale="1">
        <p:scale>
          <a:sx n="42" d="100"/>
          <a:sy n="42" d="100"/>
        </p:scale>
        <p:origin x="53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DA804-F47C-404A-A96D-4785E85C5EEE}" type="datetimeFigureOut">
              <a:rPr lang="cy-GB" smtClean="0"/>
              <a:t>14/09/2021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6A662-2AC0-4D52-9FBC-25024103680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46247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imageslive.co.uk/free_stock_image/3d-hello-text-jpg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8349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88489-text-symbol-question-drawing-mark-free-download-png-hq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0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943" y="3405453"/>
            <a:ext cx="9448800" cy="1825096"/>
          </a:xfrm>
        </p:spPr>
        <p:txBody>
          <a:bodyPr>
            <a:normAutofit fontScale="90000"/>
          </a:bodyPr>
          <a:lstStyle/>
          <a:p>
            <a:r>
              <a:rPr lang="en-GB" sz="49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CYFLWYNIAD I ASTUDIAETHAU ADDYSG: Cynradd (TGCH)</a:t>
            </a:r>
            <a:br>
              <a:rPr lang="en-GB" sz="4900" b="1" dirty="0"/>
            </a:br>
            <a:br>
              <a:rPr lang="en-GB" sz="4900" b="1" dirty="0"/>
            </a:br>
            <a:r>
              <a:rPr lang="en-GB" sz="4900" b="1" dirty="0"/>
              <a:t>introduction to education studies: primary (IT)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University of Wales Trinity Saint David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0014" y="673403"/>
            <a:ext cx="2774681" cy="110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4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7745" y="764373"/>
            <a:ext cx="10148455" cy="1293028"/>
          </a:xfrm>
        </p:spPr>
        <p:txBody>
          <a:bodyPr/>
          <a:lstStyle/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CROESO </a:t>
            </a:r>
            <a:r>
              <a:rPr lang="en-GB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i</a:t>
            </a:r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lefel</a:t>
            </a:r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4</a:t>
            </a:r>
            <a:r>
              <a:rPr lang="en-GB" b="1" dirty="0"/>
              <a:t>/WELCOME to level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4135582" cy="402412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HEDDIW</a:t>
            </a:r>
          </a:p>
          <a:p>
            <a:r>
              <a:rPr lang="en-GB" dirty="0"/>
              <a:t>CROESO</a:t>
            </a:r>
          </a:p>
          <a:p>
            <a:r>
              <a:rPr lang="en-GB" dirty="0"/>
              <a:t>CYFLWYNIADAU</a:t>
            </a:r>
          </a:p>
          <a:p>
            <a:r>
              <a:rPr lang="en-GB" dirty="0"/>
              <a:t>MICROSOFT TEAMS</a:t>
            </a:r>
          </a:p>
          <a:p>
            <a:r>
              <a:rPr lang="en-GB" dirty="0"/>
              <a:t>MOODLE</a:t>
            </a:r>
          </a:p>
          <a:p>
            <a:r>
              <a:rPr lang="en-GB" dirty="0"/>
              <a:t>DYSGU CYFUNOL</a:t>
            </a:r>
          </a:p>
          <a:p>
            <a:r>
              <a:rPr lang="en-GB" dirty="0"/>
              <a:t>APIAU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500254" y="2208416"/>
            <a:ext cx="4135582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TODAY</a:t>
            </a:r>
          </a:p>
          <a:p>
            <a:r>
              <a:rPr lang="en-GB" dirty="0"/>
              <a:t>WELCOME</a:t>
            </a:r>
          </a:p>
          <a:p>
            <a:r>
              <a:rPr lang="en-GB" dirty="0"/>
              <a:t>INTRODUCTIONS</a:t>
            </a:r>
          </a:p>
          <a:p>
            <a:r>
              <a:rPr lang="en-GB" dirty="0"/>
              <a:t>MICROSOFT TEAMS</a:t>
            </a:r>
          </a:p>
          <a:p>
            <a:r>
              <a:rPr lang="en-GB" dirty="0"/>
              <a:t>MOODLE</a:t>
            </a:r>
          </a:p>
          <a:p>
            <a:r>
              <a:rPr lang="en-GB" dirty="0"/>
              <a:t>BLENDED LEARNING</a:t>
            </a:r>
          </a:p>
          <a:p>
            <a:r>
              <a:rPr lang="en-GB" dirty="0"/>
              <a:t>APPS</a:t>
            </a:r>
          </a:p>
          <a:p>
            <a:endParaRPr lang="en-GB" dirty="0"/>
          </a:p>
        </p:txBody>
      </p:sp>
      <p:pic>
        <p:nvPicPr>
          <p:cNvPr id="5" name="Picture 4" descr="University of Wales Trinity Saint David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7367" y="5277020"/>
            <a:ext cx="2774681" cy="110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817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8425E-CCB5-49AC-9ADB-6CFB049A0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5054" y="2405890"/>
            <a:ext cx="9448800" cy="1825096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5"/>
                </a:solidFill>
              </a:rPr>
              <a:t>Dau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 err="1">
                <a:solidFill>
                  <a:schemeClr val="accent5"/>
                </a:solidFill>
              </a:rPr>
              <a:t>wir</a:t>
            </a:r>
            <a:r>
              <a:rPr lang="en-GB" b="1" dirty="0">
                <a:solidFill>
                  <a:schemeClr val="accent5"/>
                </a:solidFill>
              </a:rPr>
              <a:t> ac un </a:t>
            </a:r>
            <a:r>
              <a:rPr lang="en-GB" b="1" dirty="0" err="1">
                <a:solidFill>
                  <a:schemeClr val="accent5"/>
                </a:solidFill>
              </a:rPr>
              <a:t>anwir</a:t>
            </a:r>
            <a:r>
              <a:rPr lang="en-GB" b="1" dirty="0">
                <a:solidFill>
                  <a:schemeClr val="accent5"/>
                </a:solidFill>
              </a:rPr>
              <a:t>!</a:t>
            </a:r>
            <a:br>
              <a:rPr lang="en-GB" dirty="0"/>
            </a:br>
            <a:r>
              <a:rPr lang="en-GB" b="1" dirty="0"/>
              <a:t>Two truths and a lie!</a:t>
            </a:r>
            <a:endParaRPr lang="cy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A4CA91-45DE-4F49-A4E2-D67C2C5645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92137" y="845858"/>
            <a:ext cx="4876800" cy="13380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F272D9-DF72-49C4-BF5B-DFE8011F6A02}"/>
              </a:ext>
            </a:extLst>
          </p:cNvPr>
          <p:cNvSpPr txBox="1"/>
          <p:nvPr/>
        </p:nvSpPr>
        <p:spPr>
          <a:xfrm>
            <a:off x="3657600" y="2068514"/>
            <a:ext cx="4876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900" dirty="0">
                <a:hlinkClick r:id="rId4" tooltip="https://creativecommons.org/licenses/by/3.0/"/>
              </a:rPr>
              <a:t>Y</a:t>
            </a:r>
            <a:endParaRPr lang="cy-GB" sz="900" dirty="0"/>
          </a:p>
        </p:txBody>
      </p:sp>
    </p:spTree>
    <p:extLst>
      <p:ext uri="{BB962C8B-B14F-4D97-AF65-F5344CB8AC3E}">
        <p14:creationId xmlns:p14="http://schemas.microsoft.com/office/powerpoint/2010/main" val="18190635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1257" y="335772"/>
            <a:ext cx="8610600" cy="1293028"/>
          </a:xfrm>
        </p:spPr>
        <p:txBody>
          <a:bodyPr/>
          <a:lstStyle/>
          <a:p>
            <a:r>
              <a:rPr lang="en-GB" dirty="0" err="1"/>
              <a:t>Aelodau</a:t>
            </a:r>
            <a:r>
              <a:rPr lang="en-GB" dirty="0"/>
              <a:t> Staff Members</a:t>
            </a:r>
          </a:p>
        </p:txBody>
      </p:sp>
      <p:pic>
        <p:nvPicPr>
          <p:cNvPr id="4" name="Content Placeholder 3" descr="Laura Hutchings | University of Wales Trinity Saint David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416"/>
          <a:stretch/>
        </p:blipFill>
        <p:spPr>
          <a:xfrm>
            <a:off x="555624" y="1724574"/>
            <a:ext cx="2269684" cy="2085412"/>
          </a:xfrm>
        </p:spPr>
      </p:pic>
      <p:pic>
        <p:nvPicPr>
          <p:cNvPr id="6" name="Picture 5" descr="Alison Murphy – The Conversation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7429" y="4328620"/>
            <a:ext cx="1804381" cy="180438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54" b="11778"/>
          <a:stretch/>
        </p:blipFill>
        <p:spPr>
          <a:xfrm>
            <a:off x="516573" y="4612221"/>
            <a:ext cx="1534158" cy="180438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621280" y="2444114"/>
            <a:ext cx="3474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Laura Hutchings</a:t>
            </a:r>
          </a:p>
          <a:p>
            <a:r>
              <a:rPr lang="en-GB" dirty="0"/>
              <a:t>laura.hutchings@uwtsd.ac.uk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231136" y="4725897"/>
            <a:ext cx="3474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Helen Griffiths</a:t>
            </a:r>
          </a:p>
          <a:p>
            <a:r>
              <a:rPr lang="en-GB" dirty="0"/>
              <a:t>helen.a.griffiths@uwtsd.ac.uk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220322" y="4709761"/>
            <a:ext cx="2971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Alison Murphy</a:t>
            </a:r>
          </a:p>
          <a:p>
            <a:r>
              <a:rPr lang="en-GB" dirty="0"/>
              <a:t>a.murphy@uwtsd.ac.uk</a:t>
            </a:r>
          </a:p>
        </p:txBody>
      </p:sp>
      <p:pic>
        <p:nvPicPr>
          <p:cNvPr id="1026" name="Picture 2" descr="May be an image of 1 person and outdoors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33" t="7437"/>
          <a:stretch/>
        </p:blipFill>
        <p:spPr bwMode="auto">
          <a:xfrm>
            <a:off x="6652997" y="1627189"/>
            <a:ext cx="1804381" cy="188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8639739" y="1951544"/>
            <a:ext cx="29716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Ross Phillips</a:t>
            </a:r>
          </a:p>
          <a:p>
            <a:r>
              <a:rPr lang="en-GB" dirty="0"/>
              <a:t>r.phillips@uwtsd.ac.uk</a:t>
            </a:r>
          </a:p>
        </p:txBody>
      </p:sp>
    </p:spTree>
    <p:extLst>
      <p:ext uri="{BB962C8B-B14F-4D97-AF65-F5344CB8AC3E}">
        <p14:creationId xmlns:p14="http://schemas.microsoft.com/office/powerpoint/2010/main" val="35595389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BE049-DE2A-42A6-A92F-BC360C7BC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chemeClr val="accent5"/>
                </a:solidFill>
              </a:rPr>
              <a:t>Dewch</a:t>
            </a:r>
            <a:r>
              <a:rPr lang="en-GB" b="1" dirty="0">
                <a:solidFill>
                  <a:schemeClr val="accent5"/>
                </a:solidFill>
              </a:rPr>
              <a:t> Â…</a:t>
            </a:r>
            <a:r>
              <a:rPr lang="en-GB" b="1" dirty="0"/>
              <a:t> / bring me…</a:t>
            </a:r>
            <a:endParaRPr lang="cy-GB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7ECE4F-D836-4A4F-9B68-5C906F537E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03634" y="2547378"/>
            <a:ext cx="6981969" cy="2591550"/>
          </a:xfrm>
        </p:spPr>
      </p:pic>
    </p:spTree>
    <p:extLst>
      <p:ext uri="{BB962C8B-B14F-4D97-AF65-F5344CB8AC3E}">
        <p14:creationId xmlns:p14="http://schemas.microsoft.com/office/powerpoint/2010/main" val="1328754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767" y="543188"/>
            <a:ext cx="8229600" cy="1143000"/>
          </a:xfrm>
        </p:spPr>
        <p:txBody>
          <a:bodyPr/>
          <a:lstStyle/>
          <a:p>
            <a:r>
              <a:rPr lang="en-GB" b="1" dirty="0" err="1">
                <a:solidFill>
                  <a:schemeClr val="accent5"/>
                </a:solidFill>
              </a:rPr>
              <a:t>Apiau</a:t>
            </a:r>
            <a:r>
              <a:rPr lang="en-GB" dirty="0"/>
              <a:t>/</a:t>
            </a:r>
            <a:r>
              <a:rPr lang="en-GB" b="1" dirty="0"/>
              <a:t>APPS</a:t>
            </a:r>
            <a:endParaRPr lang="en-GB" sz="2400" b="1" dirty="0"/>
          </a:p>
        </p:txBody>
      </p:sp>
      <p:pic>
        <p:nvPicPr>
          <p:cNvPr id="7" name="Content Placeholder 6" descr="App 9: Poll Everywhere | The 12 Apps of Christmas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3019" y="4383131"/>
            <a:ext cx="1650603" cy="1650603"/>
          </a:xfrm>
        </p:spPr>
      </p:pic>
      <p:pic>
        <p:nvPicPr>
          <p:cNvPr id="4" name="Picture 3" descr="Kurumsal Eğitmenin Dijital Alet Çantası - 1 Veri Toplama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5894" y="3679645"/>
            <a:ext cx="2090786" cy="1175021"/>
          </a:xfrm>
          <a:prstGeom prst="rect">
            <a:avLst/>
          </a:prstGeom>
        </p:spPr>
      </p:pic>
      <p:pic>
        <p:nvPicPr>
          <p:cNvPr id="8" name="Picture 7" descr="Kahoot equals easy, fun, gamified assessment | History Tech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23" y="3321141"/>
            <a:ext cx="2381250" cy="1533525"/>
          </a:xfrm>
          <a:prstGeom prst="rect">
            <a:avLst/>
          </a:prstGeom>
        </p:spPr>
      </p:pic>
      <p:pic>
        <p:nvPicPr>
          <p:cNvPr id="9" name="Picture 8" descr="SurveyMonkey. Your online Surveys. « IT Tools For Thought ...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8952" y="4759815"/>
            <a:ext cx="1397000" cy="1397000"/>
          </a:xfrm>
          <a:prstGeom prst="rect">
            <a:avLst/>
          </a:prstGeom>
        </p:spPr>
      </p:pic>
      <p:pic>
        <p:nvPicPr>
          <p:cNvPr id="10" name="Content Placeholder 3" descr="Resources – Sketch5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2601" y="1686188"/>
            <a:ext cx="2200835" cy="122513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7"/>
          <a:srcRect l="2606" t="32296" r="4925" b="5373"/>
          <a:stretch/>
        </p:blipFill>
        <p:spPr>
          <a:xfrm rot="301184">
            <a:off x="5704272" y="1680079"/>
            <a:ext cx="3770721" cy="1805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663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E5AD9-2866-46EA-B673-1FDE86685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7251" y="654644"/>
            <a:ext cx="8610600" cy="2472603"/>
          </a:xfrm>
        </p:spPr>
        <p:txBody>
          <a:bodyPr/>
          <a:lstStyle/>
          <a:p>
            <a:r>
              <a:rPr lang="en-GB" b="1" dirty="0">
                <a:solidFill>
                  <a:schemeClr val="accent5"/>
                </a:solidFill>
              </a:rPr>
              <a:t>Sesiwn </a:t>
            </a:r>
            <a:r>
              <a:rPr lang="en-GB" b="1" dirty="0" err="1">
                <a:solidFill>
                  <a:schemeClr val="accent5"/>
                </a:solidFill>
              </a:rPr>
              <a:t>cwestiwn</a:t>
            </a:r>
            <a:r>
              <a:rPr lang="en-GB" b="1" dirty="0">
                <a:solidFill>
                  <a:schemeClr val="accent5"/>
                </a:solidFill>
              </a:rPr>
              <a:t> ac ateb</a:t>
            </a:r>
            <a:br>
              <a:rPr lang="en-GB" b="1" dirty="0"/>
            </a:br>
            <a:r>
              <a:rPr lang="en-GB" b="1" dirty="0"/>
              <a:t>question and answer session</a:t>
            </a:r>
            <a:endParaRPr lang="cy-GB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C0D228-3C6C-4A98-BF65-2D1B112431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22402" y="2949103"/>
            <a:ext cx="5254542" cy="2921345"/>
          </a:xfrm>
        </p:spPr>
      </p:pic>
    </p:spTree>
    <p:extLst>
      <p:ext uri="{BB962C8B-B14F-4D97-AF65-F5344CB8AC3E}">
        <p14:creationId xmlns:p14="http://schemas.microsoft.com/office/powerpoint/2010/main" val="4045730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559" y="1006281"/>
            <a:ext cx="8610600" cy="1293028"/>
          </a:xfrm>
        </p:spPr>
        <p:txBody>
          <a:bodyPr/>
          <a:lstStyle/>
          <a:p>
            <a:r>
              <a:rPr lang="en-GB" b="1" dirty="0" err="1">
                <a:solidFill>
                  <a:srgbClr val="00B0F0"/>
                </a:solidFill>
              </a:rPr>
              <a:t>addysgu</a:t>
            </a:r>
            <a:r>
              <a:rPr lang="en-GB" b="1" dirty="0"/>
              <a:t>/teaching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9344" y="2101718"/>
            <a:ext cx="4795329" cy="3279752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4 sesiwn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</a:rPr>
              <a:t>yr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 wythnos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</a:rPr>
              <a:t>cyfystyr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 â 10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</a:rPr>
              <a:t>awr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 – </a:t>
            </a:r>
          </a:p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DYDD MAWRTH 9-12 ac 1-3 (AR Y CAMPWS)</a:t>
            </a:r>
          </a:p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DYDD MERCHER  9-12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 TEAMS</a:t>
            </a:r>
          </a:p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1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</a:rPr>
              <a:t>sesiwn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 ANNIBYNNOL o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</a:rPr>
              <a:t>ddwy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</a:rPr>
              <a:t>awr</a:t>
            </a:r>
            <a:endParaRPr lang="en-GB" sz="2400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en-GB" sz="24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512482" y="2101718"/>
            <a:ext cx="4993717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4 sessions per week totalling 10 hrs  – </a:t>
            </a:r>
          </a:p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TUESDAY 9-12 and 1-3 (ON CAMPUS)</a:t>
            </a:r>
          </a:p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WEDNESDAY 9-12 on TEAMS</a:t>
            </a:r>
          </a:p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1 two hour ASYNCHRONOUS session</a:t>
            </a:r>
          </a:p>
          <a:p>
            <a:endParaRPr lang="en-GB" sz="2400" dirty="0"/>
          </a:p>
        </p:txBody>
      </p:sp>
      <p:pic>
        <p:nvPicPr>
          <p:cNvPr id="6" name="Picture 5" descr="University of Wales Trinity Saint David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8159" y="441510"/>
            <a:ext cx="2246190" cy="8957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670547" y="5196646"/>
            <a:ext cx="7338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C00000"/>
                </a:solidFill>
              </a:rPr>
              <a:t>W1		2 campus/ 1 synchronous/ 1 asynchronous</a:t>
            </a:r>
          </a:p>
          <a:p>
            <a:r>
              <a:rPr lang="en-GB" sz="2000" b="1" dirty="0">
                <a:solidFill>
                  <a:srgbClr val="C00000"/>
                </a:solidFill>
              </a:rPr>
              <a:t>W2		2 campus/ 1 synchronous/ 1 asynchronous</a:t>
            </a:r>
          </a:p>
          <a:p>
            <a:r>
              <a:rPr lang="en-GB" sz="2000" b="1" dirty="0">
                <a:solidFill>
                  <a:srgbClr val="C00000"/>
                </a:solidFill>
              </a:rPr>
              <a:t>W3		2 campus/ 1 synchronous/ 1 asynchronous</a:t>
            </a:r>
          </a:p>
          <a:p>
            <a:r>
              <a:rPr lang="en-GB" sz="2000" b="1" dirty="0">
                <a:solidFill>
                  <a:srgbClr val="C00000"/>
                </a:solidFill>
              </a:rPr>
              <a:t>W4		wythnos </a:t>
            </a:r>
            <a:r>
              <a:rPr lang="en-GB" sz="2000" b="1" dirty="0" err="1">
                <a:solidFill>
                  <a:srgbClr val="C00000"/>
                </a:solidFill>
              </a:rPr>
              <a:t>asesiad</a:t>
            </a:r>
            <a:r>
              <a:rPr lang="en-GB" sz="2000" b="1" dirty="0">
                <a:solidFill>
                  <a:srgbClr val="C00000"/>
                </a:solidFill>
              </a:rPr>
              <a:t> / assessment week</a:t>
            </a:r>
          </a:p>
        </p:txBody>
      </p:sp>
      <p:pic>
        <p:nvPicPr>
          <p:cNvPr id="8" name="Picture 7" descr="Arrows Cycle Red · Free vector graphic on Pixaba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5383" y="4857319"/>
            <a:ext cx="1215008" cy="1268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020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9382" y="1650108"/>
            <a:ext cx="5593007" cy="5016699"/>
          </a:xfrm>
        </p:spPr>
        <p:txBody>
          <a:bodyPr>
            <a:normAutofit fontScale="92500" lnSpcReduction="20000"/>
          </a:bodyPr>
          <a:lstStyle/>
          <a:p>
            <a:r>
              <a:rPr lang="en-GB" sz="2000" b="1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BLOC 1 - </a:t>
            </a:r>
            <a:r>
              <a:rPr lang="en-GB" sz="20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ADDYSG: DDOE, HEDDIW AC YFORY (RP)</a:t>
            </a:r>
            <a:endParaRPr lang="en-GB" sz="2000" i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endParaRPr lang="en-GB" sz="2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BLOC 2 – </a:t>
            </a:r>
            <a:r>
              <a:rPr lang="en-GB" sz="2000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DYSGU YN Y CYFNOD DIGIDOL (RP)</a:t>
            </a:r>
            <a:endParaRPr lang="en-GB" sz="20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en-GB" sz="2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BLOC 3 – </a:t>
            </a:r>
            <a:r>
              <a:rPr lang="en-GB" sz="20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DAMCANIAETHAU DYSGU AC YMARFER (HG)</a:t>
            </a:r>
          </a:p>
          <a:p>
            <a:pPr marL="0" indent="0">
              <a:buNone/>
            </a:pPr>
            <a:endParaRPr lang="en-GB" sz="2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en-GB" sz="2000" b="1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BLOC 4 – </a:t>
            </a:r>
            <a:r>
              <a:rPr lang="en-GB" sz="2000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DATBLYGIAD AR DRAWS YR YSTOD OEDRAN (AM)</a:t>
            </a:r>
          </a:p>
          <a:p>
            <a:pPr marL="0" indent="0">
              <a:buNone/>
            </a:pPr>
            <a:endParaRPr lang="en-GB" sz="2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BLOC 5 – </a:t>
            </a:r>
            <a:r>
              <a:rPr lang="en-GB" sz="20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HERIAU CYFOES: GWNEUD GWAHANIAETH (HG)</a:t>
            </a:r>
          </a:p>
          <a:p>
            <a:pPr marL="0" indent="0">
              <a:buNone/>
            </a:pPr>
            <a:endParaRPr lang="en-GB" sz="2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BLOC 6 – </a:t>
            </a:r>
            <a:r>
              <a:rPr lang="en-GB" sz="20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PARCHU HAWLIAU A CHYNHWYSIANT CYMDEITHASOL (AM)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248742" y="1439776"/>
            <a:ext cx="5693875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i="1" dirty="0">
                <a:solidFill>
                  <a:prstClr val="black"/>
                </a:solidFill>
              </a:rPr>
              <a:t>BLOCK 1 </a:t>
            </a:r>
            <a:r>
              <a:rPr lang="en-GB" sz="2000" i="1" dirty="0">
                <a:solidFill>
                  <a:prstClr val="black"/>
                </a:solidFill>
              </a:rPr>
              <a:t>– </a:t>
            </a:r>
            <a:r>
              <a:rPr lang="en-GB" sz="2000" dirty="0">
                <a:solidFill>
                  <a:prstClr val="black"/>
                </a:solidFill>
              </a:rPr>
              <a:t>EDUCATION: PAST PRESENT AND FUTURE (RP)</a:t>
            </a:r>
          </a:p>
          <a:p>
            <a:pPr lvl="0"/>
            <a:r>
              <a:rPr lang="en-GB" sz="2000" dirty="0">
                <a:solidFill>
                  <a:prstClr val="black"/>
                </a:solidFill>
              </a:rPr>
              <a:t> </a:t>
            </a:r>
          </a:p>
          <a:p>
            <a:r>
              <a:rPr lang="en-GB" sz="2000" b="1" dirty="0">
                <a:solidFill>
                  <a:prstClr val="black"/>
                </a:solidFill>
              </a:rPr>
              <a:t>BLOCK 2 </a:t>
            </a:r>
            <a:r>
              <a:rPr lang="en-GB" sz="2000" dirty="0">
                <a:solidFill>
                  <a:prstClr val="black"/>
                </a:solidFill>
              </a:rPr>
              <a:t>– </a:t>
            </a:r>
            <a:r>
              <a:rPr lang="en-GB" sz="2000" i="1" dirty="0">
                <a:solidFill>
                  <a:prstClr val="black"/>
                </a:solidFill>
              </a:rPr>
              <a:t>LEARNING IN THE DIGITAL ERA (RP)</a:t>
            </a:r>
          </a:p>
          <a:p>
            <a:pPr lvl="0"/>
            <a:endParaRPr lang="en-GB" sz="2000" dirty="0">
              <a:solidFill>
                <a:prstClr val="black"/>
              </a:solidFill>
            </a:endParaRPr>
          </a:p>
          <a:p>
            <a:pPr lvl="0"/>
            <a:r>
              <a:rPr lang="en-GB" sz="2000" b="1" dirty="0">
                <a:solidFill>
                  <a:prstClr val="black"/>
                </a:solidFill>
              </a:rPr>
              <a:t>BLOCK 3 </a:t>
            </a:r>
            <a:r>
              <a:rPr lang="en-GB" sz="2000" dirty="0">
                <a:solidFill>
                  <a:prstClr val="black"/>
                </a:solidFill>
              </a:rPr>
              <a:t>– LEARNING THEORY AND PRACTICE (HG)</a:t>
            </a:r>
          </a:p>
          <a:p>
            <a:pPr lvl="0"/>
            <a:endParaRPr lang="en-GB" sz="2000" dirty="0">
              <a:solidFill>
                <a:prstClr val="black"/>
              </a:solidFill>
            </a:endParaRPr>
          </a:p>
          <a:p>
            <a:pPr lvl="0"/>
            <a:r>
              <a:rPr lang="en-GB" sz="2000" b="1" i="1" dirty="0">
                <a:solidFill>
                  <a:prstClr val="black"/>
                </a:solidFill>
              </a:rPr>
              <a:t>BLOCK 4 </a:t>
            </a:r>
            <a:r>
              <a:rPr lang="en-GB" sz="2000" i="1" dirty="0">
                <a:solidFill>
                  <a:prstClr val="black"/>
                </a:solidFill>
              </a:rPr>
              <a:t>– DEVELOPMENT ACROSS THE LIFESPAN (AM)</a:t>
            </a:r>
          </a:p>
          <a:p>
            <a:pPr lvl="0"/>
            <a:r>
              <a:rPr lang="en-GB" sz="2000" b="1" dirty="0">
                <a:solidFill>
                  <a:prstClr val="black"/>
                </a:solidFill>
              </a:rPr>
              <a:t> </a:t>
            </a:r>
          </a:p>
          <a:p>
            <a:pPr lvl="0"/>
            <a:r>
              <a:rPr lang="en-GB" sz="2000" b="1" dirty="0">
                <a:solidFill>
                  <a:prstClr val="black"/>
                </a:solidFill>
              </a:rPr>
              <a:t>BLOCK 5 </a:t>
            </a:r>
            <a:r>
              <a:rPr lang="en-GB" sz="2000" dirty="0">
                <a:solidFill>
                  <a:prstClr val="black"/>
                </a:solidFill>
              </a:rPr>
              <a:t>– </a:t>
            </a:r>
            <a:r>
              <a:rPr lang="en-GB" sz="2000" i="1" dirty="0">
                <a:solidFill>
                  <a:prstClr val="black"/>
                </a:solidFill>
              </a:rPr>
              <a:t>CONTEMPORARY CHALLENGES: MAKING A DIFFERENCE (HG) </a:t>
            </a:r>
            <a:endParaRPr lang="en-GB" sz="2000" dirty="0">
              <a:solidFill>
                <a:prstClr val="black"/>
              </a:solidFill>
            </a:endParaRPr>
          </a:p>
          <a:p>
            <a:pPr lvl="0"/>
            <a:endParaRPr lang="en-GB" sz="2000" dirty="0">
              <a:solidFill>
                <a:prstClr val="black"/>
              </a:solidFill>
            </a:endParaRPr>
          </a:p>
          <a:p>
            <a:pPr lvl="0"/>
            <a:r>
              <a:rPr lang="en-GB" sz="2000" b="1" dirty="0">
                <a:solidFill>
                  <a:prstClr val="black"/>
                </a:solidFill>
              </a:rPr>
              <a:t>BLOCK 6 </a:t>
            </a:r>
            <a:r>
              <a:rPr lang="en-GB" sz="2000" dirty="0">
                <a:solidFill>
                  <a:prstClr val="black"/>
                </a:solidFill>
              </a:rPr>
              <a:t>– RESPECTING RIGHTS AND SOCIAL INCLUSION  (AM)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50328" y="907421"/>
            <a:ext cx="6693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AMSERLEN BLWYDDYN 1</a:t>
            </a:r>
            <a:r>
              <a:rPr lang="en-GB" sz="2400" b="1" u="sng" dirty="0"/>
              <a:t>/YEAR 1 TIMETABLE</a:t>
            </a:r>
          </a:p>
        </p:txBody>
      </p:sp>
      <p:pic>
        <p:nvPicPr>
          <p:cNvPr id="7" name="Picture 6" descr="University of Wales Trinity Saint David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1127" y="459533"/>
            <a:ext cx="2246190" cy="89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948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1548046"/>
            <a:ext cx="10963275" cy="129302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MODYLAU PRIODOLEDDAU GRADDEDIGION</a:t>
            </a:r>
            <a:br>
              <a:rPr lang="en-GB" b="1" dirty="0">
                <a:solidFill>
                  <a:srgbClr val="00B0F0"/>
                </a:solidFill>
              </a:rPr>
            </a:br>
            <a:r>
              <a:rPr lang="en-GB" b="1" dirty="0"/>
              <a:t>GRADUATE ATTRIBUTE MODULES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2509" y="2902527"/>
            <a:ext cx="5763491" cy="368115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accent5"/>
                </a:solidFill>
              </a:rPr>
              <a:t>2 </a:t>
            </a:r>
            <a:r>
              <a:rPr lang="en-GB" b="1" dirty="0" err="1">
                <a:solidFill>
                  <a:schemeClr val="accent5"/>
                </a:solidFill>
              </a:rPr>
              <a:t>fodiwl</a:t>
            </a:r>
            <a:r>
              <a:rPr lang="en-GB" b="1" dirty="0">
                <a:solidFill>
                  <a:schemeClr val="accent5"/>
                </a:solidFill>
              </a:rPr>
              <a:t> L4</a:t>
            </a:r>
          </a:p>
          <a:p>
            <a:r>
              <a:rPr lang="en-GB" b="1" dirty="0">
                <a:solidFill>
                  <a:schemeClr val="accent5"/>
                </a:solidFill>
              </a:rPr>
              <a:t>Bloc 2 – Dysgu yn y </a:t>
            </a:r>
            <a:r>
              <a:rPr lang="en-GB" b="1" dirty="0" err="1">
                <a:solidFill>
                  <a:schemeClr val="accent5"/>
                </a:solidFill>
              </a:rPr>
              <a:t>Cyfnod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 err="1">
                <a:solidFill>
                  <a:schemeClr val="accent5"/>
                </a:solidFill>
              </a:rPr>
              <a:t>Digidol</a:t>
            </a:r>
            <a:endParaRPr lang="en-GB" b="1" dirty="0">
              <a:solidFill>
                <a:schemeClr val="accent5"/>
              </a:solidFill>
            </a:endParaRPr>
          </a:p>
          <a:p>
            <a:r>
              <a:rPr lang="en-GB" b="1" dirty="0">
                <a:solidFill>
                  <a:schemeClr val="accent5"/>
                </a:solidFill>
              </a:rPr>
              <a:t>Bloc 4 – </a:t>
            </a:r>
            <a:r>
              <a:rPr lang="en-GB" b="1" dirty="0" err="1">
                <a:solidFill>
                  <a:schemeClr val="accent5"/>
                </a:solidFill>
              </a:rPr>
              <a:t>Heriau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 err="1">
                <a:solidFill>
                  <a:schemeClr val="accent5"/>
                </a:solidFill>
              </a:rPr>
              <a:t>Cyfredol</a:t>
            </a:r>
            <a:r>
              <a:rPr lang="en-GB" b="1" dirty="0">
                <a:solidFill>
                  <a:schemeClr val="accent5"/>
                </a:solidFill>
              </a:rPr>
              <a:t>: </a:t>
            </a:r>
            <a:r>
              <a:rPr lang="en-GB" b="1" dirty="0" err="1">
                <a:solidFill>
                  <a:schemeClr val="accent5"/>
                </a:solidFill>
              </a:rPr>
              <a:t>Gwneud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 err="1">
                <a:solidFill>
                  <a:schemeClr val="accent5"/>
                </a:solidFill>
              </a:rPr>
              <a:t>Gwahaniaeth</a:t>
            </a:r>
            <a:endParaRPr lang="en-GB" b="1" dirty="0">
              <a:solidFill>
                <a:schemeClr val="accent5"/>
              </a:solidFill>
            </a:endParaRPr>
          </a:p>
          <a:p>
            <a:r>
              <a:rPr lang="en-GB" b="1" dirty="0" err="1">
                <a:solidFill>
                  <a:schemeClr val="accent5"/>
                </a:solidFill>
              </a:rPr>
              <a:t>Darpariaeth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 err="1">
                <a:solidFill>
                  <a:schemeClr val="accent5"/>
                </a:solidFill>
              </a:rPr>
              <a:t>ar-lein</a:t>
            </a:r>
            <a:r>
              <a:rPr lang="en-GB" b="1" dirty="0">
                <a:solidFill>
                  <a:schemeClr val="accent5"/>
                </a:solidFill>
              </a:rPr>
              <a:t> gyda </a:t>
            </a:r>
            <a:r>
              <a:rPr lang="en-GB" b="1" dirty="0" err="1">
                <a:solidFill>
                  <a:schemeClr val="accent5"/>
                </a:solidFill>
              </a:rPr>
              <a:t>chyflwyniad</a:t>
            </a:r>
            <a:r>
              <a:rPr lang="en-GB" b="1" dirty="0">
                <a:solidFill>
                  <a:schemeClr val="accent5"/>
                </a:solidFill>
              </a:rPr>
              <a:t> a </a:t>
            </a:r>
            <a:r>
              <a:rPr lang="en-GB" b="1" dirty="0" err="1">
                <a:solidFill>
                  <a:schemeClr val="accent5"/>
                </a:solidFill>
              </a:rPr>
              <a:t>seminarau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 err="1">
                <a:solidFill>
                  <a:schemeClr val="accent5"/>
                </a:solidFill>
              </a:rPr>
              <a:t>wyneb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 err="1">
                <a:solidFill>
                  <a:schemeClr val="accent5"/>
                </a:solidFill>
              </a:rPr>
              <a:t>i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 err="1">
                <a:solidFill>
                  <a:schemeClr val="accent5"/>
                </a:solidFill>
              </a:rPr>
              <a:t>wyneb</a:t>
            </a:r>
            <a:endParaRPr lang="en-GB" b="1" dirty="0">
              <a:solidFill>
                <a:schemeClr val="accent5"/>
              </a:solidFill>
            </a:endParaRPr>
          </a:p>
          <a:p>
            <a:r>
              <a:rPr lang="en-GB" b="1" dirty="0" err="1">
                <a:solidFill>
                  <a:schemeClr val="accent5"/>
                </a:solidFill>
              </a:rPr>
              <a:t>Arweiniad</a:t>
            </a:r>
            <a:r>
              <a:rPr lang="en-GB" b="1" dirty="0">
                <a:solidFill>
                  <a:schemeClr val="accent5"/>
                </a:solidFill>
              </a:rPr>
              <a:t> a </a:t>
            </a:r>
            <a:r>
              <a:rPr lang="en-GB" b="1" dirty="0" err="1">
                <a:solidFill>
                  <a:schemeClr val="accent5"/>
                </a:solidFill>
              </a:rPr>
              <a:t>goruchwyliaeth</a:t>
            </a:r>
            <a:r>
              <a:rPr lang="en-GB" b="1" dirty="0">
                <a:solidFill>
                  <a:schemeClr val="accent5"/>
                </a:solidFill>
              </a:rPr>
              <a:t> gan </a:t>
            </a:r>
            <a:r>
              <a:rPr lang="en-GB" b="1" dirty="0" err="1">
                <a:solidFill>
                  <a:schemeClr val="accent5"/>
                </a:solidFill>
              </a:rPr>
              <a:t>ddarlithydd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 err="1">
                <a:solidFill>
                  <a:schemeClr val="accent5"/>
                </a:solidFill>
              </a:rPr>
              <a:t>modiwl</a:t>
            </a:r>
            <a:endParaRPr lang="en-GB" b="1" dirty="0">
              <a:solidFill>
                <a:schemeClr val="accent5"/>
              </a:solidFill>
            </a:endParaRPr>
          </a:p>
          <a:p>
            <a:r>
              <a:rPr lang="en-GB" b="1" dirty="0" err="1">
                <a:solidFill>
                  <a:schemeClr val="accent5"/>
                </a:solidFill>
              </a:rPr>
              <a:t>Asesiad</a:t>
            </a:r>
            <a:r>
              <a:rPr lang="en-GB" b="1" dirty="0">
                <a:solidFill>
                  <a:schemeClr val="accent5"/>
                </a:solidFill>
              </a:rPr>
              <a:t>: </a:t>
            </a:r>
          </a:p>
          <a:p>
            <a:r>
              <a:rPr lang="en-GB" b="1" dirty="0">
                <a:solidFill>
                  <a:schemeClr val="accent5"/>
                </a:solidFill>
              </a:rPr>
              <a:t>50% </a:t>
            </a:r>
            <a:r>
              <a:rPr lang="en-GB" b="1" dirty="0" err="1">
                <a:solidFill>
                  <a:schemeClr val="accent5"/>
                </a:solidFill>
              </a:rPr>
              <a:t>Portffolio</a:t>
            </a:r>
            <a:r>
              <a:rPr lang="en-GB" b="1" dirty="0">
                <a:solidFill>
                  <a:schemeClr val="accent5"/>
                </a:solidFill>
              </a:rPr>
              <a:t> o waith a </a:t>
            </a:r>
            <a:r>
              <a:rPr lang="en-GB" b="1" dirty="0" err="1">
                <a:solidFill>
                  <a:schemeClr val="accent5"/>
                </a:solidFill>
              </a:rPr>
              <a:t>gwblheir</a:t>
            </a:r>
            <a:r>
              <a:rPr lang="en-GB" b="1" dirty="0">
                <a:solidFill>
                  <a:schemeClr val="accent5"/>
                </a:solidFill>
              </a:rPr>
              <a:t> wrth </a:t>
            </a:r>
            <a:r>
              <a:rPr lang="en-GB" b="1" dirty="0" err="1">
                <a:solidFill>
                  <a:schemeClr val="accent5"/>
                </a:solidFill>
              </a:rPr>
              <a:t>i</a:t>
            </a:r>
            <a:r>
              <a:rPr lang="en-GB" b="1" dirty="0">
                <a:solidFill>
                  <a:schemeClr val="accent5"/>
                </a:solidFill>
              </a:rPr>
              <a:t> chi </a:t>
            </a:r>
            <a:r>
              <a:rPr lang="en-GB" b="1" dirty="0" err="1">
                <a:solidFill>
                  <a:schemeClr val="accent5"/>
                </a:solidFill>
              </a:rPr>
              <a:t>gwblhau’r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 err="1">
                <a:solidFill>
                  <a:schemeClr val="accent5"/>
                </a:solidFill>
              </a:rPr>
              <a:t>modiwl</a:t>
            </a:r>
            <a:endParaRPr lang="en-GB" b="1" dirty="0">
              <a:solidFill>
                <a:schemeClr val="accent5"/>
              </a:solidFill>
            </a:endParaRPr>
          </a:p>
          <a:p>
            <a:r>
              <a:rPr lang="en-GB" b="1" dirty="0">
                <a:solidFill>
                  <a:schemeClr val="accent5"/>
                </a:solidFill>
              </a:rPr>
              <a:t>50% Cyflwyniad</a:t>
            </a:r>
          </a:p>
        </p:txBody>
      </p:sp>
      <p:pic>
        <p:nvPicPr>
          <p:cNvPr id="4" name="Picture 3" descr="University of Wales Trinity Saint David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6948" y="487136"/>
            <a:ext cx="2774681" cy="1106536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6272212" y="2902527"/>
            <a:ext cx="5432108" cy="368115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2 L4 modules</a:t>
            </a:r>
          </a:p>
          <a:p>
            <a:r>
              <a:rPr lang="en-GB" b="1" dirty="0"/>
              <a:t>Block 2 – Learning in the Digital Age</a:t>
            </a:r>
          </a:p>
          <a:p>
            <a:r>
              <a:rPr lang="en-GB" b="1" dirty="0"/>
              <a:t>Block 4 – Contemporary Challenges: Making a Difference</a:t>
            </a:r>
          </a:p>
          <a:p>
            <a:r>
              <a:rPr lang="en-GB" b="1" dirty="0"/>
              <a:t>Delivered online with face to face introduction and seminars</a:t>
            </a:r>
          </a:p>
          <a:p>
            <a:r>
              <a:rPr lang="en-GB" b="1" dirty="0"/>
              <a:t>Module lecturer guidance and supervision</a:t>
            </a:r>
          </a:p>
          <a:p>
            <a:r>
              <a:rPr lang="en-GB" b="1" dirty="0"/>
              <a:t>Assessment: </a:t>
            </a:r>
          </a:p>
          <a:p>
            <a:r>
              <a:rPr lang="en-GB" b="1" dirty="0"/>
              <a:t>50% Portfolio of work completed as you progress through the module</a:t>
            </a:r>
          </a:p>
          <a:p>
            <a:r>
              <a:rPr lang="en-GB" b="1" dirty="0"/>
              <a:t>50% Presentations</a:t>
            </a:r>
          </a:p>
        </p:txBody>
      </p:sp>
    </p:spTree>
    <p:extLst>
      <p:ext uri="{BB962C8B-B14F-4D97-AF65-F5344CB8AC3E}">
        <p14:creationId xmlns:p14="http://schemas.microsoft.com/office/powerpoint/2010/main" val="2236759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389" y="1114065"/>
            <a:ext cx="11387537" cy="1293028"/>
          </a:xfrm>
        </p:spPr>
        <p:txBody>
          <a:bodyPr>
            <a:normAutofit/>
          </a:bodyPr>
          <a:lstStyle/>
          <a:p>
            <a:r>
              <a:rPr lang="en-GB" b="1" dirty="0"/>
              <a:t> MICROSOFT TEAMS</a:t>
            </a:r>
          </a:p>
        </p:txBody>
      </p:sp>
      <p:pic>
        <p:nvPicPr>
          <p:cNvPr id="4" name="Content Placeholder 3" descr="Hortensius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39247">
            <a:off x="898978" y="2032998"/>
            <a:ext cx="3762900" cy="1314633"/>
          </a:xfrm>
        </p:spPr>
      </p:pic>
      <p:pic>
        <p:nvPicPr>
          <p:cNvPr id="5" name="Picture 4" descr="Teams – Number of simultaneous participants shown in video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24917">
            <a:off x="7467297" y="2620833"/>
            <a:ext cx="3465830" cy="1958148"/>
          </a:xfrm>
          <a:prstGeom prst="rect">
            <a:avLst/>
          </a:prstGeom>
        </p:spPr>
      </p:pic>
      <p:pic>
        <p:nvPicPr>
          <p:cNvPr id="6" name="Picture 5" descr="6 Security &amp; Compliance Features of Microsoft Teams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4104" y="3602335"/>
            <a:ext cx="3813449" cy="225629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89585" y="1915064"/>
            <a:ext cx="1627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TEAMS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269388" y="4451230"/>
            <a:ext cx="1930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CHAT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08060" y="5607170"/>
            <a:ext cx="1659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>
                    <a:lumMod val="75000"/>
                  </a:schemeClr>
                </a:solidFill>
              </a:rPr>
              <a:t>FILES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269388" y="5004391"/>
            <a:ext cx="1930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TEACHING AND        LEARNING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189745" y="2829464"/>
            <a:ext cx="20796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92D050"/>
                </a:solidFill>
              </a:rPr>
              <a:t>     APPS INTEGRATION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00664" y="4451230"/>
            <a:ext cx="1779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3"/>
                </a:solidFill>
              </a:rPr>
              <a:t>MESSAGING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10828" y="929399"/>
            <a:ext cx="1520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CALENDAR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00664" y="5004391"/>
            <a:ext cx="1779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C000"/>
                </a:solidFill>
              </a:rPr>
              <a:t>ASSIGNMENTS</a:t>
            </a:r>
          </a:p>
          <a:p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1759789" y="1298731"/>
            <a:ext cx="2398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BREAKOUT ROOMS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351034" y="5790999"/>
            <a:ext cx="1639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CHANNELS</a:t>
            </a:r>
          </a:p>
        </p:txBody>
      </p:sp>
      <p:pic>
        <p:nvPicPr>
          <p:cNvPr id="17" name="Picture 16" descr="University of Wales Trinity Saint David - Wikipedia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0212" y="259698"/>
            <a:ext cx="2230595" cy="889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06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File:Moodle-logo-large.jpg - Wikimedia Commons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8694" y="2057401"/>
            <a:ext cx="8405661" cy="2080401"/>
          </a:xfrm>
        </p:spPr>
      </p:pic>
    </p:spTree>
    <p:extLst>
      <p:ext uri="{BB962C8B-B14F-4D97-AF65-F5344CB8AC3E}">
        <p14:creationId xmlns:p14="http://schemas.microsoft.com/office/powerpoint/2010/main" val="10972858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45065" y="5353178"/>
            <a:ext cx="10735733" cy="1293028"/>
          </a:xfrm>
        </p:spPr>
        <p:txBody>
          <a:bodyPr/>
          <a:lstStyle/>
          <a:p>
            <a:r>
              <a:rPr lang="en-US" b="1" dirty="0"/>
              <a:t>Use the ‘raise hand’ or ‘chat’ features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189" y="3454400"/>
            <a:ext cx="3210821" cy="1964267"/>
          </a:xfr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134" y="2560108"/>
            <a:ext cx="3040591" cy="17885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61298" y="4518617"/>
            <a:ext cx="3619500" cy="1162050"/>
          </a:xfrm>
          <a:prstGeom prst="rect">
            <a:avLst/>
          </a:prstGeom>
        </p:spPr>
      </p:pic>
      <p:sp>
        <p:nvSpPr>
          <p:cNvPr id="6" name="Title 4"/>
          <p:cNvSpPr txBox="1">
            <a:spLocks/>
          </p:cNvSpPr>
          <p:nvPr/>
        </p:nvSpPr>
        <p:spPr>
          <a:xfrm>
            <a:off x="965199" y="1097154"/>
            <a:ext cx="10735733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rgbClr val="00B0F0"/>
                </a:solidFill>
              </a:rPr>
              <a:t>Unrhyw</a:t>
            </a:r>
            <a:r>
              <a:rPr lang="en-US" b="1" dirty="0">
                <a:solidFill>
                  <a:srgbClr val="00B0F0"/>
                </a:solidFill>
              </a:rPr>
              <a:t> </a:t>
            </a:r>
            <a:r>
              <a:rPr lang="en-US" b="1" dirty="0" err="1">
                <a:solidFill>
                  <a:srgbClr val="00B0F0"/>
                </a:solidFill>
              </a:rPr>
              <a:t>gwesTiynau</a:t>
            </a:r>
            <a:r>
              <a:rPr lang="en-US" b="1" dirty="0"/>
              <a:t>/any questions?</a:t>
            </a:r>
          </a:p>
        </p:txBody>
      </p:sp>
      <p:pic>
        <p:nvPicPr>
          <p:cNvPr id="8" name="Picture 7" descr="University of Wales Trinity Saint David - Wikipedia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7469" y="329828"/>
            <a:ext cx="2560297" cy="1021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8637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97336" y="2836666"/>
            <a:ext cx="5334000" cy="4024125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Ac yn </a:t>
            </a:r>
            <a:r>
              <a:rPr lang="en-GB" sz="2800" dirty="0" err="1"/>
              <a:t>olaf</a:t>
            </a:r>
            <a:r>
              <a:rPr lang="en-GB" sz="2800" dirty="0"/>
              <a:t>…….</a:t>
            </a:r>
          </a:p>
          <a:p>
            <a:endParaRPr lang="en-GB" sz="5400" b="1" i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54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PEIDIWCH</a:t>
            </a:r>
          </a:p>
          <a:p>
            <a:pPr marL="0" indent="0">
              <a:buNone/>
            </a:pPr>
            <a:r>
              <a:rPr lang="en-GB" sz="54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>Â</a:t>
            </a:r>
            <a:r>
              <a:rPr lang="en-GB" sz="54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PHOENI </a:t>
            </a:r>
          </a:p>
          <a:p>
            <a:pPr marL="0" indent="0">
              <a:buNone/>
            </a:pPr>
            <a:r>
              <a:rPr lang="en-GB" sz="54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NI YMA I’CH HELPU I LWYDDO !</a:t>
            </a:r>
            <a:endParaRPr lang="en-US" sz="54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444426" y="2578467"/>
            <a:ext cx="5334000" cy="4024125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And finally……..</a:t>
            </a:r>
          </a:p>
          <a:p>
            <a:pPr marL="0" indent="0">
              <a:buNone/>
            </a:pPr>
            <a:endParaRPr lang="en-GB" sz="6600" b="1" i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66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DON’T </a:t>
            </a:r>
            <a:r>
              <a:rPr lang="en-GB" sz="6600" b="1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WORRY WE’RE </a:t>
            </a:r>
            <a:r>
              <a:rPr lang="en-GB" sz="66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HERE TO HELP YOU SUCCEED!</a:t>
            </a:r>
            <a:endParaRPr lang="en-US" sz="66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 descr="University of Wales Trinity Saint David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9668" y="441510"/>
            <a:ext cx="2774681" cy="1106536"/>
          </a:xfrm>
          <a:prstGeom prst="rect">
            <a:avLst/>
          </a:prstGeom>
        </p:spPr>
      </p:pic>
      <p:pic>
        <p:nvPicPr>
          <p:cNvPr id="2" name="Picture 1" descr="Pharrell Williams Happy -minions - YouTub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8802" y="1548046"/>
            <a:ext cx="2945624" cy="1656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710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D9B6E-5850-4B57-9126-2898737C0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453477"/>
            <a:ext cx="8610600" cy="1293028"/>
          </a:xfrm>
        </p:spPr>
        <p:txBody>
          <a:bodyPr/>
          <a:lstStyle/>
          <a:p>
            <a:r>
              <a:rPr lang="en-GB" b="1" dirty="0" err="1">
                <a:solidFill>
                  <a:schemeClr val="accent5"/>
                </a:solidFill>
              </a:rPr>
              <a:t>Nesaf</a:t>
            </a:r>
            <a:r>
              <a:rPr lang="en-GB" b="1" dirty="0">
                <a:solidFill>
                  <a:schemeClr val="accent5"/>
                </a:solidFill>
              </a:rPr>
              <a:t>…</a:t>
            </a:r>
            <a:r>
              <a:rPr lang="en-GB" dirty="0"/>
              <a:t> / </a:t>
            </a:r>
            <a:r>
              <a:rPr lang="en-GB" b="1" dirty="0"/>
              <a:t>next…</a:t>
            </a:r>
            <a:endParaRPr lang="cy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F097E-35CB-4990-815C-B9E64DA22B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6344" y="1741082"/>
            <a:ext cx="5334000" cy="4663441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chemeClr val="accent5"/>
                </a:solidFill>
              </a:rPr>
              <a:t>11:20 – 12:00 </a:t>
            </a:r>
            <a:r>
              <a:rPr lang="en-GB" sz="2800" b="1" dirty="0"/>
              <a:t>Ross Phillips </a:t>
            </a:r>
            <a:r>
              <a:rPr lang="en-GB" sz="2800" b="1" dirty="0" err="1"/>
              <a:t>Cyflwyniad</a:t>
            </a:r>
            <a:r>
              <a:rPr lang="en-GB" sz="2800" b="1" dirty="0"/>
              <a:t> i’r </a:t>
            </a:r>
            <a:r>
              <a:rPr lang="en-GB" sz="2800" b="1" dirty="0" err="1"/>
              <a:t>Modiwl</a:t>
            </a:r>
            <a:r>
              <a:rPr lang="en-GB" sz="2800" b="1" dirty="0"/>
              <a:t> </a:t>
            </a:r>
            <a:r>
              <a:rPr lang="en-GB" sz="2800" b="1" dirty="0" err="1"/>
              <a:t>Priodoleddau</a:t>
            </a:r>
            <a:r>
              <a:rPr lang="en-GB" sz="2800" b="1" dirty="0"/>
              <a:t> </a:t>
            </a:r>
            <a:r>
              <a:rPr lang="en-GB" sz="2800" b="1" dirty="0" err="1"/>
              <a:t>Graddedigion</a:t>
            </a:r>
            <a:r>
              <a:rPr lang="en-GB" sz="2800" b="1" dirty="0"/>
              <a:t> (</a:t>
            </a:r>
            <a:r>
              <a:rPr lang="en-GB" sz="2800" b="1" dirty="0" err="1"/>
              <a:t>Dysgu</a:t>
            </a:r>
            <a:r>
              <a:rPr lang="en-GB" sz="2800" b="1" dirty="0"/>
              <a:t> yn </a:t>
            </a:r>
            <a:r>
              <a:rPr lang="en-GB" sz="2800" b="1" dirty="0" err="1"/>
              <a:t>yr</a:t>
            </a:r>
            <a:r>
              <a:rPr lang="en-GB" sz="2800" b="1" dirty="0"/>
              <a:t> Oes </a:t>
            </a:r>
            <a:r>
              <a:rPr lang="en-GB" sz="2800" b="1" dirty="0" err="1"/>
              <a:t>Ddigidol</a:t>
            </a:r>
            <a:r>
              <a:rPr lang="en-GB" sz="2800" b="1" dirty="0"/>
              <a:t>)</a:t>
            </a:r>
          </a:p>
          <a:p>
            <a:r>
              <a:rPr lang="en-GB" sz="2800" b="1" dirty="0">
                <a:solidFill>
                  <a:schemeClr val="accent5"/>
                </a:solidFill>
              </a:rPr>
              <a:t>12:00 – 12:55 </a:t>
            </a:r>
            <a:r>
              <a:rPr lang="en-GB" sz="2800" b="1" dirty="0" err="1"/>
              <a:t>Cinio</a:t>
            </a:r>
            <a:endParaRPr lang="en-GB" sz="2800" b="1" dirty="0"/>
          </a:p>
          <a:p>
            <a:r>
              <a:rPr lang="en-GB" sz="2800" b="1" dirty="0">
                <a:solidFill>
                  <a:schemeClr val="accent5"/>
                </a:solidFill>
              </a:rPr>
              <a:t>12:55 – 1:00 </a:t>
            </a:r>
            <a:r>
              <a:rPr lang="en-GB" sz="2800" b="1" dirty="0" err="1"/>
              <a:t>Logio</a:t>
            </a:r>
            <a:r>
              <a:rPr lang="en-GB" sz="2800" b="1" dirty="0"/>
              <a:t> i </a:t>
            </a:r>
            <a:r>
              <a:rPr lang="en-GB" sz="2800" b="1" dirty="0" err="1"/>
              <a:t>fewn</a:t>
            </a:r>
            <a:r>
              <a:rPr lang="en-GB" sz="2800" b="1" dirty="0"/>
              <a:t> i </a:t>
            </a:r>
            <a:r>
              <a:rPr lang="en-GB" sz="2800" b="1" dirty="0" err="1"/>
              <a:t>gael</a:t>
            </a:r>
            <a:r>
              <a:rPr lang="en-GB" sz="2800" b="1" dirty="0"/>
              <a:t> </a:t>
            </a:r>
            <a:r>
              <a:rPr lang="en-GB" sz="2800" b="1" dirty="0" err="1"/>
              <a:t>mynediad</a:t>
            </a:r>
            <a:r>
              <a:rPr lang="en-GB" sz="2800" b="1" dirty="0"/>
              <a:t> </a:t>
            </a:r>
            <a:r>
              <a:rPr lang="en-GB" sz="2800" b="1" dirty="0" err="1"/>
              <a:t>i</a:t>
            </a:r>
            <a:r>
              <a:rPr lang="en-GB" sz="2800" b="1" dirty="0"/>
              <a:t> </a:t>
            </a:r>
            <a:r>
              <a:rPr lang="en-GB" sz="2800" b="1" dirty="0" err="1"/>
              <a:t>sesiwn</a:t>
            </a:r>
            <a:r>
              <a:rPr lang="en-GB" sz="2800" b="1" dirty="0"/>
              <a:t> y </a:t>
            </a:r>
            <a:r>
              <a:rPr lang="en-GB" sz="2800" b="1" dirty="0" err="1"/>
              <a:t>prynhawn</a:t>
            </a:r>
            <a:endParaRPr lang="en-GB" sz="2800" b="1" dirty="0"/>
          </a:p>
          <a:p>
            <a:r>
              <a:rPr lang="en-GB" sz="2800" b="1" dirty="0">
                <a:solidFill>
                  <a:schemeClr val="accent5"/>
                </a:solidFill>
              </a:rPr>
              <a:t>1:00 – 2:00 </a:t>
            </a:r>
            <a:r>
              <a:rPr lang="en-GB" sz="2800" b="1" dirty="0"/>
              <a:t>Peter Duffield-Fuller, </a:t>
            </a:r>
            <a:r>
              <a:rPr lang="en-GB" sz="2800" b="1" dirty="0" err="1"/>
              <a:t>Llyfrgellydd</a:t>
            </a:r>
            <a:r>
              <a:rPr lang="en-GB" sz="2800" b="1" dirty="0"/>
              <a:t> </a:t>
            </a:r>
            <a:r>
              <a:rPr lang="en-GB" sz="2800" b="1" dirty="0" err="1"/>
              <a:t>Academaidd</a:t>
            </a:r>
            <a:r>
              <a:rPr lang="en-GB" sz="2800" b="1" dirty="0"/>
              <a:t> – </a:t>
            </a:r>
            <a:r>
              <a:rPr lang="en-GB" sz="2800" b="1" dirty="0" err="1"/>
              <a:t>Chwilio</a:t>
            </a:r>
            <a:r>
              <a:rPr lang="en-GB" sz="2800" b="1" dirty="0"/>
              <a:t> am a </a:t>
            </a:r>
            <a:r>
              <a:rPr lang="en-GB" sz="2800" b="1" dirty="0" err="1"/>
              <a:t>Defnyddio</a:t>
            </a:r>
            <a:r>
              <a:rPr lang="en-GB" sz="2800" b="1" dirty="0"/>
              <a:t> </a:t>
            </a:r>
            <a:r>
              <a:rPr lang="en-GB" sz="2800" b="1" dirty="0" err="1"/>
              <a:t>Gwybodaeth</a:t>
            </a:r>
            <a:endParaRPr lang="en-GB" sz="2800" b="1" dirty="0"/>
          </a:p>
          <a:p>
            <a:endParaRPr lang="en-GB" dirty="0"/>
          </a:p>
          <a:p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749E92-3E0E-42D8-AEFC-48B5B913C3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741081"/>
            <a:ext cx="5334000" cy="4663441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chemeClr val="accent5"/>
                </a:solidFill>
              </a:rPr>
              <a:t>11:20 – 12:00 </a:t>
            </a:r>
            <a:r>
              <a:rPr lang="en-GB" sz="2800" b="1" dirty="0"/>
              <a:t>Ross Phillips Introduction to Graduate Attributes Module (Learning in the Digital Era)</a:t>
            </a:r>
          </a:p>
          <a:p>
            <a:r>
              <a:rPr lang="en-GB" sz="2800" b="1" dirty="0">
                <a:solidFill>
                  <a:schemeClr val="accent5"/>
                </a:solidFill>
              </a:rPr>
              <a:t>12:00 – 12:55 </a:t>
            </a:r>
            <a:r>
              <a:rPr lang="en-GB" sz="2800" b="1" dirty="0"/>
              <a:t>Lunch</a:t>
            </a:r>
          </a:p>
          <a:p>
            <a:r>
              <a:rPr lang="en-GB" sz="2800" b="1" dirty="0">
                <a:solidFill>
                  <a:schemeClr val="accent5"/>
                </a:solidFill>
              </a:rPr>
              <a:t>12:55 – 1:00 </a:t>
            </a:r>
            <a:r>
              <a:rPr lang="en-GB" sz="2800" b="1" dirty="0"/>
              <a:t>Login in to access afternoon session</a:t>
            </a:r>
          </a:p>
          <a:p>
            <a:r>
              <a:rPr lang="en-GB" sz="2800" b="1" dirty="0">
                <a:solidFill>
                  <a:schemeClr val="accent5"/>
                </a:solidFill>
              </a:rPr>
              <a:t>1:00 – 2:00 </a:t>
            </a:r>
            <a:r>
              <a:rPr lang="en-GB" sz="2800" b="1" dirty="0"/>
              <a:t>Peter Duffield-Fuller, Academic Librarian – Looking for </a:t>
            </a:r>
            <a:r>
              <a:rPr lang="en-GB" sz="2800" b="1"/>
              <a:t>and Using Information</a:t>
            </a:r>
            <a:endParaRPr lang="en-GB" sz="2800" b="1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6125968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639</Words>
  <Application>Microsoft Office PowerPoint</Application>
  <PresentationFormat>Widescreen</PresentationFormat>
  <Paragraphs>113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Century Gothic</vt:lpstr>
      <vt:lpstr>Vapor Trail</vt:lpstr>
      <vt:lpstr>CYFLWYNIAD I ASTUDIAETHAU ADDYSG: Cynradd (TGCH)  introduction to education studies: primary (IT)</vt:lpstr>
      <vt:lpstr>CROESO i lefel 4/WELCOME to level 4</vt:lpstr>
      <vt:lpstr>Dau wir ac un anwir! Two truths and a lie!</vt:lpstr>
      <vt:lpstr>Aelodau Staff Members</vt:lpstr>
      <vt:lpstr>Dewch Â… / bring me…</vt:lpstr>
      <vt:lpstr>Apiau/APPS</vt:lpstr>
      <vt:lpstr>Sesiwn cwestiwn ac ateb question and answer session</vt:lpstr>
      <vt:lpstr>addysgu/teaching</vt:lpstr>
      <vt:lpstr>PowerPoint Presentation</vt:lpstr>
      <vt:lpstr>MODYLAU PRIODOLEDDAU GRADDEDIGION GRADUATE ATTRIBUTE MODULES</vt:lpstr>
      <vt:lpstr> MICROSOFT TEAMS</vt:lpstr>
      <vt:lpstr>PowerPoint Presentation</vt:lpstr>
      <vt:lpstr>Use the ‘raise hand’ or ‘chat’ features</vt:lpstr>
      <vt:lpstr>PowerPoint Presentation</vt:lpstr>
      <vt:lpstr>Nesaf… / next…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I ASTUDIAETHAU ADDYSG: Cynradd  and introduction to education studies: primary</dc:title>
  <dc:creator>Helen A Griffiths</dc:creator>
  <cp:lastModifiedBy>Helen Griffiths</cp:lastModifiedBy>
  <cp:revision>32</cp:revision>
  <dcterms:created xsi:type="dcterms:W3CDTF">2020-09-15T14:27:16Z</dcterms:created>
  <dcterms:modified xsi:type="dcterms:W3CDTF">2021-09-14T17:18:16Z</dcterms:modified>
</cp:coreProperties>
</file>