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63"/>
  </p:notesMasterIdLst>
  <p:sldIdLst>
    <p:sldId id="256" r:id="rId2"/>
    <p:sldId id="350" r:id="rId3"/>
    <p:sldId id="351" r:id="rId4"/>
    <p:sldId id="353" r:id="rId5"/>
    <p:sldId id="354" r:id="rId6"/>
    <p:sldId id="355" r:id="rId7"/>
    <p:sldId id="352" r:id="rId8"/>
    <p:sldId id="346" r:id="rId9"/>
    <p:sldId id="347" r:id="rId10"/>
    <p:sldId id="343" r:id="rId11"/>
    <p:sldId id="342" r:id="rId12"/>
    <p:sldId id="335" r:id="rId13"/>
    <p:sldId id="257" r:id="rId14"/>
    <p:sldId id="263" r:id="rId15"/>
    <p:sldId id="264" r:id="rId16"/>
    <p:sldId id="267" r:id="rId17"/>
    <p:sldId id="344" r:id="rId18"/>
    <p:sldId id="276" r:id="rId19"/>
    <p:sldId id="277" r:id="rId20"/>
    <p:sldId id="278" r:id="rId21"/>
    <p:sldId id="279" r:id="rId22"/>
    <p:sldId id="286" r:id="rId23"/>
    <p:sldId id="349" r:id="rId24"/>
    <p:sldId id="338" r:id="rId25"/>
    <p:sldId id="295" r:id="rId26"/>
    <p:sldId id="337" r:id="rId27"/>
    <p:sldId id="300" r:id="rId28"/>
    <p:sldId id="310" r:id="rId29"/>
    <p:sldId id="339" r:id="rId30"/>
    <p:sldId id="301" r:id="rId31"/>
    <p:sldId id="302" r:id="rId32"/>
    <p:sldId id="313" r:id="rId33"/>
    <p:sldId id="311" r:id="rId34"/>
    <p:sldId id="312" r:id="rId35"/>
    <p:sldId id="317" r:id="rId36"/>
    <p:sldId id="340" r:id="rId37"/>
    <p:sldId id="316" r:id="rId38"/>
    <p:sldId id="314" r:id="rId39"/>
    <p:sldId id="315" r:id="rId40"/>
    <p:sldId id="326" r:id="rId41"/>
    <p:sldId id="330" r:id="rId42"/>
    <p:sldId id="341" r:id="rId43"/>
    <p:sldId id="303" r:id="rId44"/>
    <p:sldId id="318" r:id="rId45"/>
    <p:sldId id="304" r:id="rId46"/>
    <p:sldId id="320" r:id="rId47"/>
    <p:sldId id="322" r:id="rId48"/>
    <p:sldId id="323" r:id="rId49"/>
    <p:sldId id="324" r:id="rId50"/>
    <p:sldId id="325" r:id="rId51"/>
    <p:sldId id="321" r:id="rId52"/>
    <p:sldId id="327" r:id="rId53"/>
    <p:sldId id="328" r:id="rId54"/>
    <p:sldId id="348" r:id="rId55"/>
    <p:sldId id="329" r:id="rId56"/>
    <p:sldId id="333" r:id="rId57"/>
    <p:sldId id="345" r:id="rId58"/>
    <p:sldId id="336" r:id="rId59"/>
    <p:sldId id="262" r:id="rId60"/>
    <p:sldId id="332" r:id="rId61"/>
    <p:sldId id="261"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306" y="5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0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550F97-08D9-4440-91AF-B78D108BBB81}" type="datetimeFigureOut">
              <a:rPr lang="en-GB" smtClean="0"/>
              <a:pPr/>
              <a:t>31/10/2017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7E4C5D-226C-4154-8DAB-0426EE84E13C}" type="slidenum">
              <a:rPr lang="en-GB" smtClean="0"/>
              <a:pPr/>
              <a:t>‹#›</a:t>
            </a:fld>
            <a:endParaRPr lang="en-GB"/>
          </a:p>
        </p:txBody>
      </p:sp>
    </p:spTree>
    <p:extLst>
      <p:ext uri="{BB962C8B-B14F-4D97-AF65-F5344CB8AC3E}">
        <p14:creationId xmlns:p14="http://schemas.microsoft.com/office/powerpoint/2010/main" val="4215835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5A5DA64-9830-406E-A8FC-85318B37467D}" type="datetimeFigureOut">
              <a:rPr lang="en-GB" smtClean="0"/>
              <a:pPr/>
              <a:t>31/10/2017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98B9C74-8364-4943-96E7-552FE315CC9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5A5DA64-9830-406E-A8FC-85318B37467D}" type="datetimeFigureOut">
              <a:rPr lang="en-GB" smtClean="0"/>
              <a:pPr/>
              <a:t>31/10/2017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98B9C74-8364-4943-96E7-552FE315CC9C}"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5A5DA64-9830-406E-A8FC-85318B37467D}" type="datetimeFigureOut">
              <a:rPr lang="en-GB" smtClean="0"/>
              <a:pPr/>
              <a:t>31/10/2017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98B9C74-8364-4943-96E7-552FE315CC9C}"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5A5DA64-9830-406E-A8FC-85318B37467D}" type="datetimeFigureOut">
              <a:rPr lang="en-GB" smtClean="0"/>
              <a:pPr/>
              <a:t>31/10/2017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98B9C74-8364-4943-96E7-552FE315CC9C}"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5A5DA64-9830-406E-A8FC-85318B37467D}" type="datetimeFigureOut">
              <a:rPr lang="en-GB" smtClean="0"/>
              <a:pPr/>
              <a:t>31/10/2017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5A5DA64-9830-406E-A8FC-85318B37467D}" type="datetimeFigureOut">
              <a:rPr lang="en-GB" smtClean="0"/>
              <a:pPr/>
              <a:t>31/10/2017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98B9C74-8364-4943-96E7-552FE315CC9C}"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5A5DA64-9830-406E-A8FC-85318B37467D}" type="datetimeFigureOut">
              <a:rPr lang="en-GB" smtClean="0"/>
              <a:pPr/>
              <a:t>31/10/2017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5A5DA64-9830-406E-A8FC-85318B37467D}" type="datetimeFigureOut">
              <a:rPr lang="en-GB" smtClean="0"/>
              <a:pPr/>
              <a:t>31/10/2017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5A5DA64-9830-406E-A8FC-85318B37467D}" type="datetimeFigureOut">
              <a:rPr lang="en-GB" smtClean="0"/>
              <a:pPr/>
              <a:t>31/10/2017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98B9C74-8364-4943-96E7-552FE315CC9C}"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5A5DA64-9830-406E-A8FC-85318B37467D}" type="datetimeFigureOut">
              <a:rPr lang="en-GB" smtClean="0"/>
              <a:pPr/>
              <a:t>31/10/2017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5A5DA64-9830-406E-A8FC-85318B37467D}" type="datetimeFigureOut">
              <a:rPr lang="en-GB" smtClean="0"/>
              <a:pPr/>
              <a:t>31/10/2017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98B9C74-8364-4943-96E7-552FE315CC9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5A5DA64-9830-406E-A8FC-85318B37467D}" type="datetimeFigureOut">
              <a:rPr lang="en-GB" smtClean="0"/>
              <a:pPr/>
              <a:t>31/10/2017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98B9C74-8364-4943-96E7-552FE315CC9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business-fundas.com/wp-content/uploads/2011/04/product-life-cycle.jpg"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www.marketingteacher.com/image/content/plc_lesson.gif" TargetMode="External"/><Relationship Id="rId4" Type="http://schemas.openxmlformats.org/officeDocument/2006/relationships/image" Target="../media/image5.gif"/></Relationships>
</file>

<file path=ppt/slides/_rels/slide10.xml.rels><?xml version="1.0" encoding="UTF-8" standalone="yes"?>
<Relationships xmlns="http://schemas.openxmlformats.org/package/2006/relationships"><Relationship Id="rId2" Type="http://schemas.openxmlformats.org/officeDocument/2006/relationships/hyperlink" Target="http://www.pmi.org/About-Us/About-Us-What-is-Project-Management.asp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businessballs.com/brainstorming.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img.blackberryos.com/bbos-images/2011/Dakota-Product-Specification-Sheet-1-53u.png" TargetMode="External"/><Relationship Id="rId3" Type="http://schemas.openxmlformats.org/officeDocument/2006/relationships/hyperlink" Target="http://www.cleardesignuk.com/design-brief.html" TargetMode="External"/><Relationship Id="rId7" Type="http://schemas.openxmlformats.org/officeDocument/2006/relationships/hyperlink" Target="http://www.threespeech.com/blog/wp-content/uploads/2007/01/PS3%20Hardware.jpg" TargetMode="External"/><Relationship Id="rId2" Type="http://schemas.openxmlformats.org/officeDocument/2006/relationships/hyperlink" Target="http://en.wikipedia.org/wiki/Design_brief" TargetMode="External"/><Relationship Id="rId1" Type="http://schemas.openxmlformats.org/officeDocument/2006/relationships/slideLayout" Target="../slideLayouts/slideLayout2.xml"/><Relationship Id="rId6" Type="http://schemas.openxmlformats.org/officeDocument/2006/relationships/hyperlink" Target="pics" TargetMode="External"/><Relationship Id="rId5" Type="http://schemas.openxmlformats.org/officeDocument/2006/relationships/hyperlink" Target="http://4.bp.blogspot.com/_Yku9c3jhGRU/TIbdI5fg-lI/AAAAAAAAAAs/x7KLeZZH4EI/s1600/briefss.jpg" TargetMode="External"/><Relationship Id="rId4" Type="http://schemas.openxmlformats.org/officeDocument/2006/relationships/hyperlink" Target="http://2.bp.blogspot.com/-LEFXCd0fJ8c/T6zQbmilbUI/AAAAAAAAABo/Qr7mZDRkB-M/s1600/design+brief12_Page_1.jpg"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businessballs.com/brainstorming.ht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businessballs.com/acronyms.ht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earchcio.techtarget.com/definition/project-scope" TargetMode="External"/><Relationship Id="rId2" Type="http://schemas.openxmlformats.org/officeDocument/2006/relationships/hyperlink" Target="http://en.wikipedia.org/wiki/Scope_(project_managemen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en.wikipedia.org/wiki/SMART_criteria"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en.wikipedia.org/wiki/Prudence" TargetMode="External"/><Relationship Id="rId2" Type="http://schemas.openxmlformats.org/officeDocument/2006/relationships/hyperlink" Target="http://www.thefreedictionary.com/prudenc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google.co.uk/search?q=waterfall+model&amp;ie=utf-8&amp;oe=utf-8&amp;rls=org.mozilla:en-US:official&amp;client=firefox-a&amp;gws_rd=cr&amp;ei=h2B6UorKJYTX7Aaxt4G4Dg"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blog.officetimeline.com/wp-content/uploads/2013/06/214.pn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www.ganttic.com/tour" TargetMode="External"/><Relationship Id="rId3" Type="http://schemas.openxmlformats.org/officeDocument/2006/relationships/hyperlink" Target="http://bit.ly/18Ve2Ec" TargetMode="External"/><Relationship Id="rId7" Type="http://schemas.openxmlformats.org/officeDocument/2006/relationships/hyperlink" Target="http://gantter.com/" TargetMode="External"/><Relationship Id="rId2" Type="http://schemas.openxmlformats.org/officeDocument/2006/relationships/hyperlink" Target="http://teamgantt.com/tour/" TargetMode="External"/><Relationship Id="rId1" Type="http://schemas.openxmlformats.org/officeDocument/2006/relationships/slideLayout" Target="../slideLayouts/slideLayout2.xml"/><Relationship Id="rId6" Type="http://schemas.openxmlformats.org/officeDocument/2006/relationships/hyperlink" Target="http://www.zoho.com/projects/gantt-charts.html" TargetMode="External"/><Relationship Id="rId11" Type="http://schemas.openxmlformats.org/officeDocument/2006/relationships/hyperlink" Target="http://www.officetooltips.com/excel/tips/creating_a_gantt_chart.html" TargetMode="External"/><Relationship Id="rId5" Type="http://schemas.openxmlformats.org/officeDocument/2006/relationships/hyperlink" Target="http://www.tomsplanner.com/software/project-planning/tour.aspx" TargetMode="External"/><Relationship Id="rId10" Type="http://schemas.openxmlformats.org/officeDocument/2006/relationships/hyperlink" Target="http://office.microsoft.com/en-gb/project/" TargetMode="External"/><Relationship Id="rId4" Type="http://schemas.openxmlformats.org/officeDocument/2006/relationships/hyperlink" Target="http://www.tomsplanner.com/" TargetMode="External"/><Relationship Id="rId9" Type="http://schemas.openxmlformats.org/officeDocument/2006/relationships/hyperlink" Target="http://creately.com/Gantt-Chart-Software"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blogwall.wdfiles.com/local--files/project-plan/project_plan.jpg" TargetMode="External"/><Relationship Id="rId2" Type="http://schemas.openxmlformats.org/officeDocument/2006/relationships/hyperlink" Target="http://www.mareeba.co.uk/blog/wp-content/uploads/2010/11/CRM-project-plan-2.jpg" TargetMode="External"/><Relationship Id="rId1" Type="http://schemas.openxmlformats.org/officeDocument/2006/relationships/slideLayout" Target="../slideLayouts/slideLayout2.xml"/><Relationship Id="rId6" Type="http://schemas.openxmlformats.org/officeDocument/2006/relationships/hyperlink" Target="https://www.google.co.uk/search?q=project+plan&amp;client=firefox-a&amp;hs=3bh&amp;rls=org.mozilla:en-US:official&amp;source=lnms&amp;tbm=isch&amp;sa=X&amp;ei=w-h4UoGdDvGV7AbJ04GYDw&amp;ved=0CAkQ_AUoAQ&amp;biw=1366&amp;bih=645" TargetMode="External"/><Relationship Id="rId5" Type="http://schemas.openxmlformats.org/officeDocument/2006/relationships/hyperlink" Target="http://edge.rit.edu/content/P08404/public/Docs/MSD%20II%20Project%20Plan%202_24.PNG" TargetMode="External"/><Relationship Id="rId4" Type="http://schemas.openxmlformats.org/officeDocument/2006/relationships/hyperlink" Target="http://www.you-jamaica.com/MAndESystem/MEGraphics/Project%20Plan.png"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creately.com/Gantt-Chart-Software" TargetMode="External"/><Relationship Id="rId3" Type="http://schemas.openxmlformats.org/officeDocument/2006/relationships/hyperlink" Target="http://bit.ly/18Ve2Ec" TargetMode="External"/><Relationship Id="rId7" Type="http://schemas.openxmlformats.org/officeDocument/2006/relationships/hyperlink" Target="http://www.ganttic.com/tour" TargetMode="External"/><Relationship Id="rId2" Type="http://schemas.openxmlformats.org/officeDocument/2006/relationships/hyperlink" Target="http://teamgantt.com/tour/" TargetMode="External"/><Relationship Id="rId1" Type="http://schemas.openxmlformats.org/officeDocument/2006/relationships/slideLayout" Target="../slideLayouts/slideLayout2.xml"/><Relationship Id="rId6" Type="http://schemas.openxmlformats.org/officeDocument/2006/relationships/hyperlink" Target="http://gantter.com/" TargetMode="External"/><Relationship Id="rId5" Type="http://schemas.openxmlformats.org/officeDocument/2006/relationships/hyperlink" Target="http://www.zoho.com/projects/gantt-charts.html" TargetMode="External"/><Relationship Id="rId4" Type="http://schemas.openxmlformats.org/officeDocument/2006/relationships/hyperlink" Target="http://www.tomsplanner.com/"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en.wikipedia.org/wiki/Program_Evaluation_and_Review_Technique"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businessballs.com/project.htm"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www.google.co.uk/search?q=Fishbone+diagrams&amp;ie=utf-8&amp;oe=utf-8&amp;rls=org.mozilla:en-US:official&amp;client=firefox-a&amp;gws_rd=cr&amp;ei=jjd6UoT1EKir7AaFlYGYDA"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basecamp.com/?source=37signals+home&amp;__utma=1.202009875.1383736259.1383736259.1383736259.1&amp;__utmb=1.6.10.1383736259&amp;__utmc=1&amp;__utmx=-&amp;__utmz=1.1383736259.1.1.utmcsr=google|utmccn=(organic)|utmcmd=organic|utmctr=(not%20provided)&amp;__utmv=-&amp;__ut" TargetMode="External"/><Relationship Id="rId2" Type="http://schemas.openxmlformats.org/officeDocument/2006/relationships/hyperlink" Target="http://evernote.com/"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projectplace.com/?gclid=CPSiktDTyLoCFfDJtAodKjUAxA" TargetMode="External"/><Relationship Id="rId2" Type="http://schemas.openxmlformats.org/officeDocument/2006/relationships/hyperlink" Target="https://basecamp.com/"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www.businessballs.com/project.htm"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www.businessballs.com/project-sponsorship.htm" TargetMode="External"/><Relationship Id="rId2" Type="http://schemas.openxmlformats.org/officeDocument/2006/relationships/hyperlink" Target="http://www.businessballs.com/project.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24744"/>
            <a:ext cx="7772400" cy="1316359"/>
          </a:xfrm>
        </p:spPr>
        <p:txBody>
          <a:bodyPr>
            <a:normAutofit fontScale="90000"/>
          </a:bodyPr>
          <a:lstStyle/>
          <a:p>
            <a:pPr algn="ctr"/>
            <a:r>
              <a:rPr lang="en-GB" sz="4000" b="0" dirty="0" smtClean="0">
                <a:effectLst/>
              </a:rPr>
              <a:t>Introduction to</a:t>
            </a:r>
            <a:r>
              <a:rPr lang="en-GB" dirty="0" smtClean="0"/>
              <a:t/>
            </a:r>
            <a:br>
              <a:rPr lang="en-GB" dirty="0" smtClean="0"/>
            </a:br>
            <a:r>
              <a:rPr lang="en-GB" dirty="0" smtClean="0"/>
              <a:t>Project </a:t>
            </a:r>
            <a:r>
              <a:rPr lang="en-GB" dirty="0" smtClean="0"/>
              <a:t>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
        <p:nvSpPr>
          <p:cNvPr id="4" name="Title 1"/>
          <p:cNvSpPr txBox="1">
            <a:spLocks/>
          </p:cNvSpPr>
          <p:nvPr/>
        </p:nvSpPr>
        <p:spPr>
          <a:xfrm>
            <a:off x="835968" y="5497017"/>
            <a:ext cx="7772400" cy="956319"/>
          </a:xfrm>
          <a:prstGeom prst="rect">
            <a:avLst/>
          </a:prstGeom>
        </p:spPr>
        <p:txBody>
          <a:bodyPr vert="horz" anchor="b">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Part</a:t>
            </a:r>
            <a:r>
              <a:rPr kumimoji="0" lang="en-GB" sz="4800" b="1" i="0" u="sng" strike="noStrike" kern="1200" cap="none" spc="0" normalizeH="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 1</a:t>
            </a:r>
            <a:endPar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Project Management?</a:t>
            </a:r>
            <a:endParaRPr lang="en-GB" dirty="0"/>
          </a:p>
        </p:txBody>
      </p:sp>
      <p:sp>
        <p:nvSpPr>
          <p:cNvPr id="3" name="Title 2"/>
          <p:cNvSpPr>
            <a:spLocks noGrp="1"/>
          </p:cNvSpPr>
          <p:nvPr>
            <p:ph type="title"/>
          </p:nvPr>
        </p:nvSpPr>
        <p:spPr/>
        <p:txBody>
          <a:bodyPr/>
          <a:lstStyle/>
          <a:p>
            <a:r>
              <a:rPr lang="en-GB" dirty="0" smtClean="0"/>
              <a:t>Project Management</a:t>
            </a:r>
            <a:endParaRPr lang="en-GB" dirty="0"/>
          </a:p>
        </p:txBody>
      </p:sp>
    </p:spTree>
    <p:extLst>
      <p:ext uri="{BB962C8B-B14F-4D97-AF65-F5344CB8AC3E}">
        <p14:creationId xmlns:p14="http://schemas.microsoft.com/office/powerpoint/2010/main" val="4113472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the </a:t>
            </a:r>
            <a:r>
              <a:rPr lang="en-GB" dirty="0"/>
              <a:t>Project Management Life </a:t>
            </a:r>
            <a:r>
              <a:rPr lang="en-GB" dirty="0" smtClean="0"/>
              <a:t>Cycle?</a:t>
            </a:r>
            <a:endParaRPr lang="en-GB" dirty="0"/>
          </a:p>
        </p:txBody>
      </p:sp>
      <p:sp>
        <p:nvSpPr>
          <p:cNvPr id="3" name="Title 2"/>
          <p:cNvSpPr>
            <a:spLocks noGrp="1"/>
          </p:cNvSpPr>
          <p:nvPr>
            <p:ph type="title"/>
          </p:nvPr>
        </p:nvSpPr>
        <p:spPr/>
        <p:txBody>
          <a:bodyPr>
            <a:normAutofit fontScale="90000"/>
          </a:bodyPr>
          <a:lstStyle/>
          <a:p>
            <a:r>
              <a:rPr lang="en-GB" dirty="0" smtClean="0">
                <a:effectLst/>
              </a:rPr>
              <a:t>The </a:t>
            </a:r>
            <a:r>
              <a:rPr lang="en-GB" dirty="0">
                <a:effectLst/>
              </a:rPr>
              <a:t>Project Management Life Cycle</a:t>
            </a:r>
            <a:endParaRPr lang="en-GB" dirty="0"/>
          </a:p>
        </p:txBody>
      </p:sp>
    </p:spTree>
    <p:extLst>
      <p:ext uri="{BB962C8B-B14F-4D97-AF65-F5344CB8AC3E}">
        <p14:creationId xmlns:p14="http://schemas.microsoft.com/office/powerpoint/2010/main" val="309967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are the stages of a Project?</a:t>
            </a:r>
            <a:endParaRPr lang="en-GB" dirty="0"/>
          </a:p>
        </p:txBody>
      </p:sp>
      <p:sp>
        <p:nvSpPr>
          <p:cNvPr id="3" name="Title 2"/>
          <p:cNvSpPr>
            <a:spLocks noGrp="1"/>
          </p:cNvSpPr>
          <p:nvPr>
            <p:ph type="title"/>
          </p:nvPr>
        </p:nvSpPr>
        <p:spPr/>
        <p:txBody>
          <a:bodyPr>
            <a:normAutofit/>
          </a:bodyPr>
          <a:lstStyle/>
          <a:p>
            <a:r>
              <a:rPr lang="en-GB" dirty="0" smtClean="0">
                <a:effectLst/>
              </a:rPr>
              <a:t>Project Management Stages</a:t>
            </a:r>
            <a:endParaRPr lang="en-GB" dirty="0"/>
          </a:p>
        </p:txBody>
      </p:sp>
    </p:spTree>
    <p:extLst>
      <p:ext uri="{BB962C8B-B14F-4D97-AF65-F5344CB8AC3E}">
        <p14:creationId xmlns:p14="http://schemas.microsoft.com/office/powerpoint/2010/main" val="3308899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What is a </a:t>
            </a:r>
            <a:r>
              <a:rPr lang="en-GB" b="1" dirty="0" smtClean="0"/>
              <a:t>Gantt chart</a:t>
            </a:r>
            <a:r>
              <a:rPr lang="en-GB" dirty="0" smtClean="0"/>
              <a:t>?</a:t>
            </a:r>
          </a:p>
          <a:p>
            <a:endParaRPr lang="en-GB" dirty="0"/>
          </a:p>
          <a:p>
            <a:r>
              <a:rPr lang="en-GB" dirty="0" smtClean="0"/>
              <a:t>Q. How is it used in </a:t>
            </a:r>
            <a:r>
              <a:rPr lang="en-GB" dirty="0"/>
              <a:t>P</a:t>
            </a:r>
            <a:r>
              <a:rPr lang="en-GB" dirty="0" smtClean="0"/>
              <a:t>roject Management?</a:t>
            </a:r>
          </a:p>
          <a:p>
            <a:endParaRPr lang="en-GB" dirty="0"/>
          </a:p>
          <a:p>
            <a:r>
              <a:rPr lang="en-GB" dirty="0" smtClean="0"/>
              <a:t>Q. Research and find an example Gantt chart for a project?</a:t>
            </a:r>
            <a:endParaRPr lang="en-GB" dirty="0"/>
          </a:p>
        </p:txBody>
      </p:sp>
      <p:sp>
        <p:nvSpPr>
          <p:cNvPr id="3" name="Title 2"/>
          <p:cNvSpPr>
            <a:spLocks noGrp="1"/>
          </p:cNvSpPr>
          <p:nvPr>
            <p:ph type="title"/>
          </p:nvPr>
        </p:nvSpPr>
        <p:spPr>
          <a:xfrm>
            <a:off x="457200" y="274638"/>
            <a:ext cx="8579296" cy="1143000"/>
          </a:xfrm>
        </p:spPr>
        <p:txBody>
          <a:bodyPr>
            <a:normAutofit fontScale="90000"/>
          </a:bodyPr>
          <a:lstStyle/>
          <a:p>
            <a:r>
              <a:rPr lang="en-GB" dirty="0"/>
              <a:t>Gantt C</a:t>
            </a:r>
            <a:r>
              <a:rPr lang="en-GB" dirty="0" smtClean="0"/>
              <a:t>harts: </a:t>
            </a:r>
            <a:r>
              <a:rPr lang="en-GB" sz="3100" b="0" dirty="0" smtClean="0"/>
              <a:t>Planning Tracking Completing</a:t>
            </a:r>
            <a:endParaRPr lang="en-GB" sz="3100" b="0" dirty="0"/>
          </a:p>
        </p:txBody>
      </p:sp>
    </p:spTree>
    <p:extLst>
      <p:ext uri="{BB962C8B-B14F-4D97-AF65-F5344CB8AC3E}">
        <p14:creationId xmlns:p14="http://schemas.microsoft.com/office/powerpoint/2010/main" val="1865526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endParaRPr lang="en-GB" dirty="0"/>
          </a:p>
        </p:txBody>
      </p:sp>
      <p:sp>
        <p:nvSpPr>
          <p:cNvPr id="3" name="Title 2"/>
          <p:cNvSpPr>
            <a:spLocks noGrp="1"/>
          </p:cNvSpPr>
          <p:nvPr>
            <p:ph type="title"/>
          </p:nvPr>
        </p:nvSpPr>
        <p:spPr/>
        <p:txBody>
          <a:bodyPr/>
          <a:lstStyle/>
          <a:p>
            <a:r>
              <a:rPr lang="en-GB" dirty="0" smtClean="0"/>
              <a:t>Further information</a:t>
            </a:r>
            <a:endParaRPr lang="en-GB" dirty="0"/>
          </a:p>
        </p:txBody>
      </p:sp>
    </p:spTree>
    <p:extLst>
      <p:ext uri="{BB962C8B-B14F-4D97-AF65-F5344CB8AC3E}">
        <p14:creationId xmlns:p14="http://schemas.microsoft.com/office/powerpoint/2010/main" val="1488122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All projects have three common elements:</a:t>
            </a:r>
          </a:p>
          <a:p>
            <a:r>
              <a:rPr lang="en-GB" dirty="0" smtClean="0"/>
              <a:t>A starting point,</a:t>
            </a:r>
          </a:p>
          <a:p>
            <a:r>
              <a:rPr lang="en-GB" dirty="0" smtClean="0"/>
              <a:t>A desired outcome, and</a:t>
            </a:r>
          </a:p>
          <a:p>
            <a:r>
              <a:rPr lang="en-GB" dirty="0" smtClean="0"/>
              <a:t>A procedure for getting to the outcome.</a:t>
            </a:r>
          </a:p>
          <a:p>
            <a:endParaRPr lang="en-GB" dirty="0"/>
          </a:p>
        </p:txBody>
      </p:sp>
      <p:sp>
        <p:nvSpPr>
          <p:cNvPr id="2" name="Title 1"/>
          <p:cNvSpPr>
            <a:spLocks noGrp="1"/>
          </p:cNvSpPr>
          <p:nvPr>
            <p:ph type="title"/>
          </p:nvPr>
        </p:nvSpPr>
        <p:spPr>
          <a:xfrm>
            <a:off x="457200" y="274638"/>
            <a:ext cx="8435280" cy="1143000"/>
          </a:xfrm>
        </p:spPr>
        <p:txBody>
          <a:bodyPr>
            <a:normAutofit fontScale="90000"/>
          </a:bodyPr>
          <a:lstStyle/>
          <a:p>
            <a:r>
              <a:rPr lang="en-GB" u="sng" dirty="0" smtClean="0"/>
              <a:t>3 elements of Project Management:</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extLst>
      <p:ext uri="{BB962C8B-B14F-4D97-AF65-F5344CB8AC3E}">
        <p14:creationId xmlns:p14="http://schemas.microsoft.com/office/powerpoint/2010/main" val="2487048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Organisations continually design and create new products:</a:t>
            </a:r>
            <a:endParaRPr lang="en-GB" dirty="0"/>
          </a:p>
        </p:txBody>
      </p:sp>
      <p:sp>
        <p:nvSpPr>
          <p:cNvPr id="3" name="Title 2"/>
          <p:cNvSpPr>
            <a:spLocks noGrp="1"/>
          </p:cNvSpPr>
          <p:nvPr>
            <p:ph type="title"/>
          </p:nvPr>
        </p:nvSpPr>
        <p:spPr/>
        <p:txBody>
          <a:bodyPr/>
          <a:lstStyle/>
          <a:p>
            <a:r>
              <a:rPr lang="en-GB" u="sng" dirty="0" smtClean="0"/>
              <a:t>Product Design:</a:t>
            </a:r>
            <a:endParaRPr lang="en-GB" u="sng" dirty="0"/>
          </a:p>
        </p:txBody>
      </p:sp>
      <p:pic>
        <p:nvPicPr>
          <p:cNvPr id="49154" name="Picture 2" descr="http://www.axistec.com/images/product-lifecycle-management.jpg"/>
          <p:cNvPicPr>
            <a:picLocks noChangeAspect="1" noChangeArrowheads="1"/>
          </p:cNvPicPr>
          <p:nvPr/>
        </p:nvPicPr>
        <p:blipFill>
          <a:blip r:embed="rId2" cstate="print"/>
          <a:srcRect/>
          <a:stretch>
            <a:fillRect/>
          </a:stretch>
        </p:blipFill>
        <p:spPr bwMode="auto">
          <a:xfrm>
            <a:off x="3563888" y="2420888"/>
            <a:ext cx="4104456" cy="404131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http://business-fundas.com/wp-content/uploads/2011/04/product-life-cycle.jpg"/>
          <p:cNvPicPr>
            <a:picLocks noChangeAspect="1" noChangeArrowheads="1"/>
          </p:cNvPicPr>
          <p:nvPr/>
        </p:nvPicPr>
        <p:blipFill>
          <a:blip r:embed="rId2" cstate="print"/>
          <a:srcRect/>
          <a:stretch>
            <a:fillRect/>
          </a:stretch>
        </p:blipFill>
        <p:spPr bwMode="auto">
          <a:xfrm>
            <a:off x="395536" y="0"/>
            <a:ext cx="8105770" cy="5472608"/>
          </a:xfrm>
          <a:prstGeom prst="rect">
            <a:avLst/>
          </a:prstGeom>
          <a:noFill/>
        </p:spPr>
      </p:pic>
      <p:sp>
        <p:nvSpPr>
          <p:cNvPr id="5" name="TextBox 4"/>
          <p:cNvSpPr txBox="1"/>
          <p:nvPr/>
        </p:nvSpPr>
        <p:spPr>
          <a:xfrm>
            <a:off x="0" y="5157192"/>
            <a:ext cx="4499992" cy="338554"/>
          </a:xfrm>
          <a:prstGeom prst="rect">
            <a:avLst/>
          </a:prstGeom>
          <a:noFill/>
        </p:spPr>
        <p:txBody>
          <a:bodyPr wrap="square" rtlCol="0">
            <a:spAutoFit/>
          </a:bodyPr>
          <a:lstStyle/>
          <a:p>
            <a:r>
              <a:rPr lang="en-GB" sz="800" dirty="0" smtClean="0"/>
              <a:t>Ref: </a:t>
            </a:r>
            <a:r>
              <a:rPr lang="en-GB" sz="800" dirty="0" smtClean="0">
                <a:hlinkClick r:id="rId3"/>
              </a:rPr>
              <a:t>http://business-fundas.com/wp-content/uploads/2011/04/product-life-cycle.jpg</a:t>
            </a:r>
            <a:r>
              <a:rPr lang="en-GB" sz="800" dirty="0" smtClean="0"/>
              <a:t> </a:t>
            </a:r>
            <a:endParaRPr lang="en-GB" sz="800" dirty="0"/>
          </a:p>
        </p:txBody>
      </p:sp>
      <p:pic>
        <p:nvPicPr>
          <p:cNvPr id="4" name="Picture 2" descr="http://www.marketingteacher.com/image/content/plc_lesson.gif"/>
          <p:cNvPicPr>
            <a:picLocks noChangeAspect="1" noChangeArrowheads="1"/>
          </p:cNvPicPr>
          <p:nvPr/>
        </p:nvPicPr>
        <p:blipFill>
          <a:blip r:embed="rId4" cstate="print"/>
          <a:srcRect/>
          <a:stretch>
            <a:fillRect/>
          </a:stretch>
        </p:blipFill>
        <p:spPr bwMode="auto">
          <a:xfrm>
            <a:off x="5399584" y="4985792"/>
            <a:ext cx="3744416" cy="1872208"/>
          </a:xfrm>
          <a:prstGeom prst="rect">
            <a:avLst/>
          </a:prstGeom>
          <a:noFill/>
        </p:spPr>
      </p:pic>
      <p:sp>
        <p:nvSpPr>
          <p:cNvPr id="6" name="TextBox 5"/>
          <p:cNvSpPr txBox="1"/>
          <p:nvPr/>
        </p:nvSpPr>
        <p:spPr>
          <a:xfrm>
            <a:off x="1835696" y="6597932"/>
            <a:ext cx="3744416" cy="215444"/>
          </a:xfrm>
          <a:prstGeom prst="rect">
            <a:avLst/>
          </a:prstGeom>
          <a:noFill/>
        </p:spPr>
        <p:txBody>
          <a:bodyPr wrap="square" rtlCol="0">
            <a:spAutoFit/>
          </a:bodyPr>
          <a:lstStyle/>
          <a:p>
            <a:r>
              <a:rPr lang="en-GB" sz="800" dirty="0" smtClean="0"/>
              <a:t>Ref: </a:t>
            </a:r>
            <a:r>
              <a:rPr lang="en-GB" sz="800" dirty="0" smtClean="0">
                <a:hlinkClick r:id="rId5"/>
              </a:rPr>
              <a:t>http://www.marketingteacher.com/image/content/plc_lesson.gif</a:t>
            </a:r>
            <a:r>
              <a:rPr lang="en-GB" sz="800" dirty="0" smtClean="0"/>
              <a:t> </a:t>
            </a:r>
            <a:endParaRPr lang="en-GB"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According to the Project Management Institute PMI, </a:t>
            </a:r>
            <a:r>
              <a:rPr lang="en-GB" dirty="0" smtClean="0"/>
              <a:t>Project management is the discipline of planning, organizing, motivating, and controlling resources to achieve specific goals. </a:t>
            </a:r>
            <a:r>
              <a:rPr lang="en-GB" sz="800" dirty="0" smtClean="0"/>
              <a:t>(</a:t>
            </a:r>
            <a:r>
              <a:rPr lang="en-GB" sz="800" dirty="0" smtClean="0">
                <a:hlinkClick r:id="rId2"/>
              </a:rPr>
              <a:t>ref</a:t>
            </a:r>
            <a:r>
              <a:rPr lang="en-GB" sz="800" dirty="0" smtClean="0"/>
              <a:t>)</a:t>
            </a:r>
          </a:p>
          <a:p>
            <a:r>
              <a:rPr lang="en-GB" dirty="0" smtClean="0"/>
              <a:t>A project is a temporary </a:t>
            </a:r>
            <a:r>
              <a:rPr lang="en-GB" dirty="0" err="1" smtClean="0"/>
              <a:t>endeavor</a:t>
            </a:r>
            <a:r>
              <a:rPr lang="en-GB" dirty="0" smtClean="0"/>
              <a:t> designed to produce a unique product, service or result. </a:t>
            </a:r>
            <a:r>
              <a:rPr lang="en-GB" sz="800" dirty="0" smtClean="0"/>
              <a:t>(</a:t>
            </a:r>
            <a:r>
              <a:rPr lang="en-GB" sz="800" dirty="0" smtClean="0">
                <a:hlinkClick r:id="rId2"/>
              </a:rPr>
              <a:t>ref</a:t>
            </a:r>
            <a:r>
              <a:rPr lang="en-GB" sz="800" dirty="0" smtClean="0"/>
              <a:t>)</a:t>
            </a:r>
          </a:p>
          <a:p>
            <a:r>
              <a:rPr lang="en-GB" dirty="0" smtClean="0"/>
              <a:t>Typically to bring about beneficial change or added value.</a:t>
            </a:r>
          </a:p>
        </p:txBody>
      </p:sp>
      <p:sp>
        <p:nvSpPr>
          <p:cNvPr id="3" name="Title 2"/>
          <p:cNvSpPr>
            <a:spLocks noGrp="1"/>
          </p:cNvSpPr>
          <p:nvPr>
            <p:ph type="title"/>
          </p:nvPr>
        </p:nvSpPr>
        <p:spPr/>
        <p:txBody>
          <a:bodyPr/>
          <a:lstStyle/>
          <a:p>
            <a:r>
              <a:rPr lang="en-GB" u="sng" dirty="0" smtClean="0"/>
              <a:t>Project Management</a:t>
            </a:r>
            <a:endParaRPr lang="en-GB" b="0" u="sng"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a:t>
            </a:r>
            <a:r>
              <a:rPr lang="en-GB" b="1" dirty="0" smtClean="0"/>
              <a:t>International Project Management Association (IPMA) </a:t>
            </a:r>
            <a:r>
              <a:rPr lang="en-GB" dirty="0" smtClean="0"/>
              <a:t>was founded in Europe in 1967, as a federation of several national project management associations. IPMA offers a Four Level Certification program. The ICB covers technical, contextual, and </a:t>
            </a:r>
            <a:r>
              <a:rPr lang="en-GB" dirty="0" err="1" smtClean="0"/>
              <a:t>behavioral</a:t>
            </a:r>
            <a:r>
              <a:rPr lang="en-GB" dirty="0" smtClean="0"/>
              <a:t> competencies.</a:t>
            </a:r>
          </a:p>
          <a:p>
            <a:r>
              <a:rPr lang="en-GB" dirty="0" smtClean="0"/>
              <a:t>In 1969, the </a:t>
            </a:r>
            <a:r>
              <a:rPr lang="en-GB" b="1" dirty="0" smtClean="0"/>
              <a:t>Project Management Institute (PMI) </a:t>
            </a:r>
            <a:r>
              <a:rPr lang="en-GB" dirty="0" smtClean="0"/>
              <a:t>was formed in the USA.</a:t>
            </a:r>
            <a:r>
              <a:rPr lang="en-GB" baseline="30000" dirty="0" smtClean="0"/>
              <a:t> </a:t>
            </a:r>
            <a:r>
              <a:rPr lang="en-GB" dirty="0" smtClean="0"/>
              <a:t>PMI publishes</a:t>
            </a:r>
            <a:r>
              <a:rPr lang="en-GB" u="sng" dirty="0" smtClean="0"/>
              <a:t> </a:t>
            </a:r>
            <a:r>
              <a:rPr lang="en-GB" b="1" dirty="0" smtClean="0"/>
              <a:t>A Guide to the Project Management Body of Knowledge </a:t>
            </a:r>
            <a:r>
              <a:rPr lang="en-GB" dirty="0" smtClean="0"/>
              <a:t>(PMBOK Guide), which describes project management practices that are common to "most projects, most of the time." PMI also offers multiple certifications.</a:t>
            </a:r>
          </a:p>
        </p:txBody>
      </p:sp>
      <p:sp>
        <p:nvSpPr>
          <p:cNvPr id="3" name="Title 2"/>
          <p:cNvSpPr>
            <a:spLocks noGrp="1"/>
          </p:cNvSpPr>
          <p:nvPr>
            <p:ph type="title"/>
          </p:nvPr>
        </p:nvSpPr>
        <p:spPr/>
        <p:txBody>
          <a:bodyPr>
            <a:normAutofit fontScale="90000"/>
          </a:bodyPr>
          <a:lstStyle/>
          <a:p>
            <a:r>
              <a:rPr lang="en-GB" u="sng" dirty="0" smtClean="0"/>
              <a:t>Project Management Associations &amp; Best Practices</a:t>
            </a:r>
            <a:endParaRPr lang="en-GB" u="sng"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While project management skills are obviously important for project managers, interestingly </a:t>
            </a:r>
            <a:r>
              <a:rPr lang="en-GB" b="1" dirty="0" smtClean="0"/>
              <a:t>the methods and tools that project managers use can be helpful for everyone</a:t>
            </a:r>
            <a:r>
              <a:rPr lang="en-GB" dirty="0" smtClean="0"/>
              <a:t>.</a:t>
            </a:r>
          </a:p>
          <a:p>
            <a:r>
              <a:rPr lang="en-GB" dirty="0" smtClean="0"/>
              <a:t>For example: Completing Assignments (An Assignment can be equated with a Specification and you are the Project Manager).</a:t>
            </a:r>
            <a:endParaRPr lang="en-GB" dirty="0"/>
          </a:p>
        </p:txBody>
      </p:sp>
      <p:sp>
        <p:nvSpPr>
          <p:cNvPr id="3" name="Title 2"/>
          <p:cNvSpPr>
            <a:spLocks noGrp="1"/>
          </p:cNvSpPr>
          <p:nvPr>
            <p:ph type="title"/>
          </p:nvPr>
        </p:nvSpPr>
        <p:spPr/>
        <p:txBody>
          <a:bodyPr/>
          <a:lstStyle/>
          <a:p>
            <a:r>
              <a:rPr lang="en-GB" u="sng" dirty="0" smtClean="0"/>
              <a:t>Project management skills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All projects have three common elements:</a:t>
            </a:r>
          </a:p>
          <a:p>
            <a:r>
              <a:rPr lang="en-GB" dirty="0" smtClean="0"/>
              <a:t>A starting point,</a:t>
            </a:r>
          </a:p>
          <a:p>
            <a:r>
              <a:rPr lang="en-GB" dirty="0" smtClean="0"/>
              <a:t>A desired outcome, and</a:t>
            </a:r>
          </a:p>
          <a:p>
            <a:r>
              <a:rPr lang="en-GB" dirty="0" smtClean="0"/>
              <a:t>A procedure for getting to the outcome.</a:t>
            </a:r>
          </a:p>
          <a:p>
            <a:endParaRPr lang="en-GB" dirty="0"/>
          </a:p>
        </p:txBody>
      </p:sp>
      <p:sp>
        <p:nvSpPr>
          <p:cNvPr id="2" name="Title 1"/>
          <p:cNvSpPr>
            <a:spLocks noGrp="1"/>
          </p:cNvSpPr>
          <p:nvPr>
            <p:ph type="title"/>
          </p:nvPr>
        </p:nvSpPr>
        <p:spPr>
          <a:xfrm>
            <a:off x="457200" y="274638"/>
            <a:ext cx="8435280" cy="1143000"/>
          </a:xfrm>
        </p:spPr>
        <p:txBody>
          <a:bodyPr>
            <a:normAutofit fontScale="90000"/>
          </a:bodyPr>
          <a:lstStyle/>
          <a:p>
            <a:r>
              <a:rPr lang="en-GB" u="sng" dirty="0" smtClean="0"/>
              <a:t>3 elements of Project Management:</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When an engineering business </a:t>
            </a:r>
            <a:r>
              <a:rPr lang="en-GB" b="1" dirty="0" smtClean="0"/>
              <a:t>develops a new product</a:t>
            </a:r>
            <a:r>
              <a:rPr lang="en-GB" dirty="0" smtClean="0"/>
              <a:t>, it will usually adopt a </a:t>
            </a:r>
            <a:r>
              <a:rPr lang="en-GB" b="1" dirty="0" smtClean="0"/>
              <a:t>project approach</a:t>
            </a:r>
            <a:r>
              <a:rPr lang="en-GB" dirty="0" smtClean="0"/>
              <a:t>.</a:t>
            </a:r>
          </a:p>
          <a:p>
            <a:r>
              <a:rPr lang="en-GB" dirty="0" smtClean="0"/>
              <a:t>The first thing to do is to </a:t>
            </a:r>
            <a:r>
              <a:rPr lang="en-GB" b="1" dirty="0" smtClean="0"/>
              <a:t>put together a team of people led by a project manager</a:t>
            </a:r>
            <a:r>
              <a:rPr lang="en-GB" dirty="0" smtClean="0"/>
              <a:t>. </a:t>
            </a:r>
          </a:p>
          <a:p>
            <a:r>
              <a:rPr lang="en-GB" dirty="0" smtClean="0"/>
              <a:t>The members of the team will each </a:t>
            </a:r>
            <a:r>
              <a:rPr lang="en-GB" b="1" dirty="0" smtClean="0"/>
              <a:t>have specific skills</a:t>
            </a:r>
            <a:r>
              <a:rPr lang="en-GB" dirty="0" smtClean="0"/>
              <a:t> that will be needed to complete the project.</a:t>
            </a:r>
          </a:p>
          <a:p>
            <a:r>
              <a:rPr lang="en-GB" dirty="0" smtClean="0"/>
              <a:t>The </a:t>
            </a:r>
            <a:r>
              <a:rPr lang="en-GB" b="1" dirty="0" smtClean="0"/>
              <a:t>job of the project manager </a:t>
            </a:r>
            <a:r>
              <a:rPr lang="en-GB" dirty="0" smtClean="0"/>
              <a:t>is to </a:t>
            </a:r>
            <a:r>
              <a:rPr lang="en-GB" b="1" dirty="0" smtClean="0"/>
              <a:t>lead the team</a:t>
            </a:r>
            <a:r>
              <a:rPr lang="en-GB" dirty="0" smtClean="0"/>
              <a:t> so that the resources are used effectively.</a:t>
            </a:r>
          </a:p>
          <a:p>
            <a:r>
              <a:rPr lang="en-GB" dirty="0" smtClean="0"/>
              <a:t>Team members </a:t>
            </a:r>
            <a:r>
              <a:rPr lang="en-GB" b="1" dirty="0" smtClean="0"/>
              <a:t>receive support </a:t>
            </a:r>
            <a:r>
              <a:rPr lang="en-GB" dirty="0" smtClean="0"/>
              <a:t>and the finished product comes in on time, to specification and within budget.</a:t>
            </a:r>
          </a:p>
        </p:txBody>
      </p:sp>
      <p:sp>
        <p:nvSpPr>
          <p:cNvPr id="3" name="Title 2"/>
          <p:cNvSpPr>
            <a:spLocks noGrp="1"/>
          </p:cNvSpPr>
          <p:nvPr>
            <p:ph type="title"/>
          </p:nvPr>
        </p:nvSpPr>
        <p:spPr/>
        <p:txBody>
          <a:bodyPr>
            <a:normAutofit fontScale="90000"/>
          </a:bodyPr>
          <a:lstStyle/>
          <a:p>
            <a:r>
              <a:rPr lang="en-GB" u="sng" dirty="0" smtClean="0"/>
              <a:t>New Product = Project </a:t>
            </a:r>
            <a:r>
              <a:rPr lang="en-GB" u="sng" dirty="0" err="1" smtClean="0"/>
              <a:t>Appraoch</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The word ‘product’ needs to be considered in the widest sense.</a:t>
            </a:r>
          </a:p>
          <a:p>
            <a:pPr>
              <a:buNone/>
            </a:pPr>
            <a:endParaRPr lang="en-GB" dirty="0" smtClean="0"/>
          </a:p>
          <a:p>
            <a:pPr>
              <a:buNone/>
            </a:pPr>
            <a:r>
              <a:rPr lang="en-GB" b="1" dirty="0" smtClean="0"/>
              <a:t>Examples of engineering-related products:</a:t>
            </a:r>
          </a:p>
          <a:p>
            <a:pPr lvl="0"/>
            <a:r>
              <a:rPr lang="en-GB" b="1" dirty="0" smtClean="0"/>
              <a:t>Hardware</a:t>
            </a:r>
            <a:r>
              <a:rPr lang="en-GB" dirty="0" smtClean="0"/>
              <a:t> – microwave cooker, car engine, camera, DVD recorder, air conditioning system</a:t>
            </a:r>
          </a:p>
          <a:p>
            <a:pPr lvl="0"/>
            <a:r>
              <a:rPr lang="en-GB" b="1" dirty="0" smtClean="0"/>
              <a:t>Software</a:t>
            </a:r>
            <a:r>
              <a:rPr lang="en-GB" dirty="0" smtClean="0"/>
              <a:t> – computer operating system, CAD package, </a:t>
            </a:r>
            <a:r>
              <a:rPr lang="en-GB" dirty="0" err="1" smtClean="0"/>
              <a:t>iphone</a:t>
            </a:r>
            <a:r>
              <a:rPr lang="en-GB" dirty="0" smtClean="0"/>
              <a:t> app, video game</a:t>
            </a:r>
          </a:p>
          <a:p>
            <a:pPr lvl="0"/>
            <a:r>
              <a:rPr lang="en-GB" b="1" dirty="0" smtClean="0"/>
              <a:t>Procedure</a:t>
            </a:r>
            <a:r>
              <a:rPr lang="en-GB" dirty="0" smtClean="0"/>
              <a:t> – quality assurance, maintenance, testing and evaluation, health and safety</a:t>
            </a:r>
          </a:p>
          <a:p>
            <a:pPr lvl="0"/>
            <a:r>
              <a:rPr lang="en-GB" b="1" dirty="0" smtClean="0"/>
              <a:t>System</a:t>
            </a:r>
            <a:r>
              <a:rPr lang="en-GB" dirty="0" smtClean="0"/>
              <a:t> – telecommunications, safety, business management, stock control, budgeting</a:t>
            </a:r>
          </a:p>
          <a:p>
            <a:endParaRPr lang="en-GB" dirty="0" smtClean="0"/>
          </a:p>
          <a:p>
            <a:endParaRPr lang="en-GB" dirty="0"/>
          </a:p>
        </p:txBody>
      </p:sp>
      <p:sp>
        <p:nvSpPr>
          <p:cNvPr id="3" name="Title 2"/>
          <p:cNvSpPr>
            <a:spLocks noGrp="1"/>
          </p:cNvSpPr>
          <p:nvPr>
            <p:ph type="title"/>
          </p:nvPr>
        </p:nvSpPr>
        <p:spPr/>
        <p:txBody>
          <a:bodyPr/>
          <a:lstStyle/>
          <a:p>
            <a:r>
              <a:rPr lang="en-GB" u="sng" dirty="0" smtClean="0"/>
              <a:t>New ‘Products’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Project managers </a:t>
            </a:r>
            <a:r>
              <a:rPr lang="en-GB" dirty="0" smtClean="0"/>
              <a:t>may or may not have specialist technical knowledge – but what they do need are </a:t>
            </a:r>
            <a:r>
              <a:rPr lang="en-GB" b="1" dirty="0" smtClean="0"/>
              <a:t>very good people skills </a:t>
            </a:r>
            <a:r>
              <a:rPr lang="en-GB" dirty="0" smtClean="0"/>
              <a:t>in getting </a:t>
            </a:r>
            <a:r>
              <a:rPr lang="en-GB" b="1" dirty="0" smtClean="0"/>
              <a:t>the best out of people </a:t>
            </a:r>
            <a:r>
              <a:rPr lang="en-GB" dirty="0" smtClean="0"/>
              <a:t>and a willingness to ‘take ownership’ of the project.</a:t>
            </a:r>
          </a:p>
          <a:p>
            <a:endParaRPr lang="en-GB" dirty="0"/>
          </a:p>
        </p:txBody>
      </p:sp>
      <p:sp>
        <p:nvSpPr>
          <p:cNvPr id="3" name="Title 2"/>
          <p:cNvSpPr>
            <a:spLocks noGrp="1"/>
          </p:cNvSpPr>
          <p:nvPr>
            <p:ph type="title"/>
          </p:nvPr>
        </p:nvSpPr>
        <p:spPr/>
        <p:txBody>
          <a:bodyPr/>
          <a:lstStyle/>
          <a:p>
            <a:r>
              <a:rPr lang="en-GB" u="sng" dirty="0" smtClean="0"/>
              <a:t>Project Managers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There are a number of approaches to managing project activities including </a:t>
            </a:r>
            <a:r>
              <a:rPr lang="en-GB" b="1" dirty="0" smtClean="0"/>
              <a:t>lean</a:t>
            </a:r>
            <a:r>
              <a:rPr lang="en-GB" dirty="0" smtClean="0"/>
              <a:t>, </a:t>
            </a:r>
            <a:r>
              <a:rPr lang="en-GB" b="1" dirty="0" smtClean="0"/>
              <a:t>iterative</a:t>
            </a:r>
            <a:r>
              <a:rPr lang="en-GB" dirty="0" smtClean="0"/>
              <a:t>, </a:t>
            </a:r>
            <a:r>
              <a:rPr lang="en-GB" b="1" dirty="0" smtClean="0"/>
              <a:t>incremental</a:t>
            </a:r>
            <a:r>
              <a:rPr lang="en-GB" dirty="0" smtClean="0"/>
              <a:t>, and </a:t>
            </a:r>
            <a:r>
              <a:rPr lang="en-GB" b="1" dirty="0" smtClean="0"/>
              <a:t>phased</a:t>
            </a:r>
            <a:r>
              <a:rPr lang="en-GB" dirty="0" smtClean="0"/>
              <a:t> approaches.</a:t>
            </a:r>
          </a:p>
          <a:p>
            <a:r>
              <a:rPr lang="en-GB" dirty="0" smtClean="0"/>
              <a:t>Regardless of the methodology employed, careful consideration must be given to the overall project objectives, timeline, and cost, as well as the roles and responsibilities of all participants.</a:t>
            </a:r>
          </a:p>
          <a:p>
            <a:r>
              <a:rPr lang="en-GB" dirty="0" smtClean="0"/>
              <a:t>Regardless of the methodology or terminology used, the same basic project management processes will be used. Major process groups generally include:</a:t>
            </a:r>
          </a:p>
          <a:p>
            <a:pPr lvl="1"/>
            <a:r>
              <a:rPr lang="en-GB" dirty="0" smtClean="0"/>
              <a:t>Initiation</a:t>
            </a:r>
          </a:p>
          <a:p>
            <a:pPr lvl="1"/>
            <a:r>
              <a:rPr lang="en-GB" dirty="0" smtClean="0"/>
              <a:t>Planning or design</a:t>
            </a:r>
          </a:p>
          <a:p>
            <a:pPr lvl="1"/>
            <a:r>
              <a:rPr lang="en-GB" dirty="0" smtClean="0"/>
              <a:t>Production or execution</a:t>
            </a:r>
          </a:p>
          <a:p>
            <a:pPr lvl="1"/>
            <a:r>
              <a:rPr lang="en-GB" dirty="0" smtClean="0"/>
              <a:t>Monitoring and controlling</a:t>
            </a:r>
          </a:p>
          <a:p>
            <a:pPr lvl="1"/>
            <a:r>
              <a:rPr lang="en-GB" dirty="0" smtClean="0"/>
              <a:t>Closing</a:t>
            </a:r>
          </a:p>
          <a:p>
            <a:endParaRPr lang="en-GB" dirty="0" smtClean="0"/>
          </a:p>
          <a:p>
            <a:endParaRPr lang="en-GB" dirty="0"/>
          </a:p>
        </p:txBody>
      </p:sp>
      <p:sp>
        <p:nvSpPr>
          <p:cNvPr id="3" name="Title 2"/>
          <p:cNvSpPr>
            <a:spLocks noGrp="1"/>
          </p:cNvSpPr>
          <p:nvPr>
            <p:ph type="title"/>
          </p:nvPr>
        </p:nvSpPr>
        <p:spPr/>
        <p:txBody>
          <a:bodyPr>
            <a:normAutofit fontScale="90000"/>
          </a:bodyPr>
          <a:lstStyle/>
          <a:p>
            <a:r>
              <a:rPr lang="en-GB" u="sng" dirty="0" smtClean="0"/>
              <a:t>Project Management: Approaches</a:t>
            </a:r>
            <a:endParaRPr lang="en-GB" u="sng"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686800" cy="4968552"/>
          </a:xfrm>
        </p:spPr>
        <p:txBody>
          <a:bodyPr>
            <a:normAutofit fontScale="77500" lnSpcReduction="20000"/>
          </a:bodyPr>
          <a:lstStyle/>
          <a:p>
            <a:pPr marL="624078" lvl="0" indent="-514350">
              <a:buNone/>
            </a:pPr>
            <a:r>
              <a:rPr lang="en-GB" dirty="0" smtClean="0"/>
              <a:t>A project generally has the following stages:</a:t>
            </a:r>
          </a:p>
          <a:p>
            <a:pPr marL="624078" lvl="0" indent="-514350">
              <a:buFont typeface="+mj-lt"/>
              <a:buAutoNum type="arabicPeriod"/>
            </a:pPr>
            <a:r>
              <a:rPr lang="en-GB" b="1" dirty="0" smtClean="0"/>
              <a:t>Specifying </a:t>
            </a:r>
            <a:r>
              <a:rPr lang="en-GB" dirty="0" smtClean="0"/>
              <a:t>a project: initial concept/idea, project team, specification.</a:t>
            </a:r>
          </a:p>
          <a:p>
            <a:pPr marL="624078" lvl="0" indent="-514350">
              <a:buFont typeface="+mj-lt"/>
              <a:buAutoNum type="arabicPeriod"/>
            </a:pPr>
            <a:r>
              <a:rPr lang="en-GB" b="1" dirty="0" smtClean="0"/>
              <a:t>Planning </a:t>
            </a:r>
            <a:r>
              <a:rPr lang="en-GB" dirty="0" smtClean="0"/>
              <a:t>a project includes creating a project plan, agreeing procedures e.g. for communication and collaboration.</a:t>
            </a:r>
            <a:endParaRPr lang="en-GB" b="1" dirty="0" smtClean="0"/>
          </a:p>
          <a:p>
            <a:pPr marL="624078" lvl="0" indent="-514350">
              <a:buFont typeface="+mj-lt"/>
              <a:buAutoNum type="arabicPeriod"/>
            </a:pPr>
            <a:r>
              <a:rPr lang="en-GB" b="1" dirty="0" smtClean="0"/>
              <a:t>Monitoring </a:t>
            </a:r>
            <a:r>
              <a:rPr lang="en-GB" dirty="0" smtClean="0"/>
              <a:t>a project over its lifecycle.</a:t>
            </a:r>
          </a:p>
          <a:p>
            <a:pPr marL="624078" lvl="0" indent="-514350">
              <a:buFont typeface="+mj-lt"/>
              <a:buAutoNum type="arabicPeriod"/>
            </a:pPr>
            <a:r>
              <a:rPr lang="en-GB" b="1" dirty="0" smtClean="0"/>
              <a:t>Implementing </a:t>
            </a:r>
            <a:r>
              <a:rPr lang="en-GB" dirty="0" smtClean="0"/>
              <a:t>a project within agreed procedures  and to specification.</a:t>
            </a:r>
          </a:p>
          <a:p>
            <a:pPr marL="624078" indent="-514350">
              <a:buFont typeface="+mj-lt"/>
              <a:buAutoNum type="arabicPeriod"/>
            </a:pPr>
            <a:r>
              <a:rPr lang="en-GB" b="1" dirty="0" smtClean="0"/>
              <a:t>Testing &amp; Evaluation</a:t>
            </a:r>
            <a:r>
              <a:rPr lang="en-GB" dirty="0" smtClean="0"/>
              <a:t> against initial specification.</a:t>
            </a:r>
          </a:p>
          <a:p>
            <a:pPr marL="624078" lvl="0" indent="-514350">
              <a:buFont typeface="+mj-lt"/>
              <a:buAutoNum type="arabicPeriod"/>
            </a:pPr>
            <a:r>
              <a:rPr lang="en-GB" b="1" dirty="0" smtClean="0"/>
              <a:t>Reporting </a:t>
            </a:r>
            <a:r>
              <a:rPr lang="en-GB" dirty="0" smtClean="0"/>
              <a:t>a project outcome involves writing a formal report and sometimes presenting the results e.g. To the Project Sponsor, Trade Shows, Conference.</a:t>
            </a:r>
          </a:p>
          <a:p>
            <a:pPr>
              <a:buNone/>
            </a:pPr>
            <a:endParaRPr lang="en-GB" dirty="0" smtClean="0"/>
          </a:p>
          <a:p>
            <a:r>
              <a:rPr lang="en-GB" b="1" dirty="0" smtClean="0"/>
              <a:t>Note</a:t>
            </a:r>
            <a:r>
              <a:rPr lang="en-GB" dirty="0" smtClean="0"/>
              <a:t>: Throughout a project people develop many Employability skills such as creativity and management including planning and communication skills.</a:t>
            </a:r>
          </a:p>
          <a:p>
            <a:endParaRPr lang="en-GB" dirty="0"/>
          </a:p>
        </p:txBody>
      </p:sp>
      <p:sp>
        <p:nvSpPr>
          <p:cNvPr id="3" name="Title 2"/>
          <p:cNvSpPr>
            <a:spLocks noGrp="1"/>
          </p:cNvSpPr>
          <p:nvPr>
            <p:ph type="title"/>
          </p:nvPr>
        </p:nvSpPr>
        <p:spPr/>
        <p:txBody>
          <a:bodyPr>
            <a:normAutofit/>
          </a:bodyPr>
          <a:lstStyle/>
          <a:p>
            <a:r>
              <a:rPr lang="en-GB" u="sng" dirty="0" smtClean="0"/>
              <a:t>Project Stages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81328"/>
            <a:ext cx="8640960" cy="4525963"/>
          </a:xfrm>
        </p:spPr>
        <p:txBody>
          <a:bodyPr>
            <a:normAutofit fontScale="85000" lnSpcReduction="20000"/>
          </a:bodyPr>
          <a:lstStyle/>
          <a:p>
            <a:r>
              <a:rPr lang="en-GB" dirty="0" smtClean="0"/>
              <a:t>There are several ways in which someone might generate an initial concept e.g. Reflection on the problem i.e. Free-thinking aka </a:t>
            </a:r>
            <a:r>
              <a:rPr lang="en-GB" dirty="0" smtClean="0">
                <a:hlinkClick r:id="rId2"/>
              </a:rPr>
              <a:t>brainstorming</a:t>
            </a:r>
            <a:r>
              <a:rPr lang="en-GB" dirty="0" smtClean="0"/>
              <a:t>, until a eureka moment arrives, a product designer may be searching for a new design to beat the competition or an entrepreneur might identify a gap in the market.</a:t>
            </a:r>
          </a:p>
          <a:p>
            <a:r>
              <a:rPr lang="en-GB" dirty="0" smtClean="0"/>
              <a:t>Project Teams usually come up with initial concepts &amp; ideas. </a:t>
            </a:r>
          </a:p>
          <a:p>
            <a:r>
              <a:rPr lang="en-GB" dirty="0" smtClean="0"/>
              <a:t>This may involve ‘thinking outside the box’ and will involve discussing ideas with others. </a:t>
            </a:r>
          </a:p>
          <a:p>
            <a:r>
              <a:rPr lang="en-GB" dirty="0" smtClean="0"/>
              <a:t>These are recorded – even those which seem to be totally unrealistic at first.</a:t>
            </a:r>
          </a:p>
          <a:p>
            <a:r>
              <a:rPr lang="en-GB" dirty="0" smtClean="0"/>
              <a:t>Eventually the Team will decide which new products/initiatives to create.</a:t>
            </a:r>
          </a:p>
          <a:p>
            <a:endParaRPr lang="en-GB" dirty="0"/>
          </a:p>
        </p:txBody>
      </p:sp>
      <p:sp>
        <p:nvSpPr>
          <p:cNvPr id="3" name="Title 2"/>
          <p:cNvSpPr>
            <a:spLocks noGrp="1"/>
          </p:cNvSpPr>
          <p:nvPr>
            <p:ph type="title"/>
          </p:nvPr>
        </p:nvSpPr>
        <p:spPr/>
        <p:txBody>
          <a:bodyPr>
            <a:normAutofit fontScale="90000"/>
          </a:bodyPr>
          <a:lstStyle/>
          <a:p>
            <a:r>
              <a:rPr lang="en-GB" u="sng" dirty="0" smtClean="0"/>
              <a:t>Stage 1:</a:t>
            </a:r>
            <a:br>
              <a:rPr lang="en-GB" u="sng" dirty="0" smtClean="0"/>
            </a:br>
            <a:r>
              <a:rPr lang="en-GB" u="sng" dirty="0" smtClean="0"/>
              <a:t>Specifying: Initial concepts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6.10.jpg"/>
          <p:cNvPicPr>
            <a:picLocks noGrp="1" noChangeAspect="1"/>
          </p:cNvPicPr>
          <p:nvPr>
            <p:ph idx="1"/>
          </p:nvPr>
        </p:nvPicPr>
        <p:blipFill>
          <a:blip r:embed="rId2" cstate="print"/>
          <a:stretch>
            <a:fillRect/>
          </a:stretch>
        </p:blipFill>
        <p:spPr>
          <a:xfrm>
            <a:off x="457200" y="1681575"/>
            <a:ext cx="8229600" cy="4125087"/>
          </a:xfrm>
        </p:spPr>
      </p:pic>
      <p:sp>
        <p:nvSpPr>
          <p:cNvPr id="3" name="Title 2"/>
          <p:cNvSpPr>
            <a:spLocks noGrp="1"/>
          </p:cNvSpPr>
          <p:nvPr>
            <p:ph type="title"/>
          </p:nvPr>
        </p:nvSpPr>
        <p:spPr/>
        <p:txBody>
          <a:bodyPr/>
          <a:lstStyle/>
          <a:p>
            <a:r>
              <a:rPr lang="en-GB" u="sng" dirty="0" smtClean="0"/>
              <a:t>Eureka Moment:</a:t>
            </a:r>
            <a:endParaRPr lang="en-GB" u="sng" dirty="0"/>
          </a:p>
        </p:txBody>
      </p:sp>
      <p:sp>
        <p:nvSpPr>
          <p:cNvPr id="5" name="TextBox 4"/>
          <p:cNvSpPr txBox="1"/>
          <p:nvPr/>
        </p:nvSpPr>
        <p:spPr>
          <a:xfrm>
            <a:off x="4139952" y="5949280"/>
            <a:ext cx="4680520" cy="646331"/>
          </a:xfrm>
          <a:prstGeom prst="rect">
            <a:avLst/>
          </a:prstGeom>
          <a:noFill/>
        </p:spPr>
        <p:txBody>
          <a:bodyPr wrap="square" rtlCol="0">
            <a:spAutoFit/>
          </a:bodyPr>
          <a:lstStyle/>
          <a:p>
            <a:r>
              <a:rPr lang="en-GB" b="1" dirty="0" smtClean="0"/>
              <a:t>Note</a:t>
            </a:r>
            <a:r>
              <a:rPr lang="en-GB" dirty="0" smtClean="0"/>
              <a:t>: EVERYONE has the capacity to come-up with Bright new ideas.</a:t>
            </a:r>
            <a:endParaRPr lang="en-GB" dirty="0"/>
          </a:p>
        </p:txBody>
      </p:sp>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Before embarking on the development of an initial concept or idea into a product, there must be a realistic chance of success. </a:t>
            </a:r>
          </a:p>
          <a:p>
            <a:r>
              <a:rPr lang="en-GB" dirty="0" smtClean="0"/>
              <a:t>This is because of the resource implications. Development will require the expenditure of time and money, and so before embarking on full-scale development it is usual to carry out a </a:t>
            </a:r>
            <a:r>
              <a:rPr lang="en-GB" b="1" dirty="0" smtClean="0"/>
              <a:t>feasibility study</a:t>
            </a:r>
            <a:r>
              <a:rPr lang="en-GB" dirty="0" smtClean="0"/>
              <a:t>. This involves reviewing the project against four main parameters:-</a:t>
            </a:r>
          </a:p>
          <a:p>
            <a:pPr marL="624078" lvl="0" indent="-514350">
              <a:buFont typeface="+mj-lt"/>
              <a:buAutoNum type="arabicPeriod"/>
            </a:pPr>
            <a:r>
              <a:rPr lang="en-GB" b="1" dirty="0" smtClean="0"/>
              <a:t>Time</a:t>
            </a:r>
            <a:r>
              <a:rPr lang="en-GB" dirty="0" smtClean="0"/>
              <a:t> – how long will it take to achieve a viable solution? This is a particularly important consideration if the concept involves fast developing technology. This applies especially to any microelectronic and telecommunication product.</a:t>
            </a:r>
          </a:p>
          <a:p>
            <a:pPr marL="624078" lvl="0" indent="-514350">
              <a:buFont typeface="+mj-lt"/>
              <a:buAutoNum type="arabicPeriod"/>
            </a:pPr>
            <a:r>
              <a:rPr lang="en-GB" b="1" dirty="0" smtClean="0"/>
              <a:t>Cost</a:t>
            </a:r>
            <a:r>
              <a:rPr lang="en-GB" dirty="0" smtClean="0"/>
              <a:t> – what will be the development costs?</a:t>
            </a:r>
          </a:p>
          <a:p>
            <a:pPr marL="624078" lvl="0" indent="-514350">
              <a:buFont typeface="+mj-lt"/>
              <a:buAutoNum type="arabicPeriod"/>
            </a:pPr>
            <a:r>
              <a:rPr lang="en-GB" b="1" dirty="0" smtClean="0"/>
              <a:t>Feasibility</a:t>
            </a:r>
            <a:r>
              <a:rPr lang="en-GB" dirty="0" smtClean="0"/>
              <a:t> – is the concept realistic or off the wall?</a:t>
            </a:r>
          </a:p>
          <a:p>
            <a:pPr marL="624078" lvl="0" indent="-514350">
              <a:buFont typeface="+mj-lt"/>
              <a:buAutoNum type="arabicPeriod"/>
            </a:pPr>
            <a:r>
              <a:rPr lang="en-GB" b="1" dirty="0" smtClean="0"/>
              <a:t>Need</a:t>
            </a:r>
            <a:r>
              <a:rPr lang="en-GB" dirty="0" smtClean="0"/>
              <a:t> – is there a perceived market need?</a:t>
            </a:r>
          </a:p>
          <a:p>
            <a:endParaRPr lang="en-GB" dirty="0"/>
          </a:p>
        </p:txBody>
      </p:sp>
      <p:sp>
        <p:nvSpPr>
          <p:cNvPr id="3" name="Title 2"/>
          <p:cNvSpPr>
            <a:spLocks noGrp="1"/>
          </p:cNvSpPr>
          <p:nvPr>
            <p:ph type="title"/>
          </p:nvPr>
        </p:nvSpPr>
        <p:spPr/>
        <p:txBody>
          <a:bodyPr>
            <a:normAutofit/>
          </a:bodyPr>
          <a:lstStyle/>
          <a:p>
            <a:r>
              <a:rPr lang="en-GB" u="sng" dirty="0" smtClean="0"/>
              <a:t>Setting limits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12777"/>
            <a:ext cx="8424936" cy="4320480"/>
          </a:xfrm>
        </p:spPr>
        <p:txBody>
          <a:bodyPr>
            <a:noAutofit/>
          </a:bodyPr>
          <a:lstStyle/>
          <a:p>
            <a:r>
              <a:rPr lang="en-GB" sz="2300" dirty="0" smtClean="0"/>
              <a:t>Once a concept has been approved for further development, it will be developed into a </a:t>
            </a:r>
            <a:r>
              <a:rPr lang="en-GB" sz="2300" b="1" dirty="0" smtClean="0"/>
              <a:t>design brief</a:t>
            </a:r>
            <a:r>
              <a:rPr lang="en-GB" sz="2300" dirty="0" smtClean="0"/>
              <a:t>. </a:t>
            </a:r>
          </a:p>
          <a:p>
            <a:pPr>
              <a:buNone/>
            </a:pPr>
            <a:endParaRPr lang="en-GB" sz="2300" dirty="0" smtClean="0"/>
          </a:p>
          <a:p>
            <a:r>
              <a:rPr lang="en-GB" sz="2300" dirty="0" smtClean="0"/>
              <a:t>The brief should contain sufficient information to outline the </a:t>
            </a:r>
            <a:r>
              <a:rPr lang="en-GB" sz="2300" b="1" dirty="0" smtClean="0"/>
              <a:t>initial</a:t>
            </a:r>
            <a:r>
              <a:rPr lang="en-GB" sz="2300" dirty="0" smtClean="0"/>
              <a:t> </a:t>
            </a:r>
            <a:r>
              <a:rPr lang="en-GB" sz="2300" b="1" dirty="0" smtClean="0"/>
              <a:t>concept in </a:t>
            </a:r>
            <a:r>
              <a:rPr lang="en-GB" sz="2300" dirty="0" smtClean="0"/>
              <a:t>more detail and </a:t>
            </a:r>
            <a:r>
              <a:rPr lang="en-GB" sz="2300" b="1" dirty="0" smtClean="0"/>
              <a:t>outline requirements</a:t>
            </a:r>
            <a:r>
              <a:rPr lang="en-GB" sz="2300" dirty="0" smtClean="0"/>
              <a:t> e.g. Design brief outline </a:t>
            </a:r>
            <a:r>
              <a:rPr lang="en-GB" sz="2300" dirty="0" smtClean="0">
                <a:hlinkClick r:id="rId2"/>
              </a:rPr>
              <a:t>1</a:t>
            </a:r>
            <a:r>
              <a:rPr lang="en-GB" sz="2300" dirty="0" smtClean="0"/>
              <a:t> &amp; </a:t>
            </a:r>
            <a:r>
              <a:rPr lang="en-GB" sz="2300" dirty="0" smtClean="0">
                <a:hlinkClick r:id="rId3"/>
              </a:rPr>
              <a:t>2</a:t>
            </a:r>
            <a:r>
              <a:rPr lang="en-GB" sz="2300" dirty="0" smtClean="0"/>
              <a:t>, Example </a:t>
            </a:r>
            <a:r>
              <a:rPr lang="en-GB" sz="2300" dirty="0" smtClean="0">
                <a:hlinkClick r:id="rId4"/>
              </a:rPr>
              <a:t>1</a:t>
            </a:r>
            <a:r>
              <a:rPr lang="en-GB" sz="2300" dirty="0" smtClean="0"/>
              <a:t>, </a:t>
            </a:r>
            <a:r>
              <a:rPr lang="en-GB" sz="2300" dirty="0" smtClean="0">
                <a:hlinkClick r:id="rId5"/>
              </a:rPr>
              <a:t>2</a:t>
            </a:r>
            <a:r>
              <a:rPr lang="en-GB" sz="2300" dirty="0" smtClean="0"/>
              <a:t>, </a:t>
            </a:r>
            <a:r>
              <a:rPr lang="en-GB" sz="2300" dirty="0" smtClean="0">
                <a:hlinkClick r:id="rId6" action="ppaction://hlinkfile"/>
              </a:rPr>
              <a:t>3</a:t>
            </a:r>
            <a:r>
              <a:rPr lang="en-GB" sz="2300" dirty="0" smtClean="0"/>
              <a:t>.</a:t>
            </a:r>
          </a:p>
          <a:p>
            <a:endParaRPr lang="en-GB" sz="2300" dirty="0" smtClean="0"/>
          </a:p>
          <a:p>
            <a:r>
              <a:rPr lang="en-GB" sz="2300" dirty="0" smtClean="0"/>
              <a:t>The Design Brief will provide a launching point for development into a full blown </a:t>
            </a:r>
            <a:r>
              <a:rPr lang="en-GB" sz="2300" b="1" dirty="0" smtClean="0"/>
              <a:t>specification</a:t>
            </a:r>
            <a:r>
              <a:rPr lang="en-GB" sz="2300" dirty="0" smtClean="0"/>
              <a:t> aka a ‘Spec’ or ‘Terms of reference’, for example </a:t>
            </a:r>
            <a:r>
              <a:rPr lang="en-GB" sz="2300" dirty="0" smtClean="0">
                <a:hlinkClick r:id="rId7"/>
              </a:rPr>
              <a:t>1</a:t>
            </a:r>
            <a:r>
              <a:rPr lang="en-GB" sz="2300" dirty="0" smtClean="0"/>
              <a:t>, </a:t>
            </a:r>
            <a:r>
              <a:rPr lang="en-GB" sz="2300" dirty="0" smtClean="0">
                <a:hlinkClick r:id="rId8"/>
              </a:rPr>
              <a:t>2</a:t>
            </a:r>
            <a:r>
              <a:rPr lang="en-GB" sz="2300" dirty="0" smtClean="0"/>
              <a:t>.</a:t>
            </a:r>
          </a:p>
        </p:txBody>
      </p:sp>
      <p:sp>
        <p:nvSpPr>
          <p:cNvPr id="3" name="Title 2"/>
          <p:cNvSpPr>
            <a:spLocks noGrp="1"/>
          </p:cNvSpPr>
          <p:nvPr>
            <p:ph type="title"/>
          </p:nvPr>
        </p:nvSpPr>
        <p:spPr/>
        <p:txBody>
          <a:bodyPr>
            <a:normAutofit/>
          </a:bodyPr>
          <a:lstStyle/>
          <a:p>
            <a:r>
              <a:rPr lang="en-GB" u="sng" dirty="0" smtClean="0"/>
              <a:t>Design Brief</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new.jpg"/>
          <p:cNvPicPr>
            <a:picLocks noGrp="1" noChangeAspect="1"/>
          </p:cNvPicPr>
          <p:nvPr>
            <p:ph idx="1"/>
          </p:nvPr>
        </p:nvPicPr>
        <p:blipFill>
          <a:blip r:embed="rId2" cstate="print"/>
          <a:stretch>
            <a:fillRect/>
          </a:stretch>
        </p:blipFill>
        <p:spPr>
          <a:xfrm>
            <a:off x="4860032" y="1268760"/>
            <a:ext cx="3744416" cy="5473088"/>
          </a:xfrm>
        </p:spPr>
      </p:pic>
      <p:sp>
        <p:nvSpPr>
          <p:cNvPr id="3" name="Title 2"/>
          <p:cNvSpPr>
            <a:spLocks noGrp="1"/>
          </p:cNvSpPr>
          <p:nvPr>
            <p:ph type="title"/>
          </p:nvPr>
        </p:nvSpPr>
        <p:spPr/>
        <p:txBody>
          <a:bodyPr>
            <a:normAutofit fontScale="90000"/>
          </a:bodyPr>
          <a:lstStyle/>
          <a:p>
            <a:r>
              <a:rPr lang="en-GB" u="sng" dirty="0" err="1" smtClean="0"/>
              <a:t>Specificaton</a:t>
            </a:r>
            <a:r>
              <a:rPr lang="en-GB" u="sng" dirty="0" smtClean="0"/>
              <a:t> for a Hydraulic pack:</a:t>
            </a:r>
            <a:endParaRPr lang="en-GB" u="sng" dirty="0"/>
          </a:p>
        </p:txBody>
      </p:sp>
      <p:sp>
        <p:nvSpPr>
          <p:cNvPr id="5" name="TextBox 4"/>
          <p:cNvSpPr txBox="1"/>
          <p:nvPr/>
        </p:nvSpPr>
        <p:spPr>
          <a:xfrm>
            <a:off x="395536" y="1484784"/>
            <a:ext cx="4464496" cy="3785652"/>
          </a:xfrm>
          <a:prstGeom prst="rect">
            <a:avLst/>
          </a:prstGeom>
          <a:noFill/>
        </p:spPr>
        <p:txBody>
          <a:bodyPr wrap="square" rtlCol="0">
            <a:spAutoFit/>
          </a:bodyPr>
          <a:lstStyle/>
          <a:p>
            <a:r>
              <a:rPr lang="en-GB" sz="2400" dirty="0" smtClean="0"/>
              <a:t>The Spec relates to a portable hydraulic power pack that can be used on construction sites. </a:t>
            </a:r>
          </a:p>
          <a:p>
            <a:r>
              <a:rPr lang="en-GB" sz="2400" dirty="0" smtClean="0"/>
              <a:t>An air-cooled petrol engine is coupled to a hydraulic pump and control system - and the power tools are connected to the pack by flexible hoses.</a:t>
            </a:r>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268760"/>
            <a:ext cx="8784976" cy="5112568"/>
          </a:xfrm>
        </p:spPr>
        <p:txBody>
          <a:bodyPr>
            <a:noAutofit/>
          </a:bodyPr>
          <a:lstStyle/>
          <a:p>
            <a:r>
              <a:rPr lang="en-GB" sz="2300" dirty="0" smtClean="0"/>
              <a:t>Once an initial concept has been identified, you need to research the chosen topic in depth. </a:t>
            </a:r>
          </a:p>
          <a:p>
            <a:r>
              <a:rPr lang="en-GB" sz="2300" dirty="0" smtClean="0"/>
              <a:t>The idea here is to draw together enough information to be able to make an informed decision about what should be written into the </a:t>
            </a:r>
            <a:r>
              <a:rPr lang="en-GB" sz="2300" b="1" dirty="0" smtClean="0"/>
              <a:t>project’s specification</a:t>
            </a:r>
            <a:r>
              <a:rPr lang="en-GB" sz="2300" dirty="0" smtClean="0"/>
              <a:t>.</a:t>
            </a:r>
          </a:p>
          <a:p>
            <a:r>
              <a:rPr lang="en-GB" sz="2300" dirty="0" smtClean="0"/>
              <a:t>These questions need to be answered through research.</a:t>
            </a:r>
          </a:p>
          <a:p>
            <a:r>
              <a:rPr lang="en-GB" sz="2300" dirty="0" smtClean="0"/>
              <a:t>Before starting on any type of research exercise, you must plan what you want to find out, what questions you need to answer e.g. What is the size of the product going to be (dimensions), materials to be used, expertise/team/personnel required etc...</a:t>
            </a:r>
          </a:p>
          <a:p>
            <a:r>
              <a:rPr lang="en-GB" sz="2300" dirty="0" smtClean="0">
                <a:hlinkClick r:id="rId2"/>
              </a:rPr>
              <a:t>Team Brainstorming</a:t>
            </a:r>
            <a:r>
              <a:rPr lang="en-GB" sz="2300" dirty="0" smtClean="0"/>
              <a:t> can be a helpful process by which all relevant criteria can be indentified.</a:t>
            </a:r>
          </a:p>
          <a:p>
            <a:endParaRPr lang="en-GB" sz="2300" dirty="0" smtClean="0"/>
          </a:p>
          <a:p>
            <a:endParaRPr lang="en-GB" sz="2300" dirty="0"/>
          </a:p>
        </p:txBody>
      </p:sp>
      <p:sp>
        <p:nvSpPr>
          <p:cNvPr id="3" name="Title 2"/>
          <p:cNvSpPr>
            <a:spLocks noGrp="1"/>
          </p:cNvSpPr>
          <p:nvPr>
            <p:ph type="title"/>
          </p:nvPr>
        </p:nvSpPr>
        <p:spPr/>
        <p:txBody>
          <a:bodyPr>
            <a:normAutofit/>
          </a:bodyPr>
          <a:lstStyle/>
          <a:p>
            <a:r>
              <a:rPr lang="en-GB" u="sng" dirty="0" smtClean="0"/>
              <a:t>Research</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6024" y="1340768"/>
            <a:ext cx="8892480" cy="4666523"/>
          </a:xfrm>
        </p:spPr>
        <p:txBody>
          <a:bodyPr>
            <a:noAutofit/>
          </a:bodyPr>
          <a:lstStyle/>
          <a:p>
            <a:r>
              <a:rPr lang="en-GB" sz="2000" dirty="0" smtClean="0"/>
              <a:t>This specification contains detailed information on a product’s, requirements, conformance with legal standards, materials, physical dimensions etc.</a:t>
            </a:r>
          </a:p>
          <a:p>
            <a:r>
              <a:rPr lang="en-GB" sz="2000" dirty="0" smtClean="0"/>
              <a:t>Preparing a project specification is a complex process because many factors have to be considered such as technical requirements, timescale, resources, and budget.</a:t>
            </a:r>
          </a:p>
          <a:p>
            <a:r>
              <a:rPr lang="en-GB" sz="2000" dirty="0" smtClean="0"/>
              <a:t>The acronym </a:t>
            </a:r>
            <a:r>
              <a:rPr lang="en-GB" sz="2000" dirty="0" smtClean="0">
                <a:hlinkClick r:id="rId2"/>
              </a:rPr>
              <a:t>BOSCARDET</a:t>
            </a:r>
            <a:r>
              <a:rPr lang="en-GB" sz="2000" dirty="0" smtClean="0"/>
              <a:t> provides a useful example structure for Terms of Reference headings/sections: Background, Objectives, Scope, Constraints, Assumptions, Reporting, Dependencies, Estimates, Timescales. This structure contains no specific heading for costs/budgets - these considerations can be included within 'Constraints' or 'Estimates'</a:t>
            </a:r>
          </a:p>
          <a:p>
            <a:r>
              <a:rPr lang="en-GB" sz="2000" dirty="0" smtClean="0"/>
              <a:t>Since projects vary considerably there is no standard universal structure for a Project document.</a:t>
            </a:r>
          </a:p>
        </p:txBody>
      </p:sp>
      <p:sp>
        <p:nvSpPr>
          <p:cNvPr id="3" name="Title 2"/>
          <p:cNvSpPr>
            <a:spLocks noGrp="1"/>
          </p:cNvSpPr>
          <p:nvPr>
            <p:ph type="title"/>
          </p:nvPr>
        </p:nvSpPr>
        <p:spPr/>
        <p:txBody>
          <a:bodyPr/>
          <a:lstStyle/>
          <a:p>
            <a:r>
              <a:rPr lang="en-GB" u="sng" dirty="0" smtClean="0"/>
              <a:t>Project Specification : Spec</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Describe Project purpose</a:t>
            </a:r>
            <a:r>
              <a:rPr lang="en-GB" dirty="0" smtClean="0"/>
              <a:t>, aims and deliverables.</a:t>
            </a:r>
          </a:p>
          <a:p>
            <a:r>
              <a:rPr lang="en-GB" b="1" dirty="0" smtClean="0"/>
              <a:t>State parameters </a:t>
            </a:r>
            <a:r>
              <a:rPr lang="en-GB" dirty="0" smtClean="0"/>
              <a:t>(timescales, budgets, scope </a:t>
            </a:r>
            <a:r>
              <a:rPr lang="en-GB" baseline="30000" dirty="0" smtClean="0">
                <a:hlinkClick r:id="rId2"/>
              </a:rPr>
              <a:t>1</a:t>
            </a:r>
            <a:r>
              <a:rPr lang="en-GB" baseline="30000" dirty="0" smtClean="0"/>
              <a:t> </a:t>
            </a:r>
            <a:r>
              <a:rPr lang="en-GB" baseline="30000" dirty="0" smtClean="0">
                <a:hlinkClick r:id="rId3"/>
              </a:rPr>
              <a:t>2</a:t>
            </a:r>
            <a:r>
              <a:rPr lang="en-GB" dirty="0" smtClean="0"/>
              <a:t>, authority).</a:t>
            </a:r>
          </a:p>
          <a:p>
            <a:r>
              <a:rPr lang="en-GB" b="1" dirty="0" smtClean="0"/>
              <a:t>State people involved </a:t>
            </a:r>
            <a:r>
              <a:rPr lang="en-GB" dirty="0" smtClean="0"/>
              <a:t>and the way the team will work (frequency of meetings, decision-making process).</a:t>
            </a:r>
          </a:p>
          <a:p>
            <a:r>
              <a:rPr lang="en-GB" b="1" dirty="0" smtClean="0"/>
              <a:t>Establish 'break or review-points' </a:t>
            </a:r>
            <a:r>
              <a:rPr lang="en-GB" dirty="0" smtClean="0"/>
              <a:t>at which to meet review and check progress, and how progress and results will be measured.</a:t>
            </a:r>
          </a:p>
          <a:p>
            <a:endParaRPr lang="en-GB" dirty="0"/>
          </a:p>
        </p:txBody>
      </p:sp>
      <p:sp>
        <p:nvSpPr>
          <p:cNvPr id="3" name="Title 2"/>
          <p:cNvSpPr>
            <a:spLocks noGrp="1"/>
          </p:cNvSpPr>
          <p:nvPr>
            <p:ph type="title"/>
          </p:nvPr>
        </p:nvSpPr>
        <p:spPr/>
        <p:txBody>
          <a:bodyPr>
            <a:normAutofit/>
          </a:bodyPr>
          <a:lstStyle/>
          <a:p>
            <a:r>
              <a:rPr lang="en-GB" u="sng" dirty="0" smtClean="0"/>
              <a:t>Project specification template:</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81328"/>
            <a:ext cx="8640960" cy="4179920"/>
          </a:xfrm>
        </p:spPr>
        <p:txBody>
          <a:bodyPr>
            <a:normAutofit fontScale="92500" lnSpcReduction="10000"/>
          </a:bodyPr>
          <a:lstStyle/>
          <a:p>
            <a:r>
              <a:rPr lang="en-GB" dirty="0" smtClean="0"/>
              <a:t>A project will have an aim and several objectives. </a:t>
            </a:r>
          </a:p>
          <a:p>
            <a:r>
              <a:rPr lang="en-GB" dirty="0" smtClean="0"/>
              <a:t>An </a:t>
            </a:r>
            <a:r>
              <a:rPr lang="en-GB" b="1" dirty="0" smtClean="0"/>
              <a:t>aim</a:t>
            </a:r>
            <a:r>
              <a:rPr lang="en-GB" dirty="0" smtClean="0"/>
              <a:t> is a general statement of intent. </a:t>
            </a:r>
          </a:p>
          <a:p>
            <a:r>
              <a:rPr lang="en-GB" dirty="0" smtClean="0"/>
              <a:t>To achieve this aim, you should be able to write down a set of </a:t>
            </a:r>
            <a:r>
              <a:rPr lang="en-GB" b="1" dirty="0" smtClean="0"/>
              <a:t>objectives</a:t>
            </a:r>
            <a:r>
              <a:rPr lang="en-GB" dirty="0" smtClean="0"/>
              <a:t>, also often referred to as goals. </a:t>
            </a:r>
          </a:p>
          <a:p>
            <a:r>
              <a:rPr lang="en-GB" dirty="0" smtClean="0"/>
              <a:t>These are activities that have prescribed and measurable outcomes and can be used to plan a project.</a:t>
            </a:r>
          </a:p>
          <a:p>
            <a:r>
              <a:rPr lang="en-GB" dirty="0" smtClean="0"/>
              <a:t>It is important to set goals that are realistic and achievable within a given timescale i.e. </a:t>
            </a:r>
            <a:r>
              <a:rPr lang="en-GB" dirty="0" smtClean="0">
                <a:hlinkClick r:id="rId2"/>
              </a:rPr>
              <a:t>SMART Objectives</a:t>
            </a:r>
            <a:r>
              <a:rPr lang="en-GB" dirty="0" smtClean="0"/>
              <a:t>.</a:t>
            </a:r>
          </a:p>
          <a:p>
            <a:endParaRPr lang="en-GB" dirty="0"/>
          </a:p>
        </p:txBody>
      </p:sp>
      <p:sp>
        <p:nvSpPr>
          <p:cNvPr id="3" name="Title 2"/>
          <p:cNvSpPr>
            <a:spLocks noGrp="1"/>
          </p:cNvSpPr>
          <p:nvPr>
            <p:ph type="title"/>
          </p:nvPr>
        </p:nvSpPr>
        <p:spPr/>
        <p:txBody>
          <a:bodyPr>
            <a:normAutofit/>
          </a:bodyPr>
          <a:lstStyle/>
          <a:p>
            <a:r>
              <a:rPr lang="en-GB" u="sng" dirty="0" smtClean="0"/>
              <a:t>Stage 2: Plan a project</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Plan the various stages and activities of the project. </a:t>
            </a:r>
          </a:p>
          <a:p>
            <a:r>
              <a:rPr lang="en-GB" dirty="0" smtClean="0"/>
              <a:t>If possible involve the team in the planning.</a:t>
            </a:r>
          </a:p>
          <a:p>
            <a:r>
              <a:rPr lang="en-GB" dirty="0" smtClean="0"/>
              <a:t>It is important that peoples’ time and skills are used in the most effective way and that materials are available when needed. </a:t>
            </a:r>
          </a:p>
          <a:p>
            <a:r>
              <a:rPr lang="en-GB" dirty="0" smtClean="0"/>
              <a:t>To make this happen businesses use </a:t>
            </a:r>
            <a:r>
              <a:rPr lang="en-GB" b="1" dirty="0" smtClean="0"/>
              <a:t>planning and monitoring techniques</a:t>
            </a:r>
            <a:r>
              <a:rPr lang="en-GB" dirty="0" smtClean="0"/>
              <a:t>. </a:t>
            </a:r>
          </a:p>
          <a:p>
            <a:endParaRPr lang="en-GB" dirty="0"/>
          </a:p>
        </p:txBody>
      </p:sp>
      <p:sp>
        <p:nvSpPr>
          <p:cNvPr id="3" name="Title 2"/>
          <p:cNvSpPr>
            <a:spLocks noGrp="1"/>
          </p:cNvSpPr>
          <p:nvPr>
            <p:ph type="title"/>
          </p:nvPr>
        </p:nvSpPr>
        <p:spPr/>
        <p:txBody>
          <a:bodyPr/>
          <a:lstStyle/>
          <a:p>
            <a:r>
              <a:rPr lang="en-GB" u="sng" dirty="0" smtClean="0"/>
              <a:t>Planning</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55984"/>
          </a:xfrm>
        </p:spPr>
        <p:txBody>
          <a:bodyPr>
            <a:normAutofit fontScale="85000" lnSpcReduction="20000"/>
          </a:bodyPr>
          <a:lstStyle/>
          <a:p>
            <a:r>
              <a:rPr lang="en-GB" dirty="0" smtClean="0"/>
              <a:t>Most projects come in late - that's just the way it is - so don't plan a timescale that is over-ambitious. Ideally plan for some slippage.</a:t>
            </a:r>
          </a:p>
          <a:p>
            <a:r>
              <a:rPr lang="en-GB" dirty="0" smtClean="0"/>
              <a:t>Many planners are put under pressure to deliver projects sooner and more cost-effectively than is realistic. </a:t>
            </a:r>
          </a:p>
          <a:p>
            <a:r>
              <a:rPr lang="en-GB" dirty="0" smtClean="0"/>
              <a:t>Ambition and aiming high are good attitudes, but planning without prudence</a:t>
            </a:r>
            <a:r>
              <a:rPr lang="en-GB" baseline="30000" dirty="0" smtClean="0">
                <a:hlinkClick r:id="rId2"/>
              </a:rPr>
              <a:t>1</a:t>
            </a:r>
            <a:r>
              <a:rPr lang="en-GB" baseline="30000" dirty="0" smtClean="0"/>
              <a:t> </a:t>
            </a:r>
            <a:r>
              <a:rPr lang="en-GB" baseline="30000" dirty="0" smtClean="0">
                <a:hlinkClick r:id="rId3"/>
              </a:rPr>
              <a:t>2</a:t>
            </a:r>
            <a:r>
              <a:rPr lang="en-GB" dirty="0" smtClean="0"/>
              <a:t> can have a detrimental effect on Employee/Team motivation and engagement.</a:t>
            </a:r>
          </a:p>
          <a:p>
            <a:r>
              <a:rPr lang="en-GB" dirty="0" smtClean="0"/>
              <a:t>Investors and executives tend rarely to question an over-ambitious plan, but they will quickly make very ruthless decisions when any overly ambitious project starts to fail. Exercising a little realism at the outset of a project regarding financials and timescales can save an enormous amount of trouble later.</a:t>
            </a:r>
            <a:endParaRPr lang="en-GB" dirty="0"/>
          </a:p>
        </p:txBody>
      </p:sp>
      <p:sp>
        <p:nvSpPr>
          <p:cNvPr id="3" name="Title 2"/>
          <p:cNvSpPr>
            <a:spLocks noGrp="1"/>
          </p:cNvSpPr>
          <p:nvPr>
            <p:ph type="title"/>
          </p:nvPr>
        </p:nvSpPr>
        <p:spPr/>
        <p:txBody>
          <a:bodyPr/>
          <a:lstStyle/>
          <a:p>
            <a:r>
              <a:rPr lang="en-GB" u="sng" dirty="0" smtClean="0"/>
              <a:t>Tip: Be Realistic &amp; flexible</a:t>
            </a:r>
            <a:endParaRPr lang="en-GB" u="sng" dirty="0"/>
          </a:p>
        </p:txBody>
      </p:sp>
      <p:sp>
        <p:nvSpPr>
          <p:cNvPr id="4" name="TextBox 3"/>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How do you go about planning your project once you have decided on a topic? </a:t>
            </a:r>
          </a:p>
          <a:p>
            <a:pPr marL="624078" indent="-514350">
              <a:buFont typeface="+mj-lt"/>
              <a:buAutoNum type="arabicPeriod"/>
            </a:pPr>
            <a:r>
              <a:rPr lang="en-GB" dirty="0" smtClean="0"/>
              <a:t>The first step is to </a:t>
            </a:r>
            <a:r>
              <a:rPr lang="en-GB" b="1" dirty="0" smtClean="0"/>
              <a:t>identify the activities</a:t>
            </a:r>
            <a:r>
              <a:rPr lang="en-GB" dirty="0" smtClean="0"/>
              <a:t> to be carried out. </a:t>
            </a:r>
          </a:p>
          <a:p>
            <a:pPr marL="624078" indent="-514350">
              <a:buFont typeface="+mj-lt"/>
              <a:buAutoNum type="arabicPeriod"/>
            </a:pPr>
            <a:r>
              <a:rPr lang="en-GB" dirty="0" smtClean="0"/>
              <a:t>And to set them out as a list with </a:t>
            </a:r>
            <a:r>
              <a:rPr lang="en-GB" b="1" dirty="0" smtClean="0"/>
              <a:t>approximate timings </a:t>
            </a:r>
            <a:r>
              <a:rPr lang="en-GB" dirty="0" smtClean="0"/>
              <a:t>against each activity. </a:t>
            </a:r>
          </a:p>
          <a:p>
            <a:r>
              <a:rPr lang="en-GB" dirty="0" smtClean="0"/>
              <a:t>Consider each activity as a goal or </a:t>
            </a:r>
            <a:r>
              <a:rPr lang="en-GB" b="1" dirty="0" smtClean="0"/>
              <a:t>objective</a:t>
            </a:r>
            <a:r>
              <a:rPr lang="en-GB" dirty="0" smtClean="0"/>
              <a:t>, think about the </a:t>
            </a:r>
            <a:r>
              <a:rPr lang="en-GB" b="1" dirty="0" smtClean="0"/>
              <a:t>resources</a:t>
            </a:r>
            <a:r>
              <a:rPr lang="en-GB" dirty="0" smtClean="0"/>
              <a:t> which will be needed, and come up with ways to </a:t>
            </a:r>
            <a:r>
              <a:rPr lang="en-GB" b="1" dirty="0" smtClean="0"/>
              <a:t>monitor progress </a:t>
            </a:r>
            <a:r>
              <a:rPr lang="en-GB" dirty="0" smtClean="0"/>
              <a:t>and the achievement of each goal.</a:t>
            </a:r>
          </a:p>
          <a:p>
            <a:r>
              <a:rPr lang="en-GB" dirty="0" smtClean="0"/>
              <a:t>You then need to think about what you expect to achieve by certain points of the project and to </a:t>
            </a:r>
            <a:r>
              <a:rPr lang="en-GB" b="1" dirty="0" smtClean="0"/>
              <a:t>set milestones</a:t>
            </a:r>
            <a:r>
              <a:rPr lang="en-GB" dirty="0" smtClean="0"/>
              <a:t>.</a:t>
            </a:r>
          </a:p>
          <a:p>
            <a:r>
              <a:rPr lang="en-GB" dirty="0" smtClean="0"/>
              <a:t>Having identified your milestones – decide how and when you are going to monitor them. </a:t>
            </a:r>
            <a:r>
              <a:rPr lang="en-GB" b="1" dirty="0" smtClean="0"/>
              <a:t>Time markers showing where your milestones occur </a:t>
            </a:r>
            <a:r>
              <a:rPr lang="en-GB" dirty="0" smtClean="0"/>
              <a:t>should then be added to planning charts e.g. Gantt Chart.</a:t>
            </a:r>
          </a:p>
          <a:p>
            <a:endParaRPr lang="en-GB" dirty="0"/>
          </a:p>
        </p:txBody>
      </p:sp>
      <p:sp>
        <p:nvSpPr>
          <p:cNvPr id="3" name="Title 2"/>
          <p:cNvSpPr>
            <a:spLocks noGrp="1"/>
          </p:cNvSpPr>
          <p:nvPr>
            <p:ph type="title"/>
          </p:nvPr>
        </p:nvSpPr>
        <p:spPr/>
        <p:txBody>
          <a:bodyPr>
            <a:normAutofit/>
          </a:bodyPr>
          <a:lstStyle/>
          <a:p>
            <a:r>
              <a:rPr lang="en-GB" u="sng" dirty="0" smtClean="0"/>
              <a:t>Planning</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755984"/>
          </a:xfrm>
        </p:spPr>
        <p:txBody>
          <a:bodyPr>
            <a:normAutofit fontScale="92500" lnSpcReduction="10000"/>
          </a:bodyPr>
          <a:lstStyle/>
          <a:p>
            <a:r>
              <a:rPr lang="en-GB" dirty="0" smtClean="0"/>
              <a:t>Overview planning relates to the whole life of a project. </a:t>
            </a:r>
          </a:p>
          <a:p>
            <a:r>
              <a:rPr lang="en-GB" dirty="0" smtClean="0"/>
              <a:t>You can use several techniques to provide a </a:t>
            </a:r>
            <a:r>
              <a:rPr lang="en-GB" b="1" dirty="0" smtClean="0"/>
              <a:t>visual overview </a:t>
            </a:r>
            <a:r>
              <a:rPr lang="en-GB" dirty="0" smtClean="0"/>
              <a:t>of the whole project, setting out the </a:t>
            </a:r>
            <a:r>
              <a:rPr lang="en-GB" b="1" dirty="0" smtClean="0"/>
              <a:t>key activities </a:t>
            </a:r>
            <a:r>
              <a:rPr lang="en-GB" dirty="0" smtClean="0"/>
              <a:t>that need to be completed.</a:t>
            </a:r>
          </a:p>
          <a:p>
            <a:r>
              <a:rPr lang="en-GB" dirty="0" smtClean="0"/>
              <a:t>For example you can use a </a:t>
            </a:r>
            <a:r>
              <a:rPr lang="en-GB" b="1" dirty="0" smtClean="0"/>
              <a:t>simple flow chart </a:t>
            </a:r>
            <a:r>
              <a:rPr lang="en-GB" dirty="0" smtClean="0"/>
              <a:t>set out as a block diagram (</a:t>
            </a:r>
            <a:r>
              <a:rPr lang="en-GB" b="1" dirty="0" smtClean="0"/>
              <a:t>next slide</a:t>
            </a:r>
            <a:r>
              <a:rPr lang="en-GB" dirty="0" smtClean="0"/>
              <a:t>).</a:t>
            </a:r>
          </a:p>
          <a:p>
            <a:r>
              <a:rPr lang="en-GB" dirty="0" smtClean="0"/>
              <a:t>This method is known as the ‘</a:t>
            </a:r>
            <a:r>
              <a:rPr lang="en-GB" b="1" dirty="0" smtClean="0"/>
              <a:t>traditional phased approach</a:t>
            </a:r>
            <a:r>
              <a:rPr lang="en-GB" dirty="0" smtClean="0"/>
              <a:t>’ to Project Management.</a:t>
            </a:r>
          </a:p>
          <a:p>
            <a:r>
              <a:rPr lang="en-GB" dirty="0" smtClean="0"/>
              <a:t>Many industries use variations of these project stages. For example in software development, this approach is often known as the </a:t>
            </a:r>
            <a:r>
              <a:rPr lang="en-GB" dirty="0" smtClean="0">
                <a:hlinkClick r:id="rId2"/>
              </a:rPr>
              <a:t>waterfall model</a:t>
            </a:r>
            <a:r>
              <a:rPr lang="en-GB" dirty="0" smtClean="0"/>
              <a:t>. </a:t>
            </a:r>
          </a:p>
          <a:p>
            <a:endParaRPr lang="en-GB" dirty="0"/>
          </a:p>
        </p:txBody>
      </p:sp>
      <p:sp>
        <p:nvSpPr>
          <p:cNvPr id="3" name="Title 2"/>
          <p:cNvSpPr>
            <a:spLocks noGrp="1"/>
          </p:cNvSpPr>
          <p:nvPr>
            <p:ph type="title"/>
          </p:nvPr>
        </p:nvSpPr>
        <p:spPr/>
        <p:txBody>
          <a:bodyPr>
            <a:normAutofit/>
          </a:bodyPr>
          <a:lstStyle/>
          <a:p>
            <a:r>
              <a:rPr lang="en-GB" u="sng" dirty="0" smtClean="0"/>
              <a:t>Project planning: Overview</a:t>
            </a:r>
            <a:endParaRPr lang="en-GB" u="sng"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Project chart 1: Flow-chart</a:t>
            </a:r>
            <a:endParaRPr lang="en-GB" u="sng" dirty="0"/>
          </a:p>
        </p:txBody>
      </p:sp>
      <p:pic>
        <p:nvPicPr>
          <p:cNvPr id="4" name="Picture 3" descr="2013-11-03 13.07.09.jpg"/>
          <p:cNvPicPr>
            <a:picLocks noChangeAspect="1"/>
          </p:cNvPicPr>
          <p:nvPr/>
        </p:nvPicPr>
        <p:blipFill>
          <a:blip r:embed="rId2" cstate="print"/>
          <a:stretch>
            <a:fillRect/>
          </a:stretch>
        </p:blipFill>
        <p:spPr>
          <a:xfrm>
            <a:off x="0" y="1835626"/>
            <a:ext cx="9144000" cy="3897630"/>
          </a:xfrm>
          <a:prstGeom prst="rect">
            <a:avLst/>
          </a:prstGeom>
        </p:spPr>
      </p:pic>
      <p:sp>
        <p:nvSpPr>
          <p:cNvPr id="5" name="TextBox 4"/>
          <p:cNvSpPr txBox="1"/>
          <p:nvPr/>
        </p:nvSpPr>
        <p:spPr>
          <a:xfrm>
            <a:off x="395536" y="1340768"/>
            <a:ext cx="8424936" cy="400110"/>
          </a:xfrm>
          <a:prstGeom prst="rect">
            <a:avLst/>
          </a:prstGeom>
          <a:noFill/>
        </p:spPr>
        <p:txBody>
          <a:bodyPr wrap="square" rtlCol="0">
            <a:spAutoFit/>
          </a:bodyPr>
          <a:lstStyle/>
          <a:p>
            <a:r>
              <a:rPr lang="en-GB" sz="2000" dirty="0" smtClean="0"/>
              <a:t>Used to provide an overview and layout key stages of a project.</a:t>
            </a:r>
            <a:endParaRPr lang="en-GB" sz="2000" dirty="0"/>
          </a:p>
        </p:txBody>
      </p:sp>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chart has no timings attached to each activity. </a:t>
            </a:r>
          </a:p>
          <a:p>
            <a:r>
              <a:rPr lang="en-GB" dirty="0" smtClean="0"/>
              <a:t>However, it is ideal for showing the various stages of a project in an easy-to-see format. </a:t>
            </a:r>
          </a:p>
          <a:p>
            <a:r>
              <a:rPr lang="en-GB" dirty="0" smtClean="0"/>
              <a:t>It is useful for presenting information about how your project is being set up. </a:t>
            </a:r>
          </a:p>
          <a:p>
            <a:endParaRPr lang="en-GB" dirty="0"/>
          </a:p>
        </p:txBody>
      </p:sp>
      <p:sp>
        <p:nvSpPr>
          <p:cNvPr id="3" name="Title 2"/>
          <p:cNvSpPr>
            <a:spLocks noGrp="1"/>
          </p:cNvSpPr>
          <p:nvPr>
            <p:ph type="title"/>
          </p:nvPr>
        </p:nvSpPr>
        <p:spPr/>
        <p:txBody>
          <a:bodyPr/>
          <a:lstStyle/>
          <a:p>
            <a:r>
              <a:rPr lang="en-GB" u="sng" dirty="0" smtClean="0"/>
              <a:t>Project Flow-chart</a:t>
            </a:r>
            <a:endParaRPr lang="en-GB"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Second, you can use a </a:t>
            </a:r>
            <a:r>
              <a:rPr lang="en-GB" b="1" dirty="0" smtClean="0"/>
              <a:t>project planner </a:t>
            </a:r>
            <a:r>
              <a:rPr lang="en-GB" dirty="0" smtClean="0"/>
              <a:t>such as a </a:t>
            </a:r>
            <a:r>
              <a:rPr lang="en-GB" b="1" dirty="0" smtClean="0"/>
              <a:t>Gantt chart</a:t>
            </a:r>
            <a:r>
              <a:rPr lang="en-GB" dirty="0" smtClean="0"/>
              <a:t>. </a:t>
            </a:r>
          </a:p>
          <a:p>
            <a:r>
              <a:rPr lang="en-GB" dirty="0" smtClean="0"/>
              <a:t>The Gantt Chart is named after </a:t>
            </a:r>
            <a:r>
              <a:rPr lang="en-GB" b="1" dirty="0" smtClean="0"/>
              <a:t>US engineer </a:t>
            </a:r>
            <a:r>
              <a:rPr lang="en-GB" dirty="0" smtClean="0"/>
              <a:t>and consultant </a:t>
            </a:r>
            <a:r>
              <a:rPr lang="en-GB" b="1" dirty="0" smtClean="0"/>
              <a:t>Henry Gantt </a:t>
            </a:r>
            <a:r>
              <a:rPr lang="en-GB" dirty="0" smtClean="0"/>
              <a:t>(1861-1919) who devised the technique in the 1910s.</a:t>
            </a:r>
          </a:p>
          <a:p>
            <a:r>
              <a:rPr lang="en-GB" dirty="0" smtClean="0"/>
              <a:t>This is a very well established method for showing the </a:t>
            </a:r>
            <a:r>
              <a:rPr lang="en-GB" b="1" dirty="0" smtClean="0"/>
              <a:t>various activities </a:t>
            </a:r>
            <a:r>
              <a:rPr lang="en-GB" dirty="0" smtClean="0"/>
              <a:t>which contribute to a project. </a:t>
            </a:r>
          </a:p>
          <a:p>
            <a:r>
              <a:rPr lang="en-GB" dirty="0" smtClean="0"/>
              <a:t>These are set out against a </a:t>
            </a:r>
            <a:r>
              <a:rPr lang="en-GB" b="1" dirty="0" smtClean="0"/>
              <a:t>timeline</a:t>
            </a:r>
            <a:r>
              <a:rPr lang="en-GB" dirty="0" smtClean="0"/>
              <a:t> and will have review points.</a:t>
            </a:r>
          </a:p>
          <a:p>
            <a:endParaRPr lang="en-GB" dirty="0"/>
          </a:p>
        </p:txBody>
      </p:sp>
      <p:sp>
        <p:nvSpPr>
          <p:cNvPr id="3" name="Title 2"/>
          <p:cNvSpPr>
            <a:spLocks noGrp="1"/>
          </p:cNvSpPr>
          <p:nvPr>
            <p:ph type="title"/>
          </p:nvPr>
        </p:nvSpPr>
        <p:spPr/>
        <p:txBody>
          <a:bodyPr/>
          <a:lstStyle/>
          <a:p>
            <a:r>
              <a:rPr lang="en-GB" u="sng" dirty="0" smtClean="0"/>
              <a:t>Project chart 2: Gantt chart</a:t>
            </a:r>
            <a:endParaRPr lang="en-GB" u="sng"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15.jpg"/>
          <p:cNvPicPr>
            <a:picLocks noGrp="1" noChangeAspect="1"/>
          </p:cNvPicPr>
          <p:nvPr>
            <p:ph idx="1"/>
          </p:nvPr>
        </p:nvPicPr>
        <p:blipFill>
          <a:blip r:embed="rId2" cstate="print"/>
          <a:stretch>
            <a:fillRect/>
          </a:stretch>
        </p:blipFill>
        <p:spPr>
          <a:xfrm>
            <a:off x="467544" y="1464169"/>
            <a:ext cx="8229600" cy="2972943"/>
          </a:xfrm>
        </p:spPr>
      </p:pic>
      <p:sp>
        <p:nvSpPr>
          <p:cNvPr id="3" name="Title 2"/>
          <p:cNvSpPr>
            <a:spLocks noGrp="1"/>
          </p:cNvSpPr>
          <p:nvPr>
            <p:ph type="title"/>
          </p:nvPr>
        </p:nvSpPr>
        <p:spPr/>
        <p:txBody>
          <a:bodyPr/>
          <a:lstStyle/>
          <a:p>
            <a:r>
              <a:rPr lang="en-GB" u="sng" dirty="0" smtClean="0"/>
              <a:t>Basic Gantt Chart:</a:t>
            </a:r>
            <a:endParaRPr lang="en-GB" u="sng" dirty="0"/>
          </a:p>
        </p:txBody>
      </p:sp>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Basic Gantt including Costs:</a:t>
            </a:r>
            <a:endParaRPr lang="en-GB" u="sng" dirty="0"/>
          </a:p>
        </p:txBody>
      </p:sp>
      <p:pic>
        <p:nvPicPr>
          <p:cNvPr id="1026" name="Picture 2" descr="http://www.businessballs.com/images/gantbf.jpg"/>
          <p:cNvPicPr>
            <a:picLocks noChangeAspect="1" noChangeArrowheads="1"/>
          </p:cNvPicPr>
          <p:nvPr/>
        </p:nvPicPr>
        <p:blipFill>
          <a:blip r:embed="rId2" cstate="print"/>
          <a:srcRect/>
          <a:stretch>
            <a:fillRect/>
          </a:stretch>
        </p:blipFill>
        <p:spPr bwMode="auto">
          <a:xfrm>
            <a:off x="2339244" y="1268760"/>
            <a:ext cx="6804756" cy="4536504"/>
          </a:xfrm>
          <a:prstGeom prst="rect">
            <a:avLst/>
          </a:prstGeom>
          <a:noFill/>
        </p:spPr>
      </p:pic>
      <p:sp>
        <p:nvSpPr>
          <p:cNvPr id="5" name="TextBox 4"/>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
        <p:nvSpPr>
          <p:cNvPr id="7" name="TextBox 6"/>
          <p:cNvSpPr txBox="1"/>
          <p:nvPr/>
        </p:nvSpPr>
        <p:spPr>
          <a:xfrm>
            <a:off x="0" y="1484784"/>
            <a:ext cx="2411760" cy="3693319"/>
          </a:xfrm>
          <a:prstGeom prst="rect">
            <a:avLst/>
          </a:prstGeom>
          <a:noFill/>
        </p:spPr>
        <p:txBody>
          <a:bodyPr wrap="square" rtlCol="0">
            <a:spAutoFit/>
          </a:bodyPr>
          <a:lstStyle/>
          <a:p>
            <a:r>
              <a:rPr lang="en-GB" dirty="0" smtClean="0"/>
              <a:t>The breakfast example shows the </a:t>
            </a:r>
            <a:r>
              <a:rPr lang="en-GB" b="1" dirty="0" smtClean="0"/>
              <a:t>capital cost </a:t>
            </a:r>
            <a:r>
              <a:rPr lang="en-GB" dirty="0" smtClean="0"/>
              <a:t>of the consumable items and a </a:t>
            </a:r>
            <a:r>
              <a:rPr lang="en-GB" b="1" dirty="0" smtClean="0"/>
              <a:t>revenue cost </a:t>
            </a:r>
            <a:r>
              <a:rPr lang="en-GB" dirty="0" smtClean="0"/>
              <a:t>for labour and fuel. A Gantt chart like this can be used to keep track of progress for each activity and how the costs are running.</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274638"/>
            <a:ext cx="8424936" cy="1143000"/>
          </a:xfrm>
        </p:spPr>
        <p:txBody>
          <a:bodyPr>
            <a:normAutofit/>
          </a:bodyPr>
          <a:lstStyle/>
          <a:p>
            <a:r>
              <a:rPr lang="en-GB" sz="3500" u="sng" dirty="0" smtClean="0"/>
              <a:t>Flags: Key Milestones / Time-markers</a:t>
            </a:r>
            <a:endParaRPr lang="en-GB" sz="3500" u="sng" dirty="0"/>
          </a:p>
        </p:txBody>
      </p:sp>
      <p:pic>
        <p:nvPicPr>
          <p:cNvPr id="4" name="Picture 3" descr="214.png"/>
          <p:cNvPicPr>
            <a:picLocks noChangeAspect="1"/>
          </p:cNvPicPr>
          <p:nvPr/>
        </p:nvPicPr>
        <p:blipFill>
          <a:blip r:embed="rId2" cstate="print"/>
          <a:stretch>
            <a:fillRect/>
          </a:stretch>
        </p:blipFill>
        <p:spPr>
          <a:xfrm>
            <a:off x="0" y="1484784"/>
            <a:ext cx="9144000" cy="4623759"/>
          </a:xfrm>
          <a:prstGeom prst="rect">
            <a:avLst/>
          </a:prstGeom>
        </p:spPr>
      </p:pic>
      <p:sp>
        <p:nvSpPr>
          <p:cNvPr id="5" name="TextBox 4"/>
          <p:cNvSpPr txBox="1"/>
          <p:nvPr/>
        </p:nvSpPr>
        <p:spPr>
          <a:xfrm>
            <a:off x="107504" y="6597932"/>
            <a:ext cx="4019049" cy="215444"/>
          </a:xfrm>
          <a:prstGeom prst="rect">
            <a:avLst/>
          </a:prstGeom>
          <a:noFill/>
        </p:spPr>
        <p:txBody>
          <a:bodyPr wrap="none" rtlCol="0">
            <a:spAutoFit/>
          </a:bodyPr>
          <a:lstStyle/>
          <a:p>
            <a:r>
              <a:rPr lang="en-GB" sz="800" dirty="0" smtClean="0"/>
              <a:t>Ref: </a:t>
            </a:r>
            <a:r>
              <a:rPr lang="en-GB" sz="800" dirty="0" smtClean="0">
                <a:hlinkClick r:id="rId3"/>
              </a:rPr>
              <a:t>http://blog.officetimeline.com/wp-content/uploads/2013/06/214.png</a:t>
            </a:r>
            <a:r>
              <a:rPr lang="en-GB" sz="800" dirty="0" smtClean="0"/>
              <a:t> </a:t>
            </a:r>
            <a:endParaRPr lang="en-GB" sz="8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12776"/>
            <a:ext cx="8784976" cy="4738531"/>
          </a:xfrm>
        </p:spPr>
        <p:txBody>
          <a:bodyPr>
            <a:normAutofit fontScale="85000" lnSpcReduction="20000"/>
          </a:bodyPr>
          <a:lstStyle/>
          <a:p>
            <a:r>
              <a:rPr lang="en-GB" b="1" dirty="0" smtClean="0"/>
              <a:t>Gantt chart</a:t>
            </a:r>
            <a:r>
              <a:rPr lang="en-GB" dirty="0" smtClean="0"/>
              <a:t>’s are very easy to set up in a cloud-based application or a spreadsheet, or you can use a software package such as Microsoft project. Cloud-based systems:</a:t>
            </a:r>
          </a:p>
          <a:p>
            <a:pPr lvl="1"/>
            <a:r>
              <a:rPr lang="en-GB" dirty="0" smtClean="0">
                <a:hlinkClick r:id="rId2"/>
              </a:rPr>
              <a:t>TeamGannt </a:t>
            </a:r>
            <a:r>
              <a:rPr lang="en-GB" dirty="0" smtClean="0"/>
              <a:t> – </a:t>
            </a:r>
            <a:r>
              <a:rPr lang="en-GB" dirty="0" smtClean="0">
                <a:hlinkClick r:id="rId2"/>
              </a:rPr>
              <a:t>Video intro</a:t>
            </a:r>
            <a:r>
              <a:rPr lang="en-GB" dirty="0" smtClean="0"/>
              <a:t>.</a:t>
            </a:r>
          </a:p>
          <a:p>
            <a:pPr lvl="1"/>
            <a:r>
              <a:rPr lang="en-GB" dirty="0" smtClean="0">
                <a:hlinkClick r:id="rId3"/>
              </a:rPr>
              <a:t>SmartSheet </a:t>
            </a:r>
            <a:r>
              <a:rPr lang="en-GB" dirty="0" smtClean="0"/>
              <a:t> – </a:t>
            </a:r>
            <a:r>
              <a:rPr lang="en-GB" dirty="0" smtClean="0">
                <a:hlinkClick r:id="rId3"/>
              </a:rPr>
              <a:t>Video intro</a:t>
            </a:r>
            <a:r>
              <a:rPr lang="en-GB" dirty="0" smtClean="0"/>
              <a:t>.</a:t>
            </a:r>
          </a:p>
          <a:p>
            <a:pPr lvl="1"/>
            <a:r>
              <a:rPr lang="en-GB" dirty="0" smtClean="0">
                <a:hlinkClick r:id="rId4"/>
              </a:rPr>
              <a:t>TomsPlanner </a:t>
            </a:r>
            <a:r>
              <a:rPr lang="en-GB" dirty="0" smtClean="0"/>
              <a:t>– </a:t>
            </a:r>
            <a:r>
              <a:rPr lang="en-GB" dirty="0" smtClean="0">
                <a:hlinkClick r:id="rId5"/>
              </a:rPr>
              <a:t>Video intro</a:t>
            </a:r>
            <a:r>
              <a:rPr lang="en-GB" dirty="0" smtClean="0"/>
              <a:t>.</a:t>
            </a:r>
          </a:p>
          <a:p>
            <a:pPr lvl="1"/>
            <a:r>
              <a:rPr lang="en-GB" dirty="0" smtClean="0">
                <a:hlinkClick r:id="rId6"/>
              </a:rPr>
              <a:t>Zoho </a:t>
            </a:r>
            <a:endParaRPr lang="en-GB" dirty="0" smtClean="0"/>
          </a:p>
          <a:p>
            <a:pPr lvl="1"/>
            <a:r>
              <a:rPr lang="en-GB" dirty="0" smtClean="0">
                <a:hlinkClick r:id="rId7"/>
              </a:rPr>
              <a:t>Gantter </a:t>
            </a:r>
            <a:r>
              <a:rPr lang="en-GB" dirty="0" smtClean="0"/>
              <a:t> (integrates with Google Drive)</a:t>
            </a:r>
          </a:p>
          <a:p>
            <a:pPr lvl="1"/>
            <a:r>
              <a:rPr lang="en-GB" dirty="0" smtClean="0">
                <a:hlinkClick r:id="rId8"/>
              </a:rPr>
              <a:t>Ganttic</a:t>
            </a:r>
            <a:r>
              <a:rPr lang="en-GB" dirty="0" smtClean="0"/>
              <a:t> + Video overview.</a:t>
            </a:r>
          </a:p>
          <a:p>
            <a:pPr lvl="1"/>
            <a:r>
              <a:rPr lang="en-GB" dirty="0" smtClean="0">
                <a:hlinkClick r:id="rId9"/>
              </a:rPr>
              <a:t>Creatly </a:t>
            </a:r>
            <a:r>
              <a:rPr lang="en-GB" dirty="0" smtClean="0"/>
              <a:t>Online Chart tool + Video overview.</a:t>
            </a:r>
          </a:p>
          <a:p>
            <a:pPr lvl="1">
              <a:buNone/>
            </a:pPr>
            <a:endParaRPr lang="en-GB" dirty="0" smtClean="0"/>
          </a:p>
          <a:p>
            <a:pPr>
              <a:buNone/>
            </a:pPr>
            <a:r>
              <a:rPr lang="en-GB" sz="2500" b="1" dirty="0" smtClean="0"/>
              <a:t>Note</a:t>
            </a:r>
            <a:r>
              <a:rPr lang="en-GB" sz="2500" dirty="0" smtClean="0"/>
              <a:t>: Cloud-based systems allow for online team collaboration.</a:t>
            </a:r>
          </a:p>
          <a:p>
            <a:endParaRPr lang="en-GB" dirty="0" smtClean="0"/>
          </a:p>
          <a:p>
            <a:r>
              <a:rPr lang="en-GB" dirty="0" smtClean="0"/>
              <a:t>Others: </a:t>
            </a:r>
          </a:p>
          <a:p>
            <a:pPr lvl="1"/>
            <a:r>
              <a:rPr lang="en-GB" dirty="0" smtClean="0">
                <a:hlinkClick r:id="rId10"/>
              </a:rPr>
              <a:t>Microsoft Project </a:t>
            </a:r>
            <a:endParaRPr lang="en-GB" dirty="0" smtClean="0"/>
          </a:p>
          <a:p>
            <a:pPr lvl="1"/>
            <a:r>
              <a:rPr lang="en-GB" dirty="0" smtClean="0">
                <a:hlinkClick r:id="rId11"/>
              </a:rPr>
              <a:t>Microsoft Excel </a:t>
            </a:r>
            <a:endParaRPr lang="en-GB" dirty="0" smtClean="0"/>
          </a:p>
          <a:p>
            <a:pPr lvl="1"/>
            <a:endParaRPr lang="en-GB" dirty="0" smtClean="0"/>
          </a:p>
          <a:p>
            <a:endParaRPr lang="en-GB" dirty="0"/>
          </a:p>
        </p:txBody>
      </p:sp>
      <p:sp>
        <p:nvSpPr>
          <p:cNvPr id="3" name="Title 2"/>
          <p:cNvSpPr>
            <a:spLocks noGrp="1"/>
          </p:cNvSpPr>
          <p:nvPr>
            <p:ph type="title"/>
          </p:nvPr>
        </p:nvSpPr>
        <p:spPr/>
        <p:txBody>
          <a:bodyPr>
            <a:normAutofit/>
          </a:bodyPr>
          <a:lstStyle/>
          <a:p>
            <a:r>
              <a:rPr lang="en-GB" u="sng" dirty="0" smtClean="0"/>
              <a:t>Technology: Gantt charts</a:t>
            </a:r>
            <a:endParaRPr lang="en-GB" u="sng"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hlinkClick r:id="rId2"/>
              </a:rPr>
              <a:t>Small Project plan for a CRM System</a:t>
            </a:r>
            <a:r>
              <a:rPr lang="en-GB" dirty="0" smtClean="0"/>
              <a:t>.</a:t>
            </a:r>
          </a:p>
          <a:p>
            <a:r>
              <a:rPr lang="en-GB" dirty="0" smtClean="0">
                <a:hlinkClick r:id="rId3"/>
              </a:rPr>
              <a:t>Project plan for a Web Application</a:t>
            </a:r>
            <a:r>
              <a:rPr lang="en-GB" dirty="0" smtClean="0"/>
              <a:t>.</a:t>
            </a:r>
          </a:p>
          <a:p>
            <a:r>
              <a:rPr lang="en-GB" dirty="0" smtClean="0">
                <a:hlinkClick r:id="rId4"/>
              </a:rPr>
              <a:t>Project Plan for a new System</a:t>
            </a:r>
            <a:r>
              <a:rPr lang="en-GB" dirty="0" smtClean="0"/>
              <a:t>.</a:t>
            </a:r>
          </a:p>
          <a:p>
            <a:r>
              <a:rPr lang="en-GB" dirty="0" smtClean="0">
                <a:hlinkClick r:id="rId5"/>
              </a:rPr>
              <a:t>Project Plan for an Engineering Project</a:t>
            </a:r>
            <a:r>
              <a:rPr lang="en-GB" dirty="0" smtClean="0"/>
              <a:t>.</a:t>
            </a:r>
          </a:p>
          <a:p>
            <a:r>
              <a:rPr lang="en-GB" dirty="0" smtClean="0"/>
              <a:t>More examples </a:t>
            </a:r>
            <a:r>
              <a:rPr lang="en-GB" dirty="0" smtClean="0">
                <a:hlinkClick r:id="rId6"/>
              </a:rPr>
              <a:t>here</a:t>
            </a:r>
            <a:r>
              <a:rPr lang="en-GB" dirty="0" smtClean="0"/>
              <a:t>.</a:t>
            </a:r>
            <a:endParaRPr lang="en-GB" dirty="0"/>
          </a:p>
        </p:txBody>
      </p:sp>
      <p:sp>
        <p:nvSpPr>
          <p:cNvPr id="3" name="Title 2"/>
          <p:cNvSpPr>
            <a:spLocks noGrp="1"/>
          </p:cNvSpPr>
          <p:nvPr>
            <p:ph type="title"/>
          </p:nvPr>
        </p:nvSpPr>
        <p:spPr/>
        <p:txBody>
          <a:bodyPr/>
          <a:lstStyle/>
          <a:p>
            <a:r>
              <a:rPr lang="en-GB" u="sng" dirty="0" err="1" smtClean="0"/>
              <a:t>Bg</a:t>
            </a:r>
            <a:r>
              <a:rPr lang="en-GB" u="sng" dirty="0" smtClean="0"/>
              <a:t>: Example Project Plans</a:t>
            </a:r>
            <a:endParaRPr lang="en-GB" u="sng"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23317"/>
            <a:ext cx="8229600" cy="4525963"/>
          </a:xfrm>
        </p:spPr>
        <p:txBody>
          <a:bodyPr>
            <a:normAutofit fontScale="92500" lnSpcReduction="20000"/>
          </a:bodyPr>
          <a:lstStyle/>
          <a:p>
            <a:pPr marL="624078" indent="-514350">
              <a:buFont typeface="+mj-lt"/>
              <a:buAutoNum type="arabicPeriod"/>
            </a:pPr>
            <a:r>
              <a:rPr lang="en-GB" dirty="0" smtClean="0"/>
              <a:t>For an Organisation of your choice, come-up with a new product idea.</a:t>
            </a:r>
          </a:p>
          <a:p>
            <a:pPr marL="624078" indent="-514350">
              <a:buFont typeface="+mj-lt"/>
              <a:buAutoNum type="arabicPeriod"/>
            </a:pPr>
            <a:r>
              <a:rPr lang="en-GB" dirty="0" smtClean="0"/>
              <a:t>Using an on-line solution below, Create a basic Gantt chart to manage the New Product Development:</a:t>
            </a:r>
          </a:p>
          <a:p>
            <a:pPr lvl="1"/>
            <a:r>
              <a:rPr lang="en-GB" dirty="0" err="1" smtClean="0">
                <a:hlinkClick r:id="rId2"/>
              </a:rPr>
              <a:t>TeamGannt</a:t>
            </a:r>
            <a:r>
              <a:rPr lang="en-GB" dirty="0" smtClean="0">
                <a:hlinkClick r:id="rId2"/>
              </a:rPr>
              <a:t> </a:t>
            </a:r>
            <a:endParaRPr lang="en-GB" dirty="0" smtClean="0"/>
          </a:p>
          <a:p>
            <a:pPr lvl="1"/>
            <a:r>
              <a:rPr lang="en-GB" dirty="0" err="1" smtClean="0">
                <a:hlinkClick r:id="rId3"/>
              </a:rPr>
              <a:t>SmartSheet</a:t>
            </a:r>
            <a:r>
              <a:rPr lang="en-GB" dirty="0" smtClean="0">
                <a:hlinkClick r:id="rId3"/>
              </a:rPr>
              <a:t> </a:t>
            </a:r>
            <a:endParaRPr lang="en-GB" dirty="0" smtClean="0"/>
          </a:p>
          <a:p>
            <a:pPr lvl="1"/>
            <a:r>
              <a:rPr lang="en-GB" dirty="0" err="1" smtClean="0">
                <a:hlinkClick r:id="rId4"/>
              </a:rPr>
              <a:t>TomsPlanner</a:t>
            </a:r>
            <a:r>
              <a:rPr lang="en-GB" dirty="0" smtClean="0">
                <a:hlinkClick r:id="rId4"/>
              </a:rPr>
              <a:t> </a:t>
            </a:r>
            <a:endParaRPr lang="en-GB" dirty="0" smtClean="0"/>
          </a:p>
          <a:p>
            <a:pPr lvl="1"/>
            <a:r>
              <a:rPr lang="en-GB" dirty="0" smtClean="0">
                <a:hlinkClick r:id="rId5"/>
              </a:rPr>
              <a:t>Zoho </a:t>
            </a:r>
            <a:endParaRPr lang="en-GB" dirty="0" smtClean="0"/>
          </a:p>
          <a:p>
            <a:pPr lvl="1"/>
            <a:r>
              <a:rPr lang="en-GB" dirty="0" err="1" smtClean="0">
                <a:hlinkClick r:id="rId6"/>
              </a:rPr>
              <a:t>Gantter</a:t>
            </a:r>
            <a:r>
              <a:rPr lang="en-GB" dirty="0" smtClean="0">
                <a:hlinkClick r:id="rId6"/>
              </a:rPr>
              <a:t> </a:t>
            </a:r>
            <a:r>
              <a:rPr lang="en-GB" dirty="0" smtClean="0"/>
              <a:t> </a:t>
            </a:r>
          </a:p>
          <a:p>
            <a:pPr lvl="1"/>
            <a:r>
              <a:rPr lang="en-GB" dirty="0" err="1" smtClean="0">
                <a:hlinkClick r:id="rId7"/>
              </a:rPr>
              <a:t>Ganttic</a:t>
            </a:r>
            <a:endParaRPr lang="en-GB" dirty="0" smtClean="0"/>
          </a:p>
          <a:p>
            <a:pPr lvl="1"/>
            <a:r>
              <a:rPr lang="en-GB" dirty="0" err="1" smtClean="0">
                <a:hlinkClick r:id="rId8"/>
              </a:rPr>
              <a:t>Creatly</a:t>
            </a:r>
            <a:endParaRPr lang="en-GB" dirty="0" smtClean="0"/>
          </a:p>
          <a:p>
            <a:pPr marL="624078" indent="-514350">
              <a:buFont typeface="+mj-lt"/>
              <a:buAutoNum type="arabicPeriod"/>
            </a:pPr>
            <a:r>
              <a:rPr lang="en-GB" dirty="0" smtClean="0"/>
              <a:t>Add a new software skill to your CV </a:t>
            </a:r>
            <a:r>
              <a:rPr lang="en-GB" dirty="0" smtClean="0">
                <a:sym typeface="Wingdings" pitchFamily="2" charset="2"/>
              </a:rPr>
              <a:t>.</a:t>
            </a:r>
            <a:endParaRPr lang="en-GB" dirty="0"/>
          </a:p>
        </p:txBody>
      </p:sp>
      <p:sp>
        <p:nvSpPr>
          <p:cNvPr id="3" name="Title 2"/>
          <p:cNvSpPr>
            <a:spLocks noGrp="1"/>
          </p:cNvSpPr>
          <p:nvPr>
            <p:ph type="title"/>
          </p:nvPr>
        </p:nvSpPr>
        <p:spPr/>
        <p:txBody>
          <a:bodyPr/>
          <a:lstStyle/>
          <a:p>
            <a:r>
              <a:rPr lang="en-GB" u="sng" dirty="0" smtClean="0"/>
              <a:t>Lab Activity:</a:t>
            </a:r>
            <a:endParaRPr lang="en-GB" u="sng"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lstStyle/>
          <a:p>
            <a:pPr algn="ctr"/>
            <a:r>
              <a:rPr lang="en-GB" dirty="0" smtClean="0"/>
              <a:t>Project 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
        <p:nvSpPr>
          <p:cNvPr id="4" name="Title 1"/>
          <p:cNvSpPr txBox="1">
            <a:spLocks/>
          </p:cNvSpPr>
          <p:nvPr/>
        </p:nvSpPr>
        <p:spPr>
          <a:xfrm>
            <a:off x="835968" y="5497017"/>
            <a:ext cx="7772400" cy="956319"/>
          </a:xfrm>
          <a:prstGeom prst="rect">
            <a:avLst/>
          </a:prstGeom>
        </p:spPr>
        <p:txBody>
          <a:bodyPr vert="horz" anchor="b">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Part</a:t>
            </a:r>
            <a:r>
              <a:rPr kumimoji="0" lang="en-GB" sz="4800" b="1" i="0" u="sng" strike="noStrike" kern="1200" cap="none" spc="0" normalizeH="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 2</a:t>
            </a:r>
            <a:endParaRPr kumimoji="0" lang="en-GB" sz="4800" b="1" i="0" u="sng" strike="noStrike" kern="1200" cap="none" spc="0" normalizeH="0" baseline="0" noProof="0" dirty="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683976"/>
          </a:xfrm>
        </p:spPr>
        <p:txBody>
          <a:bodyPr>
            <a:normAutofit/>
          </a:bodyPr>
          <a:lstStyle/>
          <a:p>
            <a:r>
              <a:rPr lang="en-GB" dirty="0" smtClean="0"/>
              <a:t>Gantt Charts are probably the most flexible and useful of all project management tools, but remember they do not very easily or obviously show the importance and inter-dependence of related parallel activities, and they won't ‘obviously’ show the necessity to complete one task before another can begin.</a:t>
            </a:r>
          </a:p>
          <a:p>
            <a:r>
              <a:rPr lang="en-GB" dirty="0" smtClean="0"/>
              <a:t>A </a:t>
            </a:r>
            <a:r>
              <a:rPr lang="en-GB" b="1" dirty="0" smtClean="0"/>
              <a:t>Critical Path Method </a:t>
            </a:r>
            <a:r>
              <a:rPr lang="en-GB" dirty="0" smtClean="0"/>
              <a:t>will, so you may need both tools, especially at the planning stage, and almost certainly for large complex projects.</a:t>
            </a:r>
            <a:endParaRPr lang="en-GB" dirty="0"/>
          </a:p>
        </p:txBody>
      </p:sp>
      <p:sp>
        <p:nvSpPr>
          <p:cNvPr id="3" name="Title 2"/>
          <p:cNvSpPr>
            <a:spLocks noGrp="1"/>
          </p:cNvSpPr>
          <p:nvPr>
            <p:ph type="title"/>
          </p:nvPr>
        </p:nvSpPr>
        <p:spPr/>
        <p:txBody>
          <a:bodyPr>
            <a:normAutofit/>
          </a:bodyPr>
          <a:lstStyle/>
          <a:p>
            <a:r>
              <a:rPr lang="en-GB" u="sng" dirty="0" smtClean="0"/>
              <a:t>Gantt </a:t>
            </a:r>
            <a:r>
              <a:rPr lang="en-GB" u="sng" dirty="0" err="1" smtClean="0"/>
              <a:t>v’s</a:t>
            </a:r>
            <a:r>
              <a:rPr lang="en-GB" u="sng" dirty="0" smtClean="0"/>
              <a:t> Critical Path Method</a:t>
            </a:r>
            <a:endParaRPr lang="en-GB" u="sng" dirty="0"/>
          </a:p>
        </p:txBody>
      </p:sp>
      <p:sp>
        <p:nvSpPr>
          <p:cNvPr id="4" name="TextBox 3"/>
          <p:cNvSpPr txBox="1"/>
          <p:nvPr/>
        </p:nvSpPr>
        <p:spPr>
          <a:xfrm>
            <a:off x="0" y="6597352"/>
            <a:ext cx="316112" cy="215444"/>
          </a:xfrm>
          <a:prstGeom prst="rect">
            <a:avLst/>
          </a:prstGeom>
          <a:noFill/>
        </p:spPr>
        <p:txBody>
          <a:bodyPr wrap="none" rtlCol="0">
            <a:spAutoFit/>
          </a:bodyPr>
          <a:lstStyle/>
          <a:p>
            <a:r>
              <a:rPr lang="en-GB" sz="800" dirty="0" smtClean="0"/>
              <a:t>(2)</a:t>
            </a:r>
            <a:endParaRPr lang="en-GB" sz="8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Third</a:t>
            </a:r>
            <a:r>
              <a:rPr lang="en-GB" dirty="0" smtClean="0"/>
              <a:t>, you can carry out network analysis by using techniques such as </a:t>
            </a:r>
            <a:r>
              <a:rPr lang="en-GB" b="1" dirty="0" smtClean="0"/>
              <a:t>‘program evaluation and review’ (PERT) </a:t>
            </a:r>
            <a:r>
              <a:rPr lang="en-GB" dirty="0" smtClean="0"/>
              <a:t>and </a:t>
            </a:r>
            <a:r>
              <a:rPr lang="en-GB" b="1" dirty="0" smtClean="0"/>
              <a:t>‘critical path method or analysis’ (CPM or CPA)</a:t>
            </a:r>
            <a:r>
              <a:rPr lang="en-GB" dirty="0" smtClean="0"/>
              <a:t>.</a:t>
            </a:r>
          </a:p>
          <a:p>
            <a:pPr lvl="2"/>
            <a:r>
              <a:rPr lang="en-GB" dirty="0" err="1" smtClean="0"/>
              <a:t>Bg</a:t>
            </a:r>
            <a:r>
              <a:rPr lang="en-GB" dirty="0" smtClean="0"/>
              <a:t>: For more information about PERT, </a:t>
            </a:r>
            <a:r>
              <a:rPr lang="en-GB" dirty="0" err="1" smtClean="0"/>
              <a:t>plz</a:t>
            </a:r>
            <a:r>
              <a:rPr lang="en-GB" dirty="0" smtClean="0"/>
              <a:t> </a:t>
            </a:r>
            <a:r>
              <a:rPr lang="en-GB" dirty="0" smtClean="0">
                <a:hlinkClick r:id="rId2"/>
              </a:rPr>
              <a:t>click here</a:t>
            </a:r>
            <a:r>
              <a:rPr lang="en-GB" dirty="0" smtClean="0"/>
              <a:t>.</a:t>
            </a:r>
          </a:p>
          <a:p>
            <a:pPr lvl="2">
              <a:buNone/>
            </a:pPr>
            <a:endParaRPr lang="en-GB" dirty="0" smtClean="0"/>
          </a:p>
          <a:p>
            <a:r>
              <a:rPr lang="en-GB" dirty="0" smtClean="0"/>
              <a:t>A </a:t>
            </a:r>
            <a:r>
              <a:rPr lang="en-GB" b="1" dirty="0" smtClean="0"/>
              <a:t>network diagram </a:t>
            </a:r>
            <a:r>
              <a:rPr lang="en-GB" dirty="0" smtClean="0"/>
              <a:t>(see next slide) consists of a series of events, which form the </a:t>
            </a:r>
            <a:r>
              <a:rPr lang="en-GB" b="1" dirty="0" smtClean="0"/>
              <a:t>nodes </a:t>
            </a:r>
            <a:r>
              <a:rPr lang="en-GB" dirty="0" smtClean="0"/>
              <a:t>of the network.</a:t>
            </a:r>
          </a:p>
        </p:txBody>
      </p:sp>
      <p:sp>
        <p:nvSpPr>
          <p:cNvPr id="3" name="Title 2"/>
          <p:cNvSpPr>
            <a:spLocks noGrp="1"/>
          </p:cNvSpPr>
          <p:nvPr>
            <p:ph type="title"/>
          </p:nvPr>
        </p:nvSpPr>
        <p:spPr>
          <a:xfrm>
            <a:off x="457200" y="274638"/>
            <a:ext cx="8686800" cy="1143000"/>
          </a:xfrm>
        </p:spPr>
        <p:txBody>
          <a:bodyPr>
            <a:normAutofit/>
          </a:bodyPr>
          <a:lstStyle/>
          <a:p>
            <a:r>
              <a:rPr lang="en-GB" u="sng" dirty="0" smtClean="0"/>
              <a:t>Project chart 3: Network diagram</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68960"/>
            <a:ext cx="8229600" cy="2650299"/>
          </a:xfrm>
        </p:spPr>
        <p:txBody>
          <a:bodyPr>
            <a:normAutofit/>
          </a:bodyPr>
          <a:lstStyle/>
          <a:p>
            <a:r>
              <a:rPr lang="en-GB" dirty="0" smtClean="0"/>
              <a:t>Events are linked by arrow – headed straight lines that denote activities (things that happen). </a:t>
            </a:r>
          </a:p>
          <a:p>
            <a:r>
              <a:rPr lang="en-GB" dirty="0" smtClean="0"/>
              <a:t>The </a:t>
            </a:r>
            <a:r>
              <a:rPr lang="en-GB" b="1" dirty="0" smtClean="0"/>
              <a:t>expected time </a:t>
            </a:r>
            <a:r>
              <a:rPr lang="en-GB" dirty="0" smtClean="0"/>
              <a:t>for the activity is written alongside the line. The total time to complete all the activities is 12 hours (5+2+4+1=12).</a:t>
            </a:r>
          </a:p>
          <a:p>
            <a:endParaRPr lang="en-GB" dirty="0"/>
          </a:p>
        </p:txBody>
      </p:sp>
      <p:sp>
        <p:nvSpPr>
          <p:cNvPr id="3" name="Title 2"/>
          <p:cNvSpPr>
            <a:spLocks noGrp="1"/>
          </p:cNvSpPr>
          <p:nvPr>
            <p:ph type="title"/>
          </p:nvPr>
        </p:nvSpPr>
        <p:spPr/>
        <p:txBody>
          <a:bodyPr/>
          <a:lstStyle/>
          <a:p>
            <a:r>
              <a:rPr lang="en-GB" u="sng" dirty="0" smtClean="0"/>
              <a:t>A Network diagram</a:t>
            </a:r>
            <a:endParaRPr lang="en-GB" u="sng" dirty="0"/>
          </a:p>
        </p:txBody>
      </p:sp>
      <p:pic>
        <p:nvPicPr>
          <p:cNvPr id="4" name="Picture 3" descr="2013-11-03 13.07.32.jpg"/>
          <p:cNvPicPr>
            <a:picLocks noChangeAspect="1"/>
          </p:cNvPicPr>
          <p:nvPr/>
        </p:nvPicPr>
        <p:blipFill>
          <a:blip r:embed="rId2" cstate="print"/>
          <a:stretch>
            <a:fillRect/>
          </a:stretch>
        </p:blipFill>
        <p:spPr>
          <a:xfrm>
            <a:off x="0" y="1844824"/>
            <a:ext cx="9144000" cy="98298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376672"/>
          </a:xfrm>
        </p:spPr>
        <p:txBody>
          <a:bodyPr>
            <a:normAutofit/>
          </a:bodyPr>
          <a:lstStyle/>
          <a:p>
            <a:r>
              <a:rPr lang="en-GB" dirty="0" smtClean="0"/>
              <a:t>Now suppose some of the activities are carried out at the same time. The network diagram becomes more complicated because there may be more than one line linking the activity circles.</a:t>
            </a:r>
          </a:p>
          <a:p>
            <a:r>
              <a:rPr lang="en-GB" dirty="0" smtClean="0"/>
              <a:t>The following figure shows a network for the manufacturer of an engineering product. </a:t>
            </a:r>
            <a:endParaRPr lang="en-GB" dirty="0"/>
          </a:p>
        </p:txBody>
      </p:sp>
      <p:sp>
        <p:nvSpPr>
          <p:cNvPr id="3" name="Title 2"/>
          <p:cNvSpPr>
            <a:spLocks noGrp="1"/>
          </p:cNvSpPr>
          <p:nvPr>
            <p:ph type="title"/>
          </p:nvPr>
        </p:nvSpPr>
        <p:spPr/>
        <p:txBody>
          <a:bodyPr/>
          <a:lstStyle/>
          <a:p>
            <a:r>
              <a:rPr lang="en-GB" u="sng" dirty="0" smtClean="0"/>
              <a:t>Network diagrams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332656"/>
            <a:ext cx="8640960" cy="1512167"/>
          </a:xfrm>
        </p:spPr>
        <p:txBody>
          <a:bodyPr>
            <a:normAutofit fontScale="85000" lnSpcReduction="20000"/>
          </a:bodyPr>
          <a:lstStyle/>
          <a:p>
            <a:pPr marL="0" indent="0">
              <a:buNone/>
            </a:pPr>
            <a:r>
              <a:rPr lang="en-GB" dirty="0" smtClean="0"/>
              <a:t>As you can see, some activities take place at the same time. For example, some elements of the product are being </a:t>
            </a:r>
            <a:r>
              <a:rPr lang="en-GB" b="1" dirty="0" smtClean="0"/>
              <a:t>fabricated</a:t>
            </a:r>
            <a:r>
              <a:rPr lang="en-GB" dirty="0" smtClean="0"/>
              <a:t> in the factory at the same time as other components are being </a:t>
            </a:r>
            <a:r>
              <a:rPr lang="en-GB" b="1" dirty="0" smtClean="0"/>
              <a:t>requisitioned</a:t>
            </a:r>
            <a:r>
              <a:rPr lang="en-GB" dirty="0" smtClean="0"/>
              <a:t> from suppliers and made by subcontractors:</a:t>
            </a:r>
          </a:p>
          <a:p>
            <a:endParaRPr lang="en-GB" dirty="0"/>
          </a:p>
        </p:txBody>
      </p:sp>
      <p:pic>
        <p:nvPicPr>
          <p:cNvPr id="4" name="Picture 3" descr="2013-11-03 13.07.44.jpg"/>
          <p:cNvPicPr>
            <a:picLocks noChangeAspect="1"/>
          </p:cNvPicPr>
          <p:nvPr/>
        </p:nvPicPr>
        <p:blipFill>
          <a:blip r:embed="rId2" cstate="print"/>
          <a:stretch>
            <a:fillRect/>
          </a:stretch>
        </p:blipFill>
        <p:spPr>
          <a:xfrm>
            <a:off x="0" y="1973922"/>
            <a:ext cx="9144000" cy="4263390"/>
          </a:xfrm>
          <a:prstGeom prst="rect">
            <a:avLst/>
          </a:prstGeom>
        </p:spPr>
      </p:pic>
      <p:sp>
        <p:nvSpPr>
          <p:cNvPr id="6" name="TextBox 5"/>
          <p:cNvSpPr txBox="1"/>
          <p:nvPr/>
        </p:nvSpPr>
        <p:spPr>
          <a:xfrm>
            <a:off x="251520" y="6237312"/>
            <a:ext cx="8640960" cy="646331"/>
          </a:xfrm>
          <a:prstGeom prst="rect">
            <a:avLst/>
          </a:prstGeom>
          <a:noFill/>
        </p:spPr>
        <p:txBody>
          <a:bodyPr wrap="square" rtlCol="0">
            <a:spAutoFit/>
          </a:bodyPr>
          <a:lstStyle/>
          <a:p>
            <a:r>
              <a:rPr lang="en-GB" b="1" dirty="0" smtClean="0"/>
              <a:t>Note</a:t>
            </a:r>
            <a:r>
              <a:rPr lang="en-GB" dirty="0" smtClean="0"/>
              <a:t>: Another similar method is called ‘Fishbone diagrams’ for more information please click-here: </a:t>
            </a:r>
            <a:r>
              <a:rPr lang="en-GB" dirty="0" smtClean="0">
                <a:hlinkClick r:id="rId3"/>
              </a:rPr>
              <a:t>1</a:t>
            </a:r>
            <a:r>
              <a:rPr lang="en-GB" dirty="0" smtClean="0"/>
              <a:t> &amp; </a:t>
            </a:r>
            <a:r>
              <a:rPr lang="en-GB" dirty="0" smtClean="0">
                <a:hlinkClick r:id="rId4"/>
              </a:rPr>
              <a:t>2</a:t>
            </a:r>
            <a:r>
              <a:rPr lang="en-GB" dirty="0" smtClean="0"/>
              <a:t>.</a:t>
            </a:r>
            <a:endParaRPr lang="en-GB" dirty="0"/>
          </a:p>
        </p:txBody>
      </p:sp>
      <p:sp>
        <p:nvSpPr>
          <p:cNvPr id="7" name="TextBox 6"/>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In a complex network, some activities cannot start before others have finished. </a:t>
            </a:r>
          </a:p>
          <a:p>
            <a:r>
              <a:rPr lang="en-GB" dirty="0" smtClean="0"/>
              <a:t>For example, the parts cannot be received until they have been requisitioned and assembly cannot begin until parts have arrived. </a:t>
            </a:r>
          </a:p>
          <a:p>
            <a:r>
              <a:rPr lang="en-GB" dirty="0" smtClean="0"/>
              <a:t>When constructing any network diagram, you need to make sure that for each activity you take account of any activities on which it depends and, therefore, which need to have been completed first. </a:t>
            </a:r>
          </a:p>
          <a:p>
            <a:r>
              <a:rPr lang="en-GB" dirty="0" smtClean="0"/>
              <a:t>These preceding dependent activities are called </a:t>
            </a:r>
            <a:r>
              <a:rPr lang="en-GB" b="1" dirty="0" smtClean="0"/>
              <a:t>predecessors</a:t>
            </a:r>
            <a:r>
              <a:rPr lang="en-GB" dirty="0" smtClean="0"/>
              <a:t>.</a:t>
            </a:r>
          </a:p>
          <a:p>
            <a:r>
              <a:rPr lang="en-GB" dirty="0" smtClean="0"/>
              <a:t>One way to do this is to first list each activity in a table (see next slide), </a:t>
            </a:r>
            <a:r>
              <a:rPr lang="en-GB" b="1" dirty="0" smtClean="0"/>
              <a:t>noting the time that the activity takes </a:t>
            </a:r>
            <a:r>
              <a:rPr lang="en-GB" dirty="0" smtClean="0"/>
              <a:t>and any </a:t>
            </a:r>
            <a:r>
              <a:rPr lang="en-GB" b="1" dirty="0" smtClean="0"/>
              <a:t>predecessors</a:t>
            </a:r>
            <a:r>
              <a:rPr lang="en-GB" dirty="0" smtClean="0"/>
              <a:t> that must be completed before the activity can begin.</a:t>
            </a:r>
          </a:p>
          <a:p>
            <a:endParaRPr lang="en-GB" dirty="0"/>
          </a:p>
        </p:txBody>
      </p:sp>
      <p:sp>
        <p:nvSpPr>
          <p:cNvPr id="3" name="Title 2"/>
          <p:cNvSpPr>
            <a:spLocks noGrp="1"/>
          </p:cNvSpPr>
          <p:nvPr>
            <p:ph type="title"/>
          </p:nvPr>
        </p:nvSpPr>
        <p:spPr/>
        <p:txBody>
          <a:bodyPr/>
          <a:lstStyle/>
          <a:p>
            <a:r>
              <a:rPr lang="en-GB" u="sng" dirty="0" smtClean="0"/>
              <a:t>Tables &amp; Predecessors</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58-1.jpg"/>
          <p:cNvPicPr>
            <a:picLocks noGrp="1" noChangeAspect="1"/>
          </p:cNvPicPr>
          <p:nvPr>
            <p:ph idx="1"/>
          </p:nvPr>
        </p:nvPicPr>
        <p:blipFill>
          <a:blip r:embed="rId2" cstate="print"/>
          <a:stretch>
            <a:fillRect/>
          </a:stretch>
        </p:blipFill>
        <p:spPr>
          <a:xfrm>
            <a:off x="467544" y="1772816"/>
            <a:ext cx="8229600" cy="3466719"/>
          </a:xfrm>
        </p:spPr>
      </p:pic>
      <p:sp>
        <p:nvSpPr>
          <p:cNvPr id="3" name="Title 2"/>
          <p:cNvSpPr>
            <a:spLocks noGrp="1"/>
          </p:cNvSpPr>
          <p:nvPr>
            <p:ph type="title"/>
          </p:nvPr>
        </p:nvSpPr>
        <p:spPr/>
        <p:txBody>
          <a:bodyPr/>
          <a:lstStyle/>
          <a:p>
            <a:r>
              <a:rPr lang="en-GB" u="sng" dirty="0" smtClean="0"/>
              <a:t>Activity Table</a:t>
            </a:r>
            <a:endParaRPr lang="en-GB" u="sng" dirty="0"/>
          </a:p>
        </p:txBody>
      </p:sp>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04665"/>
            <a:ext cx="8229600" cy="1512168"/>
          </a:xfrm>
        </p:spPr>
        <p:txBody>
          <a:bodyPr/>
          <a:lstStyle/>
          <a:p>
            <a:pPr marL="0" indent="0">
              <a:buNone/>
            </a:pPr>
            <a:r>
              <a:rPr lang="en-GB" dirty="0" smtClean="0"/>
              <a:t>Then you can use the table to draw up the network diagram as shown below. Dummy activities where appropriate.</a:t>
            </a:r>
            <a:endParaRPr lang="en-GB" dirty="0"/>
          </a:p>
        </p:txBody>
      </p:sp>
      <p:pic>
        <p:nvPicPr>
          <p:cNvPr id="4" name="Picture 3" descr="2013-11-03 13.07.58-2.jpg"/>
          <p:cNvPicPr>
            <a:picLocks noChangeAspect="1"/>
          </p:cNvPicPr>
          <p:nvPr/>
        </p:nvPicPr>
        <p:blipFill>
          <a:blip r:embed="rId2" cstate="print"/>
          <a:stretch>
            <a:fillRect/>
          </a:stretch>
        </p:blipFill>
        <p:spPr>
          <a:xfrm>
            <a:off x="0" y="1994535"/>
            <a:ext cx="9144000" cy="286893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58-1.jpg"/>
          <p:cNvPicPr>
            <a:picLocks noGrp="1" noChangeAspect="1"/>
          </p:cNvPicPr>
          <p:nvPr>
            <p:ph idx="1"/>
          </p:nvPr>
        </p:nvPicPr>
        <p:blipFill>
          <a:blip r:embed="rId2" cstate="print"/>
          <a:stretch>
            <a:fillRect/>
          </a:stretch>
        </p:blipFill>
        <p:spPr>
          <a:xfrm>
            <a:off x="323528" y="250313"/>
            <a:ext cx="8229600" cy="3466719"/>
          </a:xfrm>
        </p:spPr>
      </p:pic>
      <p:pic>
        <p:nvPicPr>
          <p:cNvPr id="5" name="Picture 4" descr="2013-11-03 13.07.58-2.jpg"/>
          <p:cNvPicPr>
            <a:picLocks noChangeAspect="1"/>
          </p:cNvPicPr>
          <p:nvPr/>
        </p:nvPicPr>
        <p:blipFill>
          <a:blip r:embed="rId3" cstate="print"/>
          <a:stretch>
            <a:fillRect/>
          </a:stretch>
        </p:blipFill>
        <p:spPr>
          <a:xfrm>
            <a:off x="0" y="3717032"/>
            <a:ext cx="9144000" cy="2868930"/>
          </a:xfrm>
          <a:prstGeom prst="rect">
            <a:avLst/>
          </a:prstGeom>
        </p:spPr>
      </p:pic>
      <p:sp>
        <p:nvSpPr>
          <p:cNvPr id="6" name="TextBox 5"/>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947671"/>
          </a:xfrm>
        </p:spPr>
        <p:txBody>
          <a:bodyPr>
            <a:normAutofit/>
          </a:bodyPr>
          <a:lstStyle/>
          <a:p>
            <a:r>
              <a:rPr lang="en-GB" dirty="0" smtClean="0"/>
              <a:t>When two events run in parallel and one finishes before the other, a dummy event is added to the diagram. This is shown as a dashed line ---- in the figure below:</a:t>
            </a:r>
          </a:p>
          <a:p>
            <a:endParaRPr lang="en-GB" dirty="0"/>
          </a:p>
        </p:txBody>
      </p:sp>
      <p:sp>
        <p:nvSpPr>
          <p:cNvPr id="3" name="Title 2"/>
          <p:cNvSpPr>
            <a:spLocks noGrp="1"/>
          </p:cNvSpPr>
          <p:nvPr>
            <p:ph type="title"/>
          </p:nvPr>
        </p:nvSpPr>
        <p:spPr/>
        <p:txBody>
          <a:bodyPr/>
          <a:lstStyle/>
          <a:p>
            <a:r>
              <a:rPr lang="en-GB" u="sng" dirty="0" smtClean="0"/>
              <a:t>Dummy event</a:t>
            </a:r>
            <a:endParaRPr lang="en-GB" u="sng" dirty="0"/>
          </a:p>
        </p:txBody>
      </p:sp>
      <p:pic>
        <p:nvPicPr>
          <p:cNvPr id="4" name="Picture 3" descr="2013-11-03 13.07.51.jpg"/>
          <p:cNvPicPr>
            <a:picLocks noChangeAspect="1"/>
          </p:cNvPicPr>
          <p:nvPr/>
        </p:nvPicPr>
        <p:blipFill>
          <a:blip r:embed="rId2" cstate="print"/>
          <a:stretch>
            <a:fillRect/>
          </a:stretch>
        </p:blipFill>
        <p:spPr>
          <a:xfrm>
            <a:off x="0" y="3573016"/>
            <a:ext cx="9144000" cy="2297430"/>
          </a:xfrm>
          <a:prstGeom prst="rect">
            <a:avLst/>
          </a:prstGeom>
        </p:spPr>
      </p:pic>
      <p:sp>
        <p:nvSpPr>
          <p:cNvPr id="5" name="TextBox 4"/>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268760"/>
            <a:ext cx="8568952" cy="5112568"/>
          </a:xfrm>
        </p:spPr>
        <p:txBody>
          <a:bodyPr>
            <a:normAutofit fontScale="70000" lnSpcReduction="20000"/>
          </a:bodyPr>
          <a:lstStyle/>
          <a:p>
            <a:endParaRPr lang="en-GB" dirty="0" smtClean="0"/>
          </a:p>
          <a:p>
            <a:r>
              <a:rPr lang="en-GB" dirty="0" smtClean="0"/>
              <a:t>Monitoring</a:t>
            </a:r>
            <a:r>
              <a:rPr lang="en-GB" b="1" dirty="0" smtClean="0"/>
              <a:t> </a:t>
            </a:r>
            <a:r>
              <a:rPr lang="en-GB" dirty="0" smtClean="0"/>
              <a:t>and recording achievement is done by the Project Manager throughout the project using a logbook / journal / diary. </a:t>
            </a:r>
          </a:p>
          <a:p>
            <a:r>
              <a:rPr lang="en-GB" dirty="0" smtClean="0"/>
              <a:t>A logbook is a working document, and it should contain notes and records made at the time of doing something. </a:t>
            </a:r>
          </a:p>
          <a:p>
            <a:r>
              <a:rPr lang="en-GB" dirty="0" smtClean="0"/>
              <a:t>This might be a note of a discussion between a designer and manufacturing engineer about revising a machining process or a comment about problems encountered when testing a component.</a:t>
            </a:r>
          </a:p>
          <a:p>
            <a:r>
              <a:rPr lang="en-GB" dirty="0" smtClean="0"/>
              <a:t>The logbook is also used for recording important dates, names and addresses, telephone and email contacts, goals and milestones.</a:t>
            </a:r>
          </a:p>
          <a:p>
            <a:r>
              <a:rPr lang="en-GB" dirty="0" smtClean="0"/>
              <a:t>Electronic Applications and Online Cloud-based systems can today be used for this purpose such as Google-Drive, </a:t>
            </a:r>
            <a:r>
              <a:rPr lang="en-GB" dirty="0" smtClean="0">
                <a:hlinkClick r:id="rId2"/>
              </a:rPr>
              <a:t>EverNote</a:t>
            </a:r>
            <a:r>
              <a:rPr lang="en-GB" dirty="0" smtClean="0"/>
              <a:t>, </a:t>
            </a:r>
            <a:r>
              <a:rPr lang="en-GB" dirty="0" smtClean="0">
                <a:hlinkClick r:id="rId3"/>
              </a:rPr>
              <a:t>37Signals</a:t>
            </a:r>
            <a:r>
              <a:rPr lang="en-GB" dirty="0" smtClean="0"/>
              <a:t>.</a:t>
            </a:r>
          </a:p>
          <a:p>
            <a:r>
              <a:rPr lang="en-GB" dirty="0" smtClean="0"/>
              <a:t>The main thing to be aware of is that there must be a complete record of any engineering project, which sets out what happened and provides important data including the specification, manufacturing data and test results. This provides a full audit trail.</a:t>
            </a:r>
          </a:p>
          <a:p>
            <a:pPr>
              <a:buNone/>
            </a:pPr>
            <a:endParaRPr lang="en-GB" dirty="0"/>
          </a:p>
        </p:txBody>
      </p:sp>
      <p:sp>
        <p:nvSpPr>
          <p:cNvPr id="3" name="Title 2"/>
          <p:cNvSpPr>
            <a:spLocks noGrp="1"/>
          </p:cNvSpPr>
          <p:nvPr>
            <p:ph type="title"/>
          </p:nvPr>
        </p:nvSpPr>
        <p:spPr/>
        <p:txBody>
          <a:bodyPr/>
          <a:lstStyle/>
          <a:p>
            <a:r>
              <a:rPr lang="en-GB" u="sng" dirty="0" smtClean="0"/>
              <a:t>Stage 3: Monitoring</a:t>
            </a:r>
            <a:endParaRPr lang="en-GB" u="sng"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r>
              <a:rPr lang="en-GB" dirty="0" smtClean="0"/>
              <a:t> Engineering projects are usually organised in several stages comprising, for example: </a:t>
            </a:r>
          </a:p>
          <a:p>
            <a:pPr marL="770382" lvl="1" indent="-514350">
              <a:buFont typeface="+mj-lt"/>
              <a:buAutoNum type="arabicPeriod"/>
            </a:pPr>
            <a:r>
              <a:rPr lang="en-GB" dirty="0" smtClean="0"/>
              <a:t>Specification formulation</a:t>
            </a:r>
          </a:p>
          <a:p>
            <a:pPr marL="770382" lvl="1" indent="-514350">
              <a:buFont typeface="+mj-lt"/>
              <a:buAutoNum type="arabicPeriod"/>
            </a:pPr>
            <a:r>
              <a:rPr lang="en-GB" dirty="0" smtClean="0"/>
              <a:t>Conceptual design</a:t>
            </a:r>
          </a:p>
          <a:p>
            <a:pPr marL="770382" lvl="1" indent="-514350">
              <a:buFont typeface="+mj-lt"/>
              <a:buAutoNum type="arabicPeriod"/>
            </a:pPr>
            <a:r>
              <a:rPr lang="en-GB" dirty="0" smtClean="0"/>
              <a:t>Detailed design, </a:t>
            </a:r>
          </a:p>
          <a:p>
            <a:pPr marL="770382" lvl="1" indent="-514350">
              <a:buFont typeface="+mj-lt"/>
              <a:buAutoNum type="arabicPeriod"/>
            </a:pPr>
            <a:r>
              <a:rPr lang="en-GB" dirty="0" smtClean="0"/>
              <a:t>Manufacture, </a:t>
            </a:r>
          </a:p>
          <a:p>
            <a:pPr marL="770382" lvl="1" indent="-514350">
              <a:buFont typeface="+mj-lt"/>
              <a:buAutoNum type="arabicPeriod"/>
            </a:pPr>
            <a:r>
              <a:rPr lang="en-GB" dirty="0" smtClean="0"/>
              <a:t>Testing</a:t>
            </a:r>
          </a:p>
          <a:p>
            <a:pPr marL="770382" lvl="1" indent="-514350">
              <a:buFont typeface="+mj-lt"/>
              <a:buAutoNum type="arabicPeriod"/>
            </a:pPr>
            <a:r>
              <a:rPr lang="en-GB" dirty="0" smtClean="0"/>
              <a:t>Evaluation against initial specification.</a:t>
            </a:r>
          </a:p>
          <a:p>
            <a:pPr marL="0" indent="0"/>
            <a:r>
              <a:rPr lang="en-GB" dirty="0" smtClean="0"/>
              <a:t> It is the responsibility of the Project Manager to communicate with Team members throughout the project to ensure everyone is progressing towards achieving their individual goals and milestones.</a:t>
            </a:r>
          </a:p>
          <a:p>
            <a:pPr marL="0" indent="0"/>
            <a:r>
              <a:rPr lang="en-GB" dirty="0" smtClean="0"/>
              <a:t> The importance of Team work and an understanding of how to work with people respectfully is key to implementing and achieving the project aim.</a:t>
            </a:r>
          </a:p>
        </p:txBody>
      </p:sp>
      <p:sp>
        <p:nvSpPr>
          <p:cNvPr id="3" name="Title 2"/>
          <p:cNvSpPr>
            <a:spLocks noGrp="1"/>
          </p:cNvSpPr>
          <p:nvPr>
            <p:ph type="title"/>
          </p:nvPr>
        </p:nvSpPr>
        <p:spPr/>
        <p:txBody>
          <a:bodyPr>
            <a:normAutofit fontScale="90000"/>
          </a:bodyPr>
          <a:lstStyle/>
          <a:p>
            <a:r>
              <a:rPr lang="en-GB" u="sng" dirty="0" smtClean="0"/>
              <a:t>Stage 4: </a:t>
            </a:r>
            <a:br>
              <a:rPr lang="en-GB" u="sng" dirty="0" smtClean="0"/>
            </a:br>
            <a:r>
              <a:rPr lang="en-GB" u="sng" dirty="0" smtClean="0"/>
              <a:t>Implement the project plan</a:t>
            </a:r>
            <a:endParaRPr lang="en-GB" u="sng"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340768"/>
            <a:ext cx="8712968" cy="5184576"/>
          </a:xfrm>
        </p:spPr>
        <p:txBody>
          <a:bodyPr>
            <a:normAutofit fontScale="70000" lnSpcReduction="20000"/>
          </a:bodyPr>
          <a:lstStyle/>
          <a:p>
            <a:r>
              <a:rPr lang="en-GB" dirty="0" smtClean="0"/>
              <a:t>There are two aspects to health and safety:</a:t>
            </a:r>
          </a:p>
          <a:p>
            <a:pPr>
              <a:buNone/>
            </a:pPr>
            <a:endParaRPr lang="en-GB" dirty="0" smtClean="0"/>
          </a:p>
          <a:p>
            <a:pPr marL="624078" indent="-514350">
              <a:buFont typeface="+mj-lt"/>
              <a:buAutoNum type="arabicPeriod"/>
            </a:pPr>
            <a:r>
              <a:rPr lang="en-GB" dirty="0" smtClean="0"/>
              <a:t>First, a product must </a:t>
            </a:r>
            <a:r>
              <a:rPr lang="en-GB" b="1" dirty="0" smtClean="0"/>
              <a:t>conform to any relevant legal requirements</a:t>
            </a:r>
            <a:r>
              <a:rPr lang="en-GB" dirty="0" smtClean="0"/>
              <a:t>. For example, motor vehicles must conform to regulations on exhaust emissions and crash protection; </a:t>
            </a:r>
            <a:r>
              <a:rPr lang="en-GB" b="1" dirty="0" smtClean="0"/>
              <a:t>electrical products </a:t>
            </a:r>
            <a:r>
              <a:rPr lang="en-GB" dirty="0" smtClean="0"/>
              <a:t>must conform to regulations on electromagnetic compatibility (EMC). A current concern is the amount of background electromagnetic radiation produced by electronic devices that have wireless connectivity. Manufacturers of this type of equipment have to limit radiation to levels set by EU directives.</a:t>
            </a:r>
          </a:p>
          <a:p>
            <a:pPr marL="624078" indent="-514350">
              <a:buNone/>
            </a:pPr>
            <a:endParaRPr lang="en-GB" dirty="0" smtClean="0"/>
          </a:p>
          <a:p>
            <a:pPr marL="624078" indent="-514350">
              <a:buFont typeface="+mj-lt"/>
              <a:buAutoNum type="arabicPeriod"/>
            </a:pPr>
            <a:r>
              <a:rPr lang="en-GB" dirty="0" smtClean="0"/>
              <a:t>Second, businesses must </a:t>
            </a:r>
            <a:r>
              <a:rPr lang="en-GB" b="1" dirty="0" smtClean="0"/>
              <a:t>protect the health and safety of workers employed </a:t>
            </a:r>
            <a:r>
              <a:rPr lang="en-GB" dirty="0" smtClean="0"/>
              <a:t>to produce or deliver a product or service. This means that engineering companies must use manufacturing techniques and materials that meet workplace health and safety regulations. For example, companies in the </a:t>
            </a:r>
            <a:r>
              <a:rPr lang="en-GB" b="1" dirty="0" smtClean="0"/>
              <a:t>electronic industry </a:t>
            </a:r>
            <a:r>
              <a:rPr lang="en-GB" dirty="0" smtClean="0"/>
              <a:t>must use lead free solder and minimise the number of components made from beryllium copper because this material poses a health hazard when machined. </a:t>
            </a:r>
          </a:p>
          <a:p>
            <a:endParaRPr lang="en-GB" dirty="0"/>
          </a:p>
        </p:txBody>
      </p:sp>
      <p:sp>
        <p:nvSpPr>
          <p:cNvPr id="3" name="Title 2"/>
          <p:cNvSpPr>
            <a:spLocks noGrp="1"/>
          </p:cNvSpPr>
          <p:nvPr>
            <p:ph type="title"/>
          </p:nvPr>
        </p:nvSpPr>
        <p:spPr/>
        <p:txBody>
          <a:bodyPr>
            <a:normAutofit fontScale="90000"/>
          </a:bodyPr>
          <a:lstStyle/>
          <a:p>
            <a:r>
              <a:rPr lang="en-GB" u="sng" dirty="0" smtClean="0"/>
              <a:t>Legal standards : Health and safety</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It is important to carry out final checks to ensure that the outcome of the project fulfils the requirements of the specification. </a:t>
            </a:r>
          </a:p>
          <a:p>
            <a:pPr lvl="0"/>
            <a:r>
              <a:rPr lang="en-GB" dirty="0" smtClean="0"/>
              <a:t>Does the product or system that has been produced by the project function in accordance with its planned specification? </a:t>
            </a:r>
          </a:p>
          <a:p>
            <a:r>
              <a:rPr lang="en-GB" dirty="0" smtClean="0"/>
              <a:t>Solutions are checked using recognised evaluative and analytical techniques. </a:t>
            </a:r>
          </a:p>
          <a:p>
            <a:r>
              <a:rPr lang="en-GB" dirty="0" smtClean="0"/>
              <a:t>The final outcome will be evaluated against the original specifications. Technical outcomes are evaluated by performance testing of the finished product and comparing the data with the specification values. Project management success can be evaluated by using the Gantt chart to compare planned progress at milestone points against actual progress. Another measure is to review financial reports for project budget spend.</a:t>
            </a:r>
          </a:p>
          <a:p>
            <a:endParaRPr lang="en-GB" dirty="0"/>
          </a:p>
        </p:txBody>
      </p:sp>
      <p:sp>
        <p:nvSpPr>
          <p:cNvPr id="3" name="Title 2"/>
          <p:cNvSpPr>
            <a:spLocks noGrp="1"/>
          </p:cNvSpPr>
          <p:nvPr>
            <p:ph type="title"/>
          </p:nvPr>
        </p:nvSpPr>
        <p:spPr/>
        <p:txBody>
          <a:bodyPr>
            <a:normAutofit fontScale="90000"/>
          </a:bodyPr>
          <a:lstStyle/>
          <a:p>
            <a:r>
              <a:rPr lang="en-GB" u="sng" dirty="0" smtClean="0"/>
              <a:t>Stage 5: Checking solutions &amp; Project Evaluation</a:t>
            </a:r>
            <a:endParaRPr lang="en-GB" u="sng" dirty="0"/>
          </a:p>
        </p:txBody>
      </p:sp>
      <p:sp>
        <p:nvSpPr>
          <p:cNvPr id="4" name="TextBox 3"/>
          <p:cNvSpPr txBox="1"/>
          <p:nvPr/>
        </p:nvSpPr>
        <p:spPr>
          <a:xfrm>
            <a:off x="0" y="6669940"/>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final stage of the project is to report back to the people and organisations that have an interest in the project e.g. financial backers or management may require a report for dissemination purposes,  to other organisations professional and academics at conference events, Trade shows etc...</a:t>
            </a:r>
          </a:p>
          <a:p>
            <a:r>
              <a:rPr lang="en-GB" dirty="0" smtClean="0"/>
              <a:t>Project planning charts (e.g. Gantt, CPM) can be used for project reporting, presentations, etc.</a:t>
            </a:r>
          </a:p>
          <a:p>
            <a:r>
              <a:rPr lang="en-GB" dirty="0" smtClean="0"/>
              <a:t>The Logbooks / diaries used to chart the progress of a project, on completion of a project, are also very useful reference sources, which can be used in preparing a report and putting together a presentation.</a:t>
            </a:r>
          </a:p>
          <a:p>
            <a:endParaRPr lang="en-GB" dirty="0"/>
          </a:p>
        </p:txBody>
      </p:sp>
      <p:sp>
        <p:nvSpPr>
          <p:cNvPr id="3" name="Title 2"/>
          <p:cNvSpPr>
            <a:spLocks noGrp="1"/>
          </p:cNvSpPr>
          <p:nvPr>
            <p:ph type="title"/>
          </p:nvPr>
        </p:nvSpPr>
        <p:spPr/>
        <p:txBody>
          <a:bodyPr>
            <a:normAutofit fontScale="90000"/>
          </a:bodyPr>
          <a:lstStyle/>
          <a:p>
            <a:r>
              <a:rPr lang="en-GB" u="sng" dirty="0" smtClean="0"/>
              <a:t>Stage 6: Presentation &amp; Reporting:</a:t>
            </a:r>
            <a:endParaRPr lang="en-GB" u="sng"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BaseCamp</a:t>
            </a:r>
            <a:r>
              <a:rPr lang="en-GB" dirty="0" smtClean="0"/>
              <a:t> </a:t>
            </a:r>
          </a:p>
          <a:p>
            <a:r>
              <a:rPr lang="en-GB" dirty="0" err="1" smtClean="0">
                <a:hlinkClick r:id="rId3"/>
              </a:rPr>
              <a:t>ProjectPlace</a:t>
            </a:r>
            <a:endParaRPr lang="en-GB" dirty="0"/>
          </a:p>
        </p:txBody>
      </p:sp>
      <p:sp>
        <p:nvSpPr>
          <p:cNvPr id="3" name="Title 2"/>
          <p:cNvSpPr>
            <a:spLocks noGrp="1"/>
          </p:cNvSpPr>
          <p:nvPr>
            <p:ph type="title"/>
          </p:nvPr>
        </p:nvSpPr>
        <p:spPr/>
        <p:txBody>
          <a:bodyPr>
            <a:normAutofit fontScale="90000"/>
          </a:bodyPr>
          <a:lstStyle/>
          <a:p>
            <a:r>
              <a:rPr lang="en-GB" u="sng" dirty="0" smtClean="0"/>
              <a:t>Project Management Technology</a:t>
            </a:r>
            <a:endParaRPr lang="en-GB" u="sng"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Overview of Project Management: </a:t>
            </a:r>
            <a:r>
              <a:rPr lang="en-GB" dirty="0" smtClean="0">
                <a:hlinkClick r:id="rId2"/>
              </a:rPr>
              <a:t>http://www.businessballs.com/project.htm</a:t>
            </a:r>
            <a:r>
              <a:rPr lang="en-GB" dirty="0" smtClean="0"/>
              <a:t> </a:t>
            </a:r>
            <a:endParaRPr lang="en-GB" dirty="0"/>
          </a:p>
        </p:txBody>
      </p:sp>
      <p:sp>
        <p:nvSpPr>
          <p:cNvPr id="3" name="Title 2"/>
          <p:cNvSpPr>
            <a:spLocks noGrp="1"/>
          </p:cNvSpPr>
          <p:nvPr>
            <p:ph type="title"/>
          </p:nvPr>
        </p:nvSpPr>
        <p:spPr/>
        <p:txBody>
          <a:bodyPr/>
          <a:lstStyle/>
          <a:p>
            <a:r>
              <a:rPr lang="en-GB" u="sng" dirty="0" smtClean="0"/>
              <a:t>Helpful sources of information:</a:t>
            </a:r>
            <a:endParaRPr lang="en-GB" u="sng"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descr="C:\Users\Pamela\AppData\Local\Microsoft\Windows\Temporary Internet Files\Content.IE5\ZRA2GB1R\MC900116362[1].wmf"/>
          <p:cNvPicPr>
            <a:picLocks noChangeAspect="1" noChangeArrowheads="1"/>
          </p:cNvPicPr>
          <p:nvPr/>
        </p:nvPicPr>
        <p:blipFill>
          <a:blip r:embed="rId2" cstate="print"/>
          <a:srcRect/>
          <a:stretch>
            <a:fillRect/>
          </a:stretch>
        </p:blipFill>
        <p:spPr bwMode="auto">
          <a:xfrm>
            <a:off x="3635896" y="2564904"/>
            <a:ext cx="1774850" cy="798271"/>
          </a:xfrm>
          <a:prstGeom prst="rect">
            <a:avLst/>
          </a:prstGeom>
          <a:noFill/>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8.31.jpg"/>
          <p:cNvPicPr>
            <a:picLocks noGrp="1" noChangeAspect="1"/>
          </p:cNvPicPr>
          <p:nvPr>
            <p:ph idx="1"/>
          </p:nvPr>
        </p:nvPicPr>
        <p:blipFill>
          <a:blip r:embed="rId2" cstate="print"/>
          <a:stretch>
            <a:fillRect/>
          </a:stretch>
        </p:blipFill>
        <p:spPr>
          <a:xfrm>
            <a:off x="457200" y="1892459"/>
            <a:ext cx="8229600" cy="3703320"/>
          </a:xfrm>
        </p:spPr>
      </p:pic>
      <p:sp>
        <p:nvSpPr>
          <p:cNvPr id="3" name="Title 2"/>
          <p:cNvSpPr>
            <a:spLocks noGrp="1"/>
          </p:cNvSpPr>
          <p:nvPr>
            <p:ph type="title"/>
          </p:nvPr>
        </p:nvSpPr>
        <p:spPr/>
        <p:txBody>
          <a:bodyPr/>
          <a:lstStyle/>
          <a:p>
            <a:r>
              <a:rPr lang="en-GB" u="sng" dirty="0" smtClean="0"/>
              <a:t>Activity: Presentation</a:t>
            </a:r>
            <a:endParaRPr lang="en-GB"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r>
              <a:rPr lang="en-GB" dirty="0" smtClean="0"/>
              <a:t>Based on:</a:t>
            </a:r>
          </a:p>
          <a:p>
            <a:pPr marL="624078" indent="-514350">
              <a:buFont typeface="+mj-lt"/>
              <a:buAutoNum type="arabicPeriod"/>
            </a:pPr>
            <a:r>
              <a:rPr lang="en-GB" dirty="0" smtClean="0"/>
              <a:t>National Engineering. London: </a:t>
            </a:r>
            <a:r>
              <a:rPr lang="en-GB" dirty="0" err="1" smtClean="0"/>
              <a:t>Edexcel</a:t>
            </a:r>
            <a:r>
              <a:rPr lang="en-GB" dirty="0" smtClean="0"/>
              <a:t>, 2010.</a:t>
            </a:r>
          </a:p>
          <a:p>
            <a:pPr marL="624078" indent="-514350">
              <a:buFont typeface="+mj-lt"/>
              <a:buAutoNum type="arabicPeriod"/>
            </a:pPr>
            <a:r>
              <a:rPr lang="en-GB" dirty="0" smtClean="0">
                <a:hlinkClick r:id="rId2"/>
              </a:rPr>
              <a:t>http://www.businessballs.com/project.htm</a:t>
            </a:r>
            <a:r>
              <a:rPr lang="en-GB" dirty="0" smtClean="0"/>
              <a:t> </a:t>
            </a:r>
          </a:p>
          <a:p>
            <a:pPr marL="624078" indent="-514350">
              <a:buFont typeface="+mj-lt"/>
              <a:buAutoNum type="arabicPeriod"/>
            </a:pPr>
            <a:r>
              <a:rPr lang="en-GB" dirty="0" smtClean="0">
                <a:hlinkClick r:id="rId3"/>
              </a:rPr>
              <a:t>http://www.businessballs.com/project-sponsorship.htm</a:t>
            </a:r>
            <a:r>
              <a:rPr lang="en-GB" dirty="0" smtClean="0"/>
              <a:t> </a:t>
            </a:r>
          </a:p>
          <a:p>
            <a:endParaRPr lang="en-GB" dirty="0" smtClean="0"/>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1072</TotalTime>
  <Words>3697</Words>
  <Application>Microsoft Office PowerPoint</Application>
  <PresentationFormat>On-screen Show (4:3)</PresentationFormat>
  <Paragraphs>296</Paragraphs>
  <Slides>61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61</vt:i4>
      </vt:variant>
    </vt:vector>
  </HeadingPairs>
  <TitlesOfParts>
    <vt:vector size="68" baseType="lpstr">
      <vt:lpstr>Calibri</vt:lpstr>
      <vt:lpstr>Lucida Sans Unicode</vt:lpstr>
      <vt:lpstr>Verdana</vt:lpstr>
      <vt:lpstr>Wingdings</vt:lpstr>
      <vt:lpstr>Wingdings 2</vt:lpstr>
      <vt:lpstr>Wingdings 3</vt:lpstr>
      <vt:lpstr>Concourse</vt:lpstr>
      <vt:lpstr>Introduction to Project Management</vt:lpstr>
      <vt:lpstr>Project Management</vt:lpstr>
      <vt:lpstr>The Project Management Life Cycle</vt:lpstr>
      <vt:lpstr>Project Management Stages</vt:lpstr>
      <vt:lpstr>Gantt Charts: Planning Tracking Completing</vt:lpstr>
      <vt:lpstr>Further information</vt:lpstr>
      <vt:lpstr>3 elements of Project Management:</vt:lpstr>
      <vt:lpstr>Product Design:</vt:lpstr>
      <vt:lpstr>PowerPoint Presentation</vt:lpstr>
      <vt:lpstr>Project Management</vt:lpstr>
      <vt:lpstr>Project Management Associations &amp; Best Practices</vt:lpstr>
      <vt:lpstr>Project management skills</vt:lpstr>
      <vt:lpstr>3 elements of Project Management:</vt:lpstr>
      <vt:lpstr>New Product = Project Appraoch</vt:lpstr>
      <vt:lpstr>New ‘Products’</vt:lpstr>
      <vt:lpstr>Project Managers</vt:lpstr>
      <vt:lpstr>Project Management: Approaches</vt:lpstr>
      <vt:lpstr>Project Stages</vt:lpstr>
      <vt:lpstr>Stage 1: Specifying: Initial concepts</vt:lpstr>
      <vt:lpstr>Eureka Moment:</vt:lpstr>
      <vt:lpstr>Setting limits</vt:lpstr>
      <vt:lpstr>Design Brief</vt:lpstr>
      <vt:lpstr>Specificaton for a Hydraulic pack:</vt:lpstr>
      <vt:lpstr>Research</vt:lpstr>
      <vt:lpstr>Project Specification : Spec</vt:lpstr>
      <vt:lpstr>Project specification template:</vt:lpstr>
      <vt:lpstr>Stage 2: Plan a project</vt:lpstr>
      <vt:lpstr>Planning</vt:lpstr>
      <vt:lpstr>Tip: Be Realistic &amp; flexible</vt:lpstr>
      <vt:lpstr>Planning</vt:lpstr>
      <vt:lpstr>Project planning: Overview</vt:lpstr>
      <vt:lpstr>Project chart 1: Flow-chart</vt:lpstr>
      <vt:lpstr>Project Flow-chart</vt:lpstr>
      <vt:lpstr>Project chart 2: Gantt chart</vt:lpstr>
      <vt:lpstr>Basic Gantt Chart:</vt:lpstr>
      <vt:lpstr>Basic Gantt including Costs:</vt:lpstr>
      <vt:lpstr>Flags: Key Milestones / Time-markers</vt:lpstr>
      <vt:lpstr>Technology: Gantt charts</vt:lpstr>
      <vt:lpstr>Bg: Example Project Plans</vt:lpstr>
      <vt:lpstr>Lab Activity:</vt:lpstr>
      <vt:lpstr>Project Management</vt:lpstr>
      <vt:lpstr>Gantt v’s Critical Path Method</vt:lpstr>
      <vt:lpstr>Project chart 3: Network diagram</vt:lpstr>
      <vt:lpstr>A Network diagram</vt:lpstr>
      <vt:lpstr>Network diagrams</vt:lpstr>
      <vt:lpstr>PowerPoint Presentation</vt:lpstr>
      <vt:lpstr>Tables &amp; Predecessors</vt:lpstr>
      <vt:lpstr>Activity Table</vt:lpstr>
      <vt:lpstr>PowerPoint Presentation</vt:lpstr>
      <vt:lpstr>PowerPoint Presentation</vt:lpstr>
      <vt:lpstr>Dummy event</vt:lpstr>
      <vt:lpstr>Stage 3: Monitoring</vt:lpstr>
      <vt:lpstr>Stage 4:  Implement the project plan</vt:lpstr>
      <vt:lpstr>Legal standards : Health and safety</vt:lpstr>
      <vt:lpstr>Stage 5: Checking solutions &amp; Project Evaluation</vt:lpstr>
      <vt:lpstr>Stage 6: Presentation &amp; Reporting:</vt:lpstr>
      <vt:lpstr>Project Management Technology</vt:lpstr>
      <vt:lpstr>Helpful sources of information:</vt:lpstr>
      <vt:lpstr>PowerPoint Presentation</vt:lpstr>
      <vt:lpstr>Activity: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Pamela</dc:creator>
  <cp:lastModifiedBy>James Williams</cp:lastModifiedBy>
  <cp:revision>109</cp:revision>
  <dcterms:created xsi:type="dcterms:W3CDTF">2013-11-03T12:55:41Z</dcterms:created>
  <dcterms:modified xsi:type="dcterms:W3CDTF">2017-10-31T13:39:56Z</dcterms:modified>
</cp:coreProperties>
</file>