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8" r:id="rId2"/>
    <p:sldId id="259" r:id="rId3"/>
    <p:sldId id="260" r:id="rId4"/>
    <p:sldId id="261" r:id="rId5"/>
    <p:sldId id="262" r:id="rId6"/>
    <p:sldId id="263"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BF0FC6F-A30C-4913-85C1-F0BDCBA132C2}" v="41" dt="2022-10-24T07:04:09.176"/>
    <p1510:client id="{D3684434-29D3-E735-10B3-74D96CB988FC}" v="258" dt="2022-10-24T07:35:44.1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24/10/2022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24/10/2022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24/10/2022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24/10/2022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24/10/2022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hyperlink" Target="https://www.indeed.com/career-advice/career-development/how-to-be-empathetic" TargetMode="Externa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hyperlink" Target="https://www.indeed.com/career-advice/career-development/examples-of-professional-goals" TargetMode="Externa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idx="4294967295"/>
          </p:nvPr>
        </p:nvSpPr>
        <p:spPr>
          <a:xfrm>
            <a:off x="-1240599" y="-56356"/>
            <a:ext cx="14230318" cy="6852443"/>
          </a:xfrm>
        </p:spPr>
        <p:txBody>
          <a:bodyPr>
            <a:normAutofit/>
          </a:bodyPr>
          <a:lstStyle/>
          <a:p>
            <a:endParaRPr lang="en-GB" sz="2400" dirty="0">
              <a:cs typeface="Calibri Light"/>
            </a:endParaRPr>
          </a:p>
          <a:p>
            <a:br>
              <a:rPr lang="en-US" dirty="0"/>
            </a:br>
            <a:endParaRPr lang="en-US" dirty="0"/>
          </a:p>
        </p:txBody>
      </p:sp>
      <p:sp>
        <p:nvSpPr>
          <p:cNvPr id="3" name="TextBox 2">
            <a:extLst>
              <a:ext uri="{FF2B5EF4-FFF2-40B4-BE49-F238E27FC236}">
                <a16:creationId xmlns:a16="http://schemas.microsoft.com/office/drawing/2014/main" id="{42C647FF-1E01-8605-AE65-4C7E0A2C9458}"/>
              </a:ext>
            </a:extLst>
          </p:cNvPr>
          <p:cNvSpPr txBox="1"/>
          <p:nvPr/>
        </p:nvSpPr>
        <p:spPr>
          <a:xfrm>
            <a:off x="1808104" y="368771"/>
            <a:ext cx="901794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solidFill>
                  <a:srgbClr val="373A3C"/>
                </a:solidFill>
                <a:latin typeface="-apple-system"/>
              </a:rPr>
              <a:t>     Effective Team Working and Communication</a:t>
            </a:r>
          </a:p>
        </p:txBody>
      </p:sp>
      <p:sp>
        <p:nvSpPr>
          <p:cNvPr id="4" name="TextBox 3">
            <a:extLst>
              <a:ext uri="{FF2B5EF4-FFF2-40B4-BE49-F238E27FC236}">
                <a16:creationId xmlns:a16="http://schemas.microsoft.com/office/drawing/2014/main" id="{658A6D0C-7104-21C6-22CE-D783F77B5658}"/>
              </a:ext>
            </a:extLst>
          </p:cNvPr>
          <p:cNvSpPr txBox="1"/>
          <p:nvPr/>
        </p:nvSpPr>
        <p:spPr>
          <a:xfrm>
            <a:off x="315147" y="2060222"/>
            <a:ext cx="11610975"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STUDENT NAME Gheorghe M </a:t>
            </a:r>
            <a:r>
              <a:rPr lang="en-GB" dirty="0" err="1">
                <a:cs typeface="Calibri"/>
              </a:rPr>
              <a:t>Cacaliceanu</a:t>
            </a:r>
            <a:endParaRPr lang="en-GB">
              <a:cs typeface="Calibri"/>
            </a:endParaRPr>
          </a:p>
          <a:p>
            <a:r>
              <a:rPr lang="en-GB" dirty="0">
                <a:cs typeface="Calibri" panose="020F0502020204030204"/>
              </a:rPr>
              <a:t>Student ID 2126586</a:t>
            </a:r>
          </a:p>
          <a:p>
            <a:r>
              <a:rPr lang="en-GB" dirty="0" err="1">
                <a:cs typeface="Calibri" panose="020F0502020204030204"/>
              </a:rPr>
              <a:t>Lectturer</a:t>
            </a:r>
            <a:r>
              <a:rPr lang="en-GB" dirty="0">
                <a:cs typeface="Calibri" panose="020F0502020204030204"/>
              </a:rPr>
              <a:t> Yohan Mendis </a:t>
            </a:r>
          </a:p>
          <a:p>
            <a:r>
              <a:rPr lang="en-GB" dirty="0">
                <a:ea typeface="+mn-lt"/>
                <a:cs typeface="+mn-lt"/>
              </a:rPr>
              <a:t> Module code: BMSW 4002 </a:t>
            </a:r>
            <a:endParaRPr lang="en-GB" dirty="0"/>
          </a:p>
        </p:txBody>
      </p:sp>
    </p:spTree>
    <p:extLst>
      <p:ext uri="{BB962C8B-B14F-4D97-AF65-F5344CB8AC3E}">
        <p14:creationId xmlns:p14="http://schemas.microsoft.com/office/powerpoint/2010/main" val="27283334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A72A0-F28E-24A9-8FBF-F06E0B060F44}"/>
              </a:ext>
            </a:extLst>
          </p:cNvPr>
          <p:cNvSpPr>
            <a:spLocks noGrp="1"/>
          </p:cNvSpPr>
          <p:nvPr>
            <p:ph type="ctrTitle"/>
          </p:nvPr>
        </p:nvSpPr>
        <p:spPr>
          <a:xfrm>
            <a:off x="37630" y="49918"/>
            <a:ext cx="12022666" cy="6762044"/>
          </a:xfrm>
        </p:spPr>
        <p:txBody>
          <a:bodyPr/>
          <a:lstStyle/>
          <a:p>
            <a:endParaRPr lang="en-GB"/>
          </a:p>
        </p:txBody>
      </p:sp>
      <p:sp>
        <p:nvSpPr>
          <p:cNvPr id="3" name="Subtitle 2">
            <a:extLst>
              <a:ext uri="{FF2B5EF4-FFF2-40B4-BE49-F238E27FC236}">
                <a16:creationId xmlns:a16="http://schemas.microsoft.com/office/drawing/2014/main" id="{4769EB7E-8F1C-6644-D28F-8CF34B149766}"/>
              </a:ext>
            </a:extLst>
          </p:cNvPr>
          <p:cNvSpPr>
            <a:spLocks noGrp="1"/>
          </p:cNvSpPr>
          <p:nvPr>
            <p:ph type="subTitle" idx="1"/>
          </p:nvPr>
        </p:nvSpPr>
        <p:spPr>
          <a:xfrm>
            <a:off x="37630" y="46038"/>
            <a:ext cx="12107332" cy="6707539"/>
          </a:xfrm>
        </p:spPr>
        <p:txBody>
          <a:bodyPr vert="horz" lIns="91440" tIns="45720" rIns="91440" bIns="45720" rtlCol="0" anchor="t">
            <a:normAutofit/>
          </a:bodyPr>
          <a:lstStyle/>
          <a:p>
            <a:r>
              <a:rPr lang="en-GB" b="1" dirty="0"/>
              <a:t>What are teamwork skills?</a:t>
            </a:r>
            <a:endParaRPr lang="en-US" dirty="0"/>
          </a:p>
          <a:p>
            <a:r>
              <a:rPr lang="en-GB" dirty="0">
                <a:ea typeface="+mn-lt"/>
                <a:cs typeface="+mn-lt"/>
              </a:rPr>
              <a:t>Teamwork skills are the qualities and abilities that allow you to work well with others during conversations, projects, meetings or other collaborations. Having teamwork skills is dependent on your ability to communicate well, actively listen and be responsible and honest. There are many other additional soft skills that can help you be an exceptional teammate at work that we will discuss more below.</a:t>
            </a:r>
          </a:p>
          <a:p>
            <a:r>
              <a:rPr lang="en-GB" b="1" dirty="0"/>
              <a:t>Why are teamwork skills important?</a:t>
            </a:r>
            <a:endParaRPr lang="en-GB" dirty="0"/>
          </a:p>
          <a:p>
            <a:r>
              <a:rPr lang="en-GB" dirty="0">
                <a:ea typeface="+mn-lt"/>
                <a:cs typeface="+mn-lt"/>
              </a:rPr>
              <a:t>You will be required to work alongside others in every industry at every level in your career. Doing so in an empathetic, efficient and responsible manner can help you accomplish career goals, grow your resume and contribute positively to your organization. It can also help you build rapport with others. Building rapport can lead to deeper working relationships, new connections and possibly new opportunities.</a:t>
            </a:r>
            <a:endParaRPr lang="en-GB" dirty="0"/>
          </a:p>
        </p:txBody>
      </p:sp>
    </p:spTree>
    <p:extLst>
      <p:ext uri="{BB962C8B-B14F-4D97-AF65-F5344CB8AC3E}">
        <p14:creationId xmlns:p14="http://schemas.microsoft.com/office/powerpoint/2010/main" val="7124954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CAB2398-3D90-468A-7D74-03370CD89679}"/>
              </a:ext>
            </a:extLst>
          </p:cNvPr>
          <p:cNvSpPr txBox="1"/>
          <p:nvPr/>
        </p:nvSpPr>
        <p:spPr>
          <a:xfrm>
            <a:off x="39512" y="1882"/>
            <a:ext cx="12150606" cy="72943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solidFill>
                  <a:srgbClr val="2D2D2D"/>
                </a:solidFill>
                <a:latin typeface="Noto Sans"/>
                <a:ea typeface="Noto Sans"/>
                <a:cs typeface="Noto Sans"/>
              </a:rPr>
              <a:t>                                                                Examples of teamwork skills</a:t>
            </a:r>
          </a:p>
          <a:p>
            <a:endParaRPr lang="en-US" b="1" dirty="0">
              <a:solidFill>
                <a:srgbClr val="2D2D2D"/>
              </a:solidFill>
              <a:latin typeface="Noto Sans"/>
              <a:ea typeface="Noto Sans"/>
              <a:cs typeface="Noto Sans"/>
            </a:endParaRPr>
          </a:p>
          <a:p>
            <a:r>
              <a:rPr lang="en-US" b="1" dirty="0">
                <a:ea typeface="+mn-lt"/>
                <a:cs typeface="+mn-lt"/>
              </a:rPr>
              <a:t>How to develop an effective team and what team development stages model can be used?</a:t>
            </a:r>
            <a:endParaRPr lang="en-US" b="1" dirty="0">
              <a:cs typeface="Calibri"/>
            </a:endParaRPr>
          </a:p>
          <a:p>
            <a:endParaRPr lang="en-US" b="1" dirty="0">
              <a:solidFill>
                <a:srgbClr val="000000"/>
              </a:solidFill>
              <a:latin typeface="Calibri" panose="020F0502020204030204"/>
              <a:ea typeface="Noto Sans"/>
              <a:cs typeface="Calibri" panose="020F0502020204030204"/>
            </a:endParaRPr>
          </a:p>
          <a:p>
            <a:r>
              <a:rPr lang="en-US" dirty="0">
                <a:solidFill>
                  <a:srgbClr val="2D2D2D"/>
                </a:solidFill>
                <a:latin typeface="Noto Sans"/>
                <a:ea typeface="Noto Sans"/>
                <a:cs typeface="Noto Sans"/>
              </a:rPr>
              <a:t>Teamwork skills are made up of many other soft skills you can work to develop over time. Here are seven examples of qualities that can help you improve your teamwork skills:</a:t>
            </a:r>
          </a:p>
          <a:p>
            <a:endParaRPr lang="en-US" dirty="0">
              <a:solidFill>
                <a:srgbClr val="2D2D2D"/>
              </a:solidFill>
              <a:latin typeface="Noto Sans"/>
              <a:ea typeface="Noto Sans"/>
              <a:cs typeface="Noto Sans"/>
            </a:endParaRPr>
          </a:p>
          <a:p>
            <a:r>
              <a:rPr lang="en-US" b="1" dirty="0"/>
              <a:t>1. Communication</a:t>
            </a:r>
            <a:endParaRPr lang="en-US" dirty="0"/>
          </a:p>
          <a:p>
            <a:r>
              <a:rPr lang="en-US" dirty="0">
                <a:ea typeface="+mn-lt"/>
                <a:cs typeface="+mn-lt"/>
              </a:rPr>
              <a:t>The ability to communicate in a clear, efficient way is a critical teamwork skill. When working with others, it is important that you share relevant thoughts, ideas and key information. There are many different types of communication skills including both verbal and nonverbal.</a:t>
            </a:r>
          </a:p>
          <a:p>
            <a:endParaRPr lang="en-US" dirty="0"/>
          </a:p>
          <a:p>
            <a:r>
              <a:rPr lang="en-US" b="1" dirty="0"/>
              <a:t>2. Responsibility</a:t>
            </a:r>
            <a:endParaRPr lang="en-US" dirty="0"/>
          </a:p>
          <a:p>
            <a:r>
              <a:rPr lang="en-US" dirty="0">
                <a:ea typeface="+mn-lt"/>
                <a:cs typeface="+mn-lt"/>
              </a:rPr>
              <a:t>Within the dynamic of teamwork, it is important that the parties involved both understand the work they are responsible for and make the effort to complete said tasks on time and up to the expected standard. With the entire team functioning properly by taking responsibility for their own work, they can work together towards a common goal.</a:t>
            </a:r>
            <a:endParaRPr lang="en-US" dirty="0"/>
          </a:p>
          <a:p>
            <a:r>
              <a:rPr lang="en-US" b="1" dirty="0"/>
              <a:t>3. Honesty</a:t>
            </a:r>
            <a:endParaRPr lang="en-US" dirty="0"/>
          </a:p>
          <a:p>
            <a:r>
              <a:rPr lang="en-US" dirty="0">
                <a:ea typeface="+mn-lt"/>
                <a:cs typeface="+mn-lt"/>
              </a:rPr>
              <a:t>Practicing honesty and transparency at work might mean working through a disagreement, explaining that you were not able to complete a certain task on time or sharing difficult updates. Without transparency, it can be difficult for a team to develop trust and therefore work together efficiently.</a:t>
            </a:r>
            <a:endParaRPr lang="en-US" dirty="0"/>
          </a:p>
          <a:p>
            <a:endParaRPr lang="en-US" dirty="0">
              <a:cs typeface="Calibri"/>
            </a:endParaRPr>
          </a:p>
          <a:p>
            <a:r>
              <a:rPr lang="en-US" b="1" dirty="0"/>
              <a:t>4. Active listening</a:t>
            </a:r>
            <a:endParaRPr lang="en-US" dirty="0"/>
          </a:p>
          <a:p>
            <a:r>
              <a:rPr lang="en-US" dirty="0">
                <a:ea typeface="+mn-lt"/>
                <a:cs typeface="+mn-lt"/>
              </a:rPr>
              <a:t>Much like communication, active listening skills can help a team to understand and trust each other. Active listening is the act of making an effort to focus intently on one person as they share their ideas, thoughts or feelings. You might also ask follow-up questions to dig deeper into what they are communicating.</a:t>
            </a:r>
            <a:endParaRPr lang="en-US" dirty="0"/>
          </a:p>
          <a:p>
            <a:endParaRPr lang="en-US" dirty="0">
              <a:ea typeface="+mn-lt"/>
              <a:cs typeface="+mn-lt"/>
            </a:endParaRPr>
          </a:p>
        </p:txBody>
      </p:sp>
    </p:spTree>
    <p:extLst>
      <p:ext uri="{BB962C8B-B14F-4D97-AF65-F5344CB8AC3E}">
        <p14:creationId xmlns:p14="http://schemas.microsoft.com/office/powerpoint/2010/main" val="15335804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DBFA120-5E99-CC3E-A0F1-48020B49FF99}"/>
              </a:ext>
            </a:extLst>
          </p:cNvPr>
          <p:cNvSpPr txBox="1"/>
          <p:nvPr/>
        </p:nvSpPr>
        <p:spPr>
          <a:xfrm>
            <a:off x="67734" y="67734"/>
            <a:ext cx="12112977"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solidFill>
                  <a:srgbClr val="2D2D2D"/>
                </a:solidFill>
                <a:latin typeface="Noto Sans"/>
                <a:ea typeface="Noto Sans"/>
                <a:cs typeface="Noto Sans"/>
              </a:rPr>
              <a:t>5. Empathy</a:t>
            </a:r>
          </a:p>
          <a:p>
            <a:r>
              <a:rPr lang="en-US" dirty="0">
                <a:solidFill>
                  <a:srgbClr val="2D2D2D"/>
                </a:solidFill>
                <a:latin typeface="Noto Sans"/>
                <a:ea typeface="Noto Sans"/>
                <a:cs typeface="Noto Sans"/>
              </a:rPr>
              <a:t>Having </a:t>
            </a:r>
            <a:r>
              <a:rPr lang="en-US" dirty="0">
                <a:solidFill>
                  <a:srgbClr val="2557A7"/>
                </a:solidFill>
                <a:latin typeface="Noto Sans"/>
                <a:ea typeface="Noto Sans"/>
                <a:cs typeface="Noto Sans"/>
                <a:hlinkClick r:id="rId2"/>
              </a:rPr>
              <a:t>empathy</a:t>
            </a:r>
            <a:r>
              <a:rPr lang="en-US" dirty="0">
                <a:solidFill>
                  <a:srgbClr val="2D2D2D"/>
                </a:solidFill>
                <a:latin typeface="Noto Sans"/>
                <a:ea typeface="Noto Sans"/>
                <a:cs typeface="Noto Sans"/>
              </a:rPr>
              <a:t> for your teammates can allow you to better understand their motives and feelings. Taking the time to listen and understand how others think and work can help you to communicate with them in the right ways.</a:t>
            </a:r>
          </a:p>
          <a:p>
            <a:r>
              <a:rPr lang="en-US" b="1" dirty="0"/>
              <a:t>6. Collaboration</a:t>
            </a:r>
            <a:endParaRPr lang="en-US" dirty="0"/>
          </a:p>
          <a:p>
            <a:r>
              <a:rPr lang="en-US" dirty="0">
                <a:ea typeface="+mn-lt"/>
                <a:cs typeface="+mn-lt"/>
              </a:rPr>
              <a:t>Teamwork exists so that a group of individuals with a diverse set of skills and talents can work together towards a common goal. It is crucial to work with other teammates to share ideas, improve each other’s work and help one another to form a good team.</a:t>
            </a:r>
            <a:endParaRPr lang="en-US" dirty="0"/>
          </a:p>
          <a:p>
            <a:r>
              <a:rPr lang="en-US" b="1" dirty="0"/>
              <a:t>7. Awareness</a:t>
            </a:r>
            <a:endParaRPr lang="en-US" dirty="0"/>
          </a:p>
          <a:p>
            <a:r>
              <a:rPr lang="en-US" dirty="0">
                <a:ea typeface="+mn-lt"/>
                <a:cs typeface="+mn-lt"/>
              </a:rPr>
              <a:t>In teamwork, it is important that you hone your ability to be aware of the team dynamic at all times. For example, if one person is dominating the conversation or does not allow others to share ideas, it is important that balance is restored so each teammate to contribute evenly. Alternatively, if one person tends to be more shy or hesitant to share ideas, it is important to create space so that all teammates feel comfortable contributing their unique skills and abilities.</a:t>
            </a:r>
            <a:endParaRPr lang="en-US" dirty="0"/>
          </a:p>
          <a:p>
            <a:endParaRPr lang="en-US"/>
          </a:p>
        </p:txBody>
      </p:sp>
    </p:spTree>
    <p:extLst>
      <p:ext uri="{BB962C8B-B14F-4D97-AF65-F5344CB8AC3E}">
        <p14:creationId xmlns:p14="http://schemas.microsoft.com/office/powerpoint/2010/main" val="25821705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0A38587-180A-54EA-D755-9E1F3FA2F897}"/>
              </a:ext>
            </a:extLst>
          </p:cNvPr>
          <p:cNvSpPr txBox="1"/>
          <p:nvPr/>
        </p:nvSpPr>
        <p:spPr>
          <a:xfrm>
            <a:off x="1882" y="95956"/>
            <a:ext cx="12065940"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solidFill>
                  <a:srgbClr val="2D2D2D"/>
                </a:solidFill>
                <a:latin typeface="Noto Sans"/>
                <a:ea typeface="Noto Sans"/>
                <a:cs typeface="Noto Sans"/>
              </a:rPr>
              <a:t>How to improve your teamwork skills</a:t>
            </a:r>
          </a:p>
          <a:p>
            <a:r>
              <a:rPr lang="en-US" dirty="0">
                <a:solidFill>
                  <a:srgbClr val="2D2D2D"/>
                </a:solidFill>
                <a:latin typeface="Noto Sans"/>
                <a:ea typeface="Noto Sans"/>
                <a:cs typeface="Noto Sans"/>
              </a:rPr>
              <a:t>While it can take time and work to improve soft skills such as teamwork, it is certainly possible to build these qualities. Here are a few steps you can take to improve your teamwork skills:</a:t>
            </a:r>
          </a:p>
          <a:p>
            <a:endParaRPr lang="en-US" dirty="0">
              <a:solidFill>
                <a:srgbClr val="2D2D2D"/>
              </a:solidFill>
              <a:latin typeface="Noto Sans"/>
              <a:ea typeface="Noto Sans"/>
              <a:cs typeface="Noto Sans"/>
            </a:endParaRPr>
          </a:p>
          <a:p>
            <a:pPr>
              <a:buChar char="•"/>
            </a:pPr>
            <a:r>
              <a:rPr lang="en-US" b="1" dirty="0">
                <a:solidFill>
                  <a:srgbClr val="2D2D2D"/>
                </a:solidFill>
                <a:latin typeface="Noto Sans"/>
                <a:ea typeface="Noto Sans"/>
                <a:cs typeface="Noto Sans"/>
              </a:rPr>
              <a:t>Get honest feedback.</a:t>
            </a:r>
            <a:r>
              <a:rPr lang="en-US" dirty="0">
                <a:solidFill>
                  <a:srgbClr val="2D2D2D"/>
                </a:solidFill>
                <a:latin typeface="Noto Sans"/>
                <a:ea typeface="Noto Sans"/>
                <a:cs typeface="Noto Sans"/>
              </a:rPr>
              <a:t> It can be difficult to identify your own areas of improvement. Finding a trusted friend, colleague or mentor that can offer you honest feedback about your teamwork strengths and weaknesses can help you improve them.</a:t>
            </a:r>
          </a:p>
          <a:p>
            <a:pPr>
              <a:buChar char="•"/>
            </a:pPr>
            <a:endParaRPr lang="en-US" dirty="0">
              <a:solidFill>
                <a:srgbClr val="2D2D2D"/>
              </a:solidFill>
              <a:latin typeface="Noto Sans"/>
              <a:ea typeface="Noto Sans"/>
              <a:cs typeface="Noto Sans"/>
            </a:endParaRPr>
          </a:p>
          <a:p>
            <a:pPr>
              <a:buChar char="•"/>
            </a:pPr>
            <a:r>
              <a:rPr lang="en-US" b="1" dirty="0">
                <a:solidFill>
                  <a:srgbClr val="2D2D2D"/>
                </a:solidFill>
                <a:latin typeface="Noto Sans"/>
                <a:ea typeface="Noto Sans"/>
                <a:cs typeface="Noto Sans"/>
              </a:rPr>
              <a:t>Set personal goals.</a:t>
            </a:r>
            <a:r>
              <a:rPr lang="en-US" dirty="0">
                <a:solidFill>
                  <a:srgbClr val="2D2D2D"/>
                </a:solidFill>
                <a:latin typeface="Noto Sans"/>
                <a:ea typeface="Noto Sans"/>
                <a:cs typeface="Noto Sans"/>
              </a:rPr>
              <a:t> Using both your own observations and feedback from others to form achievable, relevant and time-constrained </a:t>
            </a:r>
            <a:r>
              <a:rPr lang="en-US" dirty="0">
                <a:solidFill>
                  <a:srgbClr val="2557A7"/>
                </a:solidFill>
                <a:latin typeface="Noto Sans"/>
                <a:ea typeface="Noto Sans"/>
                <a:cs typeface="Noto Sans"/>
                <a:hlinkClick r:id="rId2"/>
              </a:rPr>
              <a:t>goals</a:t>
            </a:r>
            <a:r>
              <a:rPr lang="en-US" dirty="0">
                <a:solidFill>
                  <a:srgbClr val="2D2D2D"/>
                </a:solidFill>
                <a:latin typeface="Noto Sans"/>
                <a:ea typeface="Noto Sans"/>
                <a:cs typeface="Noto Sans"/>
              </a:rPr>
              <a:t> can help you improve one teamwork skill at a time. Using the SMART goal framework is an easy way to set appropriate goals for your career.</a:t>
            </a:r>
          </a:p>
          <a:p>
            <a:pPr>
              <a:buChar char="•"/>
            </a:pPr>
            <a:endParaRPr lang="en-US" dirty="0">
              <a:solidFill>
                <a:srgbClr val="2D2D2D"/>
              </a:solidFill>
              <a:latin typeface="Noto Sans"/>
              <a:ea typeface="Noto Sans"/>
              <a:cs typeface="Noto Sans"/>
            </a:endParaRPr>
          </a:p>
          <a:p>
            <a:pPr>
              <a:buChar char="•"/>
            </a:pPr>
            <a:r>
              <a:rPr lang="en-US" b="1" dirty="0">
                <a:solidFill>
                  <a:srgbClr val="2D2D2D"/>
                </a:solidFill>
                <a:latin typeface="Noto Sans"/>
                <a:ea typeface="Noto Sans"/>
                <a:cs typeface="Noto Sans"/>
              </a:rPr>
              <a:t>Practice.</a:t>
            </a:r>
            <a:r>
              <a:rPr lang="en-US" dirty="0">
                <a:solidFill>
                  <a:srgbClr val="2D2D2D"/>
                </a:solidFill>
                <a:latin typeface="Noto Sans"/>
                <a:ea typeface="Noto Sans"/>
                <a:cs typeface="Noto Sans"/>
              </a:rPr>
              <a:t> It takes time and practice to see improvements in your skillset. Pay close attention to your teamwork interactions throughout the day both in and out of work. Take mindful steps to practice the specific qualities you are trying to build.</a:t>
            </a:r>
          </a:p>
          <a:p>
            <a:pPr>
              <a:buChar char="•"/>
            </a:pPr>
            <a:endParaRPr lang="en-US" dirty="0">
              <a:solidFill>
                <a:srgbClr val="2D2D2D"/>
              </a:solidFill>
              <a:latin typeface="Noto Sans"/>
              <a:ea typeface="Noto Sans"/>
              <a:cs typeface="Noto Sans"/>
            </a:endParaRPr>
          </a:p>
          <a:p>
            <a:pPr>
              <a:buChar char="•"/>
            </a:pPr>
            <a:r>
              <a:rPr lang="en-US" b="1" dirty="0">
                <a:solidFill>
                  <a:srgbClr val="2D2D2D"/>
                </a:solidFill>
                <a:latin typeface="Noto Sans"/>
                <a:ea typeface="Noto Sans"/>
                <a:cs typeface="Noto Sans"/>
              </a:rPr>
              <a:t>Mimic others with strong teamwork skills.</a:t>
            </a:r>
            <a:r>
              <a:rPr lang="en-US" dirty="0">
                <a:solidFill>
                  <a:srgbClr val="2D2D2D"/>
                </a:solidFill>
                <a:latin typeface="Noto Sans"/>
                <a:ea typeface="Noto Sans"/>
                <a:cs typeface="Noto Sans"/>
              </a:rPr>
              <a:t> When you see examples of great teamwork, take note and identify why the interaction stood out to you. Apply those qualities in your own interactions when working with others.</a:t>
            </a:r>
          </a:p>
          <a:p>
            <a:pPr>
              <a:buFont typeface="Arial"/>
              <a:buChar char="•"/>
            </a:pPr>
            <a:r>
              <a:rPr lang="en-US" dirty="0">
                <a:ea typeface="+mn-lt"/>
                <a:cs typeface="+mn-lt"/>
              </a:rPr>
              <a:t>Developing teamwork skills can help you both in your career and when seeking new opportunities. Take time to evaluate your current skill set and identify areas for improvement. With time and practice, you can begin building a strong set of teamwork skills.</a:t>
            </a:r>
            <a:endParaRPr lang="en-US" dirty="0">
              <a:solidFill>
                <a:srgbClr val="2D2D2D"/>
              </a:solidFill>
              <a:latin typeface="Noto Sans"/>
              <a:ea typeface="Noto Sans"/>
              <a:cs typeface="Noto Sans"/>
            </a:endParaRPr>
          </a:p>
        </p:txBody>
      </p:sp>
    </p:spTree>
    <p:extLst>
      <p:ext uri="{BB962C8B-B14F-4D97-AF65-F5344CB8AC3E}">
        <p14:creationId xmlns:p14="http://schemas.microsoft.com/office/powerpoint/2010/main" val="36115603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871CC1A-2978-428F-F505-D254182CF072}"/>
              </a:ext>
            </a:extLst>
          </p:cNvPr>
          <p:cNvSpPr txBox="1"/>
          <p:nvPr/>
        </p:nvSpPr>
        <p:spPr>
          <a:xfrm>
            <a:off x="39512" y="1882"/>
            <a:ext cx="12103569"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b="1" dirty="0">
              <a:solidFill>
                <a:srgbClr val="231F20"/>
              </a:solidFill>
              <a:latin typeface="ReithSans"/>
            </a:endParaRPr>
          </a:p>
          <a:p>
            <a:pPr>
              <a:buChar char="•"/>
            </a:pPr>
            <a:r>
              <a:rPr lang="en-US" dirty="0">
                <a:solidFill>
                  <a:srgbClr val="231F20"/>
                </a:solidFill>
                <a:latin typeface="ReithSans"/>
              </a:rPr>
              <a:t>Get to know the people in your team and build good working relationships. It will widen your support network</a:t>
            </a:r>
          </a:p>
          <a:p>
            <a:pPr>
              <a:buChar char="•"/>
            </a:pPr>
            <a:r>
              <a:rPr lang="en-US" dirty="0">
                <a:solidFill>
                  <a:srgbClr val="231F20"/>
                </a:solidFill>
                <a:latin typeface="ReithSans"/>
              </a:rPr>
              <a:t>Get collaborating! Use your skills, but remember others in your team may be able to contribute different talents or approaches. As brilliant as you may be, you’re not expected to have the skills to do everything</a:t>
            </a:r>
          </a:p>
          <a:p>
            <a:pPr>
              <a:buChar char="•"/>
            </a:pPr>
            <a:r>
              <a:rPr lang="en-US" dirty="0">
                <a:solidFill>
                  <a:srgbClr val="231F20"/>
                </a:solidFill>
                <a:latin typeface="ReithSans"/>
              </a:rPr>
              <a:t>When you can, offer help and be supportive - this demonstrates you’re a team player, and you may need the same in return one day</a:t>
            </a:r>
          </a:p>
          <a:p>
            <a:pPr>
              <a:buChar char="•"/>
            </a:pPr>
            <a:r>
              <a:rPr lang="en-US" dirty="0">
                <a:solidFill>
                  <a:srgbClr val="231F20"/>
                </a:solidFill>
                <a:latin typeface="ReithSans"/>
              </a:rPr>
              <a:t>Remember, everyone’s job role is significant. No role is too small and others may bring skills you don’t have to the table - work together to make things run smoothly and reach the end goal!</a:t>
            </a:r>
          </a:p>
        </p:txBody>
      </p:sp>
    </p:spTree>
    <p:extLst>
      <p:ext uri="{BB962C8B-B14F-4D97-AF65-F5344CB8AC3E}">
        <p14:creationId xmlns:p14="http://schemas.microsoft.com/office/powerpoint/2010/main" val="24565576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  </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97</cp:revision>
  <dcterms:created xsi:type="dcterms:W3CDTF">2022-10-24T06:58:36Z</dcterms:created>
  <dcterms:modified xsi:type="dcterms:W3CDTF">2022-10-24T07:39:31Z</dcterms:modified>
</cp:coreProperties>
</file>