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9" d="100"/>
          <a:sy n="79" d="100"/>
        </p:scale>
        <p:origin x="108" y="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028657-9A5D-483A-A600-77641CC75D68}" type="datetimeFigureOut">
              <a:rPr lang="en-GB" smtClean="0"/>
              <a:pPr/>
              <a:t>08/02/2018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4188F9-0307-422C-8E68-49C396D06A3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028657-9A5D-483A-A600-77641CC75D68}" type="datetimeFigureOut">
              <a:rPr lang="en-GB" smtClean="0"/>
              <a:pPr/>
              <a:t>08/02/2018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4188F9-0307-422C-8E68-49C396D06A3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028657-9A5D-483A-A600-77641CC75D68}" type="datetimeFigureOut">
              <a:rPr lang="en-GB" smtClean="0"/>
              <a:pPr/>
              <a:t>08/02/2018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4188F9-0307-422C-8E68-49C396D06A3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028657-9A5D-483A-A600-77641CC75D68}" type="datetimeFigureOut">
              <a:rPr lang="en-GB" smtClean="0"/>
              <a:pPr/>
              <a:t>08/02/2018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4188F9-0307-422C-8E68-49C396D06A3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028657-9A5D-483A-A600-77641CC75D68}" type="datetimeFigureOut">
              <a:rPr lang="en-GB" smtClean="0"/>
              <a:pPr/>
              <a:t>08/02/2018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4188F9-0307-422C-8E68-49C396D06A3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028657-9A5D-483A-A600-77641CC75D68}" type="datetimeFigureOut">
              <a:rPr lang="en-GB" smtClean="0"/>
              <a:pPr/>
              <a:t>08/02/2018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4188F9-0307-422C-8E68-49C396D06A3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028657-9A5D-483A-A600-77641CC75D68}" type="datetimeFigureOut">
              <a:rPr lang="en-GB" smtClean="0"/>
              <a:pPr/>
              <a:t>08/02/2018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4188F9-0307-422C-8E68-49C396D06A3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028657-9A5D-483A-A600-77641CC75D68}" type="datetimeFigureOut">
              <a:rPr lang="en-GB" smtClean="0"/>
              <a:pPr/>
              <a:t>08/02/2018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4188F9-0307-422C-8E68-49C396D06A3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028657-9A5D-483A-A600-77641CC75D68}" type="datetimeFigureOut">
              <a:rPr lang="en-GB" smtClean="0"/>
              <a:pPr/>
              <a:t>08/02/2018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4188F9-0307-422C-8E68-49C396D06A3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028657-9A5D-483A-A600-77641CC75D68}" type="datetimeFigureOut">
              <a:rPr lang="en-GB" smtClean="0"/>
              <a:pPr/>
              <a:t>08/02/2018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4188F9-0307-422C-8E68-49C396D06A3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028657-9A5D-483A-A600-77641CC75D68}" type="datetimeFigureOut">
              <a:rPr lang="en-GB" smtClean="0"/>
              <a:pPr/>
              <a:t>08/02/2018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4188F9-0307-422C-8E68-49C396D06A3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6028657-9A5D-483A-A600-77641CC75D68}" type="datetimeFigureOut">
              <a:rPr lang="en-GB" smtClean="0"/>
              <a:pPr/>
              <a:t>08/02/2018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D4188F9-0307-422C-8E68-49C396D06A3D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Pre tender qualification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Questionnaire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46957" y="1600200"/>
            <a:ext cx="8050085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Scoring Rationale</a:t>
            </a:r>
            <a:endParaRPr lang="en-GB" dirty="0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 l="21603" t="23571" r="20656" b="9084"/>
          <a:stretch>
            <a:fillRect/>
          </a:stretch>
        </p:blipFill>
        <p:spPr bwMode="auto">
          <a:xfrm>
            <a:off x="1356360" y="2057400"/>
            <a:ext cx="6568440" cy="430717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Additional requirements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47500" lnSpcReduction="20000"/>
          </a:bodyPr>
          <a:lstStyle/>
          <a:p>
            <a:pPr>
              <a:buNone/>
            </a:pPr>
            <a:r>
              <a:rPr lang="en-GB" dirty="0"/>
              <a:t> </a:t>
            </a:r>
          </a:p>
          <a:p>
            <a:pPr lvl="0">
              <a:buNone/>
            </a:pPr>
            <a:r>
              <a:rPr lang="en-GB" b="1" u="sng" dirty="0"/>
              <a:t>Community Benefits</a:t>
            </a:r>
            <a:endParaRPr lang="en-GB" dirty="0" smtClean="0"/>
          </a:p>
          <a:p>
            <a:pPr>
              <a:buNone/>
            </a:pPr>
            <a:r>
              <a:rPr lang="en-GB" dirty="0"/>
              <a:t> </a:t>
            </a:r>
          </a:p>
          <a:p>
            <a:pPr>
              <a:buNone/>
            </a:pPr>
            <a:r>
              <a:rPr lang="en-GB" dirty="0" smtClean="0"/>
              <a:t> </a:t>
            </a:r>
            <a:r>
              <a:rPr lang="en-GB" dirty="0"/>
              <a:t> </a:t>
            </a:r>
          </a:p>
          <a:p>
            <a:r>
              <a:rPr lang="en-GB" dirty="0" smtClean="0"/>
              <a:t>As part of their tender Contractors  </a:t>
            </a:r>
            <a:r>
              <a:rPr lang="en-GB" dirty="0"/>
              <a:t>will be asked to submit a method statement in the form of a Community Benefits Plan setting out how they will deliver ‘community benefits’ through the contract.</a:t>
            </a:r>
          </a:p>
          <a:p>
            <a:pPr>
              <a:buNone/>
            </a:pPr>
            <a:r>
              <a:rPr lang="en-GB" dirty="0"/>
              <a:t> </a:t>
            </a:r>
          </a:p>
          <a:p>
            <a:r>
              <a:rPr lang="en-GB" dirty="0" smtClean="0"/>
              <a:t>Included  is a </a:t>
            </a:r>
            <a:r>
              <a:rPr lang="en-GB" dirty="0"/>
              <a:t>detailed description of the requirements </a:t>
            </a:r>
            <a:r>
              <a:rPr lang="en-GB" dirty="0" smtClean="0"/>
              <a:t>the client </a:t>
            </a:r>
            <a:r>
              <a:rPr lang="en-GB" dirty="0"/>
              <a:t>expects to achieve from the </a:t>
            </a:r>
            <a:r>
              <a:rPr lang="en-GB" dirty="0" smtClean="0"/>
              <a:t>Contractor along </a:t>
            </a:r>
            <a:r>
              <a:rPr lang="en-GB" dirty="0"/>
              <a:t>with a Community </a:t>
            </a:r>
            <a:r>
              <a:rPr lang="en-GB" dirty="0" smtClean="0"/>
              <a:t>Benefits ‘plan’ </a:t>
            </a:r>
            <a:r>
              <a:rPr lang="en-GB" dirty="0"/>
              <a:t>to assist </a:t>
            </a:r>
            <a:r>
              <a:rPr lang="en-GB" dirty="0" smtClean="0"/>
              <a:t> Contractors </a:t>
            </a:r>
            <a:r>
              <a:rPr lang="en-GB" dirty="0"/>
              <a:t>with their Community Benefits Plan.</a:t>
            </a:r>
          </a:p>
          <a:p>
            <a:pPr>
              <a:buNone/>
            </a:pPr>
            <a:r>
              <a:rPr lang="en-GB" dirty="0"/>
              <a:t> </a:t>
            </a:r>
          </a:p>
          <a:p>
            <a:r>
              <a:rPr lang="en-GB" u="sng" dirty="0"/>
              <a:t>The Community Benefits Method Statement will </a:t>
            </a:r>
            <a:r>
              <a:rPr lang="en-GB" b="1" u="sng" dirty="0"/>
              <a:t>NOT </a:t>
            </a:r>
            <a:r>
              <a:rPr lang="en-GB" u="sng" dirty="0"/>
              <a:t>be evaluated and scored as part of the tender process. However, contractual clauses will set out specific targets for delivery to be agreed within </a:t>
            </a:r>
            <a:r>
              <a:rPr lang="en-GB" u="sng" dirty="0" smtClean="0"/>
              <a:t> 3 calendar months </a:t>
            </a:r>
            <a:r>
              <a:rPr lang="en-GB" u="sng" dirty="0"/>
              <a:t>of commencement of the contract.</a:t>
            </a:r>
            <a:endParaRPr lang="en-GB" dirty="0"/>
          </a:p>
          <a:p>
            <a:pPr>
              <a:buNone/>
            </a:pPr>
            <a:r>
              <a:rPr lang="en-GB" dirty="0"/>
              <a:t> </a:t>
            </a:r>
          </a:p>
          <a:p>
            <a:pPr>
              <a:buNone/>
            </a:pPr>
            <a:r>
              <a:rPr lang="en-GB" dirty="0"/>
              <a:t> 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Contractor’s Experience of Project type</a:t>
            </a:r>
            <a:endParaRPr lang="en-GB" dirty="0"/>
          </a:p>
        </p:txBody>
      </p:sp>
      <p:pic>
        <p:nvPicPr>
          <p:cNvPr id="4" name="Content Placeholder 3"/>
          <p:cNvPicPr>
            <a:picLocks noGrp="1"/>
          </p:cNvPicPr>
          <p:nvPr>
            <p:ph idx="1"/>
          </p:nvPr>
        </p:nvPicPr>
        <p:blipFill>
          <a:blip r:embed="rId2" cstate="print"/>
          <a:srcRect l="20927" t="24777" r="20744" b="8705"/>
          <a:stretch>
            <a:fillRect/>
          </a:stretch>
        </p:blipFill>
        <p:spPr bwMode="auto">
          <a:xfrm>
            <a:off x="609600" y="1600200"/>
            <a:ext cx="8001000" cy="4724400"/>
          </a:xfrm>
          <a:prstGeom prst="rect">
            <a:avLst/>
          </a:prstGeom>
          <a:noFill/>
          <a:ln w="9525">
            <a:solidFill>
              <a:srgbClr val="0070C0"/>
            </a:solidFill>
            <a:miter lim="800000"/>
            <a:headEnd/>
            <a:tailEnd/>
          </a:ln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128</TotalTime>
  <Words>13</Words>
  <Application>Microsoft Office PowerPoint</Application>
  <PresentationFormat>On-screen Show (4:3)</PresentationFormat>
  <Paragraphs>16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8" baseType="lpstr">
      <vt:lpstr>Arial</vt:lpstr>
      <vt:lpstr>Calibri</vt:lpstr>
      <vt:lpstr>Office Theme</vt:lpstr>
      <vt:lpstr>Pre tender qualification</vt:lpstr>
      <vt:lpstr>PowerPoint Presentation</vt:lpstr>
      <vt:lpstr>Scoring Rationale</vt:lpstr>
      <vt:lpstr>Additional requirements</vt:lpstr>
      <vt:lpstr>Contractor’s Experience of Project type</vt:lpstr>
    </vt:vector>
  </TitlesOfParts>
  <Company>Deftones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 tender qualification</dc:title>
  <dc:creator>user</dc:creator>
  <cp:lastModifiedBy>Lindsay Richards</cp:lastModifiedBy>
  <cp:revision>5</cp:revision>
  <dcterms:created xsi:type="dcterms:W3CDTF">2016-04-03T19:07:25Z</dcterms:created>
  <dcterms:modified xsi:type="dcterms:W3CDTF">2018-02-08T15:44:08Z</dcterms:modified>
</cp:coreProperties>
</file>