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58" r:id="rId4"/>
    <p:sldId id="260" r:id="rId5"/>
    <p:sldId id="261" r:id="rId6"/>
    <p:sldId id="278" r:id="rId7"/>
    <p:sldId id="262" r:id="rId8"/>
    <p:sldId id="264" r:id="rId9"/>
    <p:sldId id="266" r:id="rId10"/>
    <p:sldId id="268" r:id="rId11"/>
    <p:sldId id="269" r:id="rId12"/>
    <p:sldId id="271" r:id="rId13"/>
    <p:sldId id="272" r:id="rId14"/>
    <p:sldId id="279" r:id="rId15"/>
    <p:sldId id="280" r:id="rId16"/>
    <p:sldId id="273" r:id="rId17"/>
    <p:sldId id="274" r:id="rId18"/>
    <p:sldId id="275" r:id="rId19"/>
    <p:sldId id="276" r:id="rId20"/>
    <p:sldId id="277"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280" autoAdjust="0"/>
  </p:normalViewPr>
  <p:slideViewPr>
    <p:cSldViewPr>
      <p:cViewPr varScale="1">
        <p:scale>
          <a:sx n="72" d="100"/>
          <a:sy n="72" d="100"/>
        </p:scale>
        <p:origin x="1326"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2C01803-52C1-4381-BBB9-331E62086CC7}" type="datetimeFigureOut">
              <a:rPr lang="en-US" smtClean="0"/>
              <a:pPr/>
              <a:t>3/15/2020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7FD9F27-0AAF-4642-9155-91EB0506D7DC}" type="slidenum">
              <a:rPr lang="en-GB" smtClean="0"/>
              <a:pPr/>
              <a:t>‹#›</a:t>
            </a:fld>
            <a:endParaRPr lang="en-GB"/>
          </a:p>
        </p:txBody>
      </p:sp>
    </p:spTree>
    <p:extLst>
      <p:ext uri="{BB962C8B-B14F-4D97-AF65-F5344CB8AC3E}">
        <p14:creationId xmlns:p14="http://schemas.microsoft.com/office/powerpoint/2010/main" val="2966809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7FD9F27-0AAF-4642-9155-91EB0506D7DC}" type="slidenum">
              <a:rPr lang="en-GB" smtClean="0"/>
              <a:pPr/>
              <a:t>1</a:t>
            </a:fld>
            <a:endParaRPr lang="en-GB"/>
          </a:p>
        </p:txBody>
      </p:sp>
    </p:spTree>
    <p:extLst>
      <p:ext uri="{BB962C8B-B14F-4D97-AF65-F5344CB8AC3E}">
        <p14:creationId xmlns:p14="http://schemas.microsoft.com/office/powerpoint/2010/main" val="19239355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Leadership and management skills are the basic pillar that maintains the overall integrity of an organisation by the development of effective practices ultimately resulting in business profitability. This report is going to critically focus and discuss the customer relationship management, quality management and ethical business of business organisations like ASDA, SAINSBURY and MORRISON.  An evaluation of the customer experience on the basis of ethical and sustainable policies has been discussed here. This report will also include a literature review of quality models on CRM and evaluate the possible ways for improving the CRM practices. The benefits and drawbacks of the system on the organisation and the stakeholders will also going to be reflected in this report. Moreover, the impact of ethical and sustainable policies on the quality of customer relationship management in ASDA will be discussed in this report and will be followed by proper recommendations. </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77FD9F27-0AAF-4642-9155-91EB0506D7DC}" type="slidenum">
              <a:rPr lang="en-GB" smtClean="0"/>
              <a:pPr/>
              <a:t>2</a:t>
            </a:fld>
            <a:endParaRPr lang="en-GB"/>
          </a:p>
        </p:txBody>
      </p:sp>
    </p:spTree>
    <p:extLst>
      <p:ext uri="{BB962C8B-B14F-4D97-AF65-F5344CB8AC3E}">
        <p14:creationId xmlns:p14="http://schemas.microsoft.com/office/powerpoint/2010/main" val="7030541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u="none" strike="noStrike" kern="1200" dirty="0">
                <a:solidFill>
                  <a:schemeClr val="tx1"/>
                </a:solidFill>
                <a:latin typeface="+mn-lt"/>
                <a:ea typeface="+mn-ea"/>
                <a:cs typeface="+mn-cs"/>
              </a:rPr>
              <a:t>Ethical </a:t>
            </a:r>
            <a:endParaRPr lang="en-GB" sz="1200" u="none" strike="noStrike" kern="1200" dirty="0">
              <a:solidFill>
                <a:schemeClr val="tx1"/>
              </a:solidFill>
              <a:latin typeface="+mn-lt"/>
              <a:ea typeface="+mn-ea"/>
              <a:cs typeface="+mn-cs"/>
            </a:endParaRPr>
          </a:p>
          <a:p>
            <a:r>
              <a:rPr lang="en-GB" sz="1200" kern="1200" dirty="0">
                <a:solidFill>
                  <a:schemeClr val="tx1"/>
                </a:solidFill>
                <a:latin typeface="+mn-lt"/>
                <a:ea typeface="+mn-ea"/>
                <a:cs typeface="+mn-cs"/>
              </a:rPr>
              <a:t>However ASDA has been alleged with a number of issues on its policies and public interactions. The impact of ethical implications reduced as they have been found selling meat and dairy products which were not labelled as organic or free-range (</a:t>
            </a:r>
            <a:r>
              <a:rPr lang="en-GB" sz="1200" kern="1200" dirty="0" err="1">
                <a:solidFill>
                  <a:schemeClr val="tx1"/>
                </a:solidFill>
                <a:latin typeface="+mn-lt"/>
                <a:ea typeface="+mn-ea"/>
                <a:cs typeface="+mn-cs"/>
              </a:rPr>
              <a:t>ethicalconsumer</a:t>
            </a:r>
            <a:r>
              <a:rPr lang="en-GB" sz="1200" kern="1200" dirty="0">
                <a:solidFill>
                  <a:schemeClr val="tx1"/>
                </a:solidFill>
                <a:latin typeface="+mn-lt"/>
                <a:ea typeface="+mn-ea"/>
                <a:cs typeface="+mn-cs"/>
              </a:rPr>
              <a:t>, 2020). Such an event justified the breach of transparency in company-customer relationship. On the other hand, the company has been accused of tax avoidance during the December, 2019 (</a:t>
            </a:r>
            <a:r>
              <a:rPr lang="en-GB" sz="1200" kern="1200" dirty="0" err="1">
                <a:solidFill>
                  <a:schemeClr val="tx1"/>
                </a:solidFill>
                <a:latin typeface="+mn-lt"/>
                <a:ea typeface="+mn-ea"/>
                <a:cs typeface="+mn-cs"/>
              </a:rPr>
              <a:t>ethicalconsumer</a:t>
            </a:r>
            <a:r>
              <a:rPr lang="en-GB" sz="1200" kern="1200" dirty="0">
                <a:solidFill>
                  <a:schemeClr val="tx1"/>
                </a:solidFill>
                <a:latin typeface="+mn-lt"/>
                <a:ea typeface="+mn-ea"/>
                <a:cs typeface="+mn-cs"/>
              </a:rPr>
              <a:t>, 2020). Avoidance of social responsibility by the company demonstrates a weak ethical policy implementation which further proceeds into poor consumer relationship management. </a:t>
            </a:r>
          </a:p>
          <a:p>
            <a:pPr lvl="0"/>
            <a:r>
              <a:rPr lang="en-GB" sz="1200" b="1" u="none" strike="noStrike" kern="1200" dirty="0">
                <a:solidFill>
                  <a:schemeClr val="tx1"/>
                </a:solidFill>
                <a:latin typeface="+mn-lt"/>
                <a:ea typeface="+mn-ea"/>
                <a:cs typeface="+mn-cs"/>
              </a:rPr>
              <a:t>Sustainability</a:t>
            </a:r>
            <a:endParaRPr lang="en-GB" sz="1200" u="none" strike="noStrike" kern="1200" dirty="0">
              <a:solidFill>
                <a:schemeClr val="tx1"/>
              </a:solidFill>
              <a:latin typeface="+mn-lt"/>
              <a:ea typeface="+mn-ea"/>
              <a:cs typeface="+mn-cs"/>
            </a:endParaRPr>
          </a:p>
          <a:p>
            <a:r>
              <a:rPr lang="en-GB" sz="1200" kern="1200" dirty="0">
                <a:solidFill>
                  <a:schemeClr val="tx1"/>
                </a:solidFill>
                <a:latin typeface="+mn-lt"/>
                <a:ea typeface="+mn-ea"/>
                <a:cs typeface="+mn-cs"/>
              </a:rPr>
              <a:t>They have been promising that committing every action is reducing the impact on the environment as a result of the business. They initiate and encourage consumer involvement by inviting them to various actions or events that engages them in a step closer to sustainability.  They have been transparent with their strategies including removal of 85 million carrier bags and in-house plastic packaging as a measure to recycle them. As an initiative to sustainable policies and sustainable consumer relationship ASDA launched their “</a:t>
            </a:r>
            <a:r>
              <a:rPr lang="en-GB" sz="1200" b="1" i="1" kern="1200" dirty="0">
                <a:solidFill>
                  <a:schemeClr val="tx1"/>
                </a:solidFill>
                <a:latin typeface="+mn-lt"/>
                <a:ea typeface="+mn-ea"/>
                <a:cs typeface="+mn-cs"/>
              </a:rPr>
              <a:t>sustainability stores</a:t>
            </a:r>
            <a:r>
              <a:rPr lang="en-GB" sz="1200" kern="1200" dirty="0">
                <a:solidFill>
                  <a:schemeClr val="tx1"/>
                </a:solidFill>
                <a:latin typeface="+mn-lt"/>
                <a:ea typeface="+mn-ea"/>
                <a:cs typeface="+mn-cs"/>
              </a:rPr>
              <a:t>” where shoppers could get their own boxes filled instead of using plastic packages (</a:t>
            </a:r>
            <a:r>
              <a:rPr lang="en-GB" sz="1200" kern="1200" dirty="0" err="1">
                <a:solidFill>
                  <a:schemeClr val="tx1"/>
                </a:solidFill>
                <a:latin typeface="+mn-lt"/>
                <a:ea typeface="+mn-ea"/>
                <a:cs typeface="+mn-cs"/>
              </a:rPr>
              <a:t>Bbc</a:t>
            </a:r>
            <a:r>
              <a:rPr lang="en-GB" sz="1200" kern="1200" dirty="0">
                <a:solidFill>
                  <a:schemeClr val="tx1"/>
                </a:solidFill>
                <a:latin typeface="+mn-lt"/>
                <a:ea typeface="+mn-ea"/>
                <a:cs typeface="+mn-cs"/>
              </a:rPr>
              <a:t>, 2020). </a:t>
            </a:r>
          </a:p>
          <a:p>
            <a:endParaRPr lang="en-GB" dirty="0"/>
          </a:p>
        </p:txBody>
      </p:sp>
      <p:sp>
        <p:nvSpPr>
          <p:cNvPr id="4" name="Slide Number Placeholder 3"/>
          <p:cNvSpPr>
            <a:spLocks noGrp="1"/>
          </p:cNvSpPr>
          <p:nvPr>
            <p:ph type="sldNum" sz="quarter" idx="10"/>
          </p:nvPr>
        </p:nvSpPr>
        <p:spPr/>
        <p:txBody>
          <a:bodyPr/>
          <a:lstStyle/>
          <a:p>
            <a:fld id="{77FD9F27-0AAF-4642-9155-91EB0506D7DC}" type="slidenum">
              <a:rPr lang="en-GB" smtClean="0"/>
              <a:pPr/>
              <a:t>3</a:t>
            </a:fld>
            <a:endParaRPr lang="en-GB"/>
          </a:p>
        </p:txBody>
      </p:sp>
    </p:spTree>
    <p:extLst>
      <p:ext uri="{BB962C8B-B14F-4D97-AF65-F5344CB8AC3E}">
        <p14:creationId xmlns:p14="http://schemas.microsoft.com/office/powerpoint/2010/main" val="35386386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u="none" strike="noStrike" kern="1200" dirty="0">
                <a:solidFill>
                  <a:schemeClr val="tx1"/>
                </a:solidFill>
                <a:latin typeface="+mn-lt"/>
                <a:ea typeface="+mn-ea"/>
                <a:cs typeface="+mn-cs"/>
              </a:rPr>
              <a:t>Ethical </a:t>
            </a:r>
            <a:endParaRPr lang="en-GB" sz="1200" u="none" strike="noStrike"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Therefore, they appealed to all their suppliers for their adherence to the code and conduct of ethical trade (About </a:t>
            </a:r>
            <a:r>
              <a:rPr lang="en-GB" sz="1200" kern="1200" dirty="0" err="1">
                <a:solidFill>
                  <a:schemeClr val="tx1"/>
                </a:solidFill>
                <a:latin typeface="+mn-lt"/>
                <a:ea typeface="+mn-ea"/>
                <a:cs typeface="+mn-cs"/>
              </a:rPr>
              <a:t>sainsburys</a:t>
            </a:r>
            <a:r>
              <a:rPr lang="en-GB" sz="1200" kern="1200" dirty="0">
                <a:solidFill>
                  <a:schemeClr val="tx1"/>
                </a:solidFill>
                <a:latin typeface="+mn-lt"/>
                <a:ea typeface="+mn-ea"/>
                <a:cs typeface="+mn-cs"/>
              </a:rPr>
              <a:t>, 2020). However, a lack of transparency has been observed in the company’s action. </a:t>
            </a:r>
            <a:r>
              <a:rPr lang="en-GB" sz="1200" kern="1200" dirty="0" err="1">
                <a:solidFill>
                  <a:schemeClr val="tx1"/>
                </a:solidFill>
                <a:latin typeface="+mn-lt"/>
                <a:ea typeface="+mn-ea"/>
                <a:cs typeface="+mn-cs"/>
              </a:rPr>
              <a:t>Sainsburys</a:t>
            </a:r>
            <a:r>
              <a:rPr lang="en-GB" sz="1200" kern="1200" dirty="0">
                <a:solidFill>
                  <a:schemeClr val="tx1"/>
                </a:solidFill>
                <a:latin typeface="+mn-lt"/>
                <a:ea typeface="+mn-ea"/>
                <a:cs typeface="+mn-cs"/>
              </a:rPr>
              <a:t> has been accused of replacing the Fair trade logos with their own logos without proper communication of the objectives (Telegraph, 2020). On approach, the company replied back with the intention of exit from fair price organization as it has been evaluated to induct traditional principles. However, this affects the consumer relationship as the step renders unstable standards and the deviation of power from the produces to the private alternatives. Such a step puts the weaker section of the society in trouble (Telegraph, 2020). According to the sustainability plan produced by the company, the customer insight concludes that the problems of provenance and ethics that remain significant. They also promised to scrutinize their waste management strategies. </a:t>
            </a:r>
          </a:p>
          <a:p>
            <a:pPr lvl="0"/>
            <a:r>
              <a:rPr lang="en-GB" sz="1200" b="1" u="none" strike="noStrike" kern="1200" dirty="0">
                <a:solidFill>
                  <a:schemeClr val="tx1"/>
                </a:solidFill>
                <a:latin typeface="+mn-lt"/>
                <a:ea typeface="+mn-ea"/>
                <a:cs typeface="+mn-cs"/>
              </a:rPr>
              <a:t>Sustainability</a:t>
            </a:r>
            <a:endParaRPr lang="en-GB" sz="1200" u="none" strike="noStrike" kern="1200" dirty="0">
              <a:solidFill>
                <a:schemeClr val="tx1"/>
              </a:solidFill>
              <a:latin typeface="+mn-lt"/>
              <a:ea typeface="+mn-ea"/>
              <a:cs typeface="+mn-cs"/>
            </a:endParaRPr>
          </a:p>
          <a:p>
            <a:r>
              <a:rPr lang="en-GB" sz="1200" kern="1200" dirty="0">
                <a:solidFill>
                  <a:schemeClr val="tx1"/>
                </a:solidFill>
                <a:latin typeface="+mn-lt"/>
                <a:ea typeface="+mn-ea"/>
                <a:cs typeface="+mn-cs"/>
              </a:rPr>
              <a:t>According to the reports, Sainsbury launched a sustainability plan worth £1 billion as their sustainability plan for the year 2020. The aims of the project is to produce sustainable and healthy products, to obtain an optimal operational stage of carbon emission to 30%. Several environmental goals have been incorporated in the sustainability plans such as the reduction of global deforestation and sustainable supply chain targeting water vulnerability (FCRN, 2020). These practices </a:t>
            </a:r>
            <a:r>
              <a:rPr lang="en-GB" sz="1200" kern="1200" dirty="0" err="1">
                <a:solidFill>
                  <a:schemeClr val="tx1"/>
                </a:solidFill>
                <a:latin typeface="+mn-lt"/>
                <a:ea typeface="+mn-ea"/>
                <a:cs typeface="+mn-cs"/>
              </a:rPr>
              <a:t>high;y</a:t>
            </a:r>
            <a:r>
              <a:rPr lang="en-GB" sz="1200" kern="1200" dirty="0">
                <a:solidFill>
                  <a:schemeClr val="tx1"/>
                </a:solidFill>
                <a:latin typeface="+mn-lt"/>
                <a:ea typeface="+mn-ea"/>
                <a:cs typeface="+mn-cs"/>
              </a:rPr>
              <a:t> impact consumer preferences as studies revealed that 91% of consumers expect businesses to facilitate in an environmentally and socially responsible way (</a:t>
            </a:r>
            <a:r>
              <a:rPr lang="en-GB" sz="1200" kern="1200" dirty="0" err="1">
                <a:solidFill>
                  <a:schemeClr val="tx1"/>
                </a:solidFill>
                <a:latin typeface="+mn-lt"/>
                <a:ea typeface="+mn-ea"/>
                <a:cs typeface="+mn-cs"/>
              </a:rPr>
              <a:t>Signori</a:t>
            </a:r>
            <a:r>
              <a:rPr lang="en-GB" sz="1200" kern="1200" dirty="0">
                <a:solidFill>
                  <a:schemeClr val="tx1"/>
                </a:solidFill>
                <a:latin typeface="+mn-lt"/>
                <a:ea typeface="+mn-ea"/>
                <a:cs typeface="+mn-cs"/>
              </a:rPr>
              <a:t> </a:t>
            </a:r>
            <a:r>
              <a:rPr lang="en-GB" sz="1200" i="1" kern="1200" dirty="0">
                <a:solidFill>
                  <a:schemeClr val="tx1"/>
                </a:solidFill>
                <a:latin typeface="+mn-lt"/>
                <a:ea typeface="+mn-ea"/>
                <a:cs typeface="+mn-cs"/>
              </a:rPr>
              <a:t>et al</a:t>
            </a:r>
            <a:r>
              <a:rPr lang="en-GB" sz="1200" kern="1200" dirty="0">
                <a:solidFill>
                  <a:schemeClr val="tx1"/>
                </a:solidFill>
                <a:latin typeface="+mn-lt"/>
                <a:ea typeface="+mn-ea"/>
                <a:cs typeface="+mn-cs"/>
              </a:rPr>
              <a:t>. 2019). Another 84% commented on their preferences of seeking ethically developed products whenever possible. Therefore, the organizations incorporate sustainability in their cultural objectives to enhance consumer experience. </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7FD9F27-0AAF-4642-9155-91EB0506D7DC}" type="slidenum">
              <a:rPr lang="en-GB" smtClean="0"/>
              <a:pPr/>
              <a:t>4</a:t>
            </a:fld>
            <a:endParaRPr lang="en-GB"/>
          </a:p>
        </p:txBody>
      </p:sp>
    </p:spTree>
    <p:extLst>
      <p:ext uri="{BB962C8B-B14F-4D97-AF65-F5344CB8AC3E}">
        <p14:creationId xmlns:p14="http://schemas.microsoft.com/office/powerpoint/2010/main" val="37139629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lvl="0"/>
            <a:r>
              <a:rPr lang="en-GB" sz="1200" b="1" u="none" strike="noStrike" kern="1200" dirty="0">
                <a:solidFill>
                  <a:schemeClr val="tx1"/>
                </a:solidFill>
                <a:latin typeface="+mn-lt"/>
                <a:ea typeface="+mn-ea"/>
                <a:cs typeface="+mn-cs"/>
              </a:rPr>
              <a:t>Ethical </a:t>
            </a:r>
            <a:endParaRPr lang="en-GB" sz="1200" u="none" strike="noStrike" kern="1200" dirty="0">
              <a:solidFill>
                <a:schemeClr val="tx1"/>
              </a:solidFill>
              <a:latin typeface="+mn-lt"/>
              <a:ea typeface="+mn-ea"/>
              <a:cs typeface="+mn-cs"/>
            </a:endParaRPr>
          </a:p>
          <a:p>
            <a:r>
              <a:rPr lang="en-GB" sz="1200" kern="1200" dirty="0">
                <a:solidFill>
                  <a:schemeClr val="tx1"/>
                </a:solidFill>
                <a:latin typeface="+mn-lt"/>
                <a:ea typeface="+mn-ea"/>
                <a:cs typeface="+mn-cs"/>
              </a:rPr>
              <a:t>The organization achieves their goals by investing in their people, process and culture under </a:t>
            </a:r>
            <a:r>
              <a:rPr lang="en-GB" sz="1200" b="1" i="1" kern="1200" dirty="0">
                <a:solidFill>
                  <a:schemeClr val="tx1"/>
                </a:solidFill>
                <a:latin typeface="+mn-lt"/>
                <a:ea typeface="+mn-ea"/>
                <a:cs typeface="+mn-cs"/>
              </a:rPr>
              <a:t>every customer counts program. </a:t>
            </a:r>
            <a:r>
              <a:rPr lang="en-GB" sz="1200" kern="1200" dirty="0">
                <a:solidFill>
                  <a:schemeClr val="tx1"/>
                </a:solidFill>
                <a:latin typeface="+mn-lt"/>
                <a:ea typeface="+mn-ea"/>
                <a:cs typeface="+mn-cs"/>
              </a:rPr>
              <a:t>Morris is a member of </a:t>
            </a:r>
            <a:r>
              <a:rPr lang="en-GB" sz="1200" b="1" i="1" kern="1200" dirty="0">
                <a:solidFill>
                  <a:schemeClr val="tx1"/>
                </a:solidFill>
                <a:latin typeface="+mn-lt"/>
                <a:ea typeface="+mn-ea"/>
                <a:cs typeface="+mn-cs"/>
              </a:rPr>
              <a:t>Supplier ethical data exchange </a:t>
            </a:r>
            <a:r>
              <a:rPr lang="en-GB" sz="1200" kern="1200" dirty="0">
                <a:solidFill>
                  <a:schemeClr val="tx1"/>
                </a:solidFill>
                <a:latin typeface="+mn-lt"/>
                <a:ea typeface="+mn-ea"/>
                <a:cs typeface="+mn-cs"/>
              </a:rPr>
              <a:t>in order to monitor the compliance with trading policies. In order to achieve optimum customer experience the company has adapted several action plans. </a:t>
            </a:r>
            <a:r>
              <a:rPr lang="en-GB" sz="1200" b="1" i="1" kern="1200" dirty="0">
                <a:solidFill>
                  <a:schemeClr val="tx1"/>
                </a:solidFill>
                <a:latin typeface="+mn-lt"/>
                <a:ea typeface="+mn-ea"/>
                <a:cs typeface="+mn-cs"/>
              </a:rPr>
              <a:t>Transparency and communication, due diligence, supplier improvement and training, innovative purchasing practices and stakeholder engagement </a:t>
            </a:r>
            <a:r>
              <a:rPr lang="en-GB" sz="1200" kern="1200" dirty="0">
                <a:solidFill>
                  <a:schemeClr val="tx1"/>
                </a:solidFill>
                <a:latin typeface="+mn-lt"/>
                <a:ea typeface="+mn-ea"/>
                <a:cs typeface="+mn-cs"/>
              </a:rPr>
              <a:t>are the distinguishable factors in the action plan (</a:t>
            </a:r>
            <a:r>
              <a:rPr lang="en-GB" sz="1200" kern="1200" dirty="0" err="1">
                <a:solidFill>
                  <a:schemeClr val="tx1"/>
                </a:solidFill>
                <a:latin typeface="+mn-lt"/>
                <a:ea typeface="+mn-ea"/>
                <a:cs typeface="+mn-cs"/>
              </a:rPr>
              <a:t>Morrisons</a:t>
            </a:r>
            <a:r>
              <a:rPr lang="en-GB" sz="1200" kern="1200" dirty="0">
                <a:solidFill>
                  <a:schemeClr val="tx1"/>
                </a:solidFill>
                <a:latin typeface="+mn-lt"/>
                <a:ea typeface="+mn-ea"/>
                <a:cs typeface="+mn-cs"/>
              </a:rPr>
              <a:t>-corporate, 2020). Morrison has witnessed raised percentages of sales and revenue after adapting to the initiative of consumer first initiative (</a:t>
            </a:r>
            <a:r>
              <a:rPr lang="en-GB" sz="1200" kern="1200" dirty="0" err="1">
                <a:solidFill>
                  <a:schemeClr val="tx1"/>
                </a:solidFill>
                <a:latin typeface="+mn-lt"/>
                <a:ea typeface="+mn-ea"/>
                <a:cs typeface="+mn-cs"/>
              </a:rPr>
              <a:t>Campaignlive</a:t>
            </a:r>
            <a:r>
              <a:rPr lang="en-GB" sz="1200" kern="1200" dirty="0">
                <a:solidFill>
                  <a:schemeClr val="tx1"/>
                </a:solidFill>
                <a:latin typeface="+mn-lt"/>
                <a:ea typeface="+mn-ea"/>
                <a:cs typeface="+mn-cs"/>
              </a:rPr>
              <a:t>, 2020). In fact, Morrison has established pacts with </a:t>
            </a:r>
            <a:r>
              <a:rPr lang="en-GB" sz="1200" kern="1200" dirty="0" err="1">
                <a:solidFill>
                  <a:schemeClr val="tx1"/>
                </a:solidFill>
                <a:latin typeface="+mn-lt"/>
                <a:ea typeface="+mn-ea"/>
                <a:cs typeface="+mn-cs"/>
              </a:rPr>
              <a:t>Siansbury</a:t>
            </a:r>
            <a:r>
              <a:rPr lang="en-GB" sz="1200" kern="1200" dirty="0">
                <a:solidFill>
                  <a:schemeClr val="tx1"/>
                </a:solidFill>
                <a:latin typeface="+mn-lt"/>
                <a:ea typeface="+mn-ea"/>
                <a:cs typeface="+mn-cs"/>
              </a:rPr>
              <a:t> to establish a focussed approach on consumer experience. According to The Grocer (2020), Morrison gains a competitive position by enhancing the in store shopping experience for the consumers and expert staff. </a:t>
            </a:r>
          </a:p>
          <a:p>
            <a:pPr lvl="0"/>
            <a:r>
              <a:rPr lang="en-GB" sz="1200" b="1" u="none" strike="noStrike" kern="1200" dirty="0">
                <a:solidFill>
                  <a:schemeClr val="tx1"/>
                </a:solidFill>
                <a:latin typeface="+mn-lt"/>
                <a:ea typeface="+mn-ea"/>
                <a:cs typeface="+mn-cs"/>
              </a:rPr>
              <a:t>Sustainability</a:t>
            </a:r>
            <a:endParaRPr lang="en-GB" sz="1200" u="none" strike="noStrike" kern="1200" dirty="0">
              <a:solidFill>
                <a:schemeClr val="tx1"/>
              </a:solidFill>
              <a:latin typeface="+mn-lt"/>
              <a:ea typeface="+mn-ea"/>
              <a:cs typeface="+mn-cs"/>
            </a:endParaRPr>
          </a:p>
          <a:p>
            <a:r>
              <a:rPr lang="en-GB" sz="1200" kern="1200" dirty="0">
                <a:solidFill>
                  <a:schemeClr val="tx1"/>
                </a:solidFill>
                <a:latin typeface="+mn-lt"/>
                <a:ea typeface="+mn-ea"/>
                <a:cs typeface="+mn-cs"/>
              </a:rPr>
              <a:t>Morrison targets the carbon emission control as one of their prime policies of sustainable business. A 2017/2018 report documents an increase of 18% in the choice of healthy alternative as 91 percent of store participation was contributed in making a positive difference in the community (About </a:t>
            </a:r>
            <a:r>
              <a:rPr lang="en-GB" sz="1200" kern="1200" dirty="0" err="1">
                <a:solidFill>
                  <a:schemeClr val="tx1"/>
                </a:solidFill>
                <a:latin typeface="+mn-lt"/>
                <a:ea typeface="+mn-ea"/>
                <a:cs typeface="+mn-cs"/>
              </a:rPr>
              <a:t>Sainsburys</a:t>
            </a:r>
            <a:r>
              <a:rPr lang="en-GB" sz="1200" kern="1200" dirty="0">
                <a:solidFill>
                  <a:schemeClr val="tx1"/>
                </a:solidFill>
                <a:latin typeface="+mn-lt"/>
                <a:ea typeface="+mn-ea"/>
                <a:cs typeface="+mn-cs"/>
              </a:rPr>
              <a:t>, 2020). As stated by the organization, it is the firm’s responsibility to manage the impact of the production on the environment, not only in the national context but also in the global context. However, analysis of the statement reveals that at instances of the company’s revenue downfalls the consumers faces dissatisfaction as the commercials increases expectations as demonstrated by false sustainable marketing strategy. Morrison, therefore achieve greater consumer satisfaction as reviewed by the vast client base. On the contrary, the reports produced by The Guardian (2020), mentioned that  Morrison’s decision of switching over to paper from plastic bags turned out to be a retrograde step at tackling environmental pollution and climate change (The Guardian, 2020). </a:t>
            </a:r>
          </a:p>
          <a:p>
            <a:endParaRPr lang="en-GB" dirty="0"/>
          </a:p>
        </p:txBody>
      </p:sp>
      <p:sp>
        <p:nvSpPr>
          <p:cNvPr id="4" name="Slide Number Placeholder 3"/>
          <p:cNvSpPr>
            <a:spLocks noGrp="1"/>
          </p:cNvSpPr>
          <p:nvPr>
            <p:ph type="sldNum" sz="quarter" idx="10"/>
          </p:nvPr>
        </p:nvSpPr>
        <p:spPr/>
        <p:txBody>
          <a:bodyPr/>
          <a:lstStyle/>
          <a:p>
            <a:fld id="{77FD9F27-0AAF-4642-9155-91EB0506D7DC}" type="slidenum">
              <a:rPr lang="en-GB" smtClean="0"/>
              <a:pPr/>
              <a:t>5</a:t>
            </a:fld>
            <a:endParaRPr lang="en-GB"/>
          </a:p>
        </p:txBody>
      </p:sp>
    </p:spTree>
    <p:extLst>
      <p:ext uri="{BB962C8B-B14F-4D97-AF65-F5344CB8AC3E}">
        <p14:creationId xmlns:p14="http://schemas.microsoft.com/office/powerpoint/2010/main" val="29023931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It has been observed that quality models and theories are important for managing supply chain and improving product qualities in a proper manner. Besides, organisational managers and leaders can be beneficial by following leadership and quality theories in managing team work and improve employees’ personal skills as well. Organisations are able to improve their service and employees are focused to enhance customer relationship due to follow different theories and models. Therefore, working efficiency and payoff process can be smoother by conducting quality theories within organisation</a:t>
            </a:r>
            <a:endParaRPr lang="en-US" dirty="0"/>
          </a:p>
        </p:txBody>
      </p:sp>
      <p:sp>
        <p:nvSpPr>
          <p:cNvPr id="4" name="Slide Number Placeholder 3"/>
          <p:cNvSpPr>
            <a:spLocks noGrp="1"/>
          </p:cNvSpPr>
          <p:nvPr>
            <p:ph type="sldNum" sz="quarter" idx="10"/>
          </p:nvPr>
        </p:nvSpPr>
        <p:spPr/>
        <p:txBody>
          <a:bodyPr/>
          <a:lstStyle/>
          <a:p>
            <a:fld id="{77FD9F27-0AAF-4642-9155-91EB0506D7DC}" type="slidenum">
              <a:rPr lang="en-GB" smtClean="0"/>
              <a:pPr/>
              <a:t>6</a:t>
            </a:fld>
            <a:endParaRPr lang="en-GB"/>
          </a:p>
        </p:txBody>
      </p:sp>
    </p:spTree>
    <p:extLst>
      <p:ext uri="{BB962C8B-B14F-4D97-AF65-F5344CB8AC3E}">
        <p14:creationId xmlns:p14="http://schemas.microsoft.com/office/powerpoint/2010/main" val="3611289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i="1" kern="1200" dirty="0">
                <a:solidFill>
                  <a:schemeClr val="tx1"/>
                </a:solidFill>
                <a:latin typeface="+mn-lt"/>
                <a:ea typeface="+mn-ea"/>
                <a:cs typeface="+mn-cs"/>
              </a:rPr>
              <a:t>Appreciation for a system</a:t>
            </a:r>
            <a:endParaRPr lang="en-GB" sz="1200" kern="1200" dirty="0">
              <a:solidFill>
                <a:schemeClr val="tx1"/>
              </a:solidFill>
              <a:latin typeface="+mn-lt"/>
              <a:ea typeface="+mn-ea"/>
              <a:cs typeface="+mn-cs"/>
            </a:endParaRPr>
          </a:p>
          <a:p>
            <a:r>
              <a:rPr lang="en-GB" sz="1200" kern="1200" dirty="0">
                <a:solidFill>
                  <a:schemeClr val="tx1"/>
                </a:solidFill>
                <a:latin typeface="+mn-lt"/>
                <a:ea typeface="+mn-ea"/>
                <a:cs typeface="+mn-cs"/>
              </a:rPr>
              <a:t>Unintended consequences state that one part of the business system is interrelated to others and hence if a certain wing of the business is affected it will affect the other parts (Smith, 2018). By evaluating and understanding the whole system, unintended consequences can be optimised. </a:t>
            </a:r>
          </a:p>
          <a:p>
            <a:r>
              <a:rPr lang="en-GB" sz="1200" b="1" i="1" kern="1200" dirty="0">
                <a:solidFill>
                  <a:schemeClr val="tx1"/>
                </a:solidFill>
                <a:latin typeface="+mn-lt"/>
                <a:ea typeface="+mn-ea"/>
                <a:cs typeface="+mn-cs"/>
              </a:rPr>
              <a:t>Knowledge of variation </a:t>
            </a:r>
            <a:endParaRPr lang="en-GB" sz="1200" kern="1200" dirty="0">
              <a:solidFill>
                <a:schemeClr val="tx1"/>
              </a:solidFill>
              <a:latin typeface="+mn-lt"/>
              <a:ea typeface="+mn-ea"/>
              <a:cs typeface="+mn-cs"/>
            </a:endParaRPr>
          </a:p>
          <a:p>
            <a:r>
              <a:rPr lang="en-GB" sz="1200" kern="1200" dirty="0">
                <a:solidFill>
                  <a:schemeClr val="tx1"/>
                </a:solidFill>
                <a:latin typeface="+mn-lt"/>
                <a:ea typeface="+mn-ea"/>
                <a:cs typeface="+mn-cs"/>
              </a:rPr>
              <a:t>Variation in the organisational structure can be reduced by knowledge and the managers often fail to understand the cause of variation tend to bring about variation factors in the organisation by their actions. </a:t>
            </a:r>
          </a:p>
          <a:p>
            <a:r>
              <a:rPr lang="en-GB" sz="1200" b="1" i="1" kern="1200" dirty="0">
                <a:solidFill>
                  <a:schemeClr val="tx1"/>
                </a:solidFill>
                <a:latin typeface="+mn-lt"/>
                <a:ea typeface="+mn-ea"/>
                <a:cs typeface="+mn-cs"/>
              </a:rPr>
              <a:t>Theory of Knowledge</a:t>
            </a:r>
            <a:endParaRPr lang="en-GB" sz="1200" kern="1200" dirty="0">
              <a:solidFill>
                <a:schemeClr val="tx1"/>
              </a:solidFill>
              <a:latin typeface="+mn-lt"/>
              <a:ea typeface="+mn-ea"/>
              <a:cs typeface="+mn-cs"/>
            </a:endParaRPr>
          </a:p>
          <a:p>
            <a:r>
              <a:rPr lang="en-GB" sz="1200" kern="1200" dirty="0">
                <a:solidFill>
                  <a:schemeClr val="tx1"/>
                </a:solidFill>
                <a:latin typeface="+mn-lt"/>
                <a:ea typeface="+mn-ea"/>
                <a:cs typeface="+mn-cs"/>
              </a:rPr>
              <a:t>Managers need to enrich their theoretical knowledge to avoid shallow experience. They need to enhance their knowledge regarding the appropriate techniques that will influence the customers and therefore increase the profitability (</a:t>
            </a:r>
            <a:r>
              <a:rPr lang="en-GB" sz="1200" kern="1200" dirty="0" err="1">
                <a:solidFill>
                  <a:schemeClr val="tx1"/>
                </a:solidFill>
                <a:latin typeface="+mn-lt"/>
                <a:ea typeface="+mn-ea"/>
                <a:cs typeface="+mn-cs"/>
              </a:rPr>
              <a:t>Popescu</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Duţa</a:t>
            </a:r>
            <a:r>
              <a:rPr lang="en-GB" sz="1200" kern="1200" dirty="0">
                <a:solidFill>
                  <a:schemeClr val="tx1"/>
                </a:solidFill>
                <a:latin typeface="+mn-lt"/>
                <a:ea typeface="+mn-ea"/>
                <a:cs typeface="+mn-cs"/>
              </a:rPr>
              <a:t>, 2019). </a:t>
            </a:r>
          </a:p>
          <a:p>
            <a:r>
              <a:rPr lang="en-GB" sz="1200" b="1" i="1" kern="1200" dirty="0">
                <a:solidFill>
                  <a:schemeClr val="tx1"/>
                </a:solidFill>
                <a:latin typeface="+mn-lt"/>
                <a:ea typeface="+mn-ea"/>
                <a:cs typeface="+mn-cs"/>
              </a:rPr>
              <a:t>Understanding psychology</a:t>
            </a:r>
            <a:endParaRPr lang="en-GB" sz="1200" kern="1200" dirty="0">
              <a:solidFill>
                <a:schemeClr val="tx1"/>
              </a:solidFill>
              <a:latin typeface="+mn-lt"/>
              <a:ea typeface="+mn-ea"/>
              <a:cs typeface="+mn-cs"/>
            </a:endParaRPr>
          </a:p>
          <a:p>
            <a:r>
              <a:rPr lang="en-GB" sz="1200" kern="1200" dirty="0">
                <a:solidFill>
                  <a:schemeClr val="tx1"/>
                </a:solidFill>
                <a:latin typeface="+mn-lt"/>
                <a:ea typeface="+mn-ea"/>
                <a:cs typeface="+mn-cs"/>
              </a:rPr>
              <a:t>Leaders and management of organisation should set up proper practices for understanding the interaction of people that varies with the work and organisational system. </a:t>
            </a:r>
          </a:p>
          <a:p>
            <a:endParaRPr lang="en-GB" dirty="0"/>
          </a:p>
        </p:txBody>
      </p:sp>
      <p:sp>
        <p:nvSpPr>
          <p:cNvPr id="4" name="Slide Number Placeholder 3"/>
          <p:cNvSpPr>
            <a:spLocks noGrp="1"/>
          </p:cNvSpPr>
          <p:nvPr>
            <p:ph type="sldNum" sz="quarter" idx="10"/>
          </p:nvPr>
        </p:nvSpPr>
        <p:spPr/>
        <p:txBody>
          <a:bodyPr/>
          <a:lstStyle/>
          <a:p>
            <a:fld id="{77FD9F27-0AAF-4642-9155-91EB0506D7DC}" type="slidenum">
              <a:rPr lang="en-GB" smtClean="0"/>
              <a:pPr/>
              <a:t>7</a:t>
            </a:fld>
            <a:endParaRPr lang="en-GB"/>
          </a:p>
        </p:txBody>
      </p:sp>
    </p:spTree>
    <p:extLst>
      <p:ext uri="{BB962C8B-B14F-4D97-AF65-F5344CB8AC3E}">
        <p14:creationId xmlns:p14="http://schemas.microsoft.com/office/powerpoint/2010/main" val="19997548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This theory furthermore added that there must be an implementation of improvement actions for improving the quality related functions. This theory stated that there is a need for identification of the customers and their wide preferences by which the company can increase their customer base</a:t>
            </a:r>
            <a:endParaRPr lang="en-GB" dirty="0"/>
          </a:p>
        </p:txBody>
      </p:sp>
      <p:sp>
        <p:nvSpPr>
          <p:cNvPr id="4" name="Slide Number Placeholder 3"/>
          <p:cNvSpPr>
            <a:spLocks noGrp="1"/>
          </p:cNvSpPr>
          <p:nvPr>
            <p:ph type="sldNum" sz="quarter" idx="10"/>
          </p:nvPr>
        </p:nvSpPr>
        <p:spPr/>
        <p:txBody>
          <a:bodyPr/>
          <a:lstStyle/>
          <a:p>
            <a:fld id="{77FD9F27-0AAF-4642-9155-91EB0506D7DC}" type="slidenum">
              <a:rPr lang="en-GB" smtClean="0"/>
              <a:pPr/>
              <a:t>8</a:t>
            </a:fld>
            <a:endParaRPr lang="en-GB"/>
          </a:p>
        </p:txBody>
      </p:sp>
    </p:spTree>
    <p:extLst>
      <p:ext uri="{BB962C8B-B14F-4D97-AF65-F5344CB8AC3E}">
        <p14:creationId xmlns:p14="http://schemas.microsoft.com/office/powerpoint/2010/main" val="19385419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200" kern="1200" dirty="0">
                <a:solidFill>
                  <a:schemeClr val="tx1"/>
                </a:solidFill>
                <a:latin typeface="+mn-lt"/>
                <a:ea typeface="+mn-ea"/>
                <a:cs typeface="+mn-cs"/>
              </a:rPr>
              <a:t>Customer relationship management serves to be beneficial for the organisation as well as the stakeholders by increasing the organisational performance in a developed manner (</a:t>
            </a:r>
            <a:r>
              <a:rPr lang="en-GB" sz="1200" kern="1200" dirty="0" err="1">
                <a:solidFill>
                  <a:schemeClr val="tx1"/>
                </a:solidFill>
                <a:latin typeface="+mn-lt"/>
                <a:ea typeface="+mn-ea"/>
                <a:cs typeface="+mn-cs"/>
              </a:rPr>
              <a:t>Neyestani</a:t>
            </a:r>
            <a:r>
              <a:rPr lang="en-GB" sz="1200" kern="1200" dirty="0">
                <a:solidFill>
                  <a:schemeClr val="tx1"/>
                </a:solidFill>
                <a:latin typeface="+mn-lt"/>
                <a:ea typeface="+mn-ea"/>
                <a:cs typeface="+mn-cs"/>
              </a:rPr>
              <a:t>, 2017). This system facilitates the organisational productivity by enhancing the satisfaction of the customers and thereby increasing the trust factors. Development and operation of a CRM benefits the organisation and stakeholders in the following manner. </a:t>
            </a:r>
          </a:p>
          <a:p>
            <a:r>
              <a:rPr lang="en-GB" sz="1200" b="1" kern="1200" dirty="0">
                <a:solidFill>
                  <a:schemeClr val="tx1"/>
                </a:solidFill>
                <a:latin typeface="+mn-lt"/>
                <a:ea typeface="+mn-ea"/>
                <a:cs typeface="+mn-cs"/>
              </a:rPr>
              <a:t>Integrated  relationship</a:t>
            </a:r>
          </a:p>
          <a:p>
            <a:r>
              <a:rPr lang="en-GB" sz="1200" kern="1200" dirty="0">
                <a:solidFill>
                  <a:schemeClr val="tx1"/>
                </a:solidFill>
                <a:latin typeface="+mn-lt"/>
                <a:ea typeface="+mn-ea"/>
                <a:cs typeface="+mn-cs"/>
              </a:rPr>
              <a:t>An integrated practice of CRM increases quality customer services and thereby the company can develop an strategic edge (</a:t>
            </a:r>
            <a:r>
              <a:rPr lang="en-GB" sz="1200" kern="1200" dirty="0" err="1">
                <a:solidFill>
                  <a:schemeClr val="tx1"/>
                </a:solidFill>
                <a:latin typeface="+mn-lt"/>
                <a:ea typeface="+mn-ea"/>
                <a:cs typeface="+mn-cs"/>
              </a:rPr>
              <a:t>Langabeer</a:t>
            </a:r>
            <a:r>
              <a:rPr lang="en-GB" sz="1200" kern="1200" dirty="0">
                <a:solidFill>
                  <a:schemeClr val="tx1"/>
                </a:solidFill>
                <a:latin typeface="+mn-lt"/>
                <a:ea typeface="+mn-ea"/>
                <a:cs typeface="+mn-cs"/>
              </a:rPr>
              <a:t>, 2018). This system looks after the preference of every customer and maintains a personal touch with individual clients. </a:t>
            </a:r>
          </a:p>
          <a:p>
            <a:r>
              <a:rPr lang="en-GB" sz="1200" b="1" kern="1200" dirty="0">
                <a:solidFill>
                  <a:schemeClr val="tx1"/>
                </a:solidFill>
                <a:latin typeface="+mn-lt"/>
                <a:ea typeface="+mn-ea"/>
                <a:cs typeface="+mn-cs"/>
              </a:rPr>
              <a:t>Discovers new customers</a:t>
            </a:r>
            <a:endParaRPr lang="en-GB" sz="1200" kern="1200" dirty="0">
              <a:solidFill>
                <a:schemeClr val="tx1"/>
              </a:solidFill>
              <a:latin typeface="+mn-lt"/>
              <a:ea typeface="+mn-ea"/>
              <a:cs typeface="+mn-cs"/>
            </a:endParaRPr>
          </a:p>
          <a:p>
            <a:r>
              <a:rPr lang="en-GB" sz="1200" kern="1200" dirty="0">
                <a:solidFill>
                  <a:schemeClr val="tx1"/>
                </a:solidFill>
                <a:latin typeface="+mn-lt"/>
                <a:ea typeface="+mn-ea"/>
                <a:cs typeface="+mn-cs"/>
              </a:rPr>
              <a:t>This process helps them to determine the preferences and tastes of the customers and therefore use these processes to engage new clients. By identifying the new customers, they can increase the potentiality of the organisation’s future growth</a:t>
            </a:r>
          </a:p>
          <a:p>
            <a:r>
              <a:rPr lang="en-GB" sz="1200" b="1" kern="1200" dirty="0">
                <a:solidFill>
                  <a:schemeClr val="tx1"/>
                </a:solidFill>
                <a:latin typeface="+mn-lt"/>
                <a:ea typeface="+mn-ea"/>
                <a:cs typeface="+mn-cs"/>
              </a:rPr>
              <a:t>Increment of revenue</a:t>
            </a:r>
            <a:endParaRPr lang="en-GB" sz="1200" kern="1200" dirty="0">
              <a:solidFill>
                <a:schemeClr val="tx1"/>
              </a:solidFill>
              <a:latin typeface="+mn-lt"/>
              <a:ea typeface="+mn-ea"/>
              <a:cs typeface="+mn-cs"/>
            </a:endParaRPr>
          </a:p>
          <a:p>
            <a:r>
              <a:rPr lang="en-GB" sz="1200" kern="1200" dirty="0">
                <a:solidFill>
                  <a:schemeClr val="tx1"/>
                </a:solidFill>
                <a:latin typeface="+mn-lt"/>
                <a:ea typeface="+mn-ea"/>
                <a:cs typeface="+mn-cs"/>
              </a:rPr>
              <a:t>Marketing campaigns are effectively held by the CRM of an organisation and with the help coordinating programs, they ensure the revenue structure. Introduction of efficient customer services helps the organisation to retain a large number of customers which lead to the establishment of a great revenue structure (</a:t>
            </a:r>
            <a:r>
              <a:rPr lang="en-GB" sz="1200" kern="1200" dirty="0" err="1">
                <a:solidFill>
                  <a:schemeClr val="tx1"/>
                </a:solidFill>
                <a:latin typeface="+mn-lt"/>
                <a:ea typeface="+mn-ea"/>
                <a:cs typeface="+mn-cs"/>
              </a:rPr>
              <a:t>Rahimi</a:t>
            </a:r>
            <a:r>
              <a:rPr lang="en-GB" sz="1200" kern="1200" dirty="0">
                <a:solidFill>
                  <a:schemeClr val="tx1"/>
                </a:solidFill>
                <a:latin typeface="+mn-lt"/>
                <a:ea typeface="+mn-ea"/>
                <a:cs typeface="+mn-cs"/>
              </a:rPr>
              <a:t> and </a:t>
            </a:r>
            <a:r>
              <a:rPr lang="en-GB" sz="1200" kern="1200" dirty="0" err="1">
                <a:solidFill>
                  <a:schemeClr val="tx1"/>
                </a:solidFill>
                <a:latin typeface="+mn-lt"/>
                <a:ea typeface="+mn-ea"/>
                <a:cs typeface="+mn-cs"/>
              </a:rPr>
              <a:t>Kozak</a:t>
            </a:r>
            <a:r>
              <a:rPr lang="en-GB" sz="1200" kern="1200" dirty="0">
                <a:solidFill>
                  <a:schemeClr val="tx1"/>
                </a:solidFill>
                <a:latin typeface="+mn-lt"/>
                <a:ea typeface="+mn-ea"/>
                <a:cs typeface="+mn-cs"/>
              </a:rPr>
              <a:t>,, 2017.). Consumer data is analysed by the CRM and with the help of the collected data, they implement innovative strategies to gain the market share. </a:t>
            </a:r>
          </a:p>
          <a:p>
            <a:r>
              <a:rPr lang="en-GB" sz="1200" b="1" kern="1200" dirty="0">
                <a:solidFill>
                  <a:schemeClr val="tx1"/>
                </a:solidFill>
                <a:latin typeface="+mn-lt"/>
                <a:ea typeface="+mn-ea"/>
                <a:cs typeface="+mn-cs"/>
              </a:rPr>
              <a:t>Improves sales team</a:t>
            </a:r>
            <a:endParaRPr lang="en-GB" sz="1200" kern="1200" dirty="0">
              <a:solidFill>
                <a:schemeClr val="tx1"/>
              </a:solidFill>
              <a:latin typeface="+mn-lt"/>
              <a:ea typeface="+mn-ea"/>
              <a:cs typeface="+mn-cs"/>
            </a:endParaRPr>
          </a:p>
          <a:p>
            <a:r>
              <a:rPr lang="en-GB" sz="1200" kern="1200" dirty="0">
                <a:solidFill>
                  <a:schemeClr val="tx1"/>
                </a:solidFill>
                <a:latin typeface="+mn-lt"/>
                <a:ea typeface="+mn-ea"/>
                <a:cs typeface="+mn-cs"/>
              </a:rPr>
              <a:t>Dealings are enclosed in an effective manner by the sales team those are guided by the CRM. Responses of the customers are quickly gathered by the sales team and thus by increasing the promptness of their enquire the team can bring drastic as well as sustainable changes to the organisational structure (AULIANA et al. 2019).   </a:t>
            </a:r>
          </a:p>
          <a:p>
            <a:r>
              <a:rPr lang="en-GB" sz="1200" b="1" kern="1200" dirty="0">
                <a:solidFill>
                  <a:schemeClr val="tx1"/>
                </a:solidFill>
                <a:latin typeface="+mn-lt"/>
                <a:ea typeface="+mn-ea"/>
                <a:cs typeface="+mn-cs"/>
              </a:rPr>
              <a:t>Enhances product sale</a:t>
            </a:r>
            <a:endParaRPr lang="en-GB"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CRM team offers complimentary products and by analysing the previous purchases of the customers, they gather an idea about the preferences of the customers (</a:t>
            </a:r>
            <a:r>
              <a:rPr lang="en-GB" sz="1200" kern="1200" dirty="0" err="1">
                <a:solidFill>
                  <a:schemeClr val="tx1"/>
                </a:solidFill>
                <a:latin typeface="+mn-lt"/>
                <a:ea typeface="+mn-ea"/>
                <a:cs typeface="+mn-cs"/>
              </a:rPr>
              <a:t>Haislip</a:t>
            </a:r>
            <a:r>
              <a:rPr lang="en-GB" sz="1200" kern="1200" dirty="0">
                <a:solidFill>
                  <a:schemeClr val="tx1"/>
                </a:solidFill>
                <a:latin typeface="+mn-lt"/>
                <a:ea typeface="+mn-ea"/>
                <a:cs typeface="+mn-cs"/>
              </a:rPr>
              <a:t> and Richardson, 2017). Identification of the categorised product enhances the sale of the company and anticipates the customer to repurchase services by influencing their buyer’s behaviour. </a:t>
            </a:r>
          </a:p>
          <a:p>
            <a:r>
              <a:rPr lang="en-GB" sz="1200" b="1" kern="1200" dirty="0">
                <a:solidFill>
                  <a:schemeClr val="tx1"/>
                </a:solidFill>
                <a:latin typeface="+mn-lt"/>
                <a:ea typeface="+mn-ea"/>
                <a:cs typeface="+mn-cs"/>
              </a:rPr>
              <a:t>Increases customer loyalty</a:t>
            </a:r>
            <a:endParaRPr lang="en-GB"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system of CRM is a useful practice for measuring the loyalty of customers and this process helps an organisation to increase their efficiency as well as productivity. </a:t>
            </a:r>
          </a:p>
          <a:p>
            <a:endParaRPr lang="en-GB"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77FD9F27-0AAF-4642-9155-91EB0506D7DC}" type="slidenum">
              <a:rPr lang="en-GB" smtClean="0"/>
              <a:pPr/>
              <a:t>9</a:t>
            </a:fld>
            <a:endParaRPr lang="en-GB"/>
          </a:p>
        </p:txBody>
      </p:sp>
    </p:spTree>
    <p:extLst>
      <p:ext uri="{BB962C8B-B14F-4D97-AF65-F5344CB8AC3E}">
        <p14:creationId xmlns:p14="http://schemas.microsoft.com/office/powerpoint/2010/main" val="1046626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Cost</a:t>
            </a:r>
          </a:p>
          <a:p>
            <a:r>
              <a:rPr lang="en-GB" sz="1200" kern="1200" dirty="0">
                <a:solidFill>
                  <a:schemeClr val="tx1"/>
                </a:solidFill>
                <a:latin typeface="+mn-lt"/>
                <a:ea typeface="+mn-ea"/>
                <a:cs typeface="+mn-cs"/>
              </a:rPr>
              <a:t>A robust and effective planning must be implemented by an organisation during the implementation of CRM solutions (Phelps, 2019). Business entities suffer from a rise of budget during the operations of a CRM. cost ownership of an organisation might get deviated during the development of a CRM strategy and the company can certainly face a downfall</a:t>
            </a:r>
          </a:p>
          <a:p>
            <a:r>
              <a:rPr lang="en-GB" sz="1200" b="1" kern="1200" dirty="0">
                <a:solidFill>
                  <a:schemeClr val="tx1"/>
                </a:solidFill>
                <a:latin typeface="+mn-lt"/>
                <a:ea typeface="+mn-ea"/>
                <a:cs typeface="+mn-cs"/>
              </a:rPr>
              <a:t>Training</a:t>
            </a:r>
            <a:endParaRPr lang="en-GB" sz="1200" kern="1200" dirty="0">
              <a:solidFill>
                <a:schemeClr val="tx1"/>
              </a:solidFill>
              <a:latin typeface="+mn-lt"/>
              <a:ea typeface="+mn-ea"/>
              <a:cs typeface="+mn-cs"/>
            </a:endParaRPr>
          </a:p>
          <a:p>
            <a:r>
              <a:rPr lang="en-GB" sz="1200" kern="1200" dirty="0">
                <a:solidFill>
                  <a:schemeClr val="tx1"/>
                </a:solidFill>
                <a:latin typeface="+mn-lt"/>
                <a:ea typeface="+mn-ea"/>
                <a:cs typeface="+mn-cs"/>
              </a:rPr>
              <a:t>Potential employees are to be selected from the organisation and are to be trained effectively for making the CRM objectives clear and efficient. </a:t>
            </a:r>
          </a:p>
          <a:p>
            <a:r>
              <a:rPr lang="en-GB" sz="1200" b="1" kern="1200" dirty="0">
                <a:solidFill>
                  <a:schemeClr val="tx1"/>
                </a:solidFill>
                <a:latin typeface="+mn-lt"/>
                <a:ea typeface="+mn-ea"/>
                <a:cs typeface="+mn-cs"/>
              </a:rPr>
              <a:t>Scope clarity</a:t>
            </a:r>
          </a:p>
          <a:p>
            <a:r>
              <a:rPr lang="en-GB" sz="1200" kern="1200" dirty="0">
                <a:solidFill>
                  <a:schemeClr val="tx1"/>
                </a:solidFill>
                <a:latin typeface="+mn-lt"/>
                <a:ea typeface="+mn-ea"/>
                <a:cs typeface="+mn-cs"/>
              </a:rPr>
              <a:t>Resistance measurement must be implemented or else an organisation can stagger from the position of sustainability. </a:t>
            </a:r>
            <a:endParaRPr lang="en-GB" dirty="0"/>
          </a:p>
        </p:txBody>
      </p:sp>
      <p:sp>
        <p:nvSpPr>
          <p:cNvPr id="4" name="Slide Number Placeholder 3"/>
          <p:cNvSpPr>
            <a:spLocks noGrp="1"/>
          </p:cNvSpPr>
          <p:nvPr>
            <p:ph type="sldNum" sz="quarter" idx="10"/>
          </p:nvPr>
        </p:nvSpPr>
        <p:spPr/>
        <p:txBody>
          <a:bodyPr/>
          <a:lstStyle/>
          <a:p>
            <a:fld id="{77FD9F27-0AAF-4642-9155-91EB0506D7DC}" type="slidenum">
              <a:rPr lang="en-GB" smtClean="0"/>
              <a:pPr/>
              <a:t>10</a:t>
            </a:fld>
            <a:endParaRPr lang="en-GB"/>
          </a:p>
        </p:txBody>
      </p:sp>
    </p:spTree>
    <p:extLst>
      <p:ext uri="{BB962C8B-B14F-4D97-AF65-F5344CB8AC3E}">
        <p14:creationId xmlns:p14="http://schemas.microsoft.com/office/powerpoint/2010/main" val="22379841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People</a:t>
            </a:r>
            <a:endParaRPr lang="en-GB" sz="1200" kern="1200" dirty="0">
              <a:solidFill>
                <a:schemeClr val="tx1"/>
              </a:solidFill>
              <a:latin typeface="+mn-lt"/>
              <a:ea typeface="+mn-ea"/>
              <a:cs typeface="+mn-cs"/>
            </a:endParaRPr>
          </a:p>
          <a:p>
            <a:r>
              <a:rPr lang="en-GB" sz="1200" kern="1200" dirty="0">
                <a:solidFill>
                  <a:schemeClr val="tx1"/>
                </a:solidFill>
                <a:latin typeface="+mn-lt"/>
                <a:ea typeface="+mn-ea"/>
                <a:cs typeface="+mn-cs"/>
              </a:rPr>
              <a:t>Among the 9500 women workers of ASDA, complaints had been lodged as they were receiving less amount of wages than that if the male workers.</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latin typeface="+mn-lt"/>
                <a:ea typeface="+mn-ea"/>
                <a:cs typeface="+mn-cs"/>
              </a:rPr>
              <a:t>Environment</a:t>
            </a:r>
            <a:endParaRPr lang="en-GB"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Along with that, they committed to develop zero forestation by the end of 2020. This target has not been yet achieved due to the timber sourcing policy adopted by ASDA.</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latin typeface="+mn-lt"/>
                <a:ea typeface="+mn-ea"/>
                <a:cs typeface="+mn-cs"/>
              </a:rPr>
              <a:t>Politics</a:t>
            </a:r>
            <a:endParaRPr lang="en-GB" sz="1200" kern="1200" dirty="0">
              <a:solidFill>
                <a:schemeClr val="tx1"/>
              </a:solidFill>
              <a:latin typeface="+mn-lt"/>
              <a:ea typeface="+mn-ea"/>
              <a:cs typeface="+mn-cs"/>
            </a:endParaRPr>
          </a:p>
          <a:p>
            <a:r>
              <a:rPr lang="en-GB" sz="1200" kern="1200" dirty="0">
                <a:solidFill>
                  <a:schemeClr val="tx1"/>
                </a:solidFill>
                <a:latin typeface="+mn-lt"/>
                <a:ea typeface="+mn-ea"/>
                <a:cs typeface="+mn-cs"/>
              </a:rPr>
              <a:t>This majorly affected the election cycle on 2020, which prepared for nearly $ 993,204 amount in the name of political donations.</a:t>
            </a:r>
          </a:p>
          <a:p>
            <a:r>
              <a:rPr lang="en-GB" sz="1200" kern="1200" dirty="0">
                <a:solidFill>
                  <a:schemeClr val="tx1"/>
                </a:solidFill>
                <a:latin typeface="+mn-lt"/>
                <a:ea typeface="+mn-ea"/>
                <a:cs typeface="+mn-cs"/>
              </a:rPr>
              <a:t>More than 90% of the entire ASDA’s environmental impact lies in their supply chain management, they have been considerably focusing in the sustainability activities.  One of their suppliers have saved an amount of  £ 200,000 and more than 80,000 </a:t>
            </a:r>
            <a:r>
              <a:rPr lang="en-GB" sz="1200" kern="1200" dirty="0" err="1">
                <a:solidFill>
                  <a:schemeClr val="tx1"/>
                </a:solidFill>
                <a:latin typeface="+mn-lt"/>
                <a:ea typeface="+mn-ea"/>
                <a:cs typeface="+mn-cs"/>
              </a:rPr>
              <a:t>kgs</a:t>
            </a:r>
            <a:r>
              <a:rPr lang="en-GB" sz="1200" kern="1200" dirty="0">
                <a:solidFill>
                  <a:schemeClr val="tx1"/>
                </a:solidFill>
                <a:latin typeface="+mn-lt"/>
                <a:ea typeface="+mn-ea"/>
                <a:cs typeface="+mn-cs"/>
              </a:rPr>
              <a:t> of CO</a:t>
            </a:r>
            <a:r>
              <a:rPr lang="en-GB" sz="1200" kern="1200" baseline="-25000" dirty="0">
                <a:solidFill>
                  <a:schemeClr val="tx1"/>
                </a:solidFill>
                <a:latin typeface="+mn-lt"/>
                <a:ea typeface="+mn-ea"/>
                <a:cs typeface="+mn-cs"/>
              </a:rPr>
              <a:t>2 </a:t>
            </a:r>
            <a:r>
              <a:rPr lang="en-GB" sz="1200" kern="1200" dirty="0">
                <a:solidFill>
                  <a:schemeClr val="tx1"/>
                </a:solidFill>
                <a:latin typeface="+mn-lt"/>
                <a:ea typeface="+mn-ea"/>
                <a:cs typeface="+mn-cs"/>
              </a:rPr>
              <a:t>due to the invention of cold stir that are effective in the base of forum. Along with that, their vegetable business that is family owned also resulted in saving of £ 3.5 million along a time span of 25 years due to the installation of solar PV plates. From the energy plan of 2005, ASDA has worked considerably in reducing the overall energy in their stores by one-third and in their stores by a range of 45%. Thos has helped to supply equivalent energy in more than 60,000 homes. In the current scenario, ASDA has been travelling less than 18m as they have diverted more than 90% of their overall landfill waste.</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77FD9F27-0AAF-4642-9155-91EB0506D7DC}" type="slidenum">
              <a:rPr lang="en-GB" smtClean="0"/>
              <a:pPr/>
              <a:t>11</a:t>
            </a:fld>
            <a:endParaRPr lang="en-GB"/>
          </a:p>
        </p:txBody>
      </p:sp>
    </p:spTree>
    <p:extLst>
      <p:ext uri="{BB962C8B-B14F-4D97-AF65-F5344CB8AC3E}">
        <p14:creationId xmlns:p14="http://schemas.microsoft.com/office/powerpoint/2010/main" val="9607966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The company greatly relies on the digital content partners as well as adverts for increasing their reach towards business sustainability. The retailing sector of the company keeps the preferences of the customers in the upper hand by generating loyalty programs. The CRM system of ASDA is concerned with analysing the data points of customer’s overview and this process helps the company to improve the customer experiences in a certified manner. The stakeholders of the company engage effectively with the CRM policies by the help of digitised media platforms. </a:t>
            </a:r>
          </a:p>
          <a:p>
            <a:r>
              <a:rPr lang="en-GB" sz="1200" kern="1200" dirty="0">
                <a:solidFill>
                  <a:schemeClr val="tx1"/>
                </a:solidFill>
                <a:latin typeface="+mn-lt"/>
                <a:ea typeface="+mn-ea"/>
                <a:cs typeface="+mn-cs"/>
              </a:rPr>
              <a:t>The stakeholders of ASDA support the idea as well as sustainability practices of the company by eliminating the potentially harmful substances from their packaging materials (asda.com, 2020). The company has aimed to reduce the amount of plastics used and with the generation of effective campaigns the stakeholders are getting engaged to the policies of the company. Online grocery stores of the company have banned plastic bags for sustaining the environment in an effective manner (asdatech.com, 2020). The company has introduced recyclable content and with the support of stakeholders, they are aiming to reduce the use of energy by decreasing the quality of processed raw materials. A sustainable source of connection is built by the company of ASDA that holds their stakeholders in an enforced manner for maintaining the quality functions of the company. Retail sector of ASDA rolls out an effective system of quality management and the company has recently launched a new cloud based software namely </a:t>
            </a:r>
            <a:r>
              <a:rPr lang="en-GB" sz="1200" kern="1200" dirty="0" err="1">
                <a:solidFill>
                  <a:schemeClr val="tx1"/>
                </a:solidFill>
                <a:latin typeface="+mn-lt"/>
                <a:ea typeface="+mn-ea"/>
                <a:cs typeface="+mn-cs"/>
              </a:rPr>
              <a:t>QmS</a:t>
            </a:r>
            <a:r>
              <a:rPr lang="en-GB" sz="1200" kern="1200" dirty="0">
                <a:solidFill>
                  <a:schemeClr val="tx1"/>
                </a:solidFill>
                <a:latin typeface="+mn-lt"/>
                <a:ea typeface="+mn-ea"/>
                <a:cs typeface="+mn-cs"/>
              </a:rPr>
              <a:t> (quality management system) that connects the company and the stakeholders with effective monitoring process of products. </a:t>
            </a:r>
          </a:p>
          <a:p>
            <a:endParaRPr lang="en-GB" dirty="0"/>
          </a:p>
        </p:txBody>
      </p:sp>
      <p:sp>
        <p:nvSpPr>
          <p:cNvPr id="4" name="Slide Number Placeholder 3"/>
          <p:cNvSpPr>
            <a:spLocks noGrp="1"/>
          </p:cNvSpPr>
          <p:nvPr>
            <p:ph type="sldNum" sz="quarter" idx="10"/>
          </p:nvPr>
        </p:nvSpPr>
        <p:spPr/>
        <p:txBody>
          <a:bodyPr/>
          <a:lstStyle/>
          <a:p>
            <a:fld id="{77FD9F27-0AAF-4642-9155-91EB0506D7DC}" type="slidenum">
              <a:rPr lang="en-GB" smtClean="0"/>
              <a:pPr/>
              <a:t>12</a:t>
            </a:fld>
            <a:endParaRPr lang="en-GB"/>
          </a:p>
        </p:txBody>
      </p:sp>
    </p:spTree>
    <p:extLst>
      <p:ext uri="{BB962C8B-B14F-4D97-AF65-F5344CB8AC3E}">
        <p14:creationId xmlns:p14="http://schemas.microsoft.com/office/powerpoint/2010/main" val="5309740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latin typeface="+mn-lt"/>
                <a:ea typeface="+mn-ea"/>
                <a:cs typeface="+mn-cs"/>
              </a:rPr>
              <a:t>Strength </a:t>
            </a:r>
            <a:endParaRPr lang="en-GB" sz="1200"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Reduction of total carbon emission </a:t>
            </a:r>
          </a:p>
          <a:p>
            <a:pPr lvl="0"/>
            <a:r>
              <a:rPr lang="en-GB" sz="1200" u="none" strike="noStrike" kern="1200" dirty="0">
                <a:solidFill>
                  <a:schemeClr val="tx1"/>
                </a:solidFill>
                <a:latin typeface="+mn-lt"/>
                <a:ea typeface="+mn-ea"/>
                <a:cs typeface="+mn-cs"/>
              </a:rPr>
              <a:t>Efficient and greater number of suppliers adhering to the Ethical code of conduct</a:t>
            </a:r>
          </a:p>
          <a:p>
            <a:pPr lvl="0"/>
            <a:r>
              <a:rPr lang="en-GB" sz="1200" u="none" strike="noStrike" kern="1200" dirty="0">
                <a:solidFill>
                  <a:schemeClr val="tx1"/>
                </a:solidFill>
                <a:latin typeface="+mn-lt"/>
                <a:ea typeface="+mn-ea"/>
                <a:cs typeface="+mn-cs"/>
              </a:rPr>
              <a:t>Consumer inclusion in sustainability initiatives and practices </a:t>
            </a:r>
          </a:p>
          <a:p>
            <a:r>
              <a:rPr lang="en-GB" sz="1200" b="1" kern="1200" dirty="0">
                <a:solidFill>
                  <a:schemeClr val="tx1"/>
                </a:solidFill>
                <a:latin typeface="+mn-lt"/>
                <a:ea typeface="+mn-ea"/>
                <a:cs typeface="+mn-cs"/>
              </a:rPr>
              <a:t>Weakness</a:t>
            </a:r>
            <a:endParaRPr lang="en-GB" sz="1200"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Previous history of tax avoidance causing a decline in brand value</a:t>
            </a:r>
          </a:p>
          <a:p>
            <a:endParaRPr lang="en-GB" dirty="0"/>
          </a:p>
        </p:txBody>
      </p:sp>
      <p:sp>
        <p:nvSpPr>
          <p:cNvPr id="4" name="Slide Number Placeholder 3"/>
          <p:cNvSpPr>
            <a:spLocks noGrp="1"/>
          </p:cNvSpPr>
          <p:nvPr>
            <p:ph type="sldNum" sz="quarter" idx="10"/>
          </p:nvPr>
        </p:nvSpPr>
        <p:spPr/>
        <p:txBody>
          <a:bodyPr/>
          <a:lstStyle/>
          <a:p>
            <a:fld id="{77FD9F27-0AAF-4642-9155-91EB0506D7DC}" type="slidenum">
              <a:rPr lang="en-GB" smtClean="0"/>
              <a:pPr/>
              <a:t>13</a:t>
            </a:fld>
            <a:endParaRPr lang="en-GB"/>
          </a:p>
        </p:txBody>
      </p:sp>
    </p:spTree>
    <p:extLst>
      <p:ext uri="{BB962C8B-B14F-4D97-AF65-F5344CB8AC3E}">
        <p14:creationId xmlns:p14="http://schemas.microsoft.com/office/powerpoint/2010/main" val="8191740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This theory can measure the functions of CRM with the implementation of developed concept of quality trilogy. Companies can implement the idea of quality management for increasing their customer base.   </a:t>
            </a:r>
            <a:r>
              <a:rPr lang="en-GB" sz="1200" i="1" kern="1200" dirty="0">
                <a:solidFill>
                  <a:schemeClr val="tx1"/>
                </a:solidFill>
                <a:latin typeface="+mn-lt"/>
                <a:ea typeface="+mn-ea"/>
                <a:cs typeface="+mn-cs"/>
              </a:rPr>
              <a:t>Quality trilogy will facilitate the process of an organisation by meeting the needs of customers through the process of quality improvement</a:t>
            </a:r>
            <a:r>
              <a:rPr lang="en-GB" sz="1200" kern="1200" dirty="0">
                <a:solidFill>
                  <a:schemeClr val="tx1"/>
                </a:solidFill>
                <a:latin typeface="+mn-lt"/>
                <a:ea typeface="+mn-ea"/>
                <a:cs typeface="+mn-cs"/>
              </a:rPr>
              <a:t>. The postulates of </a:t>
            </a:r>
            <a:r>
              <a:rPr lang="en-GB" sz="1200" kern="1200" dirty="0" err="1">
                <a:solidFill>
                  <a:schemeClr val="tx1"/>
                </a:solidFill>
                <a:latin typeface="+mn-lt"/>
                <a:ea typeface="+mn-ea"/>
                <a:cs typeface="+mn-cs"/>
              </a:rPr>
              <a:t>Juran’s</a:t>
            </a:r>
            <a:r>
              <a:rPr lang="en-GB" sz="1200" kern="1200" dirty="0">
                <a:solidFill>
                  <a:schemeClr val="tx1"/>
                </a:solidFill>
                <a:latin typeface="+mn-lt"/>
                <a:ea typeface="+mn-ea"/>
                <a:cs typeface="+mn-cs"/>
              </a:rPr>
              <a:t> theory stated that the customer relationship management must organise their efforts in an effective manner for increasing the total quality of the organisation. It has been observed that customer relationship and experiences can be developed by following another theory such as Joseph </a:t>
            </a:r>
            <a:r>
              <a:rPr lang="en-GB" sz="1200" kern="1200" dirty="0" err="1">
                <a:solidFill>
                  <a:schemeClr val="tx1"/>
                </a:solidFill>
                <a:latin typeface="+mn-lt"/>
                <a:ea typeface="+mn-ea"/>
                <a:cs typeface="+mn-cs"/>
              </a:rPr>
              <a:t>Juran’s</a:t>
            </a:r>
            <a:r>
              <a:rPr lang="en-GB" sz="1200" kern="1200" dirty="0">
                <a:solidFill>
                  <a:schemeClr val="tx1"/>
                </a:solidFill>
                <a:latin typeface="+mn-lt"/>
                <a:ea typeface="+mn-ea"/>
                <a:cs typeface="+mn-cs"/>
              </a:rPr>
              <a:t> theory that delivers quality planning and improvement of organisational structure.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7FD9F27-0AAF-4642-9155-91EB0506D7DC}" type="slidenum">
              <a:rPr lang="en-GB" smtClean="0"/>
              <a:pPr/>
              <a:t>14</a:t>
            </a:fld>
            <a:endParaRPr lang="en-GB"/>
          </a:p>
        </p:txBody>
      </p:sp>
    </p:spTree>
    <p:extLst>
      <p:ext uri="{BB962C8B-B14F-4D97-AF65-F5344CB8AC3E}">
        <p14:creationId xmlns:p14="http://schemas.microsoft.com/office/powerpoint/2010/main" val="36220695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above-mentioned theory can be used by the managers of different organisations for increasing the effectiveness of their organisational performance by improving customer relationship management. By developing </a:t>
            </a:r>
            <a:r>
              <a:rPr lang="en-GB" sz="1200" b="1" i="1" kern="1200" dirty="0">
                <a:solidFill>
                  <a:schemeClr val="tx1"/>
                </a:solidFill>
                <a:latin typeface="+mn-lt"/>
                <a:ea typeface="+mn-ea"/>
                <a:cs typeface="+mn-cs"/>
              </a:rPr>
              <a:t>constancy of purpose </a:t>
            </a:r>
            <a:r>
              <a:rPr lang="en-GB" sz="1200" kern="1200" dirty="0">
                <a:solidFill>
                  <a:schemeClr val="tx1"/>
                </a:solidFill>
                <a:latin typeface="+mn-lt"/>
                <a:ea typeface="+mn-ea"/>
                <a:cs typeface="+mn-cs"/>
              </a:rPr>
              <a:t>as stated in the fourteen principles of Deming, the organisations can increase a foot towards the improvement of their quality and services. The organisations can plan their activities accordingly in order to generate successful outcomes that would ensure their business survival in the situation of utmost competition (</a:t>
            </a:r>
            <a:r>
              <a:rPr lang="en-GB" sz="1200" kern="1200" dirty="0" err="1">
                <a:solidFill>
                  <a:schemeClr val="tx1"/>
                </a:solidFill>
                <a:latin typeface="+mn-lt"/>
                <a:ea typeface="+mn-ea"/>
                <a:cs typeface="+mn-cs"/>
              </a:rPr>
              <a:t>Havadtöi</a:t>
            </a:r>
            <a:r>
              <a:rPr lang="en-GB" sz="1200" kern="1200" dirty="0">
                <a:solidFill>
                  <a:schemeClr val="tx1"/>
                </a:solidFill>
                <a:latin typeface="+mn-lt"/>
                <a:ea typeface="+mn-ea"/>
                <a:cs typeface="+mn-cs"/>
              </a:rPr>
              <a:t> and Moldovan, 2019). For instance, a company focusing on the cost structure will tend to deteriorate the quality of their services and hence the overall customer relationship management will fall apart due to the dissatisfaction of customers. By following Deming’s theory, the concerned organisation is able to improve their customer relationship and productivity quality in an appropriate manner. Besides, CRM can be improved properly within organisation. Quality can be built and improved by the managers and with the help of regular inspection business will be encouraged in an appropriate manner (Harper, 2018). Brand name of the company can be significantly increased with the help of quality inspection. Constant improvement of the processes by the implementation of Deming’s theory can generate a long-term goal for the company.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7FD9F27-0AAF-4642-9155-91EB0506D7DC}" type="slidenum">
              <a:rPr lang="en-GB" smtClean="0"/>
              <a:pPr/>
              <a:t>15</a:t>
            </a:fld>
            <a:endParaRPr lang="en-GB"/>
          </a:p>
        </p:txBody>
      </p:sp>
    </p:spTree>
    <p:extLst>
      <p:ext uri="{BB962C8B-B14F-4D97-AF65-F5344CB8AC3E}">
        <p14:creationId xmlns:p14="http://schemas.microsoft.com/office/powerpoint/2010/main" val="11684847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latin typeface="+mn-lt"/>
                <a:ea typeface="+mn-ea"/>
                <a:cs typeface="+mn-cs"/>
              </a:rPr>
              <a:t>Opportunities </a:t>
            </a:r>
            <a:endParaRPr lang="en-GB" sz="1200"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Expectation mitigation leads to the probability of sustainability in consumer experience</a:t>
            </a:r>
          </a:p>
          <a:p>
            <a:pPr lvl="0"/>
            <a:r>
              <a:rPr lang="en-GB" sz="1200" u="none" strike="noStrike" kern="1200" dirty="0">
                <a:solidFill>
                  <a:schemeClr val="tx1"/>
                </a:solidFill>
                <a:latin typeface="+mn-lt"/>
                <a:ea typeface="+mn-ea"/>
                <a:cs typeface="+mn-cs"/>
              </a:rPr>
              <a:t>Introduction of advanced technologies paving way for research and development</a:t>
            </a:r>
          </a:p>
          <a:p>
            <a:r>
              <a:rPr lang="en-GB" sz="1200" b="1" kern="1200" dirty="0">
                <a:solidFill>
                  <a:schemeClr val="tx1"/>
                </a:solidFill>
                <a:latin typeface="+mn-lt"/>
                <a:ea typeface="+mn-ea"/>
                <a:cs typeface="+mn-cs"/>
              </a:rPr>
              <a:t>Threats</a:t>
            </a:r>
            <a:endParaRPr lang="en-GB" sz="1200" kern="1200" dirty="0">
              <a:solidFill>
                <a:schemeClr val="tx1"/>
              </a:solidFill>
              <a:latin typeface="+mn-lt"/>
              <a:ea typeface="+mn-ea"/>
              <a:cs typeface="+mn-cs"/>
            </a:endParaRPr>
          </a:p>
          <a:p>
            <a:pPr lvl="0"/>
            <a:r>
              <a:rPr lang="en-GB" sz="1200" u="none" strike="noStrike" kern="1200" dirty="0">
                <a:solidFill>
                  <a:schemeClr val="tx1"/>
                </a:solidFill>
                <a:latin typeface="+mn-lt"/>
                <a:ea typeface="+mn-ea"/>
                <a:cs typeface="+mn-cs"/>
              </a:rPr>
              <a:t>Emergence of new policies and regulations within a short period of time demanding constant analysis of the criteria</a:t>
            </a:r>
          </a:p>
          <a:p>
            <a:endParaRPr lang="en-GB" dirty="0"/>
          </a:p>
        </p:txBody>
      </p:sp>
      <p:sp>
        <p:nvSpPr>
          <p:cNvPr id="4" name="Slide Number Placeholder 3"/>
          <p:cNvSpPr>
            <a:spLocks noGrp="1"/>
          </p:cNvSpPr>
          <p:nvPr>
            <p:ph type="sldNum" sz="quarter" idx="10"/>
          </p:nvPr>
        </p:nvSpPr>
        <p:spPr/>
        <p:txBody>
          <a:bodyPr/>
          <a:lstStyle/>
          <a:p>
            <a:fld id="{77FD9F27-0AAF-4642-9155-91EB0506D7DC}" type="slidenum">
              <a:rPr lang="en-GB" smtClean="0"/>
              <a:pPr/>
              <a:t>16</a:t>
            </a:fld>
            <a:endParaRPr lang="en-GB"/>
          </a:p>
        </p:txBody>
      </p:sp>
    </p:spTree>
    <p:extLst>
      <p:ext uri="{BB962C8B-B14F-4D97-AF65-F5344CB8AC3E}">
        <p14:creationId xmlns:p14="http://schemas.microsoft.com/office/powerpoint/2010/main" val="3071915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Char char="•"/>
              <a:tabLst/>
              <a:defRPr/>
            </a:pPr>
            <a:r>
              <a:rPr lang="en-GB" sz="1200" u="none" strike="noStrike" kern="1200" dirty="0">
                <a:solidFill>
                  <a:schemeClr val="tx1"/>
                </a:solidFill>
                <a:latin typeface="+mn-lt"/>
                <a:ea typeface="+mn-ea"/>
                <a:cs typeface="+mn-cs"/>
              </a:rPr>
              <a:t>This would enhance their profit margins by trading ethically manufactured deliverables. As the report already demonstrated that the comp[</a:t>
            </a:r>
            <a:r>
              <a:rPr lang="en-GB" sz="1200" u="none" strike="noStrike" kern="1200" dirty="0" err="1">
                <a:solidFill>
                  <a:schemeClr val="tx1"/>
                </a:solidFill>
                <a:latin typeface="+mn-lt"/>
                <a:ea typeface="+mn-ea"/>
                <a:cs typeface="+mn-cs"/>
              </a:rPr>
              <a:t>etitive</a:t>
            </a:r>
            <a:r>
              <a:rPr lang="en-GB" sz="1200" u="none" strike="noStrike" kern="1200" dirty="0">
                <a:solidFill>
                  <a:schemeClr val="tx1"/>
                </a:solidFill>
                <a:latin typeface="+mn-lt"/>
                <a:ea typeface="+mn-ea"/>
                <a:cs typeface="+mn-cs"/>
              </a:rPr>
              <a:t> retail market is at the verge of high competition. Consumer preference is swiftly </a:t>
            </a:r>
            <a:r>
              <a:rPr lang="en-GB" sz="1200" u="none" strike="noStrike" kern="1200" dirty="0" err="1">
                <a:solidFill>
                  <a:schemeClr val="tx1"/>
                </a:solidFill>
                <a:latin typeface="+mn-lt"/>
                <a:ea typeface="+mn-ea"/>
                <a:cs typeface="+mn-cs"/>
              </a:rPr>
              <a:t>transversing</a:t>
            </a:r>
            <a:r>
              <a:rPr lang="en-GB" sz="1200" u="none" strike="noStrike" kern="1200" dirty="0">
                <a:solidFill>
                  <a:schemeClr val="tx1"/>
                </a:solidFill>
                <a:latin typeface="+mn-lt"/>
                <a:ea typeface="+mn-ea"/>
                <a:cs typeface="+mn-cs"/>
              </a:rPr>
              <a:t> toward the generation, buying and utilization of ethical products. A systematic and strong strategy needs to be developed as the company’s joint venture with Sainsbury witnessed an instant fall in sales of about 7%. The company is required to gauge the underlying problem by ensuring pathways to eliminate lack of transparency and introducing competence in the  ethical and sustainable practices. Recent state of the company states that they work environment has transformed into modern slavery. The authorities are keen on keeping an observation on the employees daily management and the generation or maintenance of profitability. This is impacting the ethical values the company making it a breeding house of slavery. Therefore, ASDA needs to arrange a workplace that encourages and motivates the employees to practice their natural abilities. They need to establish a periodic analysis program to evaluate personal and professional growth of the employees. An interactive and positive work culture leads to greater and more innovative product or service generation. Therefore it can indirectly cause positive effects on the consumers. </a:t>
            </a:r>
          </a:p>
          <a:p>
            <a:pPr lvl="0"/>
            <a:r>
              <a:rPr lang="en-GB" sz="1200" u="none" strike="noStrike" kern="1200" dirty="0">
                <a:solidFill>
                  <a:schemeClr val="tx1"/>
                </a:solidFill>
                <a:latin typeface="+mn-lt"/>
                <a:ea typeface="+mn-ea"/>
                <a:cs typeface="+mn-cs"/>
              </a:rPr>
              <a:t>To gain sustainability in positive consumer experience, the company requires greater momentum in a short time frame which would lead to its growth in medium term and a greater sustainability in long term. In order to elevate consumer experience the company needs to shift its focus from consumers to the product price position. Hence it will lead to an outcome of consistent and trusted client experience as well as hassle free shopping.  Therefore, it can be concluded that several sustainable programs can be initiated with established trademarks. To enhance consumer experience, organizations should facilitate inclusion of consumers in the awareness programs.</a:t>
            </a:r>
          </a:p>
          <a:p>
            <a:br>
              <a:rPr lang="en-GB" sz="1200" kern="1200" dirty="0">
                <a:solidFill>
                  <a:schemeClr val="tx1"/>
                </a:solidFill>
                <a:latin typeface="+mn-lt"/>
                <a:ea typeface="+mn-ea"/>
                <a:cs typeface="+mn-cs"/>
              </a:rPr>
            </a:br>
            <a:r>
              <a:rPr lang="en-GB" sz="1200" kern="1200" dirty="0">
                <a:solidFill>
                  <a:schemeClr val="tx1"/>
                </a:solidFill>
                <a:latin typeface="+mn-lt"/>
                <a:ea typeface="+mn-ea"/>
                <a:cs typeface="+mn-cs"/>
              </a:rPr>
              <a:t> </a:t>
            </a:r>
            <a:endParaRPr lang="en-GB" sz="1200" u="none" strike="noStrike" kern="1200" dirty="0">
              <a:solidFill>
                <a:schemeClr val="tx1"/>
              </a:solidFill>
              <a:latin typeface="+mn-lt"/>
              <a:ea typeface="+mn-ea"/>
              <a:cs typeface="+mn-cs"/>
            </a:endParaRPr>
          </a:p>
          <a:p>
            <a:endParaRPr lang="en-GB" b="1" dirty="0"/>
          </a:p>
        </p:txBody>
      </p:sp>
      <p:sp>
        <p:nvSpPr>
          <p:cNvPr id="4" name="Slide Number Placeholder 3"/>
          <p:cNvSpPr>
            <a:spLocks noGrp="1"/>
          </p:cNvSpPr>
          <p:nvPr>
            <p:ph type="sldNum" sz="quarter" idx="10"/>
          </p:nvPr>
        </p:nvSpPr>
        <p:spPr/>
        <p:txBody>
          <a:bodyPr/>
          <a:lstStyle/>
          <a:p>
            <a:fld id="{77FD9F27-0AAF-4642-9155-91EB0506D7DC}" type="slidenum">
              <a:rPr lang="en-GB" smtClean="0"/>
              <a:pPr/>
              <a:t>17</a:t>
            </a:fld>
            <a:endParaRPr lang="en-GB"/>
          </a:p>
        </p:txBody>
      </p:sp>
    </p:spTree>
    <p:extLst>
      <p:ext uri="{BB962C8B-B14F-4D97-AF65-F5344CB8AC3E}">
        <p14:creationId xmlns:p14="http://schemas.microsoft.com/office/powerpoint/2010/main" val="28586110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 Impact of the sustainability and ethical policies of the company upon the customer relationship management has also been effectively documented in this report.  The terms CRM, sustainability, ethics and quality are defined for developing an understanding of the effectiveness of the mentioned practices. Moreover, SWOT has been implemented for identifying the position of the company and finally recommendations are provided to the company based on the finding for increasing the effectiveness of their policies. </a:t>
            </a:r>
          </a:p>
          <a:p>
            <a:endParaRPr lang="en-GB" dirty="0"/>
          </a:p>
        </p:txBody>
      </p:sp>
      <p:sp>
        <p:nvSpPr>
          <p:cNvPr id="4" name="Slide Number Placeholder 3"/>
          <p:cNvSpPr>
            <a:spLocks noGrp="1"/>
          </p:cNvSpPr>
          <p:nvPr>
            <p:ph type="sldNum" sz="quarter" idx="10"/>
          </p:nvPr>
        </p:nvSpPr>
        <p:spPr/>
        <p:txBody>
          <a:bodyPr/>
          <a:lstStyle/>
          <a:p>
            <a:fld id="{77FD9F27-0AAF-4642-9155-91EB0506D7DC}" type="slidenum">
              <a:rPr lang="en-GB" smtClean="0"/>
              <a:pPr/>
              <a:t>18</a:t>
            </a:fld>
            <a:endParaRPr lang="en-GB"/>
          </a:p>
        </p:txBody>
      </p:sp>
    </p:spTree>
    <p:extLst>
      <p:ext uri="{BB962C8B-B14F-4D97-AF65-F5344CB8AC3E}">
        <p14:creationId xmlns:p14="http://schemas.microsoft.com/office/powerpoint/2010/main" val="7635574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96FBA65-D6BC-443B-A6F8-B0B82F56BAED}" type="datetimeFigureOut">
              <a:rPr lang="en-US" smtClean="0"/>
              <a:pPr/>
              <a:t>3/15/2020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CA1878-8915-4877-B215-B77D2F3BD67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6FBA65-D6BC-443B-A6F8-B0B82F56BAED}" type="datetimeFigureOut">
              <a:rPr lang="en-US" smtClean="0"/>
              <a:pPr/>
              <a:t>3/15/2020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CA1878-8915-4877-B215-B77D2F3BD67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6FBA65-D6BC-443B-A6F8-B0B82F56BAED}" type="datetimeFigureOut">
              <a:rPr lang="en-US" smtClean="0"/>
              <a:pPr/>
              <a:t>3/15/2020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CA1878-8915-4877-B215-B77D2F3BD67E}"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096FBA65-D6BC-443B-A6F8-B0B82F56BAED}" type="datetimeFigureOut">
              <a:rPr lang="en-US" smtClean="0"/>
              <a:pPr/>
              <a:t>3/15/2020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CA1878-8915-4877-B215-B77D2F3BD67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096FBA65-D6BC-443B-A6F8-B0B82F56BAED}" type="datetimeFigureOut">
              <a:rPr lang="en-US" smtClean="0"/>
              <a:pPr/>
              <a:t>3/15/2020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CA1878-8915-4877-B215-B77D2F3BD67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096FBA65-D6BC-443B-A6F8-B0B82F56BAED}" type="datetimeFigureOut">
              <a:rPr lang="en-US" smtClean="0"/>
              <a:pPr/>
              <a:t>3/15/2020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CA1878-8915-4877-B215-B77D2F3BD67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6FBA65-D6BC-443B-A6F8-B0B82F56BAED}" type="datetimeFigureOut">
              <a:rPr lang="en-US" smtClean="0"/>
              <a:pPr/>
              <a:t>3/15/2020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CA1878-8915-4877-B215-B77D2F3BD67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96FBA65-D6BC-443B-A6F8-B0B82F56BAED}" type="datetimeFigureOut">
              <a:rPr lang="en-US" smtClean="0"/>
              <a:pPr/>
              <a:t>3/15/2020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CA1878-8915-4877-B215-B77D2F3BD67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96FBA65-D6BC-443B-A6F8-B0B82F56BAED}" type="datetimeFigureOut">
              <a:rPr lang="en-US" smtClean="0"/>
              <a:pPr/>
              <a:t>3/15/2020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CA1878-8915-4877-B215-B77D2F3BD67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6FBA65-D6BC-443B-A6F8-B0B82F56BAED}" type="datetimeFigureOut">
              <a:rPr lang="en-US" smtClean="0"/>
              <a:pPr/>
              <a:t>3/15/2020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CA1878-8915-4877-B215-B77D2F3BD67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96FBA65-D6BC-443B-A6F8-B0B82F56BAED}" type="datetimeFigureOut">
              <a:rPr lang="en-US" smtClean="0"/>
              <a:pPr/>
              <a:t>3/15/2020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CA1878-8915-4877-B215-B77D2F3BD67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96FBA65-D6BC-443B-A6F8-B0B82F56BAED}" type="datetimeFigureOut">
              <a:rPr lang="en-US" smtClean="0"/>
              <a:pPr/>
              <a:t>3/15/2020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CA1878-8915-4877-B215-B77D2F3BD67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609600"/>
            <a:ext cx="7772400" cy="5105400"/>
          </a:xfrm>
        </p:spPr>
        <p:txBody>
          <a:bodyPr>
            <a:noAutofit/>
          </a:bodyPr>
          <a:lstStyle/>
          <a:p>
            <a:r>
              <a:rPr lang="en-GB" sz="3200" b="1" dirty="0">
                <a:latin typeface="Times New Roman" pitchFamily="18" charset="0"/>
                <a:cs typeface="Times New Roman" pitchFamily="18" charset="0"/>
              </a:rPr>
              <a:t>Understanding and Engaging in the Customer Experience (BMSW5103)</a:t>
            </a:r>
            <a:br>
              <a:rPr lang="en-GB" sz="3200" b="1" dirty="0">
                <a:latin typeface="Times New Roman" pitchFamily="18" charset="0"/>
                <a:cs typeface="Times New Roman" pitchFamily="18" charset="0"/>
              </a:rPr>
            </a:br>
            <a:br>
              <a:rPr lang="en-GB" sz="3200" b="1" dirty="0">
                <a:latin typeface="Times New Roman" pitchFamily="18" charset="0"/>
                <a:cs typeface="Times New Roman" pitchFamily="18" charset="0"/>
              </a:rPr>
            </a:br>
            <a:r>
              <a:rPr lang="en-GB" sz="3200" b="1" dirty="0">
                <a:latin typeface="Times New Roman" pitchFamily="18" charset="0"/>
                <a:cs typeface="Times New Roman" pitchFamily="18" charset="0"/>
              </a:rPr>
              <a:t>By </a:t>
            </a:r>
            <a:r>
              <a:rPr lang="en-GB" sz="3200" b="1" dirty="0" err="1">
                <a:latin typeface="Times New Roman" pitchFamily="18" charset="0"/>
                <a:cs typeface="Times New Roman" pitchFamily="18" charset="0"/>
              </a:rPr>
              <a:t>Shilpi</a:t>
            </a:r>
            <a:r>
              <a:rPr lang="en-GB" sz="3200" b="1" dirty="0">
                <a:latin typeface="Times New Roman" pitchFamily="18" charset="0"/>
                <a:cs typeface="Times New Roman" pitchFamily="18" charset="0"/>
              </a:rPr>
              <a:t> </a:t>
            </a:r>
            <a:r>
              <a:rPr lang="en-GB" sz="3200" b="1" dirty="0" err="1">
                <a:latin typeface="Times New Roman" pitchFamily="18" charset="0"/>
                <a:cs typeface="Times New Roman" pitchFamily="18" charset="0"/>
              </a:rPr>
              <a:t>Khanom</a:t>
            </a:r>
            <a:r>
              <a:rPr lang="en-GB" sz="3200" b="1" dirty="0">
                <a:latin typeface="Times New Roman" pitchFamily="18" charset="0"/>
                <a:cs typeface="Times New Roman" pitchFamily="18" charset="0"/>
              </a:rPr>
              <a:t> (1711713)</a:t>
            </a:r>
            <a:br>
              <a:rPr lang="en-GB" sz="3200" b="1" dirty="0">
                <a:latin typeface="Times New Roman" pitchFamily="18" charset="0"/>
                <a:cs typeface="Times New Roman" pitchFamily="18" charset="0"/>
              </a:rPr>
            </a:br>
            <a:br>
              <a:rPr lang="en-GB" sz="3200" b="1" dirty="0">
                <a:latin typeface="Times New Roman" pitchFamily="18" charset="0"/>
                <a:cs typeface="Times New Roman" pitchFamily="18" charset="0"/>
              </a:rPr>
            </a:br>
            <a:r>
              <a:rPr lang="en-GB" sz="3200" b="1" dirty="0">
                <a:latin typeface="Times New Roman" pitchFamily="18" charset="0"/>
                <a:cs typeface="Times New Roman" pitchFamily="18" charset="0"/>
              </a:rPr>
              <a:t>Lecturer: Dr </a:t>
            </a:r>
            <a:r>
              <a:rPr lang="en-GB" sz="3200" b="1" dirty="0" err="1">
                <a:latin typeface="Times New Roman" pitchFamily="18" charset="0"/>
                <a:cs typeface="Times New Roman" pitchFamily="18" charset="0"/>
              </a:rPr>
              <a:t>Olu</a:t>
            </a:r>
            <a:r>
              <a:rPr lang="en-GB" sz="3200" b="1" dirty="0">
                <a:latin typeface="Times New Roman" pitchFamily="18" charset="0"/>
                <a:cs typeface="Times New Roman" pitchFamily="18" charset="0"/>
              </a:rPr>
              <a:t> </a:t>
            </a:r>
            <a:r>
              <a:rPr lang="en-GB" sz="3200" b="1" dirty="0" err="1">
                <a:latin typeface="Times New Roman" pitchFamily="18" charset="0"/>
                <a:cs typeface="Times New Roman" pitchFamily="18" charset="0"/>
              </a:rPr>
              <a:t>Adegbite</a:t>
            </a:r>
            <a:endParaRPr lang="en-GB" sz="3200" dirty="0">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Times New Roman" pitchFamily="18" charset="0"/>
                <a:cs typeface="Times New Roman" pitchFamily="18" charset="0"/>
              </a:rPr>
              <a:t>Introduction </a:t>
            </a:r>
            <a:endParaRPr lang="en-GB" sz="3200"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lnSpcReduction="10000"/>
          </a:bodyPr>
          <a:lstStyle/>
          <a:p>
            <a:pPr algn="just">
              <a:lnSpc>
                <a:spcPct val="150000"/>
              </a:lnSpc>
            </a:pPr>
            <a:r>
              <a:rPr lang="en-GB" sz="2400" dirty="0">
                <a:latin typeface="Times New Roman" pitchFamily="18" charset="0"/>
                <a:cs typeface="Times New Roman" pitchFamily="18" charset="0"/>
              </a:rPr>
              <a:t>Leadership and management skills are the basic pillar that maintains the overall integrity of an organisation</a:t>
            </a:r>
          </a:p>
          <a:p>
            <a:pPr algn="just">
              <a:lnSpc>
                <a:spcPct val="150000"/>
              </a:lnSpc>
            </a:pPr>
            <a:r>
              <a:rPr lang="en-GB" sz="2400" dirty="0">
                <a:latin typeface="Times New Roman" pitchFamily="18" charset="0"/>
                <a:cs typeface="Times New Roman" pitchFamily="18" charset="0"/>
              </a:rPr>
              <a:t>Rapid changes in the business era are making the business practice competitive in nature and the business entities are facing a wide number of differentiated challenges </a:t>
            </a:r>
          </a:p>
          <a:p>
            <a:pPr algn="just">
              <a:lnSpc>
                <a:spcPct val="150000"/>
              </a:lnSpc>
            </a:pPr>
            <a:r>
              <a:rPr lang="en-GB" sz="2400" dirty="0">
                <a:latin typeface="Times New Roman" pitchFamily="18" charset="0"/>
                <a:cs typeface="Times New Roman" pitchFamily="18" charset="0"/>
              </a:rPr>
              <a:t>Organisations nowadays are focusing on their business practices and developing new management as well as leadership skills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Times New Roman" pitchFamily="18" charset="0"/>
                <a:cs typeface="Times New Roman" pitchFamily="18" charset="0"/>
              </a:rPr>
              <a:t>Customer experience of ASDA </a:t>
            </a:r>
            <a:br>
              <a:rPr lang="en-GB" sz="3200" b="1" dirty="0">
                <a:latin typeface="Times New Roman" pitchFamily="18" charset="0"/>
                <a:cs typeface="Times New Roman" pitchFamily="18" charset="0"/>
              </a:rPr>
            </a:br>
            <a:endParaRPr lang="en-GB" sz="3200" b="1" dirty="0">
              <a:latin typeface="Times New Roman" pitchFamily="18" charset="0"/>
              <a:cs typeface="Times New Roman" pitchFamily="18" charset="0"/>
            </a:endParaRPr>
          </a:p>
        </p:txBody>
      </p:sp>
      <p:sp>
        <p:nvSpPr>
          <p:cNvPr id="3" name="Content Placeholder 2"/>
          <p:cNvSpPr>
            <a:spLocks noGrp="1"/>
          </p:cNvSpPr>
          <p:nvPr>
            <p:ph idx="1"/>
          </p:nvPr>
        </p:nvSpPr>
        <p:spPr/>
        <p:txBody>
          <a:bodyPr>
            <a:noAutofit/>
          </a:bodyPr>
          <a:lstStyle/>
          <a:p>
            <a:pPr lvl="0" algn="just">
              <a:lnSpc>
                <a:spcPct val="200000"/>
              </a:lnSpc>
            </a:pPr>
            <a:r>
              <a:rPr lang="en-GB" sz="2400" b="1" i="1" dirty="0">
                <a:latin typeface="Times New Roman" pitchFamily="18" charset="0"/>
                <a:cs typeface="Times New Roman" pitchFamily="18" charset="0"/>
              </a:rPr>
              <a:t>Ethical: </a:t>
            </a:r>
            <a:r>
              <a:rPr lang="en-GB" sz="2400" dirty="0">
                <a:latin typeface="Times New Roman" pitchFamily="18" charset="0"/>
                <a:cs typeface="Times New Roman" pitchFamily="18" charset="0"/>
              </a:rPr>
              <a:t>ASDA’s chief customer officer declares that the company places the consumer at the forefront of their company policies</a:t>
            </a:r>
          </a:p>
          <a:p>
            <a:pPr algn="just">
              <a:lnSpc>
                <a:spcPct val="200000"/>
              </a:lnSpc>
            </a:pPr>
            <a:r>
              <a:rPr lang="en-GB" sz="2400" b="1" i="1" dirty="0">
                <a:latin typeface="Times New Roman" pitchFamily="18" charset="0"/>
                <a:cs typeface="Times New Roman" pitchFamily="18" charset="0"/>
              </a:rPr>
              <a:t>Sustainability: </a:t>
            </a:r>
            <a:r>
              <a:rPr lang="en-GB" sz="2400" dirty="0">
                <a:latin typeface="Times New Roman" pitchFamily="18" charset="0"/>
                <a:cs typeface="Times New Roman" pitchFamily="18" charset="0"/>
              </a:rPr>
              <a:t>The company has dedicated their efforts to reduce plastic usage by 15% within 2021 and targets to eliminate plastic usage completely by the year 2025 </a:t>
            </a:r>
            <a:endParaRPr lang="en-GB" sz="2400" i="1" dirty="0">
              <a:latin typeface="Times New Roman" pitchFamily="18" charset="0"/>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3">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Times New Roman" pitchFamily="18" charset="0"/>
                <a:cs typeface="Times New Roman" pitchFamily="18" charset="0"/>
              </a:rPr>
              <a:t>Customer experience of Sainsbury </a:t>
            </a:r>
            <a:br>
              <a:rPr lang="en-GB" sz="3200" b="1" dirty="0">
                <a:latin typeface="Times New Roman" pitchFamily="18" charset="0"/>
                <a:cs typeface="Times New Roman" pitchFamily="18" charset="0"/>
              </a:rPr>
            </a:br>
            <a:endParaRPr lang="en-GB" sz="3200" b="1"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lnSpcReduction="10000"/>
          </a:bodyPr>
          <a:lstStyle/>
          <a:p>
            <a:pPr lvl="0" algn="just">
              <a:lnSpc>
                <a:spcPct val="200000"/>
              </a:lnSpc>
            </a:pPr>
            <a:r>
              <a:rPr lang="en-GB" sz="2400" b="1" i="1" dirty="0">
                <a:latin typeface="Times New Roman" pitchFamily="18" charset="0"/>
                <a:cs typeface="Times New Roman" pitchFamily="18" charset="0"/>
              </a:rPr>
              <a:t>Ethical</a:t>
            </a:r>
            <a:r>
              <a:rPr lang="en-GB" sz="2400" b="1" dirty="0">
                <a:latin typeface="Times New Roman" pitchFamily="18" charset="0"/>
                <a:cs typeface="Times New Roman" pitchFamily="18" charset="0"/>
              </a:rPr>
              <a:t>: </a:t>
            </a:r>
            <a:r>
              <a:rPr lang="en-GB" sz="2400" dirty="0" err="1">
                <a:latin typeface="Times New Roman" pitchFamily="18" charset="0"/>
                <a:cs typeface="Times New Roman" pitchFamily="18" charset="0"/>
              </a:rPr>
              <a:t>Sainsburys</a:t>
            </a:r>
            <a:r>
              <a:rPr lang="en-GB" sz="2400" dirty="0">
                <a:latin typeface="Times New Roman" pitchFamily="18" charset="0"/>
                <a:cs typeface="Times New Roman" pitchFamily="18" charset="0"/>
              </a:rPr>
              <a:t> prioritizes their responsibilities of the company and their suppliers for the welfare of employees and consumers</a:t>
            </a:r>
          </a:p>
          <a:p>
            <a:pPr algn="just">
              <a:lnSpc>
                <a:spcPct val="200000"/>
              </a:lnSpc>
            </a:pPr>
            <a:r>
              <a:rPr lang="en-GB" sz="2400" b="1" i="1" dirty="0">
                <a:latin typeface="Times New Roman" pitchFamily="18" charset="0"/>
                <a:cs typeface="Times New Roman" pitchFamily="18" charset="0"/>
              </a:rPr>
              <a:t>Sustainability</a:t>
            </a:r>
            <a:r>
              <a:rPr lang="en-GB" sz="2400" b="1" dirty="0">
                <a:latin typeface="Times New Roman" pitchFamily="18" charset="0"/>
                <a:cs typeface="Times New Roman" pitchFamily="18" charset="0"/>
              </a:rPr>
              <a:t>: </a:t>
            </a:r>
            <a:r>
              <a:rPr lang="en-GB" sz="2400" dirty="0">
                <a:latin typeface="Times New Roman" pitchFamily="18" charset="0"/>
                <a:cs typeface="Times New Roman" pitchFamily="18" charset="0"/>
              </a:rPr>
              <a:t>ASDA believes on their team of 30 people for expertise and accountabilities are embedded across within the cultures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Times New Roman" pitchFamily="18" charset="0"/>
                <a:cs typeface="Times New Roman" pitchFamily="18" charset="0"/>
              </a:rPr>
              <a:t>Customer experience of Morrison  </a:t>
            </a:r>
            <a:br>
              <a:rPr lang="en-GB" sz="3200" b="1" dirty="0">
                <a:latin typeface="Times New Roman" pitchFamily="18" charset="0"/>
                <a:cs typeface="Times New Roman" pitchFamily="18" charset="0"/>
              </a:rPr>
            </a:br>
            <a:endParaRPr lang="en-GB" sz="3200"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lnSpcReduction="10000"/>
          </a:bodyPr>
          <a:lstStyle/>
          <a:p>
            <a:pPr lvl="0" algn="just">
              <a:lnSpc>
                <a:spcPct val="200000"/>
              </a:lnSpc>
            </a:pPr>
            <a:r>
              <a:rPr lang="en-GB" sz="2400" b="1" i="1" dirty="0">
                <a:latin typeface="Times New Roman" pitchFamily="18" charset="0"/>
                <a:cs typeface="Times New Roman" pitchFamily="18" charset="0"/>
              </a:rPr>
              <a:t>Ethical: </a:t>
            </a:r>
            <a:r>
              <a:rPr lang="en-GB" sz="2400" dirty="0" err="1">
                <a:latin typeface="Times New Roman" pitchFamily="18" charset="0"/>
                <a:cs typeface="Times New Roman" pitchFamily="18" charset="0"/>
              </a:rPr>
              <a:t>Morisson</a:t>
            </a:r>
            <a:r>
              <a:rPr lang="en-GB" sz="2400" dirty="0">
                <a:latin typeface="Times New Roman" pitchFamily="18" charset="0"/>
                <a:cs typeface="Times New Roman" pitchFamily="18" charset="0"/>
              </a:rPr>
              <a:t> claims customer services as the core heart of their deliverables and they consistently strives to innovate such the experience of the consumers and client support</a:t>
            </a:r>
          </a:p>
          <a:p>
            <a:pPr algn="just">
              <a:lnSpc>
                <a:spcPct val="200000"/>
              </a:lnSpc>
            </a:pPr>
            <a:r>
              <a:rPr lang="en-GB" sz="2400" b="1" i="1" dirty="0">
                <a:latin typeface="Times New Roman" pitchFamily="18" charset="0"/>
                <a:cs typeface="Times New Roman" pitchFamily="18" charset="0"/>
              </a:rPr>
              <a:t> Sustainability: </a:t>
            </a:r>
            <a:r>
              <a:rPr lang="en-GB" sz="2400" dirty="0">
                <a:latin typeface="Times New Roman" pitchFamily="18" charset="0"/>
                <a:cs typeface="Times New Roman" pitchFamily="18" charset="0"/>
              </a:rPr>
              <a:t>Morrison’s sustainability report exhibits recyclability of packages and reduced food wastage as the key features of their sustainability plan </a:t>
            </a:r>
          </a:p>
          <a:p>
            <a:pPr lvl="0" algn="just">
              <a:lnSpc>
                <a:spcPct val="200000"/>
              </a:lnSpc>
            </a:pPr>
            <a:endParaRPr lang="en-GB" sz="2400" i="1" dirty="0">
              <a:latin typeface="Times New Roman" pitchFamily="18" charset="0"/>
              <a:cs typeface="Times New Roman"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br>
            <a:r>
              <a:rPr lang="en-GB" sz="3600" b="1" dirty="0"/>
              <a:t>Importance of quality models and theories  </a:t>
            </a:r>
            <a:br>
              <a:rPr lang="en-US" b="1" dirty="0"/>
            </a:br>
            <a:endParaRPr lang="en-US" dirty="0"/>
          </a:p>
        </p:txBody>
      </p:sp>
      <p:sp>
        <p:nvSpPr>
          <p:cNvPr id="3" name="Content Placeholder 2"/>
          <p:cNvSpPr>
            <a:spLocks noGrp="1"/>
          </p:cNvSpPr>
          <p:nvPr>
            <p:ph idx="1"/>
          </p:nvPr>
        </p:nvSpPr>
        <p:spPr/>
        <p:txBody>
          <a:bodyPr>
            <a:normAutofit/>
          </a:bodyPr>
          <a:lstStyle/>
          <a:p>
            <a:pPr algn="just"/>
            <a:r>
              <a:rPr lang="en-GB" sz="2400" dirty="0"/>
              <a:t>It has been observed that quality models and theories are important for managing supply chain and improving product qualities in a proper manner</a:t>
            </a:r>
          </a:p>
          <a:p>
            <a:pPr algn="just"/>
            <a:r>
              <a:rPr lang="en-GB" sz="2400" dirty="0"/>
              <a:t>Besides, organisational managers and leaders can be beneficial by following leadership and quality theories in managing team work and improve employees’ personal skills as well. </a:t>
            </a:r>
          </a:p>
          <a:p>
            <a:pPr algn="just"/>
            <a:r>
              <a:rPr lang="en-GB" sz="2400" dirty="0"/>
              <a:t>Therefore, working efficiency and payoff process can be smoother by conducting quality theories within organisation. </a:t>
            </a:r>
            <a:endParaRPr lang="en-US"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Times New Roman" pitchFamily="18" charset="0"/>
                <a:cs typeface="Times New Roman" pitchFamily="18" charset="0"/>
              </a:rPr>
              <a:t>Deming’s Theory</a:t>
            </a:r>
            <a:endParaRPr lang="en-GB" sz="3200" dirty="0">
              <a:latin typeface="Times New Roman" pitchFamily="18" charset="0"/>
              <a:cs typeface="Times New Roman" pitchFamily="18" charset="0"/>
            </a:endParaRPr>
          </a:p>
        </p:txBody>
      </p:sp>
      <p:sp>
        <p:nvSpPr>
          <p:cNvPr id="3" name="Content Placeholder 2"/>
          <p:cNvSpPr>
            <a:spLocks noGrp="1"/>
          </p:cNvSpPr>
          <p:nvPr>
            <p:ph idx="1"/>
          </p:nvPr>
        </p:nvSpPr>
        <p:spPr/>
        <p:txBody>
          <a:bodyPr>
            <a:noAutofit/>
          </a:bodyPr>
          <a:lstStyle/>
          <a:p>
            <a:pPr algn="just">
              <a:lnSpc>
                <a:spcPct val="200000"/>
              </a:lnSpc>
            </a:pPr>
            <a:r>
              <a:rPr lang="en-GB" sz="2400" dirty="0">
                <a:latin typeface="Times New Roman" pitchFamily="18" charset="0"/>
                <a:cs typeface="Times New Roman" pitchFamily="18" charset="0"/>
              </a:rPr>
              <a:t>Deming’s theory of quality management relies on knowledge regarding </a:t>
            </a:r>
            <a:r>
              <a:rPr lang="en-GB" sz="2400" b="1" i="1" dirty="0">
                <a:latin typeface="Times New Roman" pitchFamily="18" charset="0"/>
                <a:cs typeface="Times New Roman" pitchFamily="18" charset="0"/>
              </a:rPr>
              <a:t>Plan-Do-Check-Act</a:t>
            </a:r>
          </a:p>
          <a:p>
            <a:pPr algn="just">
              <a:lnSpc>
                <a:spcPct val="200000"/>
              </a:lnSpc>
            </a:pPr>
            <a:r>
              <a:rPr lang="en-GB" sz="2400" dirty="0">
                <a:latin typeface="Times New Roman" pitchFamily="18" charset="0"/>
                <a:cs typeface="Times New Roman" pitchFamily="18" charset="0"/>
              </a:rPr>
              <a:t>Four components of </a:t>
            </a:r>
            <a:r>
              <a:rPr lang="en-GB" sz="2400" b="1" i="1" dirty="0">
                <a:latin typeface="Times New Roman" pitchFamily="18" charset="0"/>
                <a:cs typeface="Times New Roman" pitchFamily="18" charset="0"/>
              </a:rPr>
              <a:t>the system of profound knowledge </a:t>
            </a:r>
            <a:r>
              <a:rPr lang="en-GB" sz="2400" dirty="0">
                <a:latin typeface="Times New Roman" pitchFamily="18" charset="0"/>
                <a:cs typeface="Times New Roman" pitchFamily="18" charset="0"/>
              </a:rPr>
              <a:t>are </a:t>
            </a:r>
            <a:r>
              <a:rPr lang="en-GB" sz="2400" b="1" i="1" dirty="0">
                <a:latin typeface="Times New Roman" pitchFamily="18" charset="0"/>
                <a:cs typeface="Times New Roman" pitchFamily="18" charset="0"/>
              </a:rPr>
              <a:t>Appreciation for a system, Knowledge of variation ,Theory of Knowledge, Understanding psychology</a:t>
            </a:r>
            <a:endParaRPr lang="en-GB" sz="2400" dirty="0">
              <a:latin typeface="Times New Roman" pitchFamily="18" charset="0"/>
              <a:cs typeface="Times New Roman" pitchFamily="18" charset="0"/>
            </a:endParaRPr>
          </a:p>
          <a:p>
            <a:pPr algn="just">
              <a:lnSpc>
                <a:spcPct val="170000"/>
              </a:lnSpc>
            </a:pPr>
            <a:endParaRPr lang="en-GB" sz="2800" dirty="0">
              <a:latin typeface="Times New Roman" pitchFamily="18" charset="0"/>
              <a:cs typeface="Times New Roman"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Times New Roman" pitchFamily="18" charset="0"/>
                <a:cs typeface="Times New Roman" pitchFamily="18" charset="0"/>
              </a:rPr>
              <a:t>Joseph </a:t>
            </a:r>
            <a:r>
              <a:rPr lang="en-GB" sz="3200" b="1" dirty="0" err="1">
                <a:latin typeface="Times New Roman" pitchFamily="18" charset="0"/>
                <a:cs typeface="Times New Roman" pitchFamily="18" charset="0"/>
              </a:rPr>
              <a:t>Juran’s</a:t>
            </a:r>
            <a:r>
              <a:rPr lang="en-GB" sz="3200" b="1" dirty="0">
                <a:latin typeface="Times New Roman" pitchFamily="18" charset="0"/>
                <a:cs typeface="Times New Roman" pitchFamily="18" charset="0"/>
              </a:rPr>
              <a:t> Theory</a:t>
            </a:r>
            <a:br>
              <a:rPr lang="en-GB" sz="3200" b="1" dirty="0">
                <a:latin typeface="Times New Roman" pitchFamily="18" charset="0"/>
                <a:cs typeface="Times New Roman" pitchFamily="18" charset="0"/>
              </a:rPr>
            </a:br>
            <a:endParaRPr lang="en-GB" sz="32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914400"/>
            <a:ext cx="8229600" cy="5638800"/>
          </a:xfrm>
        </p:spPr>
        <p:txBody>
          <a:bodyPr>
            <a:noAutofit/>
          </a:bodyPr>
          <a:lstStyle/>
          <a:p>
            <a:pPr algn="just">
              <a:lnSpc>
                <a:spcPct val="200000"/>
              </a:lnSpc>
            </a:pPr>
            <a:r>
              <a:rPr lang="en-GB" sz="2400" dirty="0">
                <a:latin typeface="Times New Roman" pitchFamily="18" charset="0"/>
                <a:cs typeface="Times New Roman" pitchFamily="18" charset="0"/>
              </a:rPr>
              <a:t>The concept of “</a:t>
            </a:r>
            <a:r>
              <a:rPr lang="en-GB" sz="2400" b="1" i="1" dirty="0">
                <a:latin typeface="Times New Roman" pitchFamily="18" charset="0"/>
                <a:cs typeface="Times New Roman" pitchFamily="18" charset="0"/>
              </a:rPr>
              <a:t>Quality Trilogy '' </a:t>
            </a:r>
            <a:r>
              <a:rPr lang="en-GB" sz="2400" dirty="0">
                <a:latin typeface="Times New Roman" pitchFamily="18" charset="0"/>
                <a:cs typeface="Times New Roman" pitchFamily="18" charset="0"/>
              </a:rPr>
              <a:t>has been proposed by Joseph </a:t>
            </a:r>
            <a:r>
              <a:rPr lang="en-GB" sz="2400" dirty="0" err="1">
                <a:latin typeface="Times New Roman" pitchFamily="18" charset="0"/>
                <a:cs typeface="Times New Roman" pitchFamily="18" charset="0"/>
              </a:rPr>
              <a:t>Juran</a:t>
            </a:r>
            <a:r>
              <a:rPr lang="en-GB" sz="2400" dirty="0">
                <a:latin typeface="Times New Roman" pitchFamily="18" charset="0"/>
                <a:cs typeface="Times New Roman" pitchFamily="18" charset="0"/>
              </a:rPr>
              <a:t> and the basic concept of this theory is comprised of three parts</a:t>
            </a:r>
          </a:p>
          <a:p>
            <a:pPr algn="just">
              <a:lnSpc>
                <a:spcPct val="200000"/>
              </a:lnSpc>
            </a:pPr>
            <a:r>
              <a:rPr lang="en-GB" sz="2400" dirty="0">
                <a:latin typeface="Times New Roman" pitchFamily="18" charset="0"/>
                <a:cs typeface="Times New Roman" pitchFamily="18" charset="0"/>
              </a:rPr>
              <a:t>Quality planning, quality improvement and quality control are the parts of this theory </a:t>
            </a:r>
          </a:p>
          <a:p>
            <a:pPr algn="just">
              <a:lnSpc>
                <a:spcPct val="200000"/>
              </a:lnSpc>
            </a:pPr>
            <a:r>
              <a:rPr lang="en-GB" sz="2400" dirty="0">
                <a:latin typeface="Times New Roman" pitchFamily="18" charset="0"/>
                <a:cs typeface="Times New Roman" pitchFamily="18" charset="0"/>
              </a:rPr>
              <a:t>Customer relationship management can be effectively linked to this model as it deals with the quality production processes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Times New Roman" pitchFamily="18" charset="0"/>
                <a:cs typeface="Times New Roman" pitchFamily="18" charset="0"/>
              </a:rPr>
              <a:t>Benefits of developing a CRM</a:t>
            </a:r>
            <a:endParaRPr lang="en-GB" sz="3200"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lnSpcReduction="10000"/>
          </a:bodyPr>
          <a:lstStyle/>
          <a:p>
            <a:pPr algn="just">
              <a:lnSpc>
                <a:spcPct val="200000"/>
              </a:lnSpc>
            </a:pPr>
            <a:r>
              <a:rPr lang="en-GB" sz="2400" b="1" dirty="0">
                <a:latin typeface="Times New Roman" pitchFamily="18" charset="0"/>
                <a:cs typeface="Times New Roman" pitchFamily="18" charset="0"/>
              </a:rPr>
              <a:t>Integrated  relationship: </a:t>
            </a:r>
            <a:r>
              <a:rPr lang="en-GB" sz="2400" dirty="0">
                <a:latin typeface="Times New Roman" pitchFamily="18" charset="0"/>
                <a:cs typeface="Times New Roman" pitchFamily="18" charset="0"/>
              </a:rPr>
              <a:t>Development of CRM policies help an organisation to know their customers in an enhanced manner and thereby lead to the development of a strong relationship</a:t>
            </a:r>
          </a:p>
          <a:p>
            <a:pPr algn="just">
              <a:lnSpc>
                <a:spcPct val="200000"/>
              </a:lnSpc>
            </a:pPr>
            <a:r>
              <a:rPr lang="en-GB" sz="2400" b="1" dirty="0">
                <a:latin typeface="Times New Roman" pitchFamily="18" charset="0"/>
                <a:cs typeface="Times New Roman" pitchFamily="18" charset="0"/>
              </a:rPr>
              <a:t>Discovers new customers: </a:t>
            </a:r>
            <a:r>
              <a:rPr lang="en-GB" sz="2400" dirty="0">
                <a:latin typeface="Times New Roman" pitchFamily="18" charset="0"/>
                <a:cs typeface="Times New Roman" pitchFamily="18" charset="0"/>
              </a:rPr>
              <a:t>Customer relation management is very effective in identifying potential customers. </a:t>
            </a:r>
          </a:p>
          <a:p>
            <a:pPr algn="just">
              <a:lnSpc>
                <a:spcPct val="150000"/>
              </a:lnSpc>
            </a:pPr>
            <a:endParaRPr lang="en-GB" sz="2800" dirty="0">
              <a:latin typeface="Times New Roman" pitchFamily="18" charset="0"/>
              <a:cs typeface="Times New Roman"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Times New Roman" pitchFamily="18" charset="0"/>
                <a:cs typeface="Times New Roman" pitchFamily="18" charset="0"/>
              </a:rPr>
              <a:t>Drawbacks of CRM development </a:t>
            </a:r>
            <a:endParaRPr lang="en-GB" sz="3200"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fontScale="92500" lnSpcReduction="10000"/>
          </a:bodyPr>
          <a:lstStyle/>
          <a:p>
            <a:pPr algn="just">
              <a:lnSpc>
                <a:spcPct val="200000"/>
              </a:lnSpc>
            </a:pPr>
            <a:r>
              <a:rPr lang="en-GB" sz="2600" b="1" dirty="0">
                <a:latin typeface="Times New Roman" pitchFamily="18" charset="0"/>
                <a:cs typeface="Times New Roman" pitchFamily="18" charset="0"/>
              </a:rPr>
              <a:t>Cost: </a:t>
            </a:r>
            <a:r>
              <a:rPr lang="en-GB" sz="2600" dirty="0">
                <a:latin typeface="Times New Roman" pitchFamily="18" charset="0"/>
                <a:cs typeface="Times New Roman" pitchFamily="18" charset="0"/>
              </a:rPr>
              <a:t>Increment of cost is one of the greatest challenges faced by an organisation during the time of development of CRM</a:t>
            </a:r>
          </a:p>
          <a:p>
            <a:pPr algn="just">
              <a:lnSpc>
                <a:spcPct val="200000"/>
              </a:lnSpc>
            </a:pPr>
            <a:r>
              <a:rPr lang="en-GB" sz="2600" b="1" dirty="0">
                <a:latin typeface="Times New Roman" pitchFamily="18" charset="0"/>
                <a:cs typeface="Times New Roman" pitchFamily="18" charset="0"/>
              </a:rPr>
              <a:t>Training: </a:t>
            </a:r>
            <a:r>
              <a:rPr lang="en-GB" sz="2600" dirty="0">
                <a:latin typeface="Times New Roman" pitchFamily="18" charset="0"/>
                <a:cs typeface="Times New Roman" pitchFamily="18" charset="0"/>
              </a:rPr>
              <a:t>Training of employees is another great challenge that is encountered</a:t>
            </a:r>
          </a:p>
          <a:p>
            <a:pPr algn="just">
              <a:lnSpc>
                <a:spcPct val="200000"/>
              </a:lnSpc>
            </a:pPr>
            <a:r>
              <a:rPr lang="en-GB" sz="2600" b="1" dirty="0">
                <a:latin typeface="Times New Roman" pitchFamily="18" charset="0"/>
                <a:cs typeface="Times New Roman" pitchFamily="18" charset="0"/>
              </a:rPr>
              <a:t>Scope clarity: </a:t>
            </a:r>
            <a:r>
              <a:rPr lang="en-GB" sz="2600" dirty="0">
                <a:latin typeface="Times New Roman" pitchFamily="18" charset="0"/>
                <a:cs typeface="Times New Roman" pitchFamily="18" charset="0"/>
              </a:rPr>
              <a:t>Lack of integrating effort can ruin the structure of an organisation at the time of CRM implementation </a:t>
            </a:r>
          </a:p>
          <a:p>
            <a:pPr algn="just">
              <a:lnSpc>
                <a:spcPct val="150000"/>
              </a:lnSpc>
            </a:pPr>
            <a:endParaRPr lang="en-GB" sz="2800" dirty="0">
              <a:latin typeface="Times New Roman" pitchFamily="18" charset="0"/>
              <a:cs typeface="Times New Roman"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b="1" dirty="0">
                <a:latin typeface="Times New Roman" pitchFamily="18" charset="0"/>
                <a:cs typeface="Times New Roman" pitchFamily="18" charset="0"/>
              </a:rPr>
              <a:t>Impact of ethical and sustainability policies on CRM in ASDA</a:t>
            </a:r>
            <a:br>
              <a:rPr lang="en-GB" sz="3200" b="1" dirty="0">
                <a:latin typeface="Times New Roman" pitchFamily="18" charset="0"/>
                <a:cs typeface="Times New Roman" pitchFamily="18" charset="0"/>
              </a:rPr>
            </a:br>
            <a:endParaRPr lang="en-GB" sz="32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600200"/>
            <a:ext cx="8229600" cy="4953000"/>
          </a:xfrm>
        </p:spPr>
        <p:txBody>
          <a:bodyPr>
            <a:normAutofit fontScale="92500" lnSpcReduction="20000"/>
          </a:bodyPr>
          <a:lstStyle/>
          <a:p>
            <a:pPr algn="just">
              <a:lnSpc>
                <a:spcPct val="200000"/>
              </a:lnSpc>
            </a:pPr>
            <a:r>
              <a:rPr lang="en-GB" sz="2600" b="1" dirty="0">
                <a:latin typeface="Times New Roman" pitchFamily="18" charset="0"/>
                <a:cs typeface="Times New Roman" pitchFamily="18" charset="0"/>
              </a:rPr>
              <a:t>People: </a:t>
            </a:r>
            <a:r>
              <a:rPr lang="en-GB" sz="2600" dirty="0">
                <a:latin typeface="Times New Roman" pitchFamily="18" charset="0"/>
                <a:cs typeface="Times New Roman" pitchFamily="18" charset="0"/>
              </a:rPr>
              <a:t>ASDA has acted widely based on developing equal pay in their company</a:t>
            </a:r>
          </a:p>
          <a:p>
            <a:pPr algn="just">
              <a:lnSpc>
                <a:spcPct val="200000"/>
              </a:lnSpc>
            </a:pPr>
            <a:r>
              <a:rPr lang="en-GB" sz="2600" b="1" dirty="0">
                <a:latin typeface="Times New Roman" pitchFamily="18" charset="0"/>
                <a:cs typeface="Times New Roman" pitchFamily="18" charset="0"/>
              </a:rPr>
              <a:t>Environment: </a:t>
            </a:r>
            <a:r>
              <a:rPr lang="en-GB" sz="2600" dirty="0">
                <a:latin typeface="Times New Roman" pitchFamily="18" charset="0"/>
                <a:cs typeface="Times New Roman" pitchFamily="18" charset="0"/>
              </a:rPr>
              <a:t>The information stated by the department of ASDA viewed 16,706 tons of palm used being engaged in the development of ASDA products </a:t>
            </a:r>
          </a:p>
          <a:p>
            <a:pPr algn="just">
              <a:lnSpc>
                <a:spcPct val="200000"/>
              </a:lnSpc>
            </a:pPr>
            <a:r>
              <a:rPr lang="en-GB" sz="2600" b="1" dirty="0">
                <a:latin typeface="Times New Roman" pitchFamily="18" charset="0"/>
                <a:cs typeface="Times New Roman" pitchFamily="18" charset="0"/>
              </a:rPr>
              <a:t>Politics;</a:t>
            </a:r>
            <a:r>
              <a:rPr lang="en-GB" sz="2600" dirty="0">
                <a:latin typeface="Times New Roman" pitchFamily="18" charset="0"/>
                <a:cs typeface="Times New Roman" pitchFamily="18" charset="0"/>
              </a:rPr>
              <a:t> The December 2019 view of Ethical consumer has been viewed as one of the lobbying activity</a:t>
            </a:r>
          </a:p>
          <a:p>
            <a:pPr algn="just">
              <a:lnSpc>
                <a:spcPct val="150000"/>
              </a:lnSpc>
            </a:pPr>
            <a:endParaRPr lang="en-GB" sz="2800" dirty="0">
              <a:latin typeface="Times New Roman" pitchFamily="18" charset="0"/>
              <a:cs typeface="Times New Roman" pitchFamily="18"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Times New Roman" pitchFamily="18" charset="0"/>
                <a:cs typeface="Times New Roman" pitchFamily="18" charset="0"/>
              </a:rPr>
              <a:t>Engagement of ASDA and stakeholders</a:t>
            </a:r>
            <a:br>
              <a:rPr lang="en-GB" sz="3200" b="1" dirty="0">
                <a:latin typeface="Times New Roman" pitchFamily="18" charset="0"/>
                <a:cs typeface="Times New Roman" pitchFamily="18" charset="0"/>
              </a:rPr>
            </a:br>
            <a:endParaRPr lang="en-GB" sz="3200" dirty="0">
              <a:latin typeface="Times New Roman" pitchFamily="18" charset="0"/>
              <a:cs typeface="Times New Roman" pitchFamily="18" charset="0"/>
            </a:endParaRPr>
          </a:p>
        </p:txBody>
      </p:sp>
      <p:sp>
        <p:nvSpPr>
          <p:cNvPr id="3" name="Content Placeholder 2"/>
          <p:cNvSpPr>
            <a:spLocks noGrp="1"/>
          </p:cNvSpPr>
          <p:nvPr>
            <p:ph idx="1"/>
          </p:nvPr>
        </p:nvSpPr>
        <p:spPr>
          <a:xfrm>
            <a:off x="533400" y="1143000"/>
            <a:ext cx="8229600" cy="4525963"/>
          </a:xfrm>
        </p:spPr>
        <p:txBody>
          <a:bodyPr>
            <a:noAutofit/>
          </a:bodyPr>
          <a:lstStyle/>
          <a:p>
            <a:pPr algn="just">
              <a:lnSpc>
                <a:spcPct val="200000"/>
              </a:lnSpc>
            </a:pPr>
            <a:r>
              <a:rPr lang="en-GB" sz="2400" dirty="0">
                <a:latin typeface="Times New Roman" pitchFamily="18" charset="0"/>
                <a:cs typeface="Times New Roman" pitchFamily="18" charset="0"/>
              </a:rPr>
              <a:t>The customer engagement policies of ASDA’s retailing sector </a:t>
            </a:r>
          </a:p>
          <a:p>
            <a:pPr algn="just">
              <a:lnSpc>
                <a:spcPct val="200000"/>
              </a:lnSpc>
            </a:pPr>
            <a:r>
              <a:rPr lang="en-GB" sz="2400" dirty="0">
                <a:latin typeface="Times New Roman" pitchFamily="18" charset="0"/>
                <a:cs typeface="Times New Roman" pitchFamily="18" charset="0"/>
              </a:rPr>
              <a:t>To develop their CRM policies with the implementation of physical as well as digital interventions</a:t>
            </a:r>
          </a:p>
          <a:p>
            <a:pPr algn="just">
              <a:lnSpc>
                <a:spcPct val="200000"/>
              </a:lnSpc>
            </a:pPr>
            <a:r>
              <a:rPr lang="en-GB" sz="2400" dirty="0">
                <a:latin typeface="Times New Roman" pitchFamily="18" charset="0"/>
                <a:cs typeface="Times New Roman" pitchFamily="18" charset="0"/>
              </a:rPr>
              <a:t>These CRM policies will help the organisation to increase their customer base by the creation of cross sectional channels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Times New Roman" pitchFamily="18" charset="0"/>
                <a:cs typeface="Times New Roman" pitchFamily="18" charset="0"/>
              </a:rPr>
              <a:t>SWOT analysis</a:t>
            </a:r>
            <a:endParaRPr lang="en-GB" sz="3200" dirty="0">
              <a:latin typeface="Times New Roman" pitchFamily="18" charset="0"/>
              <a:cs typeface="Times New Roman" pitchFamily="18" charset="0"/>
            </a:endParaRPr>
          </a:p>
        </p:txBody>
      </p:sp>
      <p:sp>
        <p:nvSpPr>
          <p:cNvPr id="3" name="Content Placeholder 2"/>
          <p:cNvSpPr>
            <a:spLocks noGrp="1"/>
          </p:cNvSpPr>
          <p:nvPr>
            <p:ph idx="1"/>
          </p:nvPr>
        </p:nvSpPr>
        <p:spPr>
          <a:xfrm>
            <a:off x="533400" y="1447800"/>
            <a:ext cx="8229600" cy="4953000"/>
          </a:xfrm>
        </p:spPr>
        <p:txBody>
          <a:bodyPr>
            <a:noAutofit/>
          </a:bodyPr>
          <a:lstStyle/>
          <a:p>
            <a:pPr lvl="0" algn="just">
              <a:lnSpc>
                <a:spcPct val="200000"/>
              </a:lnSpc>
              <a:buNone/>
            </a:pPr>
            <a:r>
              <a:rPr lang="en-GB" sz="2400" b="1" dirty="0"/>
              <a:t>Strength</a:t>
            </a:r>
          </a:p>
          <a:p>
            <a:pPr lvl="0" algn="just">
              <a:lnSpc>
                <a:spcPct val="200000"/>
              </a:lnSpc>
            </a:pPr>
            <a:r>
              <a:rPr lang="en-GB" sz="2400" b="1" dirty="0"/>
              <a:t> </a:t>
            </a:r>
            <a:r>
              <a:rPr lang="en-GB" sz="2400" dirty="0"/>
              <a:t>The “</a:t>
            </a:r>
            <a:r>
              <a:rPr lang="en-GB" sz="2400" b="1" i="1" dirty="0"/>
              <a:t>Customer first approach</a:t>
            </a:r>
            <a:r>
              <a:rPr lang="en-GB" sz="2400" dirty="0"/>
              <a:t>” of the company </a:t>
            </a:r>
          </a:p>
          <a:p>
            <a:pPr lvl="0" algn="just">
              <a:lnSpc>
                <a:spcPct val="200000"/>
              </a:lnSpc>
            </a:pPr>
            <a:r>
              <a:rPr lang="en-GB" sz="2400" dirty="0"/>
              <a:t>Plastic reduction initiatives</a:t>
            </a:r>
          </a:p>
          <a:p>
            <a:pPr algn="just">
              <a:lnSpc>
                <a:spcPct val="200000"/>
              </a:lnSpc>
              <a:buNone/>
            </a:pPr>
            <a:r>
              <a:rPr lang="en-GB" sz="2400" b="1" dirty="0"/>
              <a:t>Weakness</a:t>
            </a:r>
          </a:p>
          <a:p>
            <a:pPr lvl="0" algn="just">
              <a:lnSpc>
                <a:spcPct val="200000"/>
              </a:lnSpc>
            </a:pPr>
            <a:r>
              <a:rPr lang="en-GB" sz="2400" dirty="0"/>
              <a:t>Gaps in </a:t>
            </a:r>
            <a:r>
              <a:rPr lang="en-GB" sz="2400" dirty="0" err="1"/>
              <a:t>labeling</a:t>
            </a:r>
            <a:r>
              <a:rPr lang="en-GB" sz="2400" dirty="0"/>
              <a:t> of processed products leading </a:t>
            </a:r>
          </a:p>
          <a:p>
            <a:pPr lvl="0" algn="just">
              <a:lnSpc>
                <a:spcPct val="200000"/>
              </a:lnSpc>
            </a:pPr>
            <a:r>
              <a:rPr lang="en-GB" sz="2400" dirty="0"/>
              <a:t>Breach of transparency caused by the misleading practices</a:t>
            </a:r>
          </a:p>
          <a:p>
            <a:pPr algn="just">
              <a:lnSpc>
                <a:spcPct val="150000"/>
              </a:lnSpc>
              <a:buNone/>
            </a:pPr>
            <a:endParaRPr lang="en-GB" sz="2800" dirty="0"/>
          </a:p>
          <a:p>
            <a:pPr algn="just">
              <a:lnSpc>
                <a:spcPct val="150000"/>
              </a:lnSpc>
            </a:pPr>
            <a:endParaRPr lang="en-GB" sz="2800" dirty="0"/>
          </a:p>
          <a:p>
            <a:pPr algn="just">
              <a:lnSpc>
                <a:spcPct val="150000"/>
              </a:lnSpc>
            </a:pPr>
            <a:endParaRPr lang="en-GB" sz="28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b="1" dirty="0"/>
              <a:t>Linking the theory to measure CRM</a:t>
            </a:r>
            <a:br>
              <a:rPr lang="en-US" dirty="0"/>
            </a:br>
            <a:endParaRPr lang="en-US" dirty="0"/>
          </a:p>
        </p:txBody>
      </p:sp>
      <p:sp>
        <p:nvSpPr>
          <p:cNvPr id="3" name="Content Placeholder 2"/>
          <p:cNvSpPr>
            <a:spLocks noGrp="1"/>
          </p:cNvSpPr>
          <p:nvPr>
            <p:ph idx="1"/>
          </p:nvPr>
        </p:nvSpPr>
        <p:spPr/>
        <p:txBody>
          <a:bodyPr>
            <a:normAutofit fontScale="70000" lnSpcReduction="20000"/>
          </a:bodyPr>
          <a:lstStyle/>
          <a:p>
            <a:pPr algn="just">
              <a:lnSpc>
                <a:spcPct val="170000"/>
              </a:lnSpc>
            </a:pPr>
            <a:r>
              <a:rPr lang="en-GB" sz="2800" dirty="0"/>
              <a:t>This theory can measure the functions of CRM with the implementation of developed concept of quality trilogy. </a:t>
            </a:r>
          </a:p>
          <a:p>
            <a:pPr algn="just">
              <a:lnSpc>
                <a:spcPct val="170000"/>
              </a:lnSpc>
            </a:pPr>
            <a:r>
              <a:rPr lang="en-GB" sz="2800" dirty="0"/>
              <a:t>Quality trilogy will facilitate the process of an organisation by meeting the needs of customers through the process of quality improvement</a:t>
            </a:r>
          </a:p>
          <a:p>
            <a:pPr algn="just">
              <a:lnSpc>
                <a:spcPct val="170000"/>
              </a:lnSpc>
            </a:pPr>
            <a:r>
              <a:rPr lang="en-GB" sz="2800" dirty="0"/>
              <a:t>It has been observed that customer relationship and experiences can be developed by following another theory such as Joseph </a:t>
            </a:r>
            <a:r>
              <a:rPr lang="en-GB" sz="2800" dirty="0" err="1"/>
              <a:t>Juran’s</a:t>
            </a:r>
            <a:r>
              <a:rPr lang="en-GB" sz="2800" dirty="0"/>
              <a:t> theory that delivers quality planning and improvement of organisational structure.  </a:t>
            </a:r>
            <a:endParaRPr lang="en-US" sz="2800" dirty="0"/>
          </a:p>
          <a:p>
            <a:pPr algn="just"/>
            <a:endParaRPr lang="en-US" sz="2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Linking the theory to improve CRM</a:t>
            </a:r>
            <a:endParaRPr lang="en-US" sz="3200" dirty="0"/>
          </a:p>
        </p:txBody>
      </p:sp>
      <p:sp>
        <p:nvSpPr>
          <p:cNvPr id="3" name="Content Placeholder 2"/>
          <p:cNvSpPr>
            <a:spLocks noGrp="1"/>
          </p:cNvSpPr>
          <p:nvPr>
            <p:ph idx="1"/>
          </p:nvPr>
        </p:nvSpPr>
        <p:spPr>
          <a:xfrm>
            <a:off x="457200" y="1600200"/>
            <a:ext cx="8229600" cy="5105400"/>
          </a:xfrm>
        </p:spPr>
        <p:txBody>
          <a:bodyPr>
            <a:noAutofit/>
          </a:bodyPr>
          <a:lstStyle/>
          <a:p>
            <a:pPr algn="just">
              <a:lnSpc>
                <a:spcPct val="200000"/>
              </a:lnSpc>
            </a:pPr>
            <a:r>
              <a:rPr lang="en-GB" sz="2400" dirty="0"/>
              <a:t>The above-mentioned theory can be used by the managers of different organisations for increasing the effectiveness of their organisational performance by improving customer relationship management</a:t>
            </a:r>
          </a:p>
          <a:p>
            <a:pPr algn="just">
              <a:lnSpc>
                <a:spcPct val="200000"/>
              </a:lnSpc>
            </a:pPr>
            <a:r>
              <a:rPr lang="en-GB" sz="2400" dirty="0"/>
              <a:t>By following Deming’s theory, the concerned organisation is able to improve their customer relationship and productivity quality in an appropriate manner.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44562"/>
          </a:xfrm>
        </p:spPr>
        <p:txBody>
          <a:bodyPr>
            <a:normAutofit/>
          </a:bodyPr>
          <a:lstStyle/>
          <a:p>
            <a:r>
              <a:rPr lang="en-GB" sz="3200" b="1" dirty="0">
                <a:latin typeface="Times New Roman" pitchFamily="18" charset="0"/>
                <a:cs typeface="Times New Roman" pitchFamily="18" charset="0"/>
              </a:rPr>
              <a:t>SWOT analysis</a:t>
            </a:r>
            <a:endParaRPr lang="en-GB" sz="3200" dirty="0"/>
          </a:p>
        </p:txBody>
      </p:sp>
      <p:sp>
        <p:nvSpPr>
          <p:cNvPr id="3" name="Content Placeholder 2"/>
          <p:cNvSpPr>
            <a:spLocks noGrp="1"/>
          </p:cNvSpPr>
          <p:nvPr>
            <p:ph idx="1"/>
          </p:nvPr>
        </p:nvSpPr>
        <p:spPr>
          <a:xfrm>
            <a:off x="457200" y="1295400"/>
            <a:ext cx="8229600" cy="4525963"/>
          </a:xfrm>
        </p:spPr>
        <p:txBody>
          <a:bodyPr>
            <a:noAutofit/>
          </a:bodyPr>
          <a:lstStyle/>
          <a:p>
            <a:pPr algn="just">
              <a:lnSpc>
                <a:spcPct val="160000"/>
              </a:lnSpc>
              <a:buNone/>
            </a:pPr>
            <a:r>
              <a:rPr lang="en-GB" sz="2400" b="1" dirty="0"/>
              <a:t>Opportunities </a:t>
            </a:r>
            <a:endParaRPr lang="en-GB" sz="2400" dirty="0"/>
          </a:p>
          <a:p>
            <a:pPr lvl="0" algn="just">
              <a:lnSpc>
                <a:spcPct val="160000"/>
              </a:lnSpc>
            </a:pPr>
            <a:r>
              <a:rPr lang="en-GB" sz="2400" dirty="0"/>
              <a:t>Increased acceptance of innovative products by the consumers</a:t>
            </a:r>
          </a:p>
          <a:p>
            <a:pPr algn="just">
              <a:lnSpc>
                <a:spcPct val="160000"/>
              </a:lnSpc>
            </a:pPr>
            <a:r>
              <a:rPr lang="en-GB" sz="2400" b="1" dirty="0"/>
              <a:t>Threats</a:t>
            </a:r>
          </a:p>
          <a:p>
            <a:pPr algn="just">
              <a:lnSpc>
                <a:spcPct val="160000"/>
              </a:lnSpc>
            </a:pPr>
            <a:r>
              <a:rPr lang="en-GB" sz="2400" dirty="0"/>
              <a:t>Increased number of companies emerging as competitors with ethical and social responsibilities and regulations</a:t>
            </a:r>
          </a:p>
          <a:p>
            <a:pPr lvl="0" algn="just">
              <a:lnSpc>
                <a:spcPct val="160000"/>
              </a:lnSpc>
              <a:buNone/>
            </a:pPr>
            <a:endParaRPr lang="en-GB" sz="2800" dirty="0"/>
          </a:p>
          <a:p>
            <a:pPr algn="just">
              <a:lnSpc>
                <a:spcPct val="160000"/>
              </a:lnSpc>
            </a:pPr>
            <a:endParaRPr lang="en-GB" sz="2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Times New Roman" pitchFamily="18" charset="0"/>
                <a:cs typeface="Times New Roman" pitchFamily="18" charset="0"/>
              </a:rPr>
              <a:t>Recommendation</a:t>
            </a:r>
            <a:endParaRPr lang="en-GB" sz="3200"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algn="just">
              <a:lnSpc>
                <a:spcPct val="200000"/>
              </a:lnSpc>
            </a:pPr>
            <a:r>
              <a:rPr lang="en-GB" sz="2400" dirty="0"/>
              <a:t>There is a need for the implementation of ethical code of conduct on the companies across the world instead of focusing only on the UK suppliers</a:t>
            </a:r>
          </a:p>
          <a:p>
            <a:pPr algn="just">
              <a:lnSpc>
                <a:spcPct val="200000"/>
              </a:lnSpc>
            </a:pPr>
            <a:r>
              <a:rPr lang="en-GB" sz="2400" dirty="0"/>
              <a:t>ASDA have been highly efficient at generating various alternatives that facilitated positive consumer experience</a:t>
            </a:r>
            <a:r>
              <a:rPr lang="en-GB" sz="2600" dirty="0"/>
              <a:t>. </a:t>
            </a:r>
          </a:p>
          <a:p>
            <a:pPr algn="just">
              <a:lnSpc>
                <a:spcPct val="150000"/>
              </a:lnSpc>
            </a:pP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Times New Roman" pitchFamily="18" charset="0"/>
                <a:cs typeface="Times New Roman" pitchFamily="18" charset="0"/>
              </a:rPr>
              <a:t>Conclusion </a:t>
            </a:r>
            <a:br>
              <a:rPr lang="en-GB" sz="3200" b="1" dirty="0">
                <a:latin typeface="Times New Roman" pitchFamily="18" charset="0"/>
                <a:cs typeface="Times New Roman" pitchFamily="18" charset="0"/>
              </a:rPr>
            </a:br>
            <a:endParaRPr lang="en-GB" sz="3200"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pPr algn="just">
              <a:lnSpc>
                <a:spcPct val="200000"/>
              </a:lnSpc>
            </a:pPr>
            <a:r>
              <a:rPr lang="en-GB" sz="2400" dirty="0">
                <a:latin typeface="Times New Roman" pitchFamily="18" charset="0"/>
                <a:cs typeface="Times New Roman" pitchFamily="18" charset="0"/>
              </a:rPr>
              <a:t>This report has successfully investigated and evaluated the customer experiences of the company named ASDA</a:t>
            </a:r>
          </a:p>
          <a:p>
            <a:pPr algn="just">
              <a:lnSpc>
                <a:spcPct val="200000"/>
              </a:lnSpc>
            </a:pPr>
            <a:r>
              <a:rPr lang="en-GB" sz="2400" dirty="0">
                <a:latin typeface="Times New Roman" pitchFamily="18" charset="0"/>
                <a:cs typeface="Times New Roman" pitchFamily="18" charset="0"/>
              </a:rPr>
              <a:t>A critical literature review has been prepared herewith the report and different quality control models are taken under consideration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latin typeface="Times New Roman" pitchFamily="18" charset="0"/>
                <a:cs typeface="Times New Roman" pitchFamily="18" charset="0"/>
              </a:rPr>
              <a:t>Reference List </a:t>
            </a:r>
            <a:br>
              <a:rPr lang="en-GB" sz="3200" b="1" dirty="0">
                <a:latin typeface="Times New Roman" pitchFamily="18" charset="0"/>
                <a:cs typeface="Times New Roman" pitchFamily="18" charset="0"/>
              </a:rPr>
            </a:br>
            <a:endParaRPr lang="en-GB" sz="3200" dirty="0">
              <a:latin typeface="Times New Roman" pitchFamily="18" charset="0"/>
              <a:cs typeface="Times New Roman" pitchFamily="18" charset="0"/>
            </a:endParaRPr>
          </a:p>
        </p:txBody>
      </p:sp>
      <p:sp>
        <p:nvSpPr>
          <p:cNvPr id="3" name="Content Placeholder 2"/>
          <p:cNvSpPr>
            <a:spLocks noGrp="1"/>
          </p:cNvSpPr>
          <p:nvPr>
            <p:ph idx="1"/>
          </p:nvPr>
        </p:nvSpPr>
        <p:spPr>
          <a:xfrm>
            <a:off x="457200" y="1143000"/>
            <a:ext cx="8229600" cy="4983163"/>
          </a:xfrm>
        </p:spPr>
        <p:txBody>
          <a:bodyPr>
            <a:normAutofit fontScale="25000" lnSpcReduction="20000"/>
          </a:bodyPr>
          <a:lstStyle/>
          <a:p>
            <a:pPr>
              <a:buNone/>
            </a:pPr>
            <a:r>
              <a:rPr lang="en-GB" dirty="0"/>
              <a:t>About </a:t>
            </a:r>
            <a:r>
              <a:rPr lang="en-GB" dirty="0" err="1"/>
              <a:t>Sainsburys</a:t>
            </a:r>
            <a:r>
              <a:rPr lang="en-GB" dirty="0"/>
              <a:t> (2020) Sustainability report 2018 Available at:    https://www.about.sainsburys.co.uk/~/media/Files/S/Sainsburys/documents/making-a-difference/Sustainability_Update_2018.pdf [accessed on 20th January, 2020]</a:t>
            </a:r>
          </a:p>
          <a:p>
            <a:pPr>
              <a:buNone/>
            </a:pPr>
            <a:r>
              <a:rPr lang="en-GB" dirty="0" err="1"/>
              <a:t>About.sainsburys</a:t>
            </a:r>
            <a:r>
              <a:rPr lang="en-GB" dirty="0"/>
              <a:t> (2020) Supplier Policy on Ethical Trade – Sainsbury’s Brand Available at:   https://www.about.sainsburys.co.uk/~/media/Files/S/Sainsburys/documents/making-a-difference/SP003%20Supplier%20Policy%20on%20Ethical%20Trade_External.pdf [accessed on 20th January, 2020]</a:t>
            </a:r>
          </a:p>
          <a:p>
            <a:pPr>
              <a:buNone/>
            </a:pPr>
            <a:r>
              <a:rPr lang="en-GB" dirty="0"/>
              <a:t>ASDA (2020) Our Focus Available at: https://www.asda.com/creating-change-for-better/better-planet [accessed on 20th January, 2020]</a:t>
            </a:r>
          </a:p>
          <a:p>
            <a:pPr>
              <a:buNone/>
            </a:pPr>
            <a:r>
              <a:rPr lang="en-GB" dirty="0"/>
              <a:t>asda.com (2020) </a:t>
            </a:r>
            <a:r>
              <a:rPr lang="en-GB" i="1" dirty="0"/>
              <a:t>Home page, </a:t>
            </a:r>
            <a:r>
              <a:rPr lang="en-GB" dirty="0"/>
              <a:t>Available at: https://www.asda.com/creating-change-for-better/better-planet [Accessed on: 20th January, 2020]</a:t>
            </a:r>
          </a:p>
          <a:p>
            <a:pPr>
              <a:buNone/>
            </a:pPr>
            <a:r>
              <a:rPr lang="en-GB" dirty="0"/>
              <a:t>asdatech.com (2020), </a:t>
            </a:r>
            <a:r>
              <a:rPr lang="en-GB" i="1" dirty="0"/>
              <a:t>Quality Management,</a:t>
            </a:r>
            <a:r>
              <a:rPr lang="en-GB" dirty="0"/>
              <a:t> Available at: </a:t>
            </a:r>
            <a:r>
              <a:rPr lang="en-GB" i="1" dirty="0"/>
              <a:t> </a:t>
            </a:r>
            <a:r>
              <a:rPr lang="en-GB" dirty="0"/>
              <a:t>https://www.asdatech.com/aboutuss.php?id=45 [Accessed on: 20th January, 2020]</a:t>
            </a:r>
          </a:p>
          <a:p>
            <a:pPr>
              <a:buNone/>
            </a:pPr>
            <a:r>
              <a:rPr lang="en-GB" dirty="0"/>
              <a:t>AULIANA, L., ALEXANDRI, M.B. and ARIFIANTI, R., 2019. CUSTOMER RELATIONSHIP MANAGEMENT (CRM) IN SMALL MEDIUM ENTERPRISESOF CREATIVE INDUSTRIES IN INDONESIA. </a:t>
            </a:r>
            <a:r>
              <a:rPr lang="en-GB" i="1" dirty="0"/>
              <a:t>Journal of Financial Economics</a:t>
            </a:r>
            <a:r>
              <a:rPr lang="en-GB" dirty="0"/>
              <a:t>, </a:t>
            </a:r>
            <a:r>
              <a:rPr lang="en-GB" i="1" dirty="0"/>
              <a:t>1</a:t>
            </a:r>
            <a:r>
              <a:rPr lang="en-GB" dirty="0"/>
              <a:t>(1), pp.71-80.</a:t>
            </a:r>
          </a:p>
          <a:p>
            <a:pPr>
              <a:buNone/>
            </a:pPr>
            <a:r>
              <a:rPr lang="en-GB" dirty="0"/>
              <a:t>Baker, B., 2018. Project Quality Management Practice &amp; Theory. </a:t>
            </a:r>
            <a:r>
              <a:rPr lang="en-GB" i="1" dirty="0"/>
              <a:t>American Journal of Management</a:t>
            </a:r>
            <a:r>
              <a:rPr lang="en-GB" dirty="0"/>
              <a:t>, </a:t>
            </a:r>
            <a:r>
              <a:rPr lang="en-GB" i="1" dirty="0"/>
              <a:t>18</a:t>
            </a:r>
            <a:r>
              <a:rPr lang="en-GB" dirty="0"/>
              <a:t>(3).</a:t>
            </a:r>
          </a:p>
          <a:p>
            <a:pPr>
              <a:buNone/>
            </a:pPr>
            <a:r>
              <a:rPr lang="en-GB" dirty="0" err="1"/>
              <a:t>Bbc</a:t>
            </a:r>
            <a:r>
              <a:rPr lang="en-GB" dirty="0"/>
              <a:t> (2020) </a:t>
            </a:r>
            <a:r>
              <a:rPr lang="en-GB" dirty="0" err="1"/>
              <a:t>Asda</a:t>
            </a:r>
            <a:r>
              <a:rPr lang="en-GB" dirty="0"/>
              <a:t> trials refills at 'sustainability store' Available at:  https://www.bbc.com/news/business-51132164 [accessed on 20th January, 2020]</a:t>
            </a:r>
          </a:p>
          <a:p>
            <a:pPr>
              <a:buNone/>
            </a:pPr>
            <a:r>
              <a:rPr lang="en-GB" dirty="0" err="1"/>
              <a:t>Bhat</a:t>
            </a:r>
            <a:r>
              <a:rPr lang="en-GB" dirty="0"/>
              <a:t>, S.A. and </a:t>
            </a:r>
            <a:r>
              <a:rPr lang="en-GB" dirty="0" err="1"/>
              <a:t>Darzi</a:t>
            </a:r>
            <a:r>
              <a:rPr lang="en-GB" dirty="0"/>
              <a:t>, M.A., 2016. Customer relationship management. </a:t>
            </a:r>
            <a:r>
              <a:rPr lang="en-GB" i="1" dirty="0"/>
              <a:t>International Journal of Bank Marketing</a:t>
            </a:r>
            <a:r>
              <a:rPr lang="en-GB" dirty="0"/>
              <a:t>.</a:t>
            </a:r>
          </a:p>
          <a:p>
            <a:pPr>
              <a:buNone/>
            </a:pPr>
            <a:r>
              <a:rPr lang="en-GB" dirty="0" err="1"/>
              <a:t>Campaignlive</a:t>
            </a:r>
            <a:r>
              <a:rPr lang="en-GB" dirty="0"/>
              <a:t>  (2020) </a:t>
            </a:r>
            <a:r>
              <a:rPr lang="en-GB" dirty="0" err="1"/>
              <a:t>Morrisons</a:t>
            </a:r>
            <a:r>
              <a:rPr lang="en-GB" dirty="0"/>
              <a:t> records best Christmas in seven years after customer experience focus Available at:   https://www.campaignlive.co.uk/article/morrisons-records-best-christmas-seven-years-customer-experience-focus/1420250 [accessed on 20th January, 2020]</a:t>
            </a:r>
          </a:p>
          <a:p>
            <a:pPr>
              <a:buNone/>
            </a:pPr>
            <a:r>
              <a:rPr lang="en-GB" dirty="0" err="1"/>
              <a:t>Carrión</a:t>
            </a:r>
            <a:r>
              <a:rPr lang="en-GB" dirty="0"/>
              <a:t> </a:t>
            </a:r>
            <a:r>
              <a:rPr lang="en-GB" dirty="0" err="1"/>
              <a:t>García</a:t>
            </a:r>
            <a:r>
              <a:rPr lang="en-GB" dirty="0"/>
              <a:t>, A., </a:t>
            </a:r>
            <a:r>
              <a:rPr lang="en-GB" dirty="0" err="1"/>
              <a:t>Grisales</a:t>
            </a:r>
            <a:r>
              <a:rPr lang="en-GB" dirty="0"/>
              <a:t> Del Rio, A.M. and </a:t>
            </a:r>
            <a:r>
              <a:rPr lang="en-GB" dirty="0" err="1"/>
              <a:t>Papic</a:t>
            </a:r>
            <a:r>
              <a:rPr lang="en-GB" dirty="0"/>
              <a:t>, L., 2017. Deming s chain reaction revisited. </a:t>
            </a:r>
            <a:r>
              <a:rPr lang="en-GB" i="1" dirty="0"/>
              <a:t>International Journal of Productivity and Quality Management</a:t>
            </a:r>
            <a:r>
              <a:rPr lang="en-GB" dirty="0"/>
              <a:t>, </a:t>
            </a:r>
            <a:r>
              <a:rPr lang="en-GB" i="1" dirty="0"/>
              <a:t>21</a:t>
            </a:r>
            <a:r>
              <a:rPr lang="en-GB" dirty="0"/>
              <a:t>(2), pp.264-271.</a:t>
            </a:r>
          </a:p>
          <a:p>
            <a:pPr>
              <a:buNone/>
            </a:pPr>
            <a:r>
              <a:rPr lang="en-GB" dirty="0" err="1"/>
              <a:t>Corporate.asda</a:t>
            </a:r>
            <a:r>
              <a:rPr lang="en-GB" dirty="0"/>
              <a:t>  (2020) Available at:  https://corporate.asda.com/article/putting-customers-first-in-our-communications [accessed on 20th January, 2020)</a:t>
            </a:r>
          </a:p>
          <a:p>
            <a:pPr>
              <a:buNone/>
            </a:pPr>
            <a:r>
              <a:rPr lang="en-GB" dirty="0"/>
              <a:t>Crick, J.M., 2017. The Drivers, Benefits, and Drawbacks to a Customer Value-Oriented Dominant Logic: A Dynamic Managerial Capability Perspective, An Abstract. In </a:t>
            </a:r>
            <a:r>
              <a:rPr lang="en-GB" i="1" dirty="0"/>
              <a:t>Creating Marketing Magic and Innovative Future Marketing Trends</a:t>
            </a:r>
            <a:r>
              <a:rPr lang="en-GB" dirty="0"/>
              <a:t> (pp. 687-688). Springer, Cham.</a:t>
            </a:r>
          </a:p>
          <a:p>
            <a:pPr>
              <a:buNone/>
            </a:pPr>
            <a:r>
              <a:rPr lang="en-GB" dirty="0"/>
              <a:t>decisionmarketing.co.uk (2020) </a:t>
            </a:r>
            <a:r>
              <a:rPr lang="en-GB" i="1" dirty="0" err="1"/>
              <a:t>Asda</a:t>
            </a:r>
            <a:r>
              <a:rPr lang="en-GB" i="1" dirty="0"/>
              <a:t> agency shake-up to boost customer engagement</a:t>
            </a:r>
            <a:r>
              <a:rPr lang="en-GB" dirty="0"/>
              <a:t>, Available at: https://www.decisionmarketing.co.uk/news/asda-agency-shake-up-to-boost-customer-engagement [Accessed on: 20th January, 2020]</a:t>
            </a:r>
          </a:p>
          <a:p>
            <a:pPr>
              <a:buNone/>
            </a:pPr>
            <a:r>
              <a:rPr lang="en-GB" dirty="0" err="1"/>
              <a:t>Dewnarain</a:t>
            </a:r>
            <a:r>
              <a:rPr lang="en-GB" dirty="0"/>
              <a:t>, S., </a:t>
            </a:r>
            <a:r>
              <a:rPr lang="en-GB" dirty="0" err="1"/>
              <a:t>Ramkissoon</a:t>
            </a:r>
            <a:r>
              <a:rPr lang="en-GB" dirty="0"/>
              <a:t>, H. and </a:t>
            </a:r>
            <a:r>
              <a:rPr lang="en-GB" dirty="0" err="1"/>
              <a:t>Mavondo</a:t>
            </a:r>
            <a:r>
              <a:rPr lang="en-GB" dirty="0"/>
              <a:t>, F., 2019. Social customer relationship management: An integrated conceptual framework. </a:t>
            </a:r>
            <a:r>
              <a:rPr lang="en-GB" i="1" dirty="0"/>
              <a:t>Journal of Hospitality Marketing &amp; Management</a:t>
            </a:r>
            <a:r>
              <a:rPr lang="en-GB" dirty="0"/>
              <a:t>, </a:t>
            </a:r>
            <a:r>
              <a:rPr lang="en-GB" i="1" dirty="0"/>
              <a:t>28</a:t>
            </a:r>
            <a:r>
              <a:rPr lang="en-GB" dirty="0"/>
              <a:t>(2), pp.172-188.</a:t>
            </a:r>
          </a:p>
          <a:p>
            <a:pPr>
              <a:buNone/>
            </a:pPr>
            <a:r>
              <a:rPr lang="en-GB" dirty="0"/>
              <a:t>Ethical consumer (2020) ASDA group Ltd. Available at: https://www.ethicalconsumer.org/company-profile/asda-group-ltd [accessed on 20th January, 2020)</a:t>
            </a:r>
          </a:p>
          <a:p>
            <a:pPr>
              <a:buNone/>
            </a:pPr>
            <a:r>
              <a:rPr lang="en-GB" dirty="0" err="1"/>
              <a:t>ethicalconsumer</a:t>
            </a:r>
            <a:r>
              <a:rPr lang="en-GB" dirty="0"/>
              <a:t>  (2020) ASDA Group lit. Available at: https://www.ethicalconsumer.org/company-profile/asda-group-ltd [accessed on 20th January, 2020)</a:t>
            </a:r>
          </a:p>
          <a:p>
            <a:pPr>
              <a:buNone/>
            </a:pPr>
            <a:r>
              <a:rPr lang="en-GB" dirty="0"/>
              <a:t>FCRN (2020) Sainsbury's launches 20 by 20 sustainability plan Available at:   https://www.fcrn.org.uk/research-library/sainsburys-launches-20-20-sustainability-plan [accessed on 20th January, 2020]</a:t>
            </a:r>
          </a:p>
          <a:p>
            <a:pPr>
              <a:buNone/>
            </a:pPr>
            <a:r>
              <a:rPr lang="en-GB" dirty="0"/>
              <a:t>Ferrell, O.C., 2016. A framework for understanding organizational ethics. In </a:t>
            </a:r>
            <a:r>
              <a:rPr lang="en-GB" i="1" dirty="0"/>
              <a:t>Business ethics: New challenges for business schools and corporate leaders</a:t>
            </a:r>
            <a:r>
              <a:rPr lang="en-GB" dirty="0"/>
              <a:t> (pp. 15-29). </a:t>
            </a:r>
            <a:r>
              <a:rPr lang="en-GB" dirty="0" err="1"/>
              <a:t>Routledge</a:t>
            </a:r>
            <a:r>
              <a:rPr lang="en-GB" dirty="0"/>
              <a:t>.</a:t>
            </a:r>
          </a:p>
          <a:p>
            <a:pPr>
              <a:buNone/>
            </a:pPr>
            <a:r>
              <a:rPr lang="en-GB" dirty="0" err="1"/>
              <a:t>Haislip</a:t>
            </a:r>
            <a:r>
              <a:rPr lang="en-GB" dirty="0"/>
              <a:t>, J.Z. and Richardson, V.J., 2017. The effect of Customer Relationship Management systems on firm performance. </a:t>
            </a:r>
            <a:r>
              <a:rPr lang="en-GB" i="1" dirty="0"/>
              <a:t>Int. J. Accounting Inf. Systems</a:t>
            </a:r>
            <a:r>
              <a:rPr lang="en-GB" dirty="0"/>
              <a:t>, </a:t>
            </a:r>
            <a:r>
              <a:rPr lang="en-GB" i="1" dirty="0"/>
              <a:t>27</a:t>
            </a:r>
            <a:r>
              <a:rPr lang="en-GB" dirty="0"/>
              <a:t>, pp.16-29.</a:t>
            </a:r>
          </a:p>
          <a:p>
            <a:pPr>
              <a:buNone/>
            </a:pPr>
            <a:r>
              <a:rPr lang="en-GB" dirty="0"/>
              <a:t>Harper, H., 2018. </a:t>
            </a:r>
            <a:r>
              <a:rPr lang="en-GB" i="1" dirty="0"/>
              <a:t>Management in Further Education: theory and practice</a:t>
            </a:r>
            <a:r>
              <a:rPr lang="en-GB" dirty="0"/>
              <a:t>. </a:t>
            </a:r>
            <a:r>
              <a:rPr lang="en-GB" dirty="0" err="1"/>
              <a:t>Routledge</a:t>
            </a:r>
            <a:r>
              <a:rPr lang="en-GB" dirty="0"/>
              <a:t>.</a:t>
            </a:r>
          </a:p>
          <a:p>
            <a:pPr>
              <a:buNone/>
            </a:pPr>
            <a:r>
              <a:rPr lang="en-GB" dirty="0" err="1"/>
              <a:t>Havadtöi</a:t>
            </a:r>
            <a:r>
              <a:rPr lang="en-GB" dirty="0"/>
              <a:t>, C. and Moldovan, L., 2019. </a:t>
            </a:r>
            <a:r>
              <a:rPr lang="en-GB" dirty="0" err="1"/>
              <a:t>Sinthesis</a:t>
            </a:r>
            <a:r>
              <a:rPr lang="en-GB" dirty="0"/>
              <a:t> on Theories of Quality Management with Application in Wiring Industry. </a:t>
            </a:r>
            <a:r>
              <a:rPr lang="en-GB" i="1" dirty="0" err="1"/>
              <a:t>Acta</a:t>
            </a:r>
            <a:r>
              <a:rPr lang="en-GB" i="1" dirty="0"/>
              <a:t> </a:t>
            </a:r>
            <a:r>
              <a:rPr lang="en-GB" i="1" dirty="0" err="1"/>
              <a:t>Marisiensis</a:t>
            </a:r>
            <a:r>
              <a:rPr lang="en-GB" i="1" dirty="0"/>
              <a:t>. </a:t>
            </a:r>
            <a:r>
              <a:rPr lang="en-GB" i="1" dirty="0" err="1"/>
              <a:t>Seria</a:t>
            </a:r>
            <a:r>
              <a:rPr lang="en-GB" i="1" dirty="0"/>
              <a:t> </a:t>
            </a:r>
            <a:r>
              <a:rPr lang="en-GB" i="1" dirty="0" err="1"/>
              <a:t>Technologica</a:t>
            </a:r>
            <a:r>
              <a:rPr lang="en-GB" dirty="0"/>
              <a:t>, </a:t>
            </a:r>
            <a:r>
              <a:rPr lang="en-GB" i="1" dirty="0"/>
              <a:t>16</a:t>
            </a:r>
            <a:r>
              <a:rPr lang="en-GB" dirty="0"/>
              <a:t>(1), pp.34-38.</a:t>
            </a:r>
          </a:p>
          <a:p>
            <a:pPr>
              <a:buNone/>
            </a:pPr>
            <a:r>
              <a:rPr lang="en-GB" dirty="0" err="1"/>
              <a:t>Langabeer</a:t>
            </a:r>
            <a:r>
              <a:rPr lang="en-GB" dirty="0"/>
              <a:t>, J., 2018. Quality and Quality Management. In Performance Improvement in Hospitals and Health Systems (pp. 3-17). Productivity Press.</a:t>
            </a:r>
          </a:p>
          <a:p>
            <a:pPr>
              <a:buNone/>
            </a:pPr>
            <a:r>
              <a:rPr lang="en-GB" dirty="0"/>
              <a:t>Lau, P.Y.Y., Tong, J.L.T., Lien, B.Y.H., Hsu, Y.C. and Chong, C.L., 2017. Ethical work climate, employee commitment and proactive customer service performance: Test of the mediating effects of organizational politics. </a:t>
            </a:r>
            <a:r>
              <a:rPr lang="en-GB" i="1" dirty="0"/>
              <a:t>Journal of Retailing and Consumer Services</a:t>
            </a:r>
            <a:r>
              <a:rPr lang="en-GB" dirty="0"/>
              <a:t>, </a:t>
            </a:r>
            <a:r>
              <a:rPr lang="en-GB" i="1" dirty="0"/>
              <a:t>35</a:t>
            </a:r>
            <a:r>
              <a:rPr lang="en-GB" dirty="0"/>
              <a:t>, pp.20-26.</a:t>
            </a:r>
          </a:p>
          <a:p>
            <a:pPr>
              <a:buNone/>
            </a:pPr>
            <a:r>
              <a:rPr lang="en-GB" dirty="0" err="1"/>
              <a:t>Madhovi</a:t>
            </a:r>
            <a:r>
              <a:rPr lang="en-GB" dirty="0"/>
              <a:t>, P.G. and </a:t>
            </a:r>
            <a:r>
              <a:rPr lang="en-GB" dirty="0" err="1"/>
              <a:t>Dhliwayo</a:t>
            </a:r>
            <a:r>
              <a:rPr lang="en-GB" dirty="0"/>
              <a:t>, S., 2017. The relationship between Customer Relationship Management (CRM) and performance in the hotel industry. </a:t>
            </a:r>
            <a:r>
              <a:rPr lang="en-GB" i="1" dirty="0"/>
              <a:t>African Journal of Hospitality, Tourism and Leisure</a:t>
            </a:r>
            <a:r>
              <a:rPr lang="en-GB" dirty="0"/>
              <a:t>, </a:t>
            </a:r>
            <a:r>
              <a:rPr lang="en-GB" i="1" dirty="0"/>
              <a:t>6</a:t>
            </a:r>
            <a:r>
              <a:rPr lang="en-GB" dirty="0"/>
              <a:t>(1), pp.1-13.</a:t>
            </a:r>
          </a:p>
          <a:p>
            <a:pPr>
              <a:buNone/>
            </a:pPr>
            <a:r>
              <a:rPr lang="en-GB" dirty="0"/>
              <a:t>Morrison Utility Services (2020) </a:t>
            </a:r>
            <a:r>
              <a:rPr lang="en-GB" b="1" dirty="0"/>
              <a:t>Our customer service approach</a:t>
            </a:r>
            <a:r>
              <a:rPr lang="en-GB" dirty="0"/>
              <a:t> Available at:  https://www.morrisonus.com/customer-experience/ [accessed on 20th January, 2020]</a:t>
            </a:r>
          </a:p>
          <a:p>
            <a:pPr>
              <a:buNone/>
            </a:pPr>
            <a:r>
              <a:rPr lang="en-GB" dirty="0" err="1"/>
              <a:t>Morrisons</a:t>
            </a:r>
            <a:r>
              <a:rPr lang="en-GB" dirty="0"/>
              <a:t>-corporate (2020) Ethical trading policies Available at: https://www.morrisons-corporate.com/globalassets/corporatesite/corporate-responsibility/ethical-trading/morrisons-ethical-trading-policy-1.pdf [accessed on 20th January, 2020]</a:t>
            </a:r>
          </a:p>
          <a:p>
            <a:pPr>
              <a:buNone/>
            </a:pPr>
            <a:r>
              <a:rPr lang="en-GB" dirty="0" err="1"/>
              <a:t>Neyestani</a:t>
            </a:r>
            <a:r>
              <a:rPr lang="en-GB" dirty="0"/>
              <a:t>, B., 2017. Principles and Contributions of Total Quality </a:t>
            </a:r>
            <a:r>
              <a:rPr lang="en-GB" dirty="0" err="1"/>
              <a:t>Mangement</a:t>
            </a:r>
            <a:r>
              <a:rPr lang="en-GB" dirty="0"/>
              <a:t> (TQM) Gurus on Business Quality Improvement. </a:t>
            </a:r>
            <a:r>
              <a:rPr lang="en-GB" i="1" dirty="0"/>
              <a:t>Available at SSRN 2950981</a:t>
            </a:r>
            <a:r>
              <a:rPr lang="en-GB" dirty="0"/>
              <a:t>.</a:t>
            </a:r>
          </a:p>
          <a:p>
            <a:pPr>
              <a:buNone/>
            </a:pPr>
            <a:r>
              <a:rPr lang="en-GB" dirty="0" err="1"/>
              <a:t>Onyango</a:t>
            </a:r>
            <a:r>
              <a:rPr lang="en-GB" dirty="0"/>
              <a:t>, L. and </a:t>
            </a:r>
            <a:r>
              <a:rPr lang="en-GB" dirty="0" err="1"/>
              <a:t>Katuse</a:t>
            </a:r>
            <a:r>
              <a:rPr lang="en-GB" dirty="0"/>
              <a:t>, P [accessed on 20th January, 2020]</a:t>
            </a:r>
          </a:p>
          <a:p>
            <a:pPr>
              <a:buNone/>
            </a:pPr>
            <a:r>
              <a:rPr lang="en-GB" dirty="0"/>
              <a:t>Tseng, S.M., 2016. Knowledge management capability, customer relationship management, and service quality. </a:t>
            </a:r>
            <a:r>
              <a:rPr lang="en-GB" i="1" dirty="0"/>
              <a:t>Journal of enterprise information management</a:t>
            </a:r>
            <a:r>
              <a:rPr lang="en-GB" dirty="0"/>
              <a:t>.</a:t>
            </a:r>
          </a:p>
          <a:p>
            <a:pPr>
              <a:buNone/>
            </a:pP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2"/>
          <a:srcRect/>
          <a:stretch>
            <a:fillRect/>
          </a:stretch>
        </p:blipFill>
        <p:spPr bwMode="auto">
          <a:xfrm>
            <a:off x="609600" y="381000"/>
            <a:ext cx="8210715" cy="5943600"/>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1">
      <a:majorFont>
        <a:latin typeface="Times New Roman"/>
        <a:ea typeface=""/>
        <a:cs typeface=""/>
      </a:majorFont>
      <a:minorFont>
        <a:latin typeface="Times New Roman"/>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63</TotalTime>
  <Words>4157</Words>
  <Application>Microsoft Office PowerPoint</Application>
  <PresentationFormat>On-screen Show (4:3)</PresentationFormat>
  <Paragraphs>183</Paragraphs>
  <Slides>20</Slides>
  <Notes>18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Times New Roman</vt:lpstr>
      <vt:lpstr>Office Theme</vt:lpstr>
      <vt:lpstr>Understanding and Engaging in the Customer Experience (BMSW5103)  By Shilpi Khanom (1711713)  Lecturer: Dr Olu Adegbite</vt:lpstr>
      <vt:lpstr>Introduction </vt:lpstr>
      <vt:lpstr>Customer experience of ASDA  </vt:lpstr>
      <vt:lpstr>Customer experience of Sainsbury  </vt:lpstr>
      <vt:lpstr>Customer experience of Morrison   </vt:lpstr>
      <vt:lpstr> Importance of quality models and theories   </vt:lpstr>
      <vt:lpstr>Deming’s Theory</vt:lpstr>
      <vt:lpstr>Joseph Juran’s Theory </vt:lpstr>
      <vt:lpstr>Benefits of developing a CRM</vt:lpstr>
      <vt:lpstr>Drawbacks of CRM development </vt:lpstr>
      <vt:lpstr>Impact of ethical and sustainability policies on CRM in ASDA </vt:lpstr>
      <vt:lpstr>Engagement of ASDA and stakeholders </vt:lpstr>
      <vt:lpstr>SWOT analysis</vt:lpstr>
      <vt:lpstr>Linking the theory to measure CRM </vt:lpstr>
      <vt:lpstr>Linking the theory to improve CRM</vt:lpstr>
      <vt:lpstr>SWOT analysis</vt:lpstr>
      <vt:lpstr>Recommendation</vt:lpstr>
      <vt:lpstr>Conclusion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MANAGEMENT – SKILLS FOR THE WORKPLACE</dc:title>
  <dc:creator>NIGHT USER</dc:creator>
  <cp:lastModifiedBy>jannah ahmed</cp:lastModifiedBy>
  <cp:revision>15</cp:revision>
  <dcterms:created xsi:type="dcterms:W3CDTF">2020-02-21T22:23:50Z</dcterms:created>
  <dcterms:modified xsi:type="dcterms:W3CDTF">2020-03-15T21:55:27Z</dcterms:modified>
</cp:coreProperties>
</file>