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2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7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0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A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90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'[Chart in Microsoft PowerPoint]Sheet1'!$A$2</c:f>
              <c:strCache>
                <c:ptCount val="1"/>
                <c:pt idx="0">
                  <c:v>2017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'[Chart in Microsoft PowerPoint]Sheet1'!$B$1:$K$1</c:f>
              <c:strCache>
                <c:ptCount val="10"/>
                <c:pt idx="0">
                  <c:v>Gross Profit</c:v>
                </c:pt>
                <c:pt idx="1">
                  <c:v>Net Profit</c:v>
                </c:pt>
                <c:pt idx="2">
                  <c:v>ROCE</c:v>
                </c:pt>
                <c:pt idx="3">
                  <c:v>Total Assets Turnover</c:v>
                </c:pt>
                <c:pt idx="4">
                  <c:v>Working Capital Turnover</c:v>
                </c:pt>
                <c:pt idx="5">
                  <c:v>Current Ratio</c:v>
                </c:pt>
                <c:pt idx="6">
                  <c:v>Debtor Days</c:v>
                </c:pt>
                <c:pt idx="7">
                  <c:v>Creditor Days</c:v>
                </c:pt>
                <c:pt idx="8">
                  <c:v>Debt Ratio</c:v>
                </c:pt>
                <c:pt idx="9">
                  <c:v>Interest Cover</c:v>
                </c:pt>
              </c:strCache>
            </c:strRef>
          </c:cat>
          <c:val>
            <c:numRef>
              <c:f>'[Chart in Microsoft PowerPoint]Sheet1'!$B$2:$K$2</c:f>
              <c:numCache>
                <c:formatCode>General</c:formatCode>
                <c:ptCount val="10"/>
                <c:pt idx="0">
                  <c:v>23.3</c:v>
                </c:pt>
                <c:pt idx="1">
                  <c:v>6.92</c:v>
                </c:pt>
                <c:pt idx="2">
                  <c:v>23.58</c:v>
                </c:pt>
                <c:pt idx="3">
                  <c:v>3.35</c:v>
                </c:pt>
                <c:pt idx="4">
                  <c:v>9.15</c:v>
                </c:pt>
                <c:pt idx="5">
                  <c:v>2.15</c:v>
                </c:pt>
                <c:pt idx="6">
                  <c:v>26.32</c:v>
                </c:pt>
                <c:pt idx="7">
                  <c:v>37.06</c:v>
                </c:pt>
                <c:pt idx="8">
                  <c:v>0.28000000000000003</c:v>
                </c:pt>
                <c:pt idx="9">
                  <c:v>63.3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C3D-48AE-AA94-477CC6ED7FB7}"/>
            </c:ext>
          </c:extLst>
        </c:ser>
        <c:ser>
          <c:idx val="1"/>
          <c:order val="1"/>
          <c:tx>
            <c:strRef>
              <c:f>'[Chart in Microsoft PowerPoint]Sheet1'!$A$3</c:f>
              <c:strCache>
                <c:ptCount val="1"/>
                <c:pt idx="0">
                  <c:v>2018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'[Chart in Microsoft PowerPoint]Sheet1'!$B$1:$K$1</c:f>
              <c:strCache>
                <c:ptCount val="10"/>
                <c:pt idx="0">
                  <c:v>Gross Profit</c:v>
                </c:pt>
                <c:pt idx="1">
                  <c:v>Net Profit</c:v>
                </c:pt>
                <c:pt idx="2">
                  <c:v>ROCE</c:v>
                </c:pt>
                <c:pt idx="3">
                  <c:v>Total Assets Turnover</c:v>
                </c:pt>
                <c:pt idx="4">
                  <c:v>Working Capital Turnover</c:v>
                </c:pt>
                <c:pt idx="5">
                  <c:v>Current Ratio</c:v>
                </c:pt>
                <c:pt idx="6">
                  <c:v>Debtor Days</c:v>
                </c:pt>
                <c:pt idx="7">
                  <c:v>Creditor Days</c:v>
                </c:pt>
                <c:pt idx="8">
                  <c:v>Debt Ratio</c:v>
                </c:pt>
                <c:pt idx="9">
                  <c:v>Interest Cover</c:v>
                </c:pt>
              </c:strCache>
            </c:strRef>
          </c:cat>
          <c:val>
            <c:numRef>
              <c:f>'[Chart in Microsoft PowerPoint]Sheet1'!$B$3:$K$3</c:f>
              <c:numCache>
                <c:formatCode>General</c:formatCode>
                <c:ptCount val="10"/>
                <c:pt idx="0">
                  <c:v>19.47</c:v>
                </c:pt>
                <c:pt idx="1">
                  <c:v>3.23</c:v>
                </c:pt>
                <c:pt idx="2">
                  <c:v>10.48</c:v>
                </c:pt>
                <c:pt idx="3">
                  <c:v>3.15</c:v>
                </c:pt>
                <c:pt idx="4">
                  <c:v>7.52</c:v>
                </c:pt>
                <c:pt idx="5">
                  <c:v>2.4300000000000002</c:v>
                </c:pt>
                <c:pt idx="6">
                  <c:v>33.43</c:v>
                </c:pt>
                <c:pt idx="7">
                  <c:v>32.71</c:v>
                </c:pt>
                <c:pt idx="8">
                  <c:v>0.27</c:v>
                </c:pt>
                <c:pt idx="9">
                  <c:v>35.1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C3D-48AE-AA94-477CC6ED7FB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382865032"/>
        <c:axId val="382859456"/>
      </c:barChart>
      <c:catAx>
        <c:axId val="38286503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2859456"/>
        <c:crosses val="autoZero"/>
        <c:auto val="1"/>
        <c:lblAlgn val="ctr"/>
        <c:lblOffset val="100"/>
        <c:noMultiLvlLbl val="0"/>
      </c:catAx>
      <c:valAx>
        <c:axId val="382859456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8286503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21T14:18:20.870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21T14:18:20.870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21T14:18:20.870" idx="1">
    <p:pos x="7680" y="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jpg"/><Relationship Id="rId5" Type="http://schemas.openxmlformats.org/officeDocument/2006/relationships/image" Target="../media/image5.jp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image" Target="../media/image3.jpg"/><Relationship Id="rId5" Type="http://schemas.openxmlformats.org/officeDocument/2006/relationships/image" Target="../media/image5.jp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B432F4-5FDB-4518-9272-2F3934AC6AA2}" type="doc">
      <dgm:prSet loTypeId="urn:microsoft.com/office/officeart/2018/2/layout/IconVerticalSolidList" loCatId="icon" qsTypeId="urn:microsoft.com/office/officeart/2005/8/quickstyle/simple4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33A646-2062-4841-AF18-847B074C671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Profitability</a:t>
          </a:r>
          <a:endParaRPr lang="en-US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DB4A5689-BD48-4D3D-8017-D1E3C49B0DDB}" type="parTrans" cxnId="{56ADA02B-9055-4F39-B74D-2D556F11DDB6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1397C75F-5FD8-4120-9A24-A246D042942B}" type="sibTrans" cxnId="{56ADA02B-9055-4F39-B74D-2D556F11DDB6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14BC708E-A0A1-4102-88E4-E75128B4E51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Liquidity</a:t>
          </a:r>
          <a:endParaRPr lang="en-US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CF221EFF-354A-47A9-A498-1F0BBF01ECB8}" type="parTrans" cxnId="{EB9839C5-F324-41C4-8950-5284E09FB71E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7519C821-85FB-4CA3-BEB5-E4BFBC529B83}" type="sibTrans" cxnId="{EB9839C5-F324-41C4-8950-5284E09FB71E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C6D21269-399B-4BA2-8621-C7B9DA1E1B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Gearing</a:t>
          </a:r>
          <a:endParaRPr lang="en-US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AA3929B3-1058-4240-AD5D-9518D4976567}" type="parTrans" cxnId="{E4AD895B-72A4-4A6B-A7F4-C77A53EC51BC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C79B0F2C-DDB4-44EB-89F7-717146B88B10}" type="sibTrans" cxnId="{E4AD895B-72A4-4A6B-A7F4-C77A53EC51BC}">
      <dgm:prSet/>
      <dgm:spPr/>
      <dgm:t>
        <a:bodyPr/>
        <a:lstStyle/>
        <a:p>
          <a:endParaRPr lang="en-US" noProof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gm:t>
    </dgm:pt>
    <dgm:pt modelId="{D40A0249-41A7-44A6-A657-361E8C18FD42}" type="pres">
      <dgm:prSet presAssocID="{E1B432F4-5FDB-4518-9272-2F3934AC6AA2}" presName="root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D1F47A2-8F6C-4C7F-B3B3-2100C986DE32}" type="pres">
      <dgm:prSet presAssocID="{B633A646-2062-4841-AF18-847B074C6716}" presName="compNode" presStyleCnt="0"/>
      <dgm:spPr/>
    </dgm:pt>
    <dgm:pt modelId="{EC4D957C-BFAC-446D-9573-48333BEC34E6}" type="pres">
      <dgm:prSet presAssocID="{B633A646-2062-4841-AF18-847B074C6716}" presName="bgRect" presStyleLbl="bgShp" presStyleIdx="0" presStyleCnt="3"/>
      <dgm:spPr>
        <a:prstGeom prst="rect">
          <a:avLst/>
        </a:prstGeom>
        <a:solidFill>
          <a:schemeClr val="tx1">
            <a:alpha val="70000"/>
          </a:schemeClr>
        </a:solidFill>
      </dgm:spPr>
    </dgm:pt>
    <dgm:pt modelId="{BE6B2CCF-B717-4C6F-9115-44EF0ECE6018}" type="pres">
      <dgm:prSet presAssocID="{B633A646-2062-4841-AF18-847B074C6716}" presName="iconRect" presStyleLbl="node1" presStyleIdx="0" presStyleCnt="3" custScaleX="75132" custScaleY="7513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0" r="-30000"/>
          </a:stretch>
        </a:blipFill>
        <a:ln>
          <a:noFill/>
        </a:ln>
      </dgm:spPr>
      <dgm:t>
        <a:bodyPr/>
        <a:lstStyle/>
        <a:p>
          <a:endParaRPr lang="en-US"/>
        </a:p>
      </dgm:t>
      <dgm:extLst/>
    </dgm:pt>
    <dgm:pt modelId="{95420642-092B-41B9-94FA-E0EC36F9AF7E}" type="pres">
      <dgm:prSet presAssocID="{B633A646-2062-4841-AF18-847B074C6716}" presName="spaceRect" presStyleCnt="0"/>
      <dgm:spPr/>
    </dgm:pt>
    <dgm:pt modelId="{C95AF6F0-F4DA-48FE-85EB-61ADFB42AA13}" type="pres">
      <dgm:prSet presAssocID="{B633A646-2062-4841-AF18-847B074C6716}" presName="parTx" presStyleLbl="revTx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51DD96AA-8DD7-4B07-A561-5C9B41ACFA3C}" type="pres">
      <dgm:prSet presAssocID="{1397C75F-5FD8-4120-9A24-A246D042942B}" presName="sibTrans" presStyleCnt="0"/>
      <dgm:spPr/>
    </dgm:pt>
    <dgm:pt modelId="{38E06421-A6BB-4D10-8565-2812C2C5C6B3}" type="pres">
      <dgm:prSet presAssocID="{14BC708E-A0A1-4102-88E4-E75128B4E51E}" presName="compNode" presStyleCnt="0"/>
      <dgm:spPr/>
    </dgm:pt>
    <dgm:pt modelId="{79919C57-A32A-40F6-B106-B4E0CE644E4C}" type="pres">
      <dgm:prSet presAssocID="{14BC708E-A0A1-4102-88E4-E75128B4E51E}" presName="bgRect" presStyleLbl="bgShp" presStyleIdx="1" presStyleCnt="3"/>
      <dgm:spPr>
        <a:xfrm>
          <a:off x="0" y="1760029"/>
          <a:ext cx="5607050" cy="1407541"/>
        </a:xfrm>
        <a:prstGeom prst="rect">
          <a:avLst/>
        </a:prstGeom>
        <a:solidFill>
          <a:srgbClr val="000000">
            <a:alpha val="70000"/>
          </a:srgbClr>
        </a:solidFill>
        <a:ln>
          <a:noFill/>
        </a:ln>
        <a:effectLst/>
      </dgm:spPr>
    </dgm:pt>
    <dgm:pt modelId="{99FDF55F-B3E9-423D-AD21-A6446C5D7455}" type="pres">
      <dgm:prSet presAssocID="{14BC708E-A0A1-4102-88E4-E75128B4E51E}" presName="iconRect" presStyleLbl="node1" presStyleIdx="1" presStyleCnt="3" custScaleX="75132" custScaleY="75132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98BD5F1-E6F1-491F-A8EE-6A9AD649521E}" type="pres">
      <dgm:prSet presAssocID="{14BC708E-A0A1-4102-88E4-E75128B4E51E}" presName="spaceRect" presStyleCnt="0"/>
      <dgm:spPr/>
    </dgm:pt>
    <dgm:pt modelId="{80F6AD63-74FB-40E4-9D40-4178AFD87F60}" type="pres">
      <dgm:prSet presAssocID="{14BC708E-A0A1-4102-88E4-E75128B4E51E}" presName="parTx" presStyleLbl="revTx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  <dgm:pt modelId="{1375F890-B8F8-4966-ABCD-B672FD4512B7}" type="pres">
      <dgm:prSet presAssocID="{7519C821-85FB-4CA3-BEB5-E4BFBC529B83}" presName="sibTrans" presStyleCnt="0"/>
      <dgm:spPr/>
    </dgm:pt>
    <dgm:pt modelId="{9887B295-B446-4B8E-AEA4-76754DE9DD89}" type="pres">
      <dgm:prSet presAssocID="{C6D21269-399B-4BA2-8621-C7B9DA1E1B8F}" presName="compNode" presStyleCnt="0"/>
      <dgm:spPr/>
    </dgm:pt>
    <dgm:pt modelId="{436A8B1C-2D30-44BB-9150-7099503C8960}" type="pres">
      <dgm:prSet presAssocID="{C6D21269-399B-4BA2-8621-C7B9DA1E1B8F}" presName="bgRect" presStyleLbl="bgShp" presStyleIdx="2" presStyleCnt="3"/>
      <dgm:spPr>
        <a:xfrm>
          <a:off x="0" y="3519456"/>
          <a:ext cx="5607050" cy="1407541"/>
        </a:xfrm>
        <a:prstGeom prst="rect">
          <a:avLst/>
        </a:prstGeom>
        <a:solidFill>
          <a:srgbClr val="000000">
            <a:alpha val="70000"/>
          </a:srgbClr>
        </a:solidFill>
        <a:ln>
          <a:noFill/>
        </a:ln>
        <a:effectLst/>
      </dgm:spPr>
    </dgm:pt>
    <dgm:pt modelId="{1A8B8B62-3037-4506-89D7-28710774070B}" type="pres">
      <dgm:prSet presAssocID="{C6D21269-399B-4BA2-8621-C7B9DA1E1B8F}" presName="iconRect" presStyleLbl="node1" presStyleIdx="2" presStyleCnt="3" custScaleX="68302" custScaleY="68302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</dgm:spPr>
      <dgm:t>
        <a:bodyPr/>
        <a:lstStyle/>
        <a:p>
          <a:endParaRPr lang="en-US"/>
        </a:p>
      </dgm:t>
      <dgm:extLst/>
    </dgm:pt>
    <dgm:pt modelId="{2FFC6342-A780-4396-8FAC-8E7FAE77A6E2}" type="pres">
      <dgm:prSet presAssocID="{C6D21269-399B-4BA2-8621-C7B9DA1E1B8F}" presName="spaceRect" presStyleCnt="0"/>
      <dgm:spPr/>
    </dgm:pt>
    <dgm:pt modelId="{D5847293-6F0A-4807-B203-585610F4F535}" type="pres">
      <dgm:prSet presAssocID="{C6D21269-399B-4BA2-8621-C7B9DA1E1B8F}" presName="parTx" presStyleLbl="revTx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en-US"/>
        </a:p>
      </dgm:t>
    </dgm:pt>
  </dgm:ptLst>
  <dgm:cxnLst>
    <dgm:cxn modelId="{0F0438E4-D0CA-47DC-8484-BFD8CF753812}" type="presOf" srcId="{C6D21269-399B-4BA2-8621-C7B9DA1E1B8F}" destId="{D5847293-6F0A-4807-B203-585610F4F535}" srcOrd="0" destOrd="0" presId="urn:microsoft.com/office/officeart/2018/2/layout/IconVerticalSolidList"/>
    <dgm:cxn modelId="{EB9839C5-F324-41C4-8950-5284E09FB71E}" srcId="{E1B432F4-5FDB-4518-9272-2F3934AC6AA2}" destId="{14BC708E-A0A1-4102-88E4-E75128B4E51E}" srcOrd="1" destOrd="0" parTransId="{CF221EFF-354A-47A9-A498-1F0BBF01ECB8}" sibTransId="{7519C821-85FB-4CA3-BEB5-E4BFBC529B83}"/>
    <dgm:cxn modelId="{E4AD895B-72A4-4A6B-A7F4-C77A53EC51BC}" srcId="{E1B432F4-5FDB-4518-9272-2F3934AC6AA2}" destId="{C6D21269-399B-4BA2-8621-C7B9DA1E1B8F}" srcOrd="2" destOrd="0" parTransId="{AA3929B3-1058-4240-AD5D-9518D4976567}" sibTransId="{C79B0F2C-DDB4-44EB-89F7-717146B88B10}"/>
    <dgm:cxn modelId="{282E4C31-D2E4-4F2E-B7E4-7F072B61355B}" type="presOf" srcId="{E1B432F4-5FDB-4518-9272-2F3934AC6AA2}" destId="{D40A0249-41A7-44A6-A657-361E8C18FD42}" srcOrd="0" destOrd="0" presId="urn:microsoft.com/office/officeart/2018/2/layout/IconVerticalSolidList"/>
    <dgm:cxn modelId="{944ABB28-0B7D-40F0-8726-3385D62BD567}" type="presOf" srcId="{B633A646-2062-4841-AF18-847B074C6716}" destId="{C95AF6F0-F4DA-48FE-85EB-61ADFB42AA13}" srcOrd="0" destOrd="0" presId="urn:microsoft.com/office/officeart/2018/2/layout/IconVerticalSolidList"/>
    <dgm:cxn modelId="{56ADA02B-9055-4F39-B74D-2D556F11DDB6}" srcId="{E1B432F4-5FDB-4518-9272-2F3934AC6AA2}" destId="{B633A646-2062-4841-AF18-847B074C6716}" srcOrd="0" destOrd="0" parTransId="{DB4A5689-BD48-4D3D-8017-D1E3C49B0DDB}" sibTransId="{1397C75F-5FD8-4120-9A24-A246D042942B}"/>
    <dgm:cxn modelId="{4A4BD2E1-F579-4CB0-A349-6E4A603D3C1F}" type="presOf" srcId="{14BC708E-A0A1-4102-88E4-E75128B4E51E}" destId="{80F6AD63-74FB-40E4-9D40-4178AFD87F60}" srcOrd="0" destOrd="0" presId="urn:microsoft.com/office/officeart/2018/2/layout/IconVerticalSolidList"/>
    <dgm:cxn modelId="{07CEADA1-F123-4E4C-9E9E-EDC53C6A9D42}" type="presParOf" srcId="{D40A0249-41A7-44A6-A657-361E8C18FD42}" destId="{7D1F47A2-8F6C-4C7F-B3B3-2100C986DE32}" srcOrd="0" destOrd="0" presId="urn:microsoft.com/office/officeart/2018/2/layout/IconVerticalSolidList"/>
    <dgm:cxn modelId="{F2FB5DCA-E48C-4F18-9E21-40A8BA4E97C5}" type="presParOf" srcId="{7D1F47A2-8F6C-4C7F-B3B3-2100C986DE32}" destId="{EC4D957C-BFAC-446D-9573-48333BEC34E6}" srcOrd="0" destOrd="0" presId="urn:microsoft.com/office/officeart/2018/2/layout/IconVerticalSolidList"/>
    <dgm:cxn modelId="{A830D3AF-7E56-4163-A545-B5B0E5253A32}" type="presParOf" srcId="{7D1F47A2-8F6C-4C7F-B3B3-2100C986DE32}" destId="{BE6B2CCF-B717-4C6F-9115-44EF0ECE6018}" srcOrd="1" destOrd="0" presId="urn:microsoft.com/office/officeart/2018/2/layout/IconVerticalSolidList"/>
    <dgm:cxn modelId="{C133A968-EF32-4D7B-99AB-467DBC63AA65}" type="presParOf" srcId="{7D1F47A2-8F6C-4C7F-B3B3-2100C986DE32}" destId="{95420642-092B-41B9-94FA-E0EC36F9AF7E}" srcOrd="2" destOrd="0" presId="urn:microsoft.com/office/officeart/2018/2/layout/IconVerticalSolidList"/>
    <dgm:cxn modelId="{D41F3259-A36F-405E-9981-26F5153F9ECE}" type="presParOf" srcId="{7D1F47A2-8F6C-4C7F-B3B3-2100C986DE32}" destId="{C95AF6F0-F4DA-48FE-85EB-61ADFB42AA13}" srcOrd="3" destOrd="0" presId="urn:microsoft.com/office/officeart/2018/2/layout/IconVerticalSolidList"/>
    <dgm:cxn modelId="{23EAD705-80C2-4A13-8B46-0FDB076A4FC2}" type="presParOf" srcId="{D40A0249-41A7-44A6-A657-361E8C18FD42}" destId="{51DD96AA-8DD7-4B07-A561-5C9B41ACFA3C}" srcOrd="1" destOrd="0" presId="urn:microsoft.com/office/officeart/2018/2/layout/IconVerticalSolidList"/>
    <dgm:cxn modelId="{37270FB1-E3CB-4E7A-934D-8AD3CE1A6A9C}" type="presParOf" srcId="{D40A0249-41A7-44A6-A657-361E8C18FD42}" destId="{38E06421-A6BB-4D10-8565-2812C2C5C6B3}" srcOrd="2" destOrd="0" presId="urn:microsoft.com/office/officeart/2018/2/layout/IconVerticalSolidList"/>
    <dgm:cxn modelId="{A2720370-712D-409A-A691-A76A6B58E669}" type="presParOf" srcId="{38E06421-A6BB-4D10-8565-2812C2C5C6B3}" destId="{79919C57-A32A-40F6-B106-B4E0CE644E4C}" srcOrd="0" destOrd="0" presId="urn:microsoft.com/office/officeart/2018/2/layout/IconVerticalSolidList"/>
    <dgm:cxn modelId="{7F0D094D-67F9-4096-8C3F-6FB86443B146}" type="presParOf" srcId="{38E06421-A6BB-4D10-8565-2812C2C5C6B3}" destId="{99FDF55F-B3E9-423D-AD21-A6446C5D7455}" srcOrd="1" destOrd="0" presId="urn:microsoft.com/office/officeart/2018/2/layout/IconVerticalSolidList"/>
    <dgm:cxn modelId="{A46EF107-6809-4A78-A437-DA4FD0910124}" type="presParOf" srcId="{38E06421-A6BB-4D10-8565-2812C2C5C6B3}" destId="{E98BD5F1-E6F1-491F-A8EE-6A9AD649521E}" srcOrd="2" destOrd="0" presId="urn:microsoft.com/office/officeart/2018/2/layout/IconVerticalSolidList"/>
    <dgm:cxn modelId="{A2F04EF7-8EDA-4B91-A3BA-95A8C47F2083}" type="presParOf" srcId="{38E06421-A6BB-4D10-8565-2812C2C5C6B3}" destId="{80F6AD63-74FB-40E4-9D40-4178AFD87F60}" srcOrd="3" destOrd="0" presId="urn:microsoft.com/office/officeart/2018/2/layout/IconVerticalSolidList"/>
    <dgm:cxn modelId="{600447EF-7DA9-4818-8D45-C741C5E6B34A}" type="presParOf" srcId="{D40A0249-41A7-44A6-A657-361E8C18FD42}" destId="{1375F890-B8F8-4966-ABCD-B672FD4512B7}" srcOrd="3" destOrd="0" presId="urn:microsoft.com/office/officeart/2018/2/layout/IconVerticalSolidList"/>
    <dgm:cxn modelId="{678E6197-2DF8-487D-80B8-DC5109CCDD3F}" type="presParOf" srcId="{D40A0249-41A7-44A6-A657-361E8C18FD42}" destId="{9887B295-B446-4B8E-AEA4-76754DE9DD89}" srcOrd="4" destOrd="0" presId="urn:microsoft.com/office/officeart/2018/2/layout/IconVerticalSolidList"/>
    <dgm:cxn modelId="{27C0A3EB-AFC3-4068-98D6-97C2AE9FB8D1}" type="presParOf" srcId="{9887B295-B446-4B8E-AEA4-76754DE9DD89}" destId="{436A8B1C-2D30-44BB-9150-7099503C8960}" srcOrd="0" destOrd="0" presId="urn:microsoft.com/office/officeart/2018/2/layout/IconVerticalSolidList"/>
    <dgm:cxn modelId="{3914B107-20DC-4ED8-B86C-19F61BC45DBB}" type="presParOf" srcId="{9887B295-B446-4B8E-AEA4-76754DE9DD89}" destId="{1A8B8B62-3037-4506-89D7-28710774070B}" srcOrd="1" destOrd="0" presId="urn:microsoft.com/office/officeart/2018/2/layout/IconVerticalSolidList"/>
    <dgm:cxn modelId="{8C250632-60D4-4813-9B7E-F468D972396C}" type="presParOf" srcId="{9887B295-B446-4B8E-AEA4-76754DE9DD89}" destId="{2FFC6342-A780-4396-8FAC-8E7FAE77A6E2}" srcOrd="2" destOrd="0" presId="urn:microsoft.com/office/officeart/2018/2/layout/IconVerticalSolidList"/>
    <dgm:cxn modelId="{84E4FB42-7EF6-4E5B-9E43-2F003B8E5D13}" type="presParOf" srcId="{9887B295-B446-4B8E-AEA4-76754DE9DD89}" destId="{D5847293-6F0A-4807-B203-585610F4F53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4D957C-BFAC-446D-9573-48333BEC34E6}">
      <dsp:nvSpPr>
        <dsp:cNvPr id="0" name=""/>
        <dsp:cNvSpPr/>
      </dsp:nvSpPr>
      <dsp:spPr>
        <a:xfrm>
          <a:off x="0" y="601"/>
          <a:ext cx="5607050" cy="1407541"/>
        </a:xfrm>
        <a:prstGeom prst="rect">
          <a:avLst/>
        </a:prstGeom>
        <a:solidFill>
          <a:schemeClr val="tx1">
            <a:alpha val="7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E6B2CCF-B717-4C6F-9115-44EF0ECE6018}">
      <dsp:nvSpPr>
        <dsp:cNvPr id="0" name=""/>
        <dsp:cNvSpPr/>
      </dsp:nvSpPr>
      <dsp:spPr>
        <a:xfrm>
          <a:off x="522039" y="413556"/>
          <a:ext cx="581632" cy="58163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30000" r="-30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5AF6F0-F4DA-48FE-85EB-61ADFB42AA13}">
      <dsp:nvSpPr>
        <dsp:cNvPr id="0" name=""/>
        <dsp:cNvSpPr/>
      </dsp:nvSpPr>
      <dsp:spPr>
        <a:xfrm>
          <a:off x="1625711" y="601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lvl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Profitability</a:t>
          </a:r>
          <a:endParaRPr lang="en-US" sz="2500" kern="1200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sp:txBody>
      <dsp:txXfrm>
        <a:off x="1625711" y="601"/>
        <a:ext cx="3981338" cy="1407541"/>
      </dsp:txXfrm>
    </dsp:sp>
    <dsp:sp modelId="{79919C57-A32A-40F6-B106-B4E0CE644E4C}">
      <dsp:nvSpPr>
        <dsp:cNvPr id="0" name=""/>
        <dsp:cNvSpPr/>
      </dsp:nvSpPr>
      <dsp:spPr>
        <a:xfrm>
          <a:off x="0" y="1760029"/>
          <a:ext cx="5607050" cy="1407541"/>
        </a:xfrm>
        <a:prstGeom prst="rect">
          <a:avLst/>
        </a:prstGeom>
        <a:solidFill>
          <a:srgbClr val="000000">
            <a:alpha val="7000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99FDF55F-B3E9-423D-AD21-A6446C5D7455}">
      <dsp:nvSpPr>
        <dsp:cNvPr id="0" name=""/>
        <dsp:cNvSpPr/>
      </dsp:nvSpPr>
      <dsp:spPr>
        <a:xfrm>
          <a:off x="522039" y="2172983"/>
          <a:ext cx="581632" cy="581632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4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F6AD63-74FB-40E4-9D40-4178AFD87F60}">
      <dsp:nvSpPr>
        <dsp:cNvPr id="0" name=""/>
        <dsp:cNvSpPr/>
      </dsp:nvSpPr>
      <dsp:spPr>
        <a:xfrm>
          <a:off x="1625711" y="1760029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lvl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Liquidity</a:t>
          </a:r>
          <a:endParaRPr lang="en-US" sz="2500" kern="1200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sp:txBody>
      <dsp:txXfrm>
        <a:off x="1625711" y="1760029"/>
        <a:ext cx="3981338" cy="1407541"/>
      </dsp:txXfrm>
    </dsp:sp>
    <dsp:sp modelId="{436A8B1C-2D30-44BB-9150-7099503C8960}">
      <dsp:nvSpPr>
        <dsp:cNvPr id="0" name=""/>
        <dsp:cNvSpPr/>
      </dsp:nvSpPr>
      <dsp:spPr>
        <a:xfrm>
          <a:off x="0" y="3519456"/>
          <a:ext cx="5607050" cy="1407541"/>
        </a:xfrm>
        <a:prstGeom prst="rect">
          <a:avLst/>
        </a:prstGeom>
        <a:solidFill>
          <a:srgbClr val="000000">
            <a:alpha val="70000"/>
          </a:srgb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A8B8B62-3037-4506-89D7-28710774070B}">
      <dsp:nvSpPr>
        <dsp:cNvPr id="0" name=""/>
        <dsp:cNvSpPr/>
      </dsp:nvSpPr>
      <dsp:spPr>
        <a:xfrm>
          <a:off x="548476" y="3958848"/>
          <a:ext cx="528758" cy="52875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847293-6F0A-4807-B203-585610F4F535}">
      <dsp:nvSpPr>
        <dsp:cNvPr id="0" name=""/>
        <dsp:cNvSpPr/>
      </dsp:nvSpPr>
      <dsp:spPr>
        <a:xfrm>
          <a:off x="1625711" y="3519456"/>
          <a:ext cx="3981338" cy="14075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965" tIns="148965" rIns="148965" bIns="148965" numCol="1" spcCol="1270" anchor="ctr" anchorCtr="0">
          <a:noAutofit/>
        </a:bodyPr>
        <a:lstStyle/>
        <a:p>
          <a:pPr lvl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sz="2500" kern="1200" noProof="0" dirty="0" smtClean="0">
              <a:solidFill>
                <a:schemeClr val="bg1"/>
              </a:solidFill>
              <a:effectLst>
                <a:glow rad="152400">
                  <a:schemeClr val="bg1">
                    <a:alpha val="19000"/>
                  </a:schemeClr>
                </a:glow>
              </a:effectLst>
            </a:rPr>
            <a:t>Gearing</a:t>
          </a:r>
          <a:endParaRPr lang="en-US" sz="2500" kern="1200" noProof="0" dirty="0">
            <a:solidFill>
              <a:schemeClr val="bg1"/>
            </a:solidFill>
            <a:effectLst>
              <a:glow rad="152400">
                <a:schemeClr val="bg1">
                  <a:alpha val="19000"/>
                </a:schemeClr>
              </a:glow>
            </a:effectLst>
          </a:endParaRPr>
        </a:p>
      </dsp:txBody>
      <dsp:txXfrm>
        <a:off x="1625711" y="3519456"/>
        <a:ext cx="3981338" cy="1407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 xmlns="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3A62EC2-9403-4E3F-B9EE-AC16CAC60FB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89550C-613B-478E-B802-C73E6285242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69C108-6DA3-45F2-AE7E-50E80854775B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13C7E-277B-477F-B8EF-FBEECB8A1F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496058-9ECC-48B6-8A85-7E3A3E39E82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6ED09B-8056-4B81-BB5B-ECA7E0231E7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5300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6A73B2-5605-4CC4-ADC6-622651651079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ED664B-377C-4B68-AF4E-EBDA643118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245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62992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74844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64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6314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69978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04657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0185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ED664B-377C-4B68-AF4E-EBDA643118D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6669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0778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275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5611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587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C1C18-307B-4F68-A007-B5B542270E8D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8993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077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989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352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B16C4C9A-3960-41CF-A4E9-2A8FB932454B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789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8428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2238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21-Nov-19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5901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981E6A2-4656-4CFE-9BF4-39D81EE2CA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bg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E78D6-F072-48E7-8270-20EFBDD26F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1808332"/>
            <a:ext cx="4486656" cy="2572599"/>
          </a:xfrm>
          <a:noFill/>
          <a:ln>
            <a:solidFill>
              <a:schemeClr val="tx1"/>
            </a:solidFill>
          </a:ln>
          <a:effectLst>
            <a:glow rad="152400">
              <a:schemeClr val="tx1">
                <a:alpha val="13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tx1"/>
                </a:solidFill>
              </a:rPr>
              <a:t>Ffion Limited</a:t>
            </a:r>
            <a:r>
              <a:rPr lang="en-US" dirty="0">
                <a:solidFill>
                  <a:schemeClr val="tx1"/>
                </a:solidFill>
              </a:rPr>
              <a:t/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b="1" dirty="0">
                <a:solidFill>
                  <a:schemeClr val="tx1"/>
                </a:solidFill>
              </a:rPr>
              <a:t>Financial Management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Finance trade numbers">
            <a:extLst>
              <a:ext uri="{FF2B5EF4-FFF2-40B4-BE49-F238E27FC236}">
                <a16:creationId xmlns:a16="http://schemas.microsoft.com/office/drawing/2014/main" id="{112B9624-F8A1-4831-AE43-1D9E266CFF3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6096000" y="10"/>
            <a:ext cx="609599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050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E503-F7C2-4A40-83F4-4DE931E7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460310"/>
            <a:ext cx="3363974" cy="2716587"/>
          </a:xfrm>
          <a:noFill/>
          <a:ln>
            <a:solidFill>
              <a:schemeClr val="bg1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analyse the </a:t>
            </a:r>
            <a:r>
              <a:rPr lang="en-US" dirty="0">
                <a:solidFill>
                  <a:schemeClr val="bg1"/>
                </a:solidFill>
              </a:rPr>
              <a:t>financial performance of the Hotel Company Ffion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Finance trade numbers">
            <a:extLst>
              <a:ext uri="{FF2B5EF4-FFF2-40B4-BE49-F238E27FC236}">
                <a16:creationId xmlns:a16="http://schemas.microsoft.com/office/drawing/2014/main" id="{32F354A1-38C7-4598-A0E1-7A286A3019B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650908" y="0"/>
            <a:ext cx="7541091" cy="6858000"/>
          </a:xfrm>
          <a:prstGeom prst="rect">
            <a:avLst/>
          </a:prstGeom>
        </p:spPr>
      </p:pic>
      <p:graphicFrame>
        <p:nvGraphicFramePr>
          <p:cNvPr id="5" name="Content Placeholder 2" descr="Icon Bullets">
            <a:extLst>
              <a:ext uri="{FF2B5EF4-FFF2-40B4-BE49-F238E27FC236}">
                <a16:creationId xmlns:a16="http://schemas.microsoft.com/office/drawing/2014/main" id="{51938B4F-26EE-4238-880D-3CE26A7E4A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2365237"/>
              </p:ext>
            </p:extLst>
          </p:nvPr>
        </p:nvGraphicFramePr>
        <p:xfrm>
          <a:off x="5619750" y="965200"/>
          <a:ext cx="5607050" cy="492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424314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AF33C27-9C85-4B30-9AD7-879D48AFE4F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6D5089DD-882D-4413-B8BF-4798BFD84A9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7704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78894-19E5-4916-B37E-B4A80B9B8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1171" y="2681103"/>
            <a:ext cx="3363974" cy="1495794"/>
          </a:xfrm>
          <a:noFill/>
          <a:ln>
            <a:solidFill>
              <a:srgbClr val="FFFFFF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 smtClean="0">
                <a:solidFill>
                  <a:srgbClr val="FFFFFF"/>
                </a:solidFill>
              </a:rPr>
              <a:t>Financial analysis</a:t>
            </a:r>
            <a:endParaRPr lang="en-US" dirty="0">
              <a:solidFill>
                <a:srgbClr val="FFFFFF"/>
              </a:solidFill>
            </a:endParaRP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8770301"/>
              </p:ext>
            </p:extLst>
          </p:nvPr>
        </p:nvGraphicFramePr>
        <p:xfrm>
          <a:off x="271885" y="504967"/>
          <a:ext cx="7731125" cy="622337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12895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E503-F7C2-4A40-83F4-4DE931E7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460310"/>
            <a:ext cx="3363974" cy="2716587"/>
          </a:xfrm>
          <a:noFill/>
          <a:ln>
            <a:solidFill>
              <a:schemeClr val="bg1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Profitability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F354A1-38C7-4598-A0E1-7A286A301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908" y="0"/>
            <a:ext cx="7541091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95452" y="211456"/>
            <a:ext cx="64553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decline in </a:t>
            </a:r>
            <a:r>
              <a:rPr lang="en-US" b="1" u="sng" dirty="0">
                <a:solidFill>
                  <a:srgbClr val="00B050"/>
                </a:solidFill>
              </a:rPr>
              <a:t>Gross Profit</a:t>
            </a:r>
            <a:r>
              <a:rPr lang="en-US" b="1" dirty="0">
                <a:solidFill>
                  <a:srgbClr val="FF0000"/>
                </a:solidFill>
              </a:rPr>
              <a:t>, which may suggest that profitability is </a:t>
            </a:r>
            <a:r>
              <a:rPr lang="en-US" b="1" dirty="0" smtClean="0">
                <a:solidFill>
                  <a:srgbClr val="FF0000"/>
                </a:solidFill>
              </a:rPr>
              <a:t>declining. </a:t>
            </a:r>
            <a:r>
              <a:rPr lang="en-US" b="1" dirty="0">
                <a:solidFill>
                  <a:srgbClr val="FF0000"/>
                </a:solidFill>
              </a:rPr>
              <a:t>This reduction could be because the company has lowered its prices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297763" y="1240513"/>
            <a:ext cx="61551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the </a:t>
            </a:r>
            <a:r>
              <a:rPr lang="en-US" b="1" u="sng" dirty="0">
                <a:solidFill>
                  <a:srgbClr val="00B050"/>
                </a:solidFill>
              </a:rPr>
              <a:t>Net Profit </a:t>
            </a:r>
            <a:r>
              <a:rPr lang="en-US" b="1" dirty="0" smtClean="0">
                <a:solidFill>
                  <a:srgbClr val="FF0000"/>
                </a:solidFill>
              </a:rPr>
              <a:t>decreased </a:t>
            </a:r>
            <a:r>
              <a:rPr lang="en-US" b="1" dirty="0">
                <a:solidFill>
                  <a:srgbClr val="FF0000"/>
                </a:solidFill>
              </a:rPr>
              <a:t>significantly in 2018, possibly due to the increasing operational costs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277291" y="1992571"/>
            <a:ext cx="61960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r</a:t>
            </a:r>
            <a:r>
              <a:rPr lang="en-US" b="1" dirty="0" smtClean="0">
                <a:solidFill>
                  <a:srgbClr val="FF0000"/>
                </a:solidFill>
              </a:rPr>
              <a:t>eturn </a:t>
            </a:r>
            <a:r>
              <a:rPr lang="en-US" b="1" dirty="0">
                <a:solidFill>
                  <a:srgbClr val="FF0000"/>
                </a:solidFill>
              </a:rPr>
              <a:t>on Capital Employed, abbreviated </a:t>
            </a:r>
            <a:r>
              <a:rPr lang="en-US" b="1" u="sng" dirty="0">
                <a:solidFill>
                  <a:srgbClr val="00B050"/>
                </a:solidFill>
              </a:rPr>
              <a:t>ROCE</a:t>
            </a:r>
            <a:r>
              <a:rPr lang="en-US" b="1" dirty="0" smtClean="0">
                <a:solidFill>
                  <a:srgbClr val="FF0000"/>
                </a:solidFill>
              </a:rPr>
              <a:t>, </a:t>
            </a:r>
            <a:r>
              <a:rPr lang="en-US" b="1" dirty="0">
                <a:solidFill>
                  <a:srgbClr val="FF0000"/>
                </a:solidFill>
              </a:rPr>
              <a:t>determine how efficiently the company's money is invested to generate </a:t>
            </a:r>
            <a:r>
              <a:rPr lang="en-US" b="1" dirty="0" smtClean="0">
                <a:solidFill>
                  <a:srgbClr val="FF0000"/>
                </a:solidFill>
              </a:rPr>
              <a:t>profit.  </a:t>
            </a:r>
            <a:r>
              <a:rPr lang="en-US" b="1" dirty="0">
                <a:solidFill>
                  <a:srgbClr val="FF0000"/>
                </a:solidFill>
              </a:rPr>
              <a:t>T</a:t>
            </a:r>
            <a:r>
              <a:rPr lang="en-US" b="1" dirty="0" smtClean="0">
                <a:solidFill>
                  <a:srgbClr val="FF0000"/>
                </a:solidFill>
              </a:rPr>
              <a:t>here </a:t>
            </a:r>
            <a:r>
              <a:rPr lang="en-US" b="1" dirty="0">
                <a:solidFill>
                  <a:srgbClr val="FF0000"/>
                </a:solidFill>
              </a:rPr>
              <a:t>is a reduction in this </a:t>
            </a:r>
            <a:r>
              <a:rPr lang="en-US" b="1" dirty="0" smtClean="0">
                <a:solidFill>
                  <a:srgbClr val="FF0000"/>
                </a:solidFill>
              </a:rPr>
              <a:t>ratio because </a:t>
            </a:r>
            <a:r>
              <a:rPr lang="en-US" b="1" dirty="0">
                <a:solidFill>
                  <a:srgbClr val="FF0000"/>
                </a:solidFill>
              </a:rPr>
              <a:t>the net profit earned by the company was not efficiently invested.</a:t>
            </a:r>
          </a:p>
          <a:p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195452" y="3620364"/>
            <a:ext cx="62028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u="sng" dirty="0">
                <a:solidFill>
                  <a:srgbClr val="007A37"/>
                </a:solidFill>
              </a:rPr>
              <a:t>Assets Turnover </a:t>
            </a:r>
            <a:r>
              <a:rPr lang="en-US" b="1" dirty="0">
                <a:solidFill>
                  <a:srgbClr val="FF0000"/>
                </a:solidFill>
              </a:rPr>
              <a:t>is the ratio between total sales or revenues and average assets. </a:t>
            </a:r>
            <a:r>
              <a:rPr lang="en-US" b="1" dirty="0">
                <a:solidFill>
                  <a:srgbClr val="FF0000"/>
                </a:solidFill>
              </a:rPr>
              <a:t>T</a:t>
            </a:r>
            <a:r>
              <a:rPr lang="en-US" b="1" dirty="0" smtClean="0">
                <a:solidFill>
                  <a:srgbClr val="FF0000"/>
                </a:solidFill>
              </a:rPr>
              <a:t>his decreased </a:t>
            </a:r>
            <a:r>
              <a:rPr lang="en-US" b="1" dirty="0">
                <a:solidFill>
                  <a:srgbClr val="FF0000"/>
                </a:solidFill>
              </a:rPr>
              <a:t>very </a:t>
            </a:r>
            <a:r>
              <a:rPr lang="en-US" b="1" dirty="0" smtClean="0">
                <a:solidFill>
                  <a:srgbClr val="FF0000"/>
                </a:solidFill>
              </a:rPr>
              <a:t>little due </a:t>
            </a:r>
            <a:r>
              <a:rPr lang="en-US" b="1" dirty="0">
                <a:solidFill>
                  <a:srgbClr val="FF0000"/>
                </a:solidFill>
              </a:rPr>
              <a:t>to the fact that there were interruptions in the occupancy of the rooms, possibly for maintenance, general cleaning or different problems at the installations that had to be </a:t>
            </a:r>
            <a:r>
              <a:rPr lang="en-US" b="1" dirty="0" smtClean="0">
                <a:solidFill>
                  <a:srgbClr val="FF0000"/>
                </a:solidFill>
              </a:rPr>
              <a:t>repaired.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97764" y="5525869"/>
            <a:ext cx="63348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smtClean="0">
                <a:solidFill>
                  <a:srgbClr val="FF0000"/>
                </a:solidFill>
              </a:rPr>
              <a:t>declining </a:t>
            </a:r>
            <a:r>
              <a:rPr lang="en-US" b="1" dirty="0">
                <a:solidFill>
                  <a:srgbClr val="FF0000"/>
                </a:solidFill>
              </a:rPr>
              <a:t>at </a:t>
            </a:r>
            <a:r>
              <a:rPr lang="en-US" b="1" u="sng" dirty="0">
                <a:solidFill>
                  <a:srgbClr val="00B050"/>
                </a:solidFill>
              </a:rPr>
              <a:t>Working Capital Turnover </a:t>
            </a:r>
            <a:r>
              <a:rPr lang="en-US" b="1" dirty="0">
                <a:solidFill>
                  <a:srgbClr val="FF0000"/>
                </a:solidFill>
              </a:rPr>
              <a:t>for 2018. In this regard, the company also went worse because it did not use working capital </a:t>
            </a:r>
            <a:r>
              <a:rPr lang="en-US" b="1" dirty="0" smtClean="0">
                <a:solidFill>
                  <a:srgbClr val="FF0000"/>
                </a:solidFill>
              </a:rPr>
              <a:t>efficiently.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6397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E503-F7C2-4A40-83F4-4DE931E7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460310"/>
            <a:ext cx="3363974" cy="2716587"/>
          </a:xfrm>
          <a:noFill/>
          <a:ln>
            <a:solidFill>
              <a:schemeClr val="bg1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Liquidity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F354A1-38C7-4598-A0E1-7A286A301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908" y="1"/>
            <a:ext cx="7541091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195452" y="211456"/>
            <a:ext cx="645539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The </a:t>
            </a:r>
            <a:r>
              <a:rPr lang="en-US" b="1" u="sng" dirty="0">
                <a:solidFill>
                  <a:srgbClr val="00B050"/>
                </a:solidFill>
              </a:rPr>
              <a:t>Current Ratio </a:t>
            </a:r>
            <a:r>
              <a:rPr lang="en-US" b="1" dirty="0">
                <a:solidFill>
                  <a:srgbClr val="FF0000"/>
                </a:solidFill>
              </a:rPr>
              <a:t>is a liquidity report that measures the ability of a company to pay short-term obligations or those to be paid up to a year. </a:t>
            </a:r>
            <a:r>
              <a:rPr lang="en-US" b="1" dirty="0" smtClean="0">
                <a:solidFill>
                  <a:srgbClr val="FF0000"/>
                </a:solidFill>
              </a:rPr>
              <a:t>It was </a:t>
            </a:r>
            <a:r>
              <a:rPr lang="en-US" b="1" dirty="0">
                <a:solidFill>
                  <a:srgbClr val="FF0000"/>
                </a:solidFill>
              </a:rPr>
              <a:t>a slightly increased current ratio compared to 2017, which is positive for this company.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195452" y="1688783"/>
            <a:ext cx="62574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The </a:t>
            </a:r>
            <a:r>
              <a:rPr lang="en-US" b="1" u="sng" dirty="0">
                <a:solidFill>
                  <a:srgbClr val="00B050"/>
                </a:solidFill>
              </a:rPr>
              <a:t>Debtor Days </a:t>
            </a:r>
            <a:r>
              <a:rPr lang="en-US" b="1" dirty="0">
                <a:solidFill>
                  <a:srgbClr val="FF0000"/>
                </a:solidFill>
              </a:rPr>
              <a:t>number is the number of days in which the debtors make the payments. </a:t>
            </a:r>
            <a:r>
              <a:rPr lang="en-US" b="1" dirty="0" smtClean="0">
                <a:solidFill>
                  <a:srgbClr val="FF0000"/>
                </a:solidFill>
              </a:rPr>
              <a:t>In </a:t>
            </a:r>
            <a:r>
              <a:rPr lang="en-US" b="1" dirty="0">
                <a:solidFill>
                  <a:srgbClr val="FF0000"/>
                </a:solidFill>
              </a:rPr>
              <a:t>2018 that indicator is </a:t>
            </a:r>
            <a:r>
              <a:rPr lang="en-US" b="1" dirty="0" smtClean="0">
                <a:solidFill>
                  <a:srgbClr val="FF0000"/>
                </a:solidFill>
              </a:rPr>
              <a:t>higher. There </a:t>
            </a:r>
            <a:r>
              <a:rPr lang="en-US" b="1" dirty="0">
                <a:solidFill>
                  <a:srgbClr val="FF0000"/>
                </a:solidFill>
              </a:rPr>
              <a:t>has been an increase in the number of days since the company receives payment from the </a:t>
            </a:r>
            <a:r>
              <a:rPr lang="en-US" b="1" dirty="0" smtClean="0">
                <a:solidFill>
                  <a:srgbClr val="FF0000"/>
                </a:solidFill>
              </a:rPr>
              <a:t>debtors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297763" y="5038131"/>
            <a:ext cx="61644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The </a:t>
            </a:r>
            <a:r>
              <a:rPr lang="en-US" b="1" u="sng" dirty="0">
                <a:solidFill>
                  <a:srgbClr val="00B050"/>
                </a:solidFill>
              </a:rPr>
              <a:t>Creditor Days </a:t>
            </a:r>
            <a:r>
              <a:rPr lang="en-US" b="1" dirty="0">
                <a:solidFill>
                  <a:srgbClr val="FF0000"/>
                </a:solidFill>
              </a:rPr>
              <a:t>ratio shows what the average number of days does the company pays providers. </a:t>
            </a:r>
            <a:r>
              <a:rPr lang="en-US" b="1" dirty="0" smtClean="0">
                <a:solidFill>
                  <a:srgbClr val="FF0000"/>
                </a:solidFill>
              </a:rPr>
              <a:t>Company </a:t>
            </a:r>
            <a:r>
              <a:rPr lang="en-US" b="1" dirty="0">
                <a:solidFill>
                  <a:srgbClr val="FF0000"/>
                </a:solidFill>
              </a:rPr>
              <a:t>has reduced the number of days it takes to pay suppliers. </a:t>
            </a: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195452" y="3468827"/>
            <a:ext cx="62574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u="sng" dirty="0" smtClean="0">
                <a:solidFill>
                  <a:srgbClr val="00B050"/>
                </a:solidFill>
              </a:rPr>
              <a:t>Quick </a:t>
            </a:r>
            <a:r>
              <a:rPr lang="en-US" b="1" u="sng" dirty="0">
                <a:solidFill>
                  <a:srgbClr val="00B050"/>
                </a:solidFill>
              </a:rPr>
              <a:t>Ratio</a:t>
            </a:r>
            <a:r>
              <a:rPr lang="en-US" b="1" dirty="0"/>
              <a:t>, </a:t>
            </a:r>
            <a:r>
              <a:rPr lang="en-US" b="1" dirty="0" smtClean="0">
                <a:solidFill>
                  <a:srgbClr val="FF0000"/>
                </a:solidFill>
              </a:rPr>
              <a:t>has </a:t>
            </a:r>
            <a:r>
              <a:rPr lang="en-US" b="1" dirty="0">
                <a:solidFill>
                  <a:srgbClr val="FF0000"/>
                </a:solidFill>
              </a:rPr>
              <a:t>a slight increase, from 1.33 in 2017 to 1.58 in 2018, which means that the liquidities have increased slightly and the company can pay the short-term obligations.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6456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3F0ADB5-A0B4-4B01-A8C4-FDC34CE22BD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6D0FDE-0241-4C21-A720-A6947535823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9DE503-F7C2-4A40-83F4-4DE931E7D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460310"/>
            <a:ext cx="3363974" cy="2716587"/>
          </a:xfrm>
          <a:noFill/>
          <a:ln>
            <a:solidFill>
              <a:schemeClr val="bg1"/>
            </a:solidFill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wrap="square"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</a:rPr>
              <a:t>gearing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F354A1-38C7-4598-A0E1-7A286A3019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908" y="0"/>
            <a:ext cx="7541091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905414" y="1618274"/>
            <a:ext cx="64553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FF0000"/>
                </a:solidFill>
              </a:rPr>
              <a:t>The </a:t>
            </a:r>
            <a:r>
              <a:rPr lang="en-US" b="1" u="sng" dirty="0">
                <a:solidFill>
                  <a:srgbClr val="00B050"/>
                </a:solidFill>
              </a:rPr>
              <a:t>Debt Ratio </a:t>
            </a:r>
            <a:r>
              <a:rPr lang="en-US" b="1" dirty="0">
                <a:solidFill>
                  <a:srgbClr val="FF0000"/>
                </a:solidFill>
              </a:rPr>
              <a:t>for Ffion </a:t>
            </a:r>
            <a:r>
              <a:rPr lang="en-GB" b="1" dirty="0">
                <a:solidFill>
                  <a:srgbClr val="FF0000"/>
                </a:solidFill>
              </a:rPr>
              <a:t>Company</a:t>
            </a:r>
            <a:r>
              <a:rPr lang="en-US" b="1" dirty="0">
                <a:solidFill>
                  <a:srgbClr val="FF0000"/>
                </a:solidFill>
              </a:rPr>
              <a:t> is within acceptable limits and registered a decrease compared to 2017 with 1</a:t>
            </a:r>
            <a:r>
              <a:rPr lang="en-US" b="1" dirty="0" smtClean="0">
                <a:solidFill>
                  <a:srgbClr val="FF0000"/>
                </a:solidFill>
              </a:rPr>
              <a:t>%</a:t>
            </a:r>
            <a:endParaRPr lang="en-US" b="1" dirty="0">
              <a:solidFill>
                <a:srgbClr val="FF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4384" y="4176897"/>
            <a:ext cx="625745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u="sng" dirty="0">
                <a:solidFill>
                  <a:srgbClr val="00B050"/>
                </a:solidFill>
              </a:rPr>
              <a:t>Interest Cover </a:t>
            </a:r>
            <a:r>
              <a:rPr lang="en-US" b="1" dirty="0" smtClean="0">
                <a:solidFill>
                  <a:srgbClr val="FF0000"/>
                </a:solidFill>
              </a:rPr>
              <a:t>rate decreased </a:t>
            </a:r>
            <a:r>
              <a:rPr lang="en-US" b="1" dirty="0">
                <a:solidFill>
                  <a:srgbClr val="FF0000"/>
                </a:solidFill>
              </a:rPr>
              <a:t>by almost half compared to last year but this is not a concern since the company has an interest rate coverage of 35.1 in 2018, much more than the rate considered safe, that is over 2</a:t>
            </a:r>
            <a:endParaRPr lang="en-US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513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2060"/>
            </a:gs>
            <a:gs pos="35000">
              <a:schemeClr val="accent1">
                <a:lumMod val="0"/>
                <a:lumOff val="100000"/>
              </a:schemeClr>
            </a:gs>
            <a:gs pos="76000">
              <a:srgbClr val="002060"/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Knowledge from Ratio Analysis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1136" y="2696101"/>
            <a:ext cx="7729728" cy="354439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FF00"/>
                </a:solidFill>
              </a:rPr>
              <a:t>The financial analysis in the hotel industry deals with the following aspects:</a:t>
            </a:r>
            <a:br>
              <a:rPr lang="en-US" sz="2400" b="1" dirty="0">
                <a:solidFill>
                  <a:srgbClr val="FFFF00"/>
                </a:solidFill>
              </a:rPr>
            </a:br>
            <a:endParaRPr lang="en-US" sz="2400" b="1" dirty="0" smtClean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it </a:t>
            </a:r>
            <a:r>
              <a:rPr lang="en-US" sz="2400" b="1" dirty="0">
                <a:solidFill>
                  <a:srgbClr val="FFFF00"/>
                </a:solidFill>
              </a:rPr>
              <a:t>measures the capacity of the hotel to establish its </a:t>
            </a:r>
            <a:r>
              <a:rPr lang="en-US" sz="2400" b="1" dirty="0" smtClean="0">
                <a:solidFill>
                  <a:srgbClr val="FFFF00"/>
                </a:solidFill>
              </a:rPr>
              <a:t>obligations;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measures </a:t>
            </a:r>
            <a:r>
              <a:rPr lang="en-US" sz="2400" b="1" dirty="0">
                <a:solidFill>
                  <a:srgbClr val="FFFF00"/>
                </a:solidFill>
              </a:rPr>
              <a:t>the profitability of the tourist </a:t>
            </a:r>
            <a:r>
              <a:rPr lang="en-US" sz="2400" b="1" dirty="0" smtClean="0">
                <a:solidFill>
                  <a:srgbClr val="FFFF00"/>
                </a:solidFill>
              </a:rPr>
              <a:t>unit;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measures </a:t>
            </a:r>
            <a:r>
              <a:rPr lang="en-US" sz="2400" b="1" dirty="0">
                <a:solidFill>
                  <a:srgbClr val="FFFF00"/>
                </a:solidFill>
              </a:rPr>
              <a:t>the liquidity of the </a:t>
            </a:r>
            <a:r>
              <a:rPr lang="en-US" sz="2400" b="1" dirty="0" smtClean="0">
                <a:solidFill>
                  <a:srgbClr val="FFFF00"/>
                </a:solidFill>
              </a:rPr>
              <a:t>hotel;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prepares </a:t>
            </a:r>
            <a:r>
              <a:rPr lang="en-US" sz="2400" b="1" dirty="0">
                <a:solidFill>
                  <a:srgbClr val="FFFF00"/>
                </a:solidFill>
              </a:rPr>
              <a:t>forecasts and </a:t>
            </a:r>
            <a:r>
              <a:rPr lang="en-US" sz="2400" b="1" dirty="0" smtClean="0">
                <a:solidFill>
                  <a:srgbClr val="FFFF00"/>
                </a:solidFill>
              </a:rPr>
              <a:t>trends;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evaluates </a:t>
            </a:r>
            <a:r>
              <a:rPr lang="en-US" sz="2400" b="1" dirty="0">
                <a:solidFill>
                  <a:srgbClr val="FFFF00"/>
                </a:solidFill>
              </a:rPr>
              <a:t>the competence of the hotel </a:t>
            </a:r>
            <a:r>
              <a:rPr lang="en-US" sz="2400" b="1" dirty="0" smtClean="0">
                <a:solidFill>
                  <a:srgbClr val="FFFF00"/>
                </a:solidFill>
              </a:rPr>
              <a:t>management;</a:t>
            </a:r>
            <a:endParaRPr lang="en-US" sz="2400" b="1" dirty="0">
              <a:solidFill>
                <a:srgbClr val="FFFF00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b="1" dirty="0" smtClean="0">
                <a:solidFill>
                  <a:srgbClr val="FFFF00"/>
                </a:solidFill>
              </a:rPr>
              <a:t>displays </a:t>
            </a:r>
            <a:r>
              <a:rPr lang="en-US" sz="2400" b="1" dirty="0">
                <a:solidFill>
                  <a:srgbClr val="FFFF00"/>
                </a:solidFill>
              </a:rPr>
              <a:t>the success of the unit.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222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145143"/>
            <a:ext cx="7729728" cy="957943"/>
          </a:xfrm>
          <a:blipFill>
            <a:blip r:embed="rId2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Benefits </a:t>
            </a:r>
            <a:r>
              <a:rPr lang="en-GB" b="1" dirty="0"/>
              <a:t>and Limitations of Ratio Analysis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2800" y="1320800"/>
            <a:ext cx="5040883" cy="5283200"/>
          </a:xfrm>
          <a:gradFill>
            <a:gsLst>
              <a:gs pos="3000">
                <a:srgbClr val="00B0F0"/>
              </a:gs>
              <a:gs pos="76000">
                <a:schemeClr val="accent1">
                  <a:lumMod val="0"/>
                  <a:lumOff val="100000"/>
                </a:schemeClr>
              </a:gs>
              <a:gs pos="96000">
                <a:srgbClr val="002060"/>
              </a:gs>
            </a:gsLst>
            <a:path path="circle">
              <a:fillToRect l="50000" t="-80000" r="50000" b="180000"/>
            </a:path>
          </a:gra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b="1" u="sng" dirty="0" smtClean="0">
                <a:solidFill>
                  <a:srgbClr val="00B050"/>
                </a:solidFill>
              </a:rPr>
              <a:t>Benefits</a:t>
            </a:r>
            <a:r>
              <a:rPr lang="en-US" sz="1600" b="1" dirty="0" smtClean="0"/>
              <a:t>	</a:t>
            </a:r>
          </a:p>
          <a:p>
            <a:r>
              <a:rPr lang="en-US" sz="1600" b="1" dirty="0" smtClean="0"/>
              <a:t> Solvency </a:t>
            </a:r>
            <a:r>
              <a:rPr lang="en-US" sz="1600" b="1" dirty="0"/>
              <a:t>test. </a:t>
            </a:r>
            <a:endParaRPr lang="en-US" sz="1600" b="1" dirty="0"/>
          </a:p>
          <a:p>
            <a:r>
              <a:rPr lang="en-US" sz="1600" b="1" dirty="0" smtClean="0"/>
              <a:t> </a:t>
            </a:r>
            <a:r>
              <a:rPr lang="en-US" sz="1600" b="1" dirty="0"/>
              <a:t>Help in making decisions for managers. </a:t>
            </a:r>
            <a:endParaRPr lang="en-US" sz="1600" b="1" dirty="0"/>
          </a:p>
          <a:p>
            <a:r>
              <a:rPr lang="en-US" sz="1600" b="1" dirty="0" smtClean="0"/>
              <a:t> </a:t>
            </a:r>
            <a:r>
              <a:rPr lang="en-US" sz="1600" b="1" dirty="0"/>
              <a:t>Provides help in forecasting and planning. It works like a real </a:t>
            </a:r>
            <a:r>
              <a:rPr lang="en-US" sz="1600" b="1" dirty="0" smtClean="0"/>
              <a:t>guide.</a:t>
            </a:r>
            <a:endParaRPr lang="en-US" sz="1600" b="1" dirty="0"/>
          </a:p>
          <a:p>
            <a:r>
              <a:rPr lang="en-US" sz="1600" b="1" dirty="0" smtClean="0"/>
              <a:t>Useful </a:t>
            </a:r>
            <a:r>
              <a:rPr lang="en-US" sz="1600" b="1" dirty="0"/>
              <a:t>in knowing the profitability, by comparison with previous years or with other companies in the hotel field </a:t>
            </a:r>
            <a:r>
              <a:rPr lang="en-GB" sz="1600" b="1" dirty="0"/>
              <a:t>(Play Accounting, 2019)</a:t>
            </a:r>
            <a:r>
              <a:rPr lang="en-US" sz="1600" b="1" dirty="0" smtClean="0"/>
              <a:t>.</a:t>
            </a:r>
          </a:p>
          <a:p>
            <a:r>
              <a:rPr lang="en-US" sz="1600" b="1" dirty="0" smtClean="0"/>
              <a:t>Position </a:t>
            </a:r>
            <a:r>
              <a:rPr lang="en-US" sz="1600" b="1" dirty="0"/>
              <a:t>of liquidity in the company. </a:t>
            </a:r>
            <a:endParaRPr lang="en-US" sz="1600" b="1" dirty="0"/>
          </a:p>
          <a:p>
            <a:r>
              <a:rPr lang="en-US" sz="1600" b="1" dirty="0" smtClean="0"/>
              <a:t>It </a:t>
            </a:r>
            <a:r>
              <a:rPr lang="en-US" sz="1600" b="1" dirty="0"/>
              <a:t>helps know the efficiency of </a:t>
            </a:r>
            <a:r>
              <a:rPr lang="en-US" sz="1600" b="1" dirty="0" smtClean="0"/>
              <a:t>operation.</a:t>
            </a:r>
            <a:endParaRPr lang="en-US" sz="1600" b="1" dirty="0"/>
          </a:p>
          <a:p>
            <a:r>
              <a:rPr lang="en-US" sz="1600" b="1" dirty="0" smtClean="0"/>
              <a:t>Knowledge </a:t>
            </a:r>
            <a:r>
              <a:rPr lang="en-US" sz="1600" b="1" dirty="0"/>
              <a:t>of the business </a:t>
            </a:r>
            <a:r>
              <a:rPr lang="en-US" sz="1600" b="1" dirty="0" smtClean="0"/>
              <a:t>trend.</a:t>
            </a:r>
            <a:endParaRPr lang="en-US" sz="1600" b="1" dirty="0"/>
          </a:p>
          <a:p>
            <a:r>
              <a:rPr lang="en-US" sz="1600" b="1" dirty="0" smtClean="0"/>
              <a:t>Help </a:t>
            </a:r>
            <a:r>
              <a:rPr lang="en-US" sz="1600" b="1" dirty="0"/>
              <a:t>in knowing the </a:t>
            </a:r>
            <a:r>
              <a:rPr lang="en-US" sz="1600" b="1" dirty="0" smtClean="0"/>
              <a:t>costs.</a:t>
            </a:r>
            <a:endParaRPr lang="en-US" sz="1600" b="1" dirty="0"/>
          </a:p>
          <a:p>
            <a:r>
              <a:rPr lang="en-US" sz="1600" b="1" dirty="0" smtClean="0"/>
              <a:t>Analysis </a:t>
            </a:r>
            <a:r>
              <a:rPr lang="en-US" sz="1600" b="1" dirty="0"/>
              <a:t>of the financial health of the company.</a:t>
            </a:r>
          </a:p>
          <a:p>
            <a:pPr algn="ctr">
              <a:buFont typeface="Wingdings" panose="05000000000000000000" pitchFamily="2" charset="2"/>
              <a:buChar char="v"/>
            </a:pPr>
            <a:endParaRPr lang="en-US" sz="16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1320800"/>
            <a:ext cx="5215056" cy="5283200"/>
          </a:xfrm>
          <a:gradFill>
            <a:gsLst>
              <a:gs pos="3000">
                <a:srgbClr val="FF0000"/>
              </a:gs>
              <a:gs pos="77000">
                <a:schemeClr val="accent1">
                  <a:lumMod val="0"/>
                  <a:lumOff val="100000"/>
                </a:schemeClr>
              </a:gs>
              <a:gs pos="96000">
                <a:srgbClr val="002060"/>
              </a:gs>
            </a:gsLst>
            <a:path path="circle">
              <a:fillToRect l="50000" t="-80000" r="50000" b="180000"/>
            </a:path>
          </a:gradFill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2000" b="1" u="sng" dirty="0" smtClean="0">
                <a:solidFill>
                  <a:srgbClr val="FF0000"/>
                </a:solidFill>
              </a:rPr>
              <a:t>Limitations</a:t>
            </a:r>
            <a:endParaRPr lang="en-US" sz="2000" b="1" u="sng" dirty="0">
              <a:solidFill>
                <a:srgbClr val="FF0000"/>
              </a:solidFill>
            </a:endParaRPr>
          </a:p>
          <a:p>
            <a:r>
              <a:rPr lang="en-US" sz="1600" b="1" dirty="0" smtClean="0"/>
              <a:t>Detailed </a:t>
            </a:r>
            <a:r>
              <a:rPr lang="en-US" sz="1600" b="1" dirty="0"/>
              <a:t>knowledge is needed as interpretation of the report is quite </a:t>
            </a:r>
            <a:r>
              <a:rPr lang="en-US" sz="1600" b="1" dirty="0" smtClean="0"/>
              <a:t>difficult.</a:t>
            </a:r>
            <a:endParaRPr lang="en-US" sz="1600" b="1" dirty="0"/>
          </a:p>
          <a:p>
            <a:r>
              <a:rPr lang="en-US" sz="1600" b="1" dirty="0" smtClean="0"/>
              <a:t>Lack </a:t>
            </a:r>
            <a:r>
              <a:rPr lang="en-US" sz="1600" b="1" dirty="0"/>
              <a:t>of reliable data. The report may fail if the analyst does not know the reality and the correctness of the </a:t>
            </a:r>
            <a:r>
              <a:rPr lang="en-US" sz="1600" b="1" dirty="0" smtClean="0"/>
              <a:t>figures.</a:t>
            </a:r>
            <a:endParaRPr lang="en-US" sz="1600" b="1" dirty="0"/>
          </a:p>
          <a:p>
            <a:r>
              <a:rPr lang="en-US" sz="1600" b="1" dirty="0" smtClean="0"/>
              <a:t>Different </a:t>
            </a:r>
            <a:r>
              <a:rPr lang="en-US" sz="1600" b="1" dirty="0"/>
              <a:t>calculation bases because there are different methods of valuing closed </a:t>
            </a:r>
            <a:r>
              <a:rPr lang="en-US" sz="1600" b="1" dirty="0" smtClean="0"/>
              <a:t>stock.</a:t>
            </a:r>
            <a:endParaRPr lang="en-US" sz="1600" b="1" dirty="0"/>
          </a:p>
          <a:p>
            <a:r>
              <a:rPr lang="en-US" sz="1600" b="1" dirty="0" smtClean="0"/>
              <a:t>There </a:t>
            </a:r>
            <a:r>
              <a:rPr lang="en-US" sz="1600" b="1" dirty="0"/>
              <a:t>are different accounting </a:t>
            </a:r>
            <a:r>
              <a:rPr lang="en-US" sz="1600" b="1" dirty="0" smtClean="0"/>
              <a:t>policies.</a:t>
            </a:r>
            <a:endParaRPr lang="en-US" sz="1600" b="1" dirty="0"/>
          </a:p>
          <a:p>
            <a:r>
              <a:rPr lang="en-US" sz="1600" b="1" dirty="0" smtClean="0"/>
              <a:t>The </a:t>
            </a:r>
            <a:r>
              <a:rPr lang="en-US" sz="1600" b="1" dirty="0"/>
              <a:t>price level </a:t>
            </a:r>
            <a:r>
              <a:rPr lang="en-US" sz="1600" b="1" dirty="0" smtClean="0"/>
              <a:t>changes.</a:t>
            </a:r>
            <a:endParaRPr lang="en-US" sz="1600" b="1" dirty="0"/>
          </a:p>
          <a:p>
            <a:r>
              <a:rPr lang="en-US" sz="1600" b="1" dirty="0" smtClean="0"/>
              <a:t>There </a:t>
            </a:r>
            <a:r>
              <a:rPr lang="en-US" sz="1600" b="1" dirty="0"/>
              <a:t>are biased opinions. Thus, profit has different meanings from one company to </a:t>
            </a:r>
            <a:r>
              <a:rPr lang="en-US" sz="1600" b="1" dirty="0" smtClean="0"/>
              <a:t>another.</a:t>
            </a:r>
            <a:endParaRPr lang="en-US" sz="1600" b="1" dirty="0"/>
          </a:p>
          <a:p>
            <a:r>
              <a:rPr lang="en-US" sz="1600" b="1" dirty="0" smtClean="0"/>
              <a:t>Poor </a:t>
            </a:r>
            <a:r>
              <a:rPr lang="en-US" sz="1600" b="1" dirty="0"/>
              <a:t>comparison level between the </a:t>
            </a:r>
            <a:r>
              <a:rPr lang="en-US" sz="1600" b="1" dirty="0" smtClean="0"/>
              <a:t>hotels.</a:t>
            </a:r>
            <a:endParaRPr lang="en-US" sz="1600" b="1" dirty="0"/>
          </a:p>
          <a:p>
            <a:r>
              <a:rPr lang="en-US" sz="1600" b="1" dirty="0" smtClean="0"/>
              <a:t>Evaluation</a:t>
            </a:r>
            <a:r>
              <a:rPr lang="en-US" sz="1600" b="1" dirty="0"/>
              <a:t>. There are different tools for analyzing the report and it depends on the analyst's ability, training and experience to know which tool to use.</a:t>
            </a:r>
          </a:p>
          <a:p>
            <a:pPr marL="0" indent="0" algn="ctr">
              <a:buNone/>
            </a:pPr>
            <a:endParaRPr lang="en-US" sz="1600" b="1" dirty="0"/>
          </a:p>
        </p:txBody>
      </p:sp>
    </p:spTree>
    <p:extLst>
      <p:ext uri="{BB962C8B-B14F-4D97-AF65-F5344CB8AC3E}">
        <p14:creationId xmlns:p14="http://schemas.microsoft.com/office/powerpoint/2010/main" val="167516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777022"/>
          </a:xfrm>
        </p:spPr>
        <p:txBody>
          <a:bodyPr/>
          <a:lstStyle/>
          <a:p>
            <a:r>
              <a:rPr lang="en-US" b="1" dirty="0" smtClean="0">
                <a:solidFill>
                  <a:srgbClr val="7030A0"/>
                </a:solidFill>
              </a:rPr>
              <a:t>conclusions</a:t>
            </a:r>
            <a:endParaRPr lang="en-US" b="1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6971" y="1930400"/>
            <a:ext cx="10101943" cy="4354286"/>
          </a:xfrm>
          <a:gradFill>
            <a:gsLst>
              <a:gs pos="3000">
                <a:srgbClr val="00B0F0"/>
              </a:gs>
              <a:gs pos="76000">
                <a:schemeClr val="accent1">
                  <a:lumMod val="0"/>
                  <a:lumOff val="100000"/>
                </a:schemeClr>
              </a:gs>
              <a:gs pos="96000">
                <a:srgbClr val="002060"/>
              </a:gs>
            </a:gsLst>
            <a:path path="circle">
              <a:fillToRect l="50000" t="-80000" r="50000" b="180000"/>
            </a:path>
          </a:gradFill>
        </p:spPr>
        <p:txBody>
          <a:bodyPr>
            <a:noAutofit/>
          </a:bodyPr>
          <a:lstStyle/>
          <a:p>
            <a:r>
              <a:rPr lang="en-US" b="1" dirty="0"/>
              <a:t>There is a decrease in the profitability of Ffion Limited Company for the year 2018 compared to the year </a:t>
            </a:r>
            <a:r>
              <a:rPr lang="en-US" b="1" dirty="0" smtClean="0"/>
              <a:t>2017.</a:t>
            </a:r>
          </a:p>
          <a:p>
            <a:r>
              <a:rPr lang="en-US" b="1" dirty="0" smtClean="0"/>
              <a:t>An </a:t>
            </a:r>
            <a:r>
              <a:rPr lang="en-US" b="1" dirty="0"/>
              <a:t>in-depth analysis has to be done to determine whether it is a decrease in sales or an increase in </a:t>
            </a:r>
            <a:r>
              <a:rPr lang="en-US" b="1" dirty="0" smtClean="0"/>
              <a:t>expenses.</a:t>
            </a:r>
            <a:endParaRPr lang="en-US" b="1" dirty="0"/>
          </a:p>
          <a:p>
            <a:r>
              <a:rPr lang="en-US" b="1" dirty="0"/>
              <a:t>T</a:t>
            </a:r>
            <a:r>
              <a:rPr lang="en-US" b="1" dirty="0" smtClean="0"/>
              <a:t>he </a:t>
            </a:r>
            <a:r>
              <a:rPr lang="en-US" b="1" dirty="0"/>
              <a:t>company can insure its debt </a:t>
            </a:r>
            <a:r>
              <a:rPr lang="en-US" b="1" dirty="0" smtClean="0"/>
              <a:t>payments.</a:t>
            </a:r>
          </a:p>
          <a:p>
            <a:r>
              <a:rPr lang="en-US" b="1" dirty="0" smtClean="0"/>
              <a:t>The </a:t>
            </a:r>
            <a:r>
              <a:rPr lang="en-US" b="1" dirty="0"/>
              <a:t>gearing analysis is </a:t>
            </a:r>
            <a:r>
              <a:rPr lang="en-US" b="1" dirty="0" smtClean="0"/>
              <a:t>contradictory </a:t>
            </a:r>
            <a:r>
              <a:rPr lang="en-US" b="1" dirty="0"/>
              <a:t>and indicates some issues to be studied by hotel </a:t>
            </a:r>
            <a:r>
              <a:rPr lang="en-US" b="1" dirty="0" smtClean="0"/>
              <a:t>managers.</a:t>
            </a:r>
          </a:p>
          <a:p>
            <a:r>
              <a:rPr lang="en-US" b="1" dirty="0" smtClean="0"/>
              <a:t>Ratio </a:t>
            </a:r>
            <a:r>
              <a:rPr lang="en-US" b="1" dirty="0"/>
              <a:t>analysis is very important for managers, they must understand it and use it for the benefit of the hotel unit, although this has certain </a:t>
            </a:r>
            <a:r>
              <a:rPr lang="en-US" b="1" dirty="0" smtClean="0"/>
              <a:t>limitations.</a:t>
            </a:r>
            <a:endParaRPr lang="en-US" b="1" dirty="0"/>
          </a:p>
          <a:p>
            <a:r>
              <a:rPr lang="en-US" b="1" dirty="0"/>
              <a:t>T</a:t>
            </a:r>
            <a:r>
              <a:rPr lang="en-US" b="1" dirty="0" smtClean="0"/>
              <a:t>he </a:t>
            </a:r>
            <a:r>
              <a:rPr lang="en-US" b="1" dirty="0"/>
              <a:t>ratio </a:t>
            </a:r>
            <a:r>
              <a:rPr lang="en-US" b="1" dirty="0" smtClean="0"/>
              <a:t>analysis </a:t>
            </a:r>
            <a:r>
              <a:rPr lang="en-US" b="1" dirty="0"/>
              <a:t>requires training and skills from the hotel management if they want to be competitive on the hotel industry market and bring value to the tourism unit they run.</a:t>
            </a: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44982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70220-677A-411B-B416-94321A555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2265" y="978776"/>
            <a:ext cx="4451773" cy="603281"/>
          </a:xfrm>
          <a:noFill/>
          <a:ln w="31750" cap="sq">
            <a:solidFill>
              <a:schemeClr val="bg1"/>
            </a:solidFill>
            <a:miter lim="800000"/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vert="horz" wrap="square" lIns="182880" tIns="182880" rIns="182880" bIns="182880" rtlCol="0" anchor="ctr">
            <a:normAutofit fontScale="90000"/>
          </a:bodyPr>
          <a:lstStyle/>
          <a:p>
            <a:r>
              <a:rPr lang="en-US" dirty="0" smtClean="0">
                <a:solidFill>
                  <a:srgbClr val="00B0F0"/>
                </a:solidFill>
              </a:rPr>
              <a:t>references</a:t>
            </a:r>
            <a:endParaRPr lang="en-US" dirty="0">
              <a:solidFill>
                <a:srgbClr val="00B0F0"/>
              </a:solidFill>
            </a:endParaRPr>
          </a:p>
        </p:txBody>
      </p:sp>
      <p:pic>
        <p:nvPicPr>
          <p:cNvPr id="4" name="Picture 3" descr="Hand with pen pointing at financial numbers">
            <a:extLst>
              <a:ext uri="{FF2B5EF4-FFF2-40B4-BE49-F238E27FC236}">
                <a16:creationId xmlns:a16="http://schemas.microsoft.com/office/drawing/2014/main" id="{AB2E0BE0-B684-4228-A4DF-58C8CAFFDF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1328-A694-4327-A93A-3D919FD65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5486" y="1973944"/>
            <a:ext cx="6749143" cy="4572000"/>
          </a:xfrm>
        </p:spPr>
        <p:txBody>
          <a:bodyPr>
            <a:normAutofit fontScale="62500" lnSpcReduction="2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AccountingCoach.com. (2019). </a:t>
            </a:r>
            <a:r>
              <a:rPr lang="en-GB" i="1" dirty="0">
                <a:solidFill>
                  <a:schemeClr val="bg1"/>
                </a:solidFill>
              </a:rPr>
              <a:t>What is the working capital turnover ratio? | </a:t>
            </a:r>
            <a:r>
              <a:rPr lang="en-GB" i="1" dirty="0" err="1">
                <a:solidFill>
                  <a:schemeClr val="bg1"/>
                </a:solidFill>
              </a:rPr>
              <a:t>AccountingCoach</a:t>
            </a:r>
            <a:r>
              <a:rPr lang="en-GB" dirty="0">
                <a:solidFill>
                  <a:schemeClr val="bg1"/>
                </a:solidFill>
              </a:rPr>
              <a:t>. [online] Available at: https://www.accountingcoach.com/blog/working-capital-turnover-ratio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Collin, P. (2010). </a:t>
            </a:r>
            <a:r>
              <a:rPr lang="en-GB" i="1" dirty="0">
                <a:solidFill>
                  <a:schemeClr val="bg1"/>
                </a:solidFill>
              </a:rPr>
              <a:t>Dictionary of banking and finance</a:t>
            </a:r>
            <a:r>
              <a:rPr lang="en-GB" dirty="0">
                <a:solidFill>
                  <a:schemeClr val="bg1"/>
                </a:solidFill>
              </a:rPr>
              <a:t>. London: A &amp; C Black, pp.32-79.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Dergipark.org.tr. (2019). </a:t>
            </a:r>
            <a:r>
              <a:rPr lang="en-GB" i="1" dirty="0">
                <a:solidFill>
                  <a:schemeClr val="bg1"/>
                </a:solidFill>
              </a:rPr>
              <a:t>International Journal of Economics and Financial Issues</a:t>
            </a:r>
            <a:r>
              <a:rPr lang="en-GB" dirty="0">
                <a:solidFill>
                  <a:schemeClr val="bg1"/>
                </a:solidFill>
              </a:rPr>
              <a:t>. [online] Available at: https://dergipark.org.tr/tr/download/article-file/364556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Double Entry Bookkeeping. (2019). </a:t>
            </a:r>
            <a:r>
              <a:rPr lang="en-GB" i="1" dirty="0">
                <a:solidFill>
                  <a:schemeClr val="bg1"/>
                </a:solidFill>
              </a:rPr>
              <a:t>Creditor Days Ratio in Accounting | Double Entry Bookkeeping</a:t>
            </a:r>
            <a:r>
              <a:rPr lang="en-GB" dirty="0">
                <a:solidFill>
                  <a:schemeClr val="bg1"/>
                </a:solidFill>
              </a:rPr>
              <a:t>. [online] Available at: https://www.double-entry-bookkeeping.com/activity-ratios/creditor-days/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Huebsch</a:t>
            </a:r>
            <a:r>
              <a:rPr lang="en-GB" dirty="0">
                <a:solidFill>
                  <a:schemeClr val="bg1"/>
                </a:solidFill>
              </a:rPr>
              <a:t>, R. (2019). </a:t>
            </a:r>
            <a:r>
              <a:rPr lang="en-GB" i="1" dirty="0">
                <a:solidFill>
                  <a:schemeClr val="bg1"/>
                </a:solidFill>
              </a:rPr>
              <a:t>Gross Margin of Hotels</a:t>
            </a:r>
            <a:r>
              <a:rPr lang="en-GB" dirty="0">
                <a:solidFill>
                  <a:schemeClr val="bg1"/>
                </a:solidFill>
              </a:rPr>
              <a:t>. [online] Smallbusiness.chron.com. Available at: https://smallbusiness.chron.com/gross-margin-hotels-36581.html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Investopedia. (2019). </a:t>
            </a:r>
            <a:r>
              <a:rPr lang="en-GB" i="1" dirty="0">
                <a:solidFill>
                  <a:schemeClr val="bg1"/>
                </a:solidFill>
              </a:rPr>
              <a:t>Asset Turnover Ratio</a:t>
            </a:r>
            <a:r>
              <a:rPr lang="en-GB" dirty="0">
                <a:solidFill>
                  <a:schemeClr val="bg1"/>
                </a:solidFill>
              </a:rPr>
              <a:t>. [online] Available at: https://www.investopedia.com/terms/a/assetturnover.asp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Investopedia. (2019). </a:t>
            </a:r>
            <a:r>
              <a:rPr lang="en-GB" i="1" dirty="0">
                <a:solidFill>
                  <a:schemeClr val="bg1"/>
                </a:solidFill>
              </a:rPr>
              <a:t>Why Profitability Ratios Matter</a:t>
            </a:r>
            <a:r>
              <a:rPr lang="en-GB" dirty="0">
                <a:solidFill>
                  <a:schemeClr val="bg1"/>
                </a:solidFill>
              </a:rPr>
              <a:t>. [online] Available at: https://www.investopedia.com/terms/p/profitabilityratios.asp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Moneyterms.co.uk. (2019). </a:t>
            </a:r>
            <a:r>
              <a:rPr lang="en-GB" i="1" dirty="0">
                <a:solidFill>
                  <a:schemeClr val="bg1"/>
                </a:solidFill>
              </a:rPr>
              <a:t>Debtor days - Efficiency &amp; performance, Financial strength - </a:t>
            </a:r>
            <a:r>
              <a:rPr lang="en-GB" i="1" dirty="0" err="1">
                <a:solidFill>
                  <a:schemeClr val="bg1"/>
                </a:solidFill>
              </a:rPr>
              <a:t>Moneyterms</a:t>
            </a:r>
            <a:r>
              <a:rPr lang="en-GB" i="1" dirty="0">
                <a:solidFill>
                  <a:schemeClr val="bg1"/>
                </a:solidFill>
              </a:rPr>
              <a:t>: investment, finance and business explained</a:t>
            </a:r>
            <a:r>
              <a:rPr lang="en-GB" dirty="0">
                <a:solidFill>
                  <a:schemeClr val="bg1"/>
                </a:solidFill>
              </a:rPr>
              <a:t>. [online] Available at: https://moneyterms.co.uk/debtor_days/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Play Accounting. (2019). </a:t>
            </a:r>
            <a:r>
              <a:rPr lang="en-GB" i="1" dirty="0">
                <a:solidFill>
                  <a:schemeClr val="bg1"/>
                </a:solidFill>
              </a:rPr>
              <a:t>Q.1. What is Ratio Analysis? Discuss Importance and limitations of Ratio Analysis. - Play Accounting</a:t>
            </a:r>
            <a:r>
              <a:rPr lang="en-GB" dirty="0">
                <a:solidFill>
                  <a:schemeClr val="bg1"/>
                </a:solidFill>
              </a:rPr>
              <a:t>. [online] Available at: https://www.playaccounting.com/qa/mqa/ra/q-1-what-is-ratio-analysis-discuss-importance-and-limitations-of-ratio-analysis/ [Accessed 20 Nov. 2019].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Saleem</a:t>
            </a:r>
            <a:r>
              <a:rPr lang="en-GB" dirty="0">
                <a:solidFill>
                  <a:schemeClr val="bg1"/>
                </a:solidFill>
              </a:rPr>
              <a:t>, A. and Al-</a:t>
            </a:r>
            <a:r>
              <a:rPr lang="en-GB" dirty="0" err="1">
                <a:solidFill>
                  <a:schemeClr val="bg1"/>
                </a:solidFill>
              </a:rPr>
              <a:t>Juboori</a:t>
            </a:r>
            <a:r>
              <a:rPr lang="en-GB" dirty="0">
                <a:solidFill>
                  <a:schemeClr val="bg1"/>
                </a:solidFill>
              </a:rPr>
              <a:t>, N. (2019). </a:t>
            </a:r>
            <a:r>
              <a:rPr lang="en-GB" i="1" dirty="0">
                <a:solidFill>
                  <a:schemeClr val="bg1"/>
                </a:solidFill>
              </a:rPr>
              <a:t>Factors affecting Hotels Occupancy Rates</a:t>
            </a:r>
            <a:r>
              <a:rPr lang="en-GB" dirty="0">
                <a:solidFill>
                  <a:schemeClr val="bg1"/>
                </a:solidFill>
              </a:rPr>
              <a:t>. [online] Journal-archieves36.webs.com. Available at: https://journal-archieves36.webs.com/142-159.pdf [Accessed 20 Nov. 2019].</a:t>
            </a:r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84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70220-677A-411B-B416-94321A5553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2265" y="978776"/>
            <a:ext cx="4451773" cy="1174991"/>
          </a:xfrm>
          <a:noFill/>
          <a:ln w="31750" cap="sq">
            <a:solidFill>
              <a:schemeClr val="bg1"/>
            </a:solidFill>
            <a:miter lim="800000"/>
          </a:ln>
          <a:effectLst>
            <a:glow rad="152400">
              <a:schemeClr val="bg1">
                <a:alpha val="13000"/>
              </a:schemeClr>
            </a:glow>
          </a:effectLst>
        </p:spPr>
        <p:txBody>
          <a:bodyPr vert="horz" wrap="square" lIns="182880" tIns="182880" rIns="182880" bIns="182880" rtlCol="0" anchor="ctr"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Thank you</a:t>
            </a:r>
          </a:p>
        </p:txBody>
      </p:sp>
      <p:pic>
        <p:nvPicPr>
          <p:cNvPr id="4" name="Picture 3" descr="Hand with pen pointing at financial numbers">
            <a:extLst>
              <a:ext uri="{FF2B5EF4-FFF2-40B4-BE49-F238E27FC236}">
                <a16:creationId xmlns:a16="http://schemas.microsoft.com/office/drawing/2014/main" id="{AB2E0BE0-B684-4228-A4DF-58C8CAFFDF4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/>
        </p:blipFill>
        <p:spPr>
          <a:xfrm>
            <a:off x="20" y="10"/>
            <a:ext cx="4657325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D1328-A694-4327-A93A-3D919FD65B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2264" y="2638044"/>
            <a:ext cx="4451773" cy="350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MODULE CODE: </a:t>
            </a:r>
            <a:r>
              <a:rPr lang="en-GB" b="1" dirty="0" smtClean="0">
                <a:solidFill>
                  <a:schemeClr val="bg1"/>
                </a:solidFill>
              </a:rPr>
              <a:t>M5X01922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 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 err="1">
                <a:solidFill>
                  <a:schemeClr val="bg1"/>
                </a:solidFill>
              </a:rPr>
              <a:t>Mihaela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 err="1">
                <a:solidFill>
                  <a:schemeClr val="bg1"/>
                </a:solidFill>
              </a:rPr>
              <a:t>Costea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1815099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 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 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b="1" dirty="0">
                <a:solidFill>
                  <a:schemeClr val="bg1"/>
                </a:solidFill>
              </a:rPr>
              <a:t>Lecturer: Dale Clark</a:t>
            </a:r>
            <a:endParaRPr lang="en-US" b="1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kumimoji="0" lang="en-GB" altLang="en-US" sz="14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M5X01922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Mihaela Costea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1815099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Lecturer: </a:t>
            </a:r>
            <a:r>
              <a:rPr kumimoji="0" lang="en-GB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Dale Clark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Written Assignment Part 1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Text Box 142"/>
          <p:cNvSpPr txBox="1">
            <a:spLocks noChangeArrowheads="1"/>
          </p:cNvSpPr>
          <p:nvPr/>
        </p:nvSpPr>
        <p:spPr bwMode="auto">
          <a:xfrm>
            <a:off x="0" y="9544050"/>
            <a:ext cx="7315200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1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smtClean="0">
                <a:ln>
                  <a:noFill/>
                </a:ln>
                <a:solidFill>
                  <a:srgbClr val="5B9BD5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</a:t>
            </a: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tabLst>
                <a:tab pos="2581275" algn="l"/>
              </a:tabLs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endParaRPr kumimoji="0" lang="en-GB" altLang="en-US" sz="12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r>
              <a:rPr kumimoji="0" lang="en-GB" altLang="en-US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endParaRPr kumimoji="0" lang="en-US" altLang="en-US" sz="11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581275" algn="l"/>
              </a:tabLst>
            </a:pPr>
            <a:endParaRPr kumimoji="0" lang="en-US" altLang="en-US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279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E38AEF-4E2D-4D00-9707-4356DDB77317}">
  <ds:schemaRefs>
    <ds:schemaRef ds:uri="http://purl.org/dc/terms/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elements/1.1/"/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E7235C91-959C-45D9-B60A-005B894ACEE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F06AFC-006B-4BB6-8B59-5A9E1B0534F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1000</Words>
  <Application>Microsoft Office PowerPoint</Application>
  <PresentationFormat>Widescreen</PresentationFormat>
  <Paragraphs>93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Gill Sans MT</vt:lpstr>
      <vt:lpstr>Times New Roman</vt:lpstr>
      <vt:lpstr>Wingdings</vt:lpstr>
      <vt:lpstr>Parcel</vt:lpstr>
      <vt:lpstr>Ffion Limited Financial Management</vt:lpstr>
      <vt:lpstr>analyse the financial performance of the Hotel Company Ffion</vt:lpstr>
      <vt:lpstr>Financial analysis</vt:lpstr>
      <vt:lpstr>Profitability</vt:lpstr>
      <vt:lpstr>Liquidity</vt:lpstr>
      <vt:lpstr>gearing</vt:lpstr>
      <vt:lpstr>Knowledge from Ratio Analysis</vt:lpstr>
      <vt:lpstr> Benefits and Limitations of Ratio Analysis </vt:lpstr>
      <vt:lpstr>conclusions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2019-11-21T13:41:47Z</dcterms:created>
  <dcterms:modified xsi:type="dcterms:W3CDTF">2019-11-21T16:14:16Z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