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Ionut Dobrescu" initials="ID" lastIdx="1" clrIdx="0">
    <p:extLst>
      <p:ext uri="{19B8F6BF-5375-455C-9EA6-DF929625EA0E}">
        <p15:presenceInfo xmlns:p15="http://schemas.microsoft.com/office/powerpoint/2012/main" userId="f5cf1c46fafec997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6247" autoAdjust="0"/>
  </p:normalViewPr>
  <p:slideViewPr>
    <p:cSldViewPr snapToGrid="0" showGuides="1">
      <p:cViewPr varScale="1">
        <p:scale>
          <a:sx n="106" d="100"/>
          <a:sy n="106" d="100"/>
        </p:scale>
        <p:origin x="792" y="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97E2F3-1145-426E-95A1-F2492EFF82A3}" type="datetimeFigureOut">
              <a:rPr lang="en-IN" smtClean="0"/>
              <a:t>08-12-2021</a:t>
            </a:fld>
            <a:endParaRPr lang="en-IN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761B86-BC3B-45D9-BE96-0159B9BD4C80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0461569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761B86-BC3B-45D9-BE96-0159B9BD4C80}" type="slidenum">
              <a:rPr lang="en-IN" smtClean="0"/>
              <a:t>2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1328333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761B86-BC3B-45D9-BE96-0159B9BD4C80}" type="slidenum">
              <a:rPr lang="en-IN" smtClean="0"/>
              <a:t>3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591106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761B86-BC3B-45D9-BE96-0159B9BD4C80}" type="slidenum">
              <a:rPr lang="en-IN" smtClean="0"/>
              <a:t>4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6567977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761B86-BC3B-45D9-BE96-0159B9BD4C80}" type="slidenum">
              <a:rPr lang="en-IN" smtClean="0"/>
              <a:t>5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3779027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761B86-BC3B-45D9-BE96-0159B9BD4C80}" type="slidenum">
              <a:rPr lang="en-IN" smtClean="0"/>
              <a:t>6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7972374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761B86-BC3B-45D9-BE96-0159B9BD4C80}" type="slidenum">
              <a:rPr lang="en-IN" smtClean="0"/>
              <a:t>7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1999881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761B86-BC3B-45D9-BE96-0159B9BD4C80}" type="slidenum">
              <a:rPr lang="en-IN" smtClean="0"/>
              <a:t>8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1162166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F56A2-EF13-4A5E-9B83-632BC41D2536}" type="datetimeFigureOut">
              <a:rPr lang="en-IN" smtClean="0"/>
              <a:t>08-12-2021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A90FC-8E70-4D1F-A6C8-E7226F4C58BA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770704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F56A2-EF13-4A5E-9B83-632BC41D2536}" type="datetimeFigureOut">
              <a:rPr lang="en-IN" smtClean="0"/>
              <a:t>08-12-2021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A90FC-8E70-4D1F-A6C8-E7226F4C58BA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2985730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F56A2-EF13-4A5E-9B83-632BC41D2536}" type="datetimeFigureOut">
              <a:rPr lang="en-IN" smtClean="0"/>
              <a:t>08-12-2021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A90FC-8E70-4D1F-A6C8-E7226F4C58BA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7596155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F56A2-EF13-4A5E-9B83-632BC41D2536}" type="datetimeFigureOut">
              <a:rPr lang="en-IN" smtClean="0"/>
              <a:t>08-12-2021</a:t>
            </a:fld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A90FC-8E70-4D1F-A6C8-E7226F4C58BA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702204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F56A2-EF13-4A5E-9B83-632BC41D2536}" type="datetimeFigureOut">
              <a:rPr lang="en-IN" smtClean="0"/>
              <a:t>08-12-2021</a:t>
            </a:fld>
            <a:endParaRPr lang="en-IN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A90FC-8E70-4D1F-A6C8-E7226F4C58BA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6483379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F56A2-EF13-4A5E-9B83-632BC41D2536}" type="datetimeFigureOut">
              <a:rPr lang="en-IN" smtClean="0"/>
              <a:t>08-12-2021</a:t>
            </a:fld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A90FC-8E70-4D1F-A6C8-E7226F4C58BA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05666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F56A2-EF13-4A5E-9B83-632BC41D2536}" type="datetimeFigureOut">
              <a:rPr lang="en-IN" smtClean="0"/>
              <a:t>08-12-2021</a:t>
            </a:fld>
            <a:endParaRPr lang="en-IN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A90FC-8E70-4D1F-A6C8-E7226F4C58BA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946062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F56A2-EF13-4A5E-9B83-632BC41D2536}" type="datetimeFigureOut">
              <a:rPr lang="en-IN" smtClean="0"/>
              <a:t>08-12-2021</a:t>
            </a:fld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A90FC-8E70-4D1F-A6C8-E7226F4C58BA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39809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F56A2-EF13-4A5E-9B83-632BC41D2536}" type="datetimeFigureOut">
              <a:rPr lang="en-IN" smtClean="0"/>
              <a:t>08-12-2021</a:t>
            </a:fld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A90FC-8E70-4D1F-A6C8-E7226F4C58BA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7043341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F56A2-EF13-4A5E-9B83-632BC41D2536}" type="datetimeFigureOut">
              <a:rPr lang="en-IN" smtClean="0"/>
              <a:t>08-12-2021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A90FC-8E70-4D1F-A6C8-E7226F4C58BA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6892954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F56A2-EF13-4A5E-9B83-632BC41D2536}" type="datetimeFigureOut">
              <a:rPr lang="en-IN" smtClean="0"/>
              <a:t>08-12-2021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A90FC-8E70-4D1F-A6C8-E7226F4C58BA}" type="slidenum">
              <a:rPr lang="en-IN" smtClean="0"/>
              <a:t>‹#›</a:t>
            </a:fld>
            <a:endParaRPr lang="en-IN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602787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F56A2-EF13-4A5E-9B83-632BC41D2536}" type="datetimeFigureOut">
              <a:rPr lang="en-IN" smtClean="0"/>
              <a:t>08-12-2021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A90FC-8E70-4D1F-A6C8-E7226F4C58BA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1955736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F56A2-EF13-4A5E-9B83-632BC41D2536}" type="datetimeFigureOut">
              <a:rPr lang="en-IN" smtClean="0"/>
              <a:t>08-12-2021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A90FC-8E70-4D1F-A6C8-E7226F4C58BA}" type="slidenum">
              <a:rPr lang="en-IN" smtClean="0"/>
              <a:t>‹#›</a:t>
            </a:fld>
            <a:endParaRPr lang="en-IN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601272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F56A2-EF13-4A5E-9B83-632BC41D2536}" type="datetimeFigureOut">
              <a:rPr lang="en-IN" smtClean="0"/>
              <a:t>08-12-2021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A90FC-8E70-4D1F-A6C8-E7226F4C58BA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6399274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F56A2-EF13-4A5E-9B83-632BC41D2536}" type="datetimeFigureOut">
              <a:rPr lang="en-IN" smtClean="0"/>
              <a:t>08-12-2021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A90FC-8E70-4D1F-A6C8-E7226F4C58BA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9715354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F56A2-EF13-4A5E-9B83-632BC41D2536}" type="datetimeFigureOut">
              <a:rPr lang="en-IN" smtClean="0"/>
              <a:t>08-12-2021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A90FC-8E70-4D1F-A6C8-E7226F4C58BA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082526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6F56A2-EF13-4A5E-9B83-632BC41D2536}" type="datetimeFigureOut">
              <a:rPr lang="en-IN" smtClean="0"/>
              <a:t>08-12-2021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08A90FC-8E70-4D1F-A6C8-E7226F4C58BA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3808757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6DD0F-4743-45B4-85EC-C259AA7882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9584" y="1067347"/>
            <a:ext cx="7766936" cy="1739820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anchor="t"/>
          <a:lstStyle/>
          <a:p>
            <a:pPr algn="ctr"/>
            <a:r>
              <a:rPr lang="en-US" sz="44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MANAGING PROJECT </a:t>
            </a:r>
            <a:r>
              <a:rPr lang="en-US" sz="4400" b="1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 WORKPLACE</a:t>
            </a:r>
            <a:endParaRPr lang="en-IN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E32AFD-9E4E-4F1E-913A-E715F0709B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455232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GB" dirty="0"/>
              <a:t>Student Name: Ionut Marius Dobrescu</a:t>
            </a:r>
          </a:p>
          <a:p>
            <a:pPr algn="l"/>
            <a:r>
              <a:rPr lang="en-GB" dirty="0"/>
              <a:t>Student id: 1906349</a:t>
            </a:r>
          </a:p>
          <a:p>
            <a:pPr algn="l"/>
            <a:r>
              <a:rPr lang="en-GB" dirty="0"/>
              <a:t>Module Code: BMSW5104</a:t>
            </a:r>
          </a:p>
          <a:p>
            <a:pPr algn="l"/>
            <a:r>
              <a:rPr lang="en-GB" dirty="0"/>
              <a:t>Lecturer Name: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Isaiah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Oino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3859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E6C41-52F2-44A1-AE8C-77CA8574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885" y="537027"/>
            <a:ext cx="6937829" cy="1320800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anchor="ctr"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IN" sz="4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DF092-6280-435B-958E-F80D5D3F7F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8342" y="2322286"/>
            <a:ext cx="9318172" cy="2815772"/>
          </a:xfrm>
          <a:gradFill>
            <a:gsLst>
              <a:gs pos="0">
                <a:schemeClr val="bg1"/>
              </a:gs>
              <a:gs pos="94000">
                <a:schemeClr val="bg2">
                  <a:shade val="96000"/>
                  <a:lumMod val="82000"/>
                </a:schemeClr>
              </a:gs>
            </a:gsLst>
            <a:lin ang="5400000" scaled="0"/>
          </a:gradFill>
        </p:spPr>
        <p:txBody>
          <a:bodyPr anchor="ctr">
            <a:normAutofit fontScale="92500" lnSpcReduction="20000"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3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presentation provides a concise description of a newly launched electric car named Race Electric </a:t>
            </a:r>
            <a:endParaRPr lang="en-IN" sz="3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US" sz="3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often elaborates the complete work breakdown structure and cost related to the newly launched product.  </a:t>
            </a:r>
            <a:endParaRPr lang="en-IN" sz="3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101831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F3A18-D6F5-41A1-B2D7-305B3D214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430" y="326570"/>
            <a:ext cx="8661274" cy="1340069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PROJECT DESCRIPTION </a:t>
            </a:r>
            <a:br>
              <a:rPr lang="en-US" sz="40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0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(NEWLY LAUNCHED CAR)</a:t>
            </a:r>
            <a:endParaRPr lang="en-IN" sz="4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B112E-5AD6-4776-9783-FE0173A6D4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430" y="1910443"/>
            <a:ext cx="9197302" cy="2157060"/>
          </a:xfrm>
          <a:gradFill>
            <a:gsLst>
              <a:gs pos="0">
                <a:schemeClr val="bg2">
                  <a:tint val="90000"/>
                  <a:lumMod val="104000"/>
                </a:schemeClr>
              </a:gs>
              <a:gs pos="94000">
                <a:schemeClr val="bg2">
                  <a:shade val="96000"/>
                  <a:lumMod val="82000"/>
                </a:schemeClr>
              </a:gs>
            </a:gsLst>
            <a:lin ang="5400000" scaled="0"/>
          </a:gradFill>
        </p:spPr>
        <p:txBody>
          <a:bodyPr>
            <a:normAutofit fontScale="85000" lnSpcReduction="10000"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30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Race Electric is the newly branded car with incredible features.  </a:t>
            </a:r>
            <a:endParaRPr lang="en-IN" sz="30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US" sz="30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Offers better mileage, higher speed, and automated features (Heal, 2020).</a:t>
            </a:r>
            <a:endParaRPr lang="en-IN" sz="30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3502ED-F403-49A9-9611-09E9A768DE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265" y="4311307"/>
            <a:ext cx="6949439" cy="24053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681510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274EF-737C-4988-A4A5-01DC35440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136" y="565265"/>
            <a:ext cx="8911242" cy="1463040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anchor="ctr">
            <a:normAutofit fontScale="90000"/>
          </a:bodyPr>
          <a:lstStyle/>
          <a:p>
            <a:pPr algn="ctr"/>
            <a:br>
              <a:rPr lang="en-US" sz="40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9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STAKEHOLDER ANALYSIS</a:t>
            </a:r>
            <a:br>
              <a:rPr lang="en-IN" sz="49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sz="49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324111-3E1F-4A4E-944B-20D74E087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137" y="2560321"/>
            <a:ext cx="9410006" cy="2676697"/>
          </a:xfrm>
          <a:gradFill>
            <a:gsLst>
              <a:gs pos="0">
                <a:schemeClr val="bg2">
                  <a:tint val="90000"/>
                  <a:lumMod val="104000"/>
                </a:schemeClr>
              </a:gs>
              <a:gs pos="94000">
                <a:schemeClr val="bg2">
                  <a:shade val="96000"/>
                  <a:lumMod val="82000"/>
                </a:schemeClr>
              </a:gs>
            </a:gsLst>
            <a:lin ang="5400000" scaled="0"/>
          </a:gradFill>
        </p:spPr>
        <p:txBody>
          <a:bodyPr>
            <a:normAutofit fontScale="70000" lnSpcReduction="20000"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5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Local Car Manufacturers</a:t>
            </a:r>
            <a:endParaRPr lang="en-IN" sz="51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5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Employees (Secinaro, 2020)</a:t>
            </a:r>
            <a:endParaRPr lang="en-IN" sz="51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US" sz="5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Customers </a:t>
            </a:r>
            <a:endParaRPr lang="en-IN" sz="51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671382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DC59A-E2CC-4F1F-9C7A-1CC4A032E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385" y="301310"/>
            <a:ext cx="8744989" cy="1178356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anchor="ctr">
            <a:noAutofit/>
          </a:bodyPr>
          <a:lstStyle/>
          <a:p>
            <a:pPr algn="ctr"/>
            <a:br>
              <a:rPr lang="en-US" sz="44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4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WORK-BASED STRUCTURE</a:t>
            </a:r>
            <a:br>
              <a:rPr lang="en-IN" sz="4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sz="4400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A1321C-6A97-41B1-A4EA-65CBD279B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385" y="1695796"/>
            <a:ext cx="9260379" cy="2360815"/>
          </a:xfrm>
          <a:gradFill>
            <a:gsLst>
              <a:gs pos="0">
                <a:schemeClr val="bg2">
                  <a:tint val="90000"/>
                  <a:lumMod val="104000"/>
                </a:schemeClr>
              </a:gs>
              <a:gs pos="94000">
                <a:schemeClr val="bg2">
                  <a:shade val="96000"/>
                  <a:lumMod val="82000"/>
                </a:schemeClr>
              </a:gs>
            </a:gsLst>
            <a:lin ang="5400000" scaled="0"/>
          </a:gradFill>
        </p:spPr>
        <p:txBody>
          <a:bodyPr anchor="ctr">
            <a:normAutofit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2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Creating an estimated budget for all relevant electric car components.   </a:t>
            </a:r>
            <a:endParaRPr lang="en-IN" sz="28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US" sz="2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Focusing upon relevant EV components (Reinhardt, 2019). </a:t>
            </a:r>
            <a:endParaRPr lang="en-IN" sz="28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040AF9-A4A1-40F5-91CD-EBF8052BC9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4272741"/>
            <a:ext cx="6932815" cy="24815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399799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C2502-E518-46FE-8C6B-F0FCDE0BE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258" y="266007"/>
            <a:ext cx="8678488" cy="1030777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anchor="ctr">
            <a:noAutofit/>
          </a:bodyPr>
          <a:lstStyle/>
          <a:p>
            <a:br>
              <a:rPr lang="en-US" sz="44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4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PROJECT SUCCESS CRITERIA</a:t>
            </a:r>
            <a:br>
              <a:rPr lang="en-IN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F19DA-FD0A-4245-BD79-EECA99E63D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258" y="1529543"/>
            <a:ext cx="9326880" cy="2992581"/>
          </a:xfrm>
          <a:gradFill>
            <a:gsLst>
              <a:gs pos="0">
                <a:schemeClr val="bg2">
                  <a:tint val="90000"/>
                  <a:lumMod val="104000"/>
                </a:schemeClr>
              </a:gs>
              <a:gs pos="94000">
                <a:schemeClr val="bg2">
                  <a:shade val="96000"/>
                  <a:lumMod val="82000"/>
                </a:schemeClr>
              </a:gs>
            </a:gsLst>
            <a:lin ang="5400000" scaled="0"/>
          </a:gradFill>
        </p:spPr>
        <p:txBody>
          <a:bodyPr>
            <a:normAutofit fontScale="70000" lnSpcReduction="20000"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2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management team decided to launch a new car named Race Electric (Meenakshisundaram, 2018). </a:t>
            </a:r>
            <a:endParaRPr lang="en-IN" sz="28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2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Company conducts social media campaigns to promote the new car to attract more customers.</a:t>
            </a:r>
            <a:endParaRPr lang="en-IN" sz="28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US" sz="2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Race Electric is innovative features with the new electric car, sustainable solution, and racing features to gain customer attention. </a:t>
            </a:r>
            <a:endParaRPr lang="en-IN" sz="28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06E9E1-84F9-4CDA-88C3-E4E047FAFF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64772" y="4754883"/>
            <a:ext cx="6118166" cy="19618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729703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479057-0412-4994-8E7D-02AE677B11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638" y="592050"/>
            <a:ext cx="7448203" cy="1180408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anchor="ctr">
            <a:noAutofit/>
          </a:bodyPr>
          <a:lstStyle/>
          <a:p>
            <a:pPr algn="ctr"/>
            <a:br>
              <a:rPr lang="en-US" sz="44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4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RISK ASSESSMENT </a:t>
            </a:r>
            <a:br>
              <a:rPr lang="en-IN" sz="4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EF5962-8906-4E1E-9E58-21ABCDB61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258" y="1978429"/>
            <a:ext cx="9376757" cy="3325091"/>
          </a:xfrm>
          <a:gradFill>
            <a:gsLst>
              <a:gs pos="0">
                <a:schemeClr val="bg2">
                  <a:tint val="90000"/>
                  <a:lumMod val="104000"/>
                </a:schemeClr>
              </a:gs>
              <a:gs pos="94000">
                <a:schemeClr val="bg2">
                  <a:shade val="96000"/>
                  <a:lumMod val="82000"/>
                </a:schemeClr>
              </a:gs>
            </a:gsLst>
            <a:lin ang="5400000" scaled="0"/>
          </a:gradFill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3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Company will focus on fast charging and other desirable features (Teles, 2018). </a:t>
            </a:r>
            <a:endParaRPr lang="en-IN" sz="3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US" sz="3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Race Electric may focus on safety features to protect car lovers.</a:t>
            </a:r>
            <a:endParaRPr lang="en-IN" sz="3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298100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F2220-DA27-4F86-A6D7-1F298668F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1680" y="498763"/>
            <a:ext cx="5719156" cy="1130532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anchor="ctr">
            <a:noAutofit/>
          </a:bodyPr>
          <a:lstStyle/>
          <a:p>
            <a:pPr algn="ctr"/>
            <a:r>
              <a:rPr lang="en-US" sz="44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US" sz="44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4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</a:t>
            </a:r>
            <a:br>
              <a:rPr lang="en-IN" sz="4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sz="4400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7C9B56-DAFF-46EA-95B1-047F626AA3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509" y="2028306"/>
            <a:ext cx="9293629" cy="3291840"/>
          </a:xfrm>
          <a:gradFill>
            <a:gsLst>
              <a:gs pos="0">
                <a:schemeClr val="bg2">
                  <a:tint val="90000"/>
                  <a:lumMod val="104000"/>
                </a:schemeClr>
              </a:gs>
              <a:gs pos="94000">
                <a:schemeClr val="bg2">
                  <a:shade val="96000"/>
                  <a:lumMod val="82000"/>
                </a:schemeClr>
              </a:gs>
            </a:gsLst>
            <a:lin ang="5400000" scaled="0"/>
          </a:gradFill>
        </p:spPr>
        <p:txBody>
          <a:bodyPr>
            <a:normAutofit fontScale="92500" lnSpcReduction="20000"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30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presentation concluded that Race Electric has enough potential to succeed in the automobile market due to its technical features. </a:t>
            </a:r>
            <a:endParaRPr lang="en-IN" sz="30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US" sz="30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also explained the potential stakeholder of Race Electric Car. </a:t>
            </a:r>
            <a:endParaRPr lang="en-IN" sz="30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522268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B06C8-3F72-42E9-BD71-DD49F1EC1E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79" y="310342"/>
            <a:ext cx="7631085" cy="1320800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anchor="ctr"/>
          <a:lstStyle/>
          <a:p>
            <a:pPr algn="ctr"/>
            <a:r>
              <a:rPr lang="en-GB" sz="4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  <a:endParaRPr lang="en-IN" sz="4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ED92D-D6DF-4F84-BBD3-61DC00CF0F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383" y="1928554"/>
            <a:ext cx="9443258" cy="3391591"/>
          </a:xfrm>
          <a:gradFill>
            <a:gsLst>
              <a:gs pos="0">
                <a:schemeClr val="bg2">
                  <a:tint val="90000"/>
                  <a:lumMod val="104000"/>
                </a:schemeClr>
              </a:gs>
              <a:gs pos="94000">
                <a:schemeClr val="bg2">
                  <a:shade val="96000"/>
                  <a:lumMod val="82000"/>
                </a:schemeClr>
              </a:gs>
            </a:gsLst>
            <a:lin ang="5400000" scaled="0"/>
          </a:gradFill>
        </p:spPr>
        <p:txBody>
          <a:bodyPr anchor="ctr">
            <a:normAutofit fontScale="47500" lnSpcReduction="20000"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sz="23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Heal, G., 2020. The third attempt at the electric car might be the successful one. In </a:t>
            </a:r>
            <a:r>
              <a:rPr lang="en-US" sz="23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Standing up for a Sustainable World</a:t>
            </a:r>
            <a:r>
              <a:rPr lang="en-US" sz="23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Edward Elgar Publishing. </a:t>
            </a:r>
            <a:endParaRPr lang="en-IN" sz="23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sz="23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Secinaro, S., Brescia, V., Calandra, D. and Biancone, P., 2020. Employing bibliometric analysis to identify suitable business models for electric cars. </a:t>
            </a:r>
            <a:r>
              <a:rPr lang="en-US" sz="23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cleaner production</a:t>
            </a:r>
            <a:r>
              <a:rPr lang="en-US" sz="23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en-IN" sz="23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sz="23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Meenakshisundaram, R. and Shankar, B., 2018. Business Model Innovation by Better Place: A Green Ecosystem for the Mass Adoption of Electric Cars 1, 2, 3. In </a:t>
            </a:r>
            <a:r>
              <a:rPr lang="en-US" sz="23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Case of Studies in Social Entrepreneurship and Sustainability</a:t>
            </a:r>
            <a:r>
              <a:rPr lang="en-US" sz="23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Routledge. </a:t>
            </a:r>
            <a:endParaRPr lang="en-IN" sz="23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sz="23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Teles, F., Gomes Magri, R.T., Cooper Ordoñez, R.E., Anholon, R., Lacerda Costa, S. and Santa-Eulalia, L.A., 2018. Sustainability measurement of product-service systems: Brazilian case studies about electric car-sharing. </a:t>
            </a:r>
            <a:r>
              <a:rPr lang="en-US" sz="23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Sustainable Development &amp; World Ecology</a:t>
            </a:r>
            <a:r>
              <a:rPr lang="en-US" sz="23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en-IN" sz="23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sz="23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Reinhardt, R., Christodoulou, I., Gassó-Domingo, S. and García, B.A., 2019. Towards sustainable business models for electric vehicle battery second use: A critical review. </a:t>
            </a:r>
            <a:r>
              <a:rPr lang="en-US" sz="23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environmental management</a:t>
            </a:r>
            <a:r>
              <a:rPr lang="en-US" sz="23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en-IN" sz="23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118021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80324-2B64-42EF-8695-F53690366B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7810" y="2572789"/>
            <a:ext cx="5386647" cy="1712421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anchor="ctr">
            <a:normAutofit/>
          </a:bodyPr>
          <a:lstStyle/>
          <a:p>
            <a:pPr algn="ctr"/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 !</a:t>
            </a:r>
            <a:endParaRPr lang="en-IN" sz="4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3292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223</TotalTime>
  <Words>482</Words>
  <Application>Microsoft Office PowerPoint</Application>
  <PresentationFormat>Widescreen</PresentationFormat>
  <Paragraphs>42</Paragraphs>
  <Slides>10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Symbol</vt:lpstr>
      <vt:lpstr>Times New Roman</vt:lpstr>
      <vt:lpstr>Trebuchet MS</vt:lpstr>
      <vt:lpstr>Wingdings 3</vt:lpstr>
      <vt:lpstr>Facet</vt:lpstr>
      <vt:lpstr>MANAGING PROJECT IN WORKPLACE</vt:lpstr>
      <vt:lpstr>INTRODUCTION</vt:lpstr>
      <vt:lpstr>PROJECT DESCRIPTION  (NEWLY LAUNCHED CAR)</vt:lpstr>
      <vt:lpstr> STAKEHOLDER ANALYSIS </vt:lpstr>
      <vt:lpstr> WORK-BASED STRUCTURE </vt:lpstr>
      <vt:lpstr>  PROJECT SUCCESS CRITERIA </vt:lpstr>
      <vt:lpstr> RISK ASSESSMENT  </vt:lpstr>
      <vt:lpstr>  CONCLUSION </vt:lpstr>
      <vt:lpstr>REFERENCE LIST</vt:lpstr>
      <vt:lpstr> THANK YOU 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Ionut Dobrescu</dc:creator>
  <cp:lastModifiedBy>Ionut Dobrescu</cp:lastModifiedBy>
  <cp:revision>6</cp:revision>
  <dcterms:created xsi:type="dcterms:W3CDTF">2021-11-15T07:59:50Z</dcterms:created>
  <dcterms:modified xsi:type="dcterms:W3CDTF">2021-12-08T03:44:24Z</dcterms:modified>
</cp:coreProperties>
</file>