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9" r:id="rId2"/>
    <p:sldId id="265" r:id="rId3"/>
    <p:sldId id="264" r:id="rId4"/>
    <p:sldId id="257" r:id="rId5"/>
    <p:sldId id="258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" y="204"/>
      </p:cViewPr>
      <p:guideLst/>
    </p:cSldViewPr>
  </p:slideViewPr>
  <p:notesTextViewPr>
    <p:cViewPr>
      <p:scale>
        <a:sx n="1" d="1"/>
        <a:sy n="1" d="1"/>
      </p:scale>
      <p:origin x="0" y="-4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8CF752-908E-4270-A979-7DAED4DFA19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4FF5382-ACC8-475B-AE48-DB587EF7DB2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I can confirm that no AI has been used in the following piece of  work.</a:t>
          </a:r>
          <a:endParaRPr lang="en-US" dirty="0">
            <a:solidFill>
              <a:schemeClr val="bg1"/>
            </a:solidFill>
          </a:endParaRPr>
        </a:p>
      </dgm:t>
    </dgm:pt>
    <dgm:pt modelId="{1B9BCA14-63D3-46D8-A362-43664309BECA}" type="parTrans" cxnId="{39311FB0-7D7F-43A0-8A67-ADF15E9D5E77}">
      <dgm:prSet/>
      <dgm:spPr/>
      <dgm:t>
        <a:bodyPr/>
        <a:lstStyle/>
        <a:p>
          <a:endParaRPr lang="en-US"/>
        </a:p>
      </dgm:t>
    </dgm:pt>
    <dgm:pt modelId="{EF0ABD50-4F74-4714-82CA-2BCD0FC7CCDA}" type="sibTrans" cxnId="{39311FB0-7D7F-43A0-8A67-ADF15E9D5E77}">
      <dgm:prSet/>
      <dgm:spPr/>
      <dgm:t>
        <a:bodyPr/>
        <a:lstStyle/>
        <a:p>
          <a:endParaRPr lang="en-US"/>
        </a:p>
      </dgm:t>
    </dgm:pt>
    <dgm:pt modelId="{F24E371A-2CC8-4F05-90D2-196EB4017B7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All work present is my own work and has been produced without the help from AI-generated source</a:t>
          </a:r>
          <a:endParaRPr lang="en-US" dirty="0">
            <a:solidFill>
              <a:schemeClr val="bg1"/>
            </a:solidFill>
          </a:endParaRPr>
        </a:p>
      </dgm:t>
    </dgm:pt>
    <dgm:pt modelId="{C986977F-5285-46FC-9706-4C1130CC8916}" type="parTrans" cxnId="{D7FE80C5-7324-4178-832D-517E91D0D8CC}">
      <dgm:prSet/>
      <dgm:spPr/>
      <dgm:t>
        <a:bodyPr/>
        <a:lstStyle/>
        <a:p>
          <a:endParaRPr lang="en-US"/>
        </a:p>
      </dgm:t>
    </dgm:pt>
    <dgm:pt modelId="{21BEDACC-55D8-4F40-AB3E-1DD9EFED0097}" type="sibTrans" cxnId="{D7FE80C5-7324-4178-832D-517E91D0D8CC}">
      <dgm:prSet/>
      <dgm:spPr/>
      <dgm:t>
        <a:bodyPr/>
        <a:lstStyle/>
        <a:p>
          <a:endParaRPr lang="en-US"/>
        </a:p>
      </dgm:t>
    </dgm:pt>
    <dgm:pt modelId="{C2F71198-A2E3-47E9-B582-20E9FF9C22D6}" type="pres">
      <dgm:prSet presAssocID="{A98CF752-908E-4270-A979-7DAED4DFA193}" presName="root" presStyleCnt="0">
        <dgm:presLayoutVars>
          <dgm:dir/>
          <dgm:resizeHandles val="exact"/>
        </dgm:presLayoutVars>
      </dgm:prSet>
      <dgm:spPr/>
    </dgm:pt>
    <dgm:pt modelId="{8E1C58B2-0E28-4397-BFF3-2D65A387DEF0}" type="pres">
      <dgm:prSet presAssocID="{24FF5382-ACC8-475B-AE48-DB587EF7DB2C}" presName="compNode" presStyleCnt="0"/>
      <dgm:spPr/>
    </dgm:pt>
    <dgm:pt modelId="{ED78C7AE-6D0A-49EA-9436-2549ABCB84D5}" type="pres">
      <dgm:prSet presAssocID="{24FF5382-ACC8-475B-AE48-DB587EF7DB2C}" presName="bgRect" presStyleLbl="bgShp" presStyleIdx="0" presStyleCnt="2"/>
      <dgm:spPr/>
    </dgm:pt>
    <dgm:pt modelId="{E5E200E4-EEF0-4675-98E5-7AC2D48AC2E0}" type="pres">
      <dgm:prSet presAssocID="{24FF5382-ACC8-475B-AE48-DB587EF7DB2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1E8E3004-1DC8-416C-8C1E-AE0E510A0DF6}" type="pres">
      <dgm:prSet presAssocID="{24FF5382-ACC8-475B-AE48-DB587EF7DB2C}" presName="spaceRect" presStyleCnt="0"/>
      <dgm:spPr/>
    </dgm:pt>
    <dgm:pt modelId="{1AD03E32-4203-453C-919A-7762A43AA46A}" type="pres">
      <dgm:prSet presAssocID="{24FF5382-ACC8-475B-AE48-DB587EF7DB2C}" presName="parTx" presStyleLbl="revTx" presStyleIdx="0" presStyleCnt="2">
        <dgm:presLayoutVars>
          <dgm:chMax val="0"/>
          <dgm:chPref val="0"/>
        </dgm:presLayoutVars>
      </dgm:prSet>
      <dgm:spPr/>
    </dgm:pt>
    <dgm:pt modelId="{103986C9-63F2-429E-AA57-05AF1CBE10FC}" type="pres">
      <dgm:prSet presAssocID="{EF0ABD50-4F74-4714-82CA-2BCD0FC7CCDA}" presName="sibTrans" presStyleCnt="0"/>
      <dgm:spPr/>
    </dgm:pt>
    <dgm:pt modelId="{D7709EA1-F4D7-4CDB-A232-66715A4236E3}" type="pres">
      <dgm:prSet presAssocID="{F24E371A-2CC8-4F05-90D2-196EB4017B7F}" presName="compNode" presStyleCnt="0"/>
      <dgm:spPr/>
    </dgm:pt>
    <dgm:pt modelId="{970A00B5-FC09-49ED-A7C8-303F4C4FFCDF}" type="pres">
      <dgm:prSet presAssocID="{F24E371A-2CC8-4F05-90D2-196EB4017B7F}" presName="bgRect" presStyleLbl="bgShp" presStyleIdx="1" presStyleCnt="2"/>
      <dgm:spPr/>
    </dgm:pt>
    <dgm:pt modelId="{A4304030-E8A1-4D19-B404-A84538320D57}" type="pres">
      <dgm:prSet presAssocID="{F24E371A-2CC8-4F05-90D2-196EB4017B7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18D18B05-3B61-405D-A279-BDB58282D91A}" type="pres">
      <dgm:prSet presAssocID="{F24E371A-2CC8-4F05-90D2-196EB4017B7F}" presName="spaceRect" presStyleCnt="0"/>
      <dgm:spPr/>
    </dgm:pt>
    <dgm:pt modelId="{EB117310-AB1F-4F59-9908-0B60DE5DD62D}" type="pres">
      <dgm:prSet presAssocID="{F24E371A-2CC8-4F05-90D2-196EB4017B7F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3FD0218-A935-4132-A92F-5B400FBDC929}" type="presOf" srcId="{F24E371A-2CC8-4F05-90D2-196EB4017B7F}" destId="{EB117310-AB1F-4F59-9908-0B60DE5DD62D}" srcOrd="0" destOrd="0" presId="urn:microsoft.com/office/officeart/2018/2/layout/IconVerticalSolidList"/>
    <dgm:cxn modelId="{7AB16081-B245-44AF-B1E6-81B2D3C6B664}" type="presOf" srcId="{24FF5382-ACC8-475B-AE48-DB587EF7DB2C}" destId="{1AD03E32-4203-453C-919A-7762A43AA46A}" srcOrd="0" destOrd="0" presId="urn:microsoft.com/office/officeart/2018/2/layout/IconVerticalSolidList"/>
    <dgm:cxn modelId="{39311FB0-7D7F-43A0-8A67-ADF15E9D5E77}" srcId="{A98CF752-908E-4270-A979-7DAED4DFA193}" destId="{24FF5382-ACC8-475B-AE48-DB587EF7DB2C}" srcOrd="0" destOrd="0" parTransId="{1B9BCA14-63D3-46D8-A362-43664309BECA}" sibTransId="{EF0ABD50-4F74-4714-82CA-2BCD0FC7CCDA}"/>
    <dgm:cxn modelId="{D7FE80C5-7324-4178-832D-517E91D0D8CC}" srcId="{A98CF752-908E-4270-A979-7DAED4DFA193}" destId="{F24E371A-2CC8-4F05-90D2-196EB4017B7F}" srcOrd="1" destOrd="0" parTransId="{C986977F-5285-46FC-9706-4C1130CC8916}" sibTransId="{21BEDACC-55D8-4F40-AB3E-1DD9EFED0097}"/>
    <dgm:cxn modelId="{A3EE06EE-28B5-463D-9878-4C655A345232}" type="presOf" srcId="{A98CF752-908E-4270-A979-7DAED4DFA193}" destId="{C2F71198-A2E3-47E9-B582-20E9FF9C22D6}" srcOrd="0" destOrd="0" presId="urn:microsoft.com/office/officeart/2018/2/layout/IconVerticalSolidList"/>
    <dgm:cxn modelId="{4551E47E-99D9-4743-9999-C0E1166B0DC1}" type="presParOf" srcId="{C2F71198-A2E3-47E9-B582-20E9FF9C22D6}" destId="{8E1C58B2-0E28-4397-BFF3-2D65A387DEF0}" srcOrd="0" destOrd="0" presId="urn:microsoft.com/office/officeart/2018/2/layout/IconVerticalSolidList"/>
    <dgm:cxn modelId="{FB221935-E012-4719-8AA8-4A1AA6FCB3E4}" type="presParOf" srcId="{8E1C58B2-0E28-4397-BFF3-2D65A387DEF0}" destId="{ED78C7AE-6D0A-49EA-9436-2549ABCB84D5}" srcOrd="0" destOrd="0" presId="urn:microsoft.com/office/officeart/2018/2/layout/IconVerticalSolidList"/>
    <dgm:cxn modelId="{4390047A-16A8-4E6F-8192-91DE99DAB33C}" type="presParOf" srcId="{8E1C58B2-0E28-4397-BFF3-2D65A387DEF0}" destId="{E5E200E4-EEF0-4675-98E5-7AC2D48AC2E0}" srcOrd="1" destOrd="0" presId="urn:microsoft.com/office/officeart/2018/2/layout/IconVerticalSolidList"/>
    <dgm:cxn modelId="{4325844C-D2BF-41CC-9E3B-89E6EFA0DC26}" type="presParOf" srcId="{8E1C58B2-0E28-4397-BFF3-2D65A387DEF0}" destId="{1E8E3004-1DC8-416C-8C1E-AE0E510A0DF6}" srcOrd="2" destOrd="0" presId="urn:microsoft.com/office/officeart/2018/2/layout/IconVerticalSolidList"/>
    <dgm:cxn modelId="{A3B16EA0-E709-41AF-8BEE-97ABB461C42F}" type="presParOf" srcId="{8E1C58B2-0E28-4397-BFF3-2D65A387DEF0}" destId="{1AD03E32-4203-453C-919A-7762A43AA46A}" srcOrd="3" destOrd="0" presId="urn:microsoft.com/office/officeart/2018/2/layout/IconVerticalSolidList"/>
    <dgm:cxn modelId="{F4466258-82B7-47A3-A678-20A19BB16550}" type="presParOf" srcId="{C2F71198-A2E3-47E9-B582-20E9FF9C22D6}" destId="{103986C9-63F2-429E-AA57-05AF1CBE10FC}" srcOrd="1" destOrd="0" presId="urn:microsoft.com/office/officeart/2018/2/layout/IconVerticalSolidList"/>
    <dgm:cxn modelId="{1DACE81B-A694-4184-9669-0D570808078A}" type="presParOf" srcId="{C2F71198-A2E3-47E9-B582-20E9FF9C22D6}" destId="{D7709EA1-F4D7-4CDB-A232-66715A4236E3}" srcOrd="2" destOrd="0" presId="urn:microsoft.com/office/officeart/2018/2/layout/IconVerticalSolidList"/>
    <dgm:cxn modelId="{4EEED5BA-C978-4462-9EFB-BC76872205F0}" type="presParOf" srcId="{D7709EA1-F4D7-4CDB-A232-66715A4236E3}" destId="{970A00B5-FC09-49ED-A7C8-303F4C4FFCDF}" srcOrd="0" destOrd="0" presId="urn:microsoft.com/office/officeart/2018/2/layout/IconVerticalSolidList"/>
    <dgm:cxn modelId="{F547C7E7-49B9-4830-AED6-D7AFE7A2FC08}" type="presParOf" srcId="{D7709EA1-F4D7-4CDB-A232-66715A4236E3}" destId="{A4304030-E8A1-4D19-B404-A84538320D57}" srcOrd="1" destOrd="0" presId="urn:microsoft.com/office/officeart/2018/2/layout/IconVerticalSolidList"/>
    <dgm:cxn modelId="{1C5E800D-3EAC-43DE-BB51-4CA6FDBD5B33}" type="presParOf" srcId="{D7709EA1-F4D7-4CDB-A232-66715A4236E3}" destId="{18D18B05-3B61-405D-A279-BDB58282D91A}" srcOrd="2" destOrd="0" presId="urn:microsoft.com/office/officeart/2018/2/layout/IconVerticalSolidList"/>
    <dgm:cxn modelId="{AAE3BD50-D9B9-404F-9F28-5BC05D3A757D}" type="presParOf" srcId="{D7709EA1-F4D7-4CDB-A232-66715A4236E3}" destId="{EB117310-AB1F-4F59-9908-0B60DE5DD62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78C7AE-6D0A-49EA-9436-2549ABCB84D5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E200E4-EEF0-4675-98E5-7AC2D48AC2E0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D03E32-4203-453C-919A-7762A43AA46A}">
      <dsp:nvSpPr>
        <dsp:cNvPr id="0" name=""/>
        <dsp:cNvSpPr/>
      </dsp:nvSpPr>
      <dsp:spPr>
        <a:xfrm>
          <a:off x="1507738" y="707092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solidFill>
                <a:schemeClr val="bg1"/>
              </a:solidFill>
            </a:rPr>
            <a:t>I can confirm that no AI has been used in the following piece of  work.</a:t>
          </a:r>
          <a:endParaRPr lang="en-US" sz="2500" kern="1200" dirty="0">
            <a:solidFill>
              <a:schemeClr val="bg1"/>
            </a:solidFill>
          </a:endParaRPr>
        </a:p>
      </dsp:txBody>
      <dsp:txXfrm>
        <a:off x="1507738" y="707092"/>
        <a:ext cx="9007861" cy="1305401"/>
      </dsp:txXfrm>
    </dsp:sp>
    <dsp:sp modelId="{970A00B5-FC09-49ED-A7C8-303F4C4FFCDF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304030-E8A1-4D19-B404-A84538320D57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117310-AB1F-4F59-9908-0B60DE5DD62D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solidFill>
                <a:schemeClr val="bg1"/>
              </a:solidFill>
            </a:rPr>
            <a:t>All work present is my own work and has been produced without the help from AI-generated source</a:t>
          </a:r>
          <a:endParaRPr lang="en-US" sz="2500" kern="1200" dirty="0">
            <a:solidFill>
              <a:schemeClr val="bg1"/>
            </a:solidFill>
          </a:endParaRPr>
        </a:p>
      </dsp:txBody>
      <dsp:txXfrm>
        <a:off x="1507738" y="2338844"/>
        <a:ext cx="9007861" cy="13054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A510FF-B184-4C0F-B2C0-929DD5F0F980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0EE03B-9E32-4D47-9A21-19C4B26540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7088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0EE03B-9E32-4D47-9A21-19C4B26540D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1370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3520A-833A-4A95-A3B5-359299C08727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9C7D0-8A83-4D79-A91D-4D8849239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339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3520A-833A-4A95-A3B5-359299C08727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9C7D0-8A83-4D79-A91D-4D8849239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514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3520A-833A-4A95-A3B5-359299C08727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9C7D0-8A83-4D79-A91D-4D8849239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069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3520A-833A-4A95-A3B5-359299C08727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9C7D0-8A83-4D79-A91D-4D8849239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016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3520A-833A-4A95-A3B5-359299C08727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9C7D0-8A83-4D79-A91D-4D8849239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2302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3520A-833A-4A95-A3B5-359299C08727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9C7D0-8A83-4D79-A91D-4D8849239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475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3520A-833A-4A95-A3B5-359299C08727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9C7D0-8A83-4D79-A91D-4D8849239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636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3520A-833A-4A95-A3B5-359299C08727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9C7D0-8A83-4D79-A91D-4D8849239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400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3520A-833A-4A95-A3B5-359299C08727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9C7D0-8A83-4D79-A91D-4D8849239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5319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3520A-833A-4A95-A3B5-359299C08727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9C7D0-8A83-4D79-A91D-4D8849239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696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3520A-833A-4A95-A3B5-359299C08727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9C7D0-8A83-4D79-A91D-4D8849239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290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82C3520A-833A-4A95-A3B5-359299C08727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3699C7D0-8A83-4D79-A91D-4D8849239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5889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royalopencollege.org/" TargetMode="External"/><Relationship Id="rId2" Type="http://schemas.openxmlformats.org/officeDocument/2006/relationships/hyperlink" Target="https://carelearning.org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5C3B132B-18D5-C909-DD80-F81F1445EDB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399234" y="2435879"/>
            <a:ext cx="6935759" cy="22011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MODULE TITLE : Professional Career Development within H&amp;SC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MODULE NUMBER: LCHS4009 (LON)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ASSIGMENT NO: ASSIGMENT 1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STUDENT NAME :ALICIA LOY WILLIAMS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STUDENT ID: 2435009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LECTURER NAME: </a:t>
            </a:r>
            <a:r>
              <a:rPr lang="en-US" sz="1700" dirty="0" err="1">
                <a:solidFill>
                  <a:schemeClr val="bg1"/>
                </a:solidFill>
              </a:rPr>
              <a:t>Amitave</a:t>
            </a:r>
            <a:r>
              <a:rPr lang="en-US" sz="1700" dirty="0">
                <a:solidFill>
                  <a:schemeClr val="bg1"/>
                </a:solidFill>
              </a:rPr>
              <a:t> Banik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1BD432D-FAB3-4B5D-BF27-4DA7C75B3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6D6B450-4278-45B8-88C7-C061710E3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1883640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4234A4C-A256-4139-A5F4-27078F0D6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5066757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0844DD4-DAD9-FF59-3998-E7AC25DD013A}"/>
              </a:ext>
            </a:extLst>
          </p:cNvPr>
          <p:cNvSpPr txBox="1">
            <a:spLocks/>
          </p:cNvSpPr>
          <p:nvPr/>
        </p:nvSpPr>
        <p:spPr>
          <a:xfrm>
            <a:off x="3243002" y="4962872"/>
            <a:ext cx="5248221" cy="106720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>
                <a:solidFill>
                  <a:schemeClr val="bg1"/>
                </a:solidFill>
              </a:rPr>
              <a:t>Topic: Reflection</a:t>
            </a:r>
          </a:p>
        </p:txBody>
      </p:sp>
    </p:spTree>
    <p:extLst>
      <p:ext uri="{BB962C8B-B14F-4D97-AF65-F5344CB8AC3E}">
        <p14:creationId xmlns:p14="http://schemas.microsoft.com/office/powerpoint/2010/main" val="3726491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0C1A7-9F6A-E36C-DE15-CAF4668F4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Acknowledge of AI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4B3AAA-4B1F-0289-331D-FA5E8C570F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879518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865523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D9D08C-DF1F-C429-280B-BFA005681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Contents</a:t>
            </a:r>
          </a:p>
        </p:txBody>
      </p:sp>
      <p:grpSp>
        <p:nvGrpSpPr>
          <p:cNvPr id="13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9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2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" name="Rectangle 1">
            <a:extLst>
              <a:ext uri="{FF2B5EF4-FFF2-40B4-BE49-F238E27FC236}">
                <a16:creationId xmlns:a16="http://schemas.microsoft.com/office/drawing/2014/main" id="{86C67762-C52E-2C44-3ECB-25DCB1F03AA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77270" y="1130846"/>
            <a:ext cx="4974771" cy="43513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GB" altLang="en-US" sz="2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What is reflection?                             1	                                        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GB" altLang="en-US" sz="2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Why Reflection is Important?             2	                       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GB" altLang="en-US" sz="2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Model of Reflection: Gibbs’ Reflective Cycle	3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GB" altLang="en-US" sz="2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Practical example of reflection	4                         </a:t>
            </a:r>
          </a:p>
          <a:p>
            <a:pPr marL="0" lvl="0" indent="0">
              <a:spcAft>
                <a:spcPts val="600"/>
              </a:spcAft>
              <a:buNone/>
            </a:pPr>
            <a:r>
              <a:rPr lang="en-GB" altLang="en-US" sz="2200" dirty="0">
                <a:solidFill>
                  <a:schemeClr val="bg1"/>
                </a:solidFill>
              </a:rPr>
              <a:t>Conclusion </a:t>
            </a:r>
            <a:r>
              <a:rPr kumimoji="0" lang="en-GB" altLang="en-US" sz="2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	5               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GB" altLang="en-US" sz="2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Reference Slide (Harvard Style)	6                                                      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endParaRPr kumimoji="0" lang="en-GB" altLang="en-US" sz="22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endParaRPr kumimoji="0" lang="en-GB" altLang="en-US" sz="22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80141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A48E1B-C985-18A9-5501-C5FA94724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2833" y="122067"/>
            <a:ext cx="5248221" cy="1067209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What is Reflection?</a:t>
            </a:r>
          </a:p>
        </p:txBody>
      </p:sp>
      <p:pic>
        <p:nvPicPr>
          <p:cNvPr id="5" name="Picture 4" descr="A person and person sitting on a couch talking&#10;&#10;AI-generated content may be incorrect.">
            <a:extLst>
              <a:ext uri="{FF2B5EF4-FFF2-40B4-BE49-F238E27FC236}">
                <a16:creationId xmlns:a16="http://schemas.microsoft.com/office/drawing/2014/main" id="{B2E6A04D-6DF8-459C-43E7-FEAB6E51CC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641" r="22109" b="-1"/>
          <a:stretch>
            <a:fillRect/>
          </a:stretch>
        </p:blipFill>
        <p:spPr>
          <a:xfrm>
            <a:off x="8394077" y="2127389"/>
            <a:ext cx="3340723" cy="3340723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6F4A6-F86C-A3C8-426E-ACEC5891CC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68820" y="1635726"/>
            <a:ext cx="11551920" cy="435133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000" dirty="0">
                <a:solidFill>
                  <a:schemeClr val="bg1"/>
                </a:solidFill>
              </a:rPr>
              <a:t>Bulman &amp; Schutz (2013) believe that reflection is the process of learning from experiences and improving practice in the future.</a:t>
            </a:r>
          </a:p>
          <a:p>
            <a:pPr>
              <a:buNone/>
            </a:pPr>
            <a:r>
              <a:rPr lang="en-GB" sz="2000" dirty="0">
                <a:solidFill>
                  <a:schemeClr val="bg1"/>
                </a:solidFill>
              </a:rPr>
              <a:t>Among the ways in which reflection is applied in health care and social services are:</a:t>
            </a:r>
          </a:p>
          <a:p>
            <a:pPr>
              <a:buNone/>
            </a:pPr>
            <a:r>
              <a:rPr lang="en-GB" sz="2000" dirty="0">
                <a:solidFill>
                  <a:schemeClr val="bg1"/>
                </a:solidFill>
              </a:rPr>
              <a:t>It is important to think about actions and decisions before taking them.</a:t>
            </a:r>
          </a:p>
          <a:p>
            <a:pPr>
              <a:buNone/>
            </a:pPr>
            <a:r>
              <a:rPr lang="en-GB" sz="2000" dirty="0">
                <a:solidFill>
                  <a:schemeClr val="bg1"/>
                </a:solidFill>
              </a:rPr>
              <a:t>Identifying what went well and where improvements can be made.</a:t>
            </a:r>
          </a:p>
          <a:p>
            <a:pPr>
              <a:buNone/>
            </a:pPr>
            <a:r>
              <a:rPr lang="en-GB" sz="2000" dirty="0">
                <a:solidFill>
                  <a:schemeClr val="bg1"/>
                </a:solidFill>
              </a:rPr>
              <a:t>The ability to learn from experiences to improve professional performance.</a:t>
            </a:r>
          </a:p>
          <a:p>
            <a:pPr>
              <a:buNone/>
            </a:pPr>
            <a:r>
              <a:rPr lang="en-GB" sz="2000" b="1" dirty="0">
                <a:solidFill>
                  <a:schemeClr val="bg1"/>
                </a:solidFill>
              </a:rPr>
              <a:t>Development of this skill</a:t>
            </a:r>
            <a:endParaRPr lang="en-GB" sz="2000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en-GB" sz="2000" dirty="0">
                <a:solidFill>
                  <a:schemeClr val="bg1"/>
                </a:solidFill>
              </a:rPr>
              <a:t>Studying health and social care can provide you with this knowledge.</a:t>
            </a:r>
          </a:p>
          <a:p>
            <a:pPr>
              <a:buNone/>
            </a:pPr>
            <a:r>
              <a:rPr lang="en-GB" sz="2000" dirty="0">
                <a:solidFill>
                  <a:schemeClr val="bg1"/>
                </a:solidFill>
              </a:rPr>
              <a:t>Through feedback from colleagues and teachers.</a:t>
            </a:r>
          </a:p>
          <a:p>
            <a:pPr>
              <a:buNone/>
            </a:pPr>
            <a:r>
              <a:rPr lang="en-GB" sz="2000" dirty="0">
                <a:solidFill>
                  <a:schemeClr val="bg1"/>
                </a:solidFill>
              </a:rPr>
              <a:t>Through the review of experiences gained during training or work placements.</a:t>
            </a:r>
          </a:p>
          <a:p>
            <a:pPr>
              <a:buNone/>
            </a:pPr>
            <a:r>
              <a:rPr lang="en-GB" sz="2000" dirty="0">
                <a:solidFill>
                  <a:schemeClr val="bg1"/>
                </a:solidFill>
              </a:rPr>
              <a:t>The benefits of reflective practice include understanding one's strengths and areas for improvement (Jasper, 2013).</a:t>
            </a:r>
          </a:p>
          <a:p>
            <a:pPr marL="0" indent="0">
              <a:buNone/>
            </a:pPr>
            <a:endParaRPr lang="en-GB" sz="3200" dirty="0">
              <a:solidFill>
                <a:schemeClr val="bg1"/>
              </a:solidFill>
            </a:endParaRPr>
          </a:p>
        </p:txBody>
      </p:sp>
      <p:grpSp>
        <p:nvGrpSpPr>
          <p:cNvPr id="23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3604514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78C513-374A-C670-45BD-CC9F6C9A3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Why Reflection is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E7737-3318-E701-A389-2F465BB5D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799" y="2460437"/>
            <a:ext cx="6167121" cy="3683358"/>
          </a:xfrm>
        </p:spPr>
        <p:txBody>
          <a:bodyPr anchor="ctr">
            <a:noAutofit/>
          </a:bodyPr>
          <a:lstStyle/>
          <a:p>
            <a:r>
              <a:rPr lang="en-GB" sz="1800" dirty="0">
                <a:solidFill>
                  <a:schemeClr val="bg1"/>
                </a:solidFill>
              </a:rPr>
              <a:t>It is crucial that professionals reflect on their practices to provide safe, high-quality care because of improving their practices (Royal Open College, 2026).</a:t>
            </a:r>
          </a:p>
          <a:p>
            <a:r>
              <a:rPr lang="en-GB" sz="1800" dirty="0">
                <a:solidFill>
                  <a:schemeClr val="bg1"/>
                </a:solidFill>
              </a:rPr>
              <a:t>It supports:</a:t>
            </a:r>
          </a:p>
          <a:p>
            <a:r>
              <a:rPr lang="en-GB" sz="1800" dirty="0">
                <a:solidFill>
                  <a:schemeClr val="bg1"/>
                </a:solidFill>
              </a:rPr>
              <a:t>Safe and effective care</a:t>
            </a:r>
          </a:p>
          <a:p>
            <a:r>
              <a:rPr lang="en-GB" sz="1800" dirty="0">
                <a:solidFill>
                  <a:schemeClr val="bg1"/>
                </a:solidFill>
              </a:rPr>
              <a:t>Helps identify mistakes and prevent them happening again.</a:t>
            </a:r>
          </a:p>
          <a:p>
            <a:r>
              <a:rPr lang="en-GB" sz="1800" dirty="0">
                <a:solidFill>
                  <a:schemeClr val="bg1"/>
                </a:solidFill>
              </a:rPr>
              <a:t>Encourages continuous learning.</a:t>
            </a:r>
          </a:p>
          <a:p>
            <a:r>
              <a:rPr lang="en-GB" sz="1800" dirty="0">
                <a:solidFill>
                  <a:schemeClr val="bg1"/>
                </a:solidFill>
              </a:rPr>
              <a:t>Quality outcomes for service users</a:t>
            </a:r>
          </a:p>
          <a:p>
            <a:r>
              <a:rPr lang="en-GB" sz="1800" dirty="0">
                <a:solidFill>
                  <a:schemeClr val="bg1"/>
                </a:solidFill>
              </a:rPr>
              <a:t>Improves decision-making.</a:t>
            </a:r>
          </a:p>
          <a:p>
            <a:r>
              <a:rPr lang="en-GB" sz="1800" dirty="0">
                <a:solidFill>
                  <a:schemeClr val="bg1"/>
                </a:solidFill>
              </a:rPr>
              <a:t>Promotes person-centred care.</a:t>
            </a:r>
          </a:p>
          <a:p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8E3BF5-3412-46DB-04A3-09D9A2B5F709}"/>
              </a:ext>
            </a:extLst>
          </p:cNvPr>
          <p:cNvSpPr txBox="1"/>
          <p:nvPr/>
        </p:nvSpPr>
        <p:spPr>
          <a:xfrm>
            <a:off x="6583680" y="2280286"/>
            <a:ext cx="609600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Benefits: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Service users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Safer care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Better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Improved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Staff and colleagues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Professional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Improved teamwork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Organisation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Higher quality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Better standards of care (Jasper, 2013).</a:t>
            </a:r>
          </a:p>
        </p:txBody>
      </p:sp>
    </p:spTree>
    <p:extLst>
      <p:ext uri="{BB962C8B-B14F-4D97-AF65-F5344CB8AC3E}">
        <p14:creationId xmlns:p14="http://schemas.microsoft.com/office/powerpoint/2010/main" val="2078648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1CE7A08-2184-4B99-ABC0-B40CD1D3F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2D3737-1D3D-E3F6-494A-02D101186F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8580" y="-54547"/>
            <a:ext cx="5932816" cy="1672994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Model of Reflection: Gibbs’ Reflective Cycle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7955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1929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00654" y="4275786"/>
            <a:ext cx="2691346" cy="2582214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552FC29-9118-466F-940E-80C84EFDF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00654" y="4275786"/>
            <a:ext cx="2691346" cy="2582214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0147B-24F6-6AA4-311D-F6B2DF8493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0618" y="1346616"/>
            <a:ext cx="6100077" cy="5099903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The model includes six stages:</a:t>
            </a:r>
          </a:p>
          <a:p>
            <a:r>
              <a:rPr lang="en-GB" sz="2000" dirty="0">
                <a:solidFill>
                  <a:schemeClr val="bg1"/>
                </a:solidFill>
              </a:rPr>
              <a:t>Description – Going into detail about what happened</a:t>
            </a:r>
          </a:p>
          <a:p>
            <a:r>
              <a:rPr lang="en-GB" sz="2000" dirty="0">
                <a:solidFill>
                  <a:schemeClr val="bg1"/>
                </a:solidFill>
              </a:rPr>
              <a:t>Feelings – Is there anything you were thinking or feeling at the time?</a:t>
            </a:r>
          </a:p>
          <a:p>
            <a:r>
              <a:rPr lang="en-GB" sz="2000" dirty="0">
                <a:solidFill>
                  <a:schemeClr val="bg1"/>
                </a:solidFill>
              </a:rPr>
              <a:t>Evaluation – What did you like or dislike about the experience?</a:t>
            </a:r>
          </a:p>
          <a:p>
            <a:r>
              <a:rPr lang="en-GB" sz="2000" dirty="0">
                <a:solidFill>
                  <a:schemeClr val="bg1"/>
                </a:solidFill>
              </a:rPr>
              <a:t>Analysis – Is there a reason why this happened?</a:t>
            </a:r>
          </a:p>
          <a:p>
            <a:r>
              <a:rPr lang="en-GB" sz="2000" dirty="0">
                <a:solidFill>
                  <a:schemeClr val="bg1"/>
                </a:solidFill>
              </a:rPr>
              <a:t>Conclusion – What could be improved?</a:t>
            </a:r>
          </a:p>
          <a:p>
            <a:r>
              <a:rPr lang="en-GB" sz="2000" dirty="0">
                <a:solidFill>
                  <a:schemeClr val="bg1"/>
                </a:solidFill>
              </a:rPr>
              <a:t>Action Plan – In the future, what will you do differently?</a:t>
            </a:r>
          </a:p>
          <a:p>
            <a:r>
              <a:rPr lang="en-GB" sz="2000" dirty="0">
                <a:solidFill>
                  <a:schemeClr val="bg1"/>
                </a:solidFill>
              </a:rPr>
              <a:t>By using this model, professionals can gain a deeper understanding of certain experiences and improve their future practice (Gibbs, 1988).</a:t>
            </a:r>
          </a:p>
        </p:txBody>
      </p:sp>
      <p:grpSp>
        <p:nvGrpSpPr>
          <p:cNvPr id="22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ACBF7A04-8D86-F8B6-1184-CEF4A53189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6627" y="876541"/>
            <a:ext cx="2159234" cy="2018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2428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F21A5E-8BB6-59F6-0B78-8AFE97D04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978" y="354924"/>
            <a:ext cx="4606737" cy="5477932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Practical example of reflection</a:t>
            </a:r>
          </a:p>
        </p:txBody>
      </p:sp>
      <p:grpSp>
        <p:nvGrpSpPr>
          <p:cNvPr id="10" name="Graphic 38">
            <a:extLst>
              <a:ext uri="{FF2B5EF4-FFF2-40B4-BE49-F238E27FC236}">
                <a16:creationId xmlns:a16="http://schemas.microsoft.com/office/drawing/2014/main" id="{1E8369D0-2C3B-4E27-AC6C-A246AC28C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3D5586F-4573-4C57-9793-1EBFDC896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EED35EF-93A0-4921-941C-ECC67AE2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4" name="Graphic 4">
            <a:extLst>
              <a:ext uri="{FF2B5EF4-FFF2-40B4-BE49-F238E27FC236}">
                <a16:creationId xmlns:a16="http://schemas.microsoft.com/office/drawing/2014/main" id="{C6F74901-2A71-43C3-837C-27CCD6B6D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37426" y="2203010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92DF49A-063A-4F60-BE30-D26826492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0DCBBE0-7DEE-43ED-BEE3-ABB179CFC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39FE8DF-D1B2-4074-9BDF-C458EA012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1C143B5-6E24-417D-A035-65747A8E9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331ED8C-8819-4FFB-BF3C-FDA6A90D4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A39574D-5ECC-4A94-9CB6-646D90DA5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A73D6F7-977D-4026-8F68-CA63C162C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6348370-4FD9-4A99-BB05-944D5B0B0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1146D46-43DB-4487-A191-0970511C3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17B7142-9D64-4D34-B23C-9471326AD6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8EB71CD-AB26-440E-A0D5-E1081DB5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4423BD2-7458-4680-AF49-5013C9D30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5547DC8-8B87-4446-9CC9-65AF04A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9" name="Oval 28">
            <a:extLst>
              <a:ext uri="{FF2B5EF4-FFF2-40B4-BE49-F238E27FC236}">
                <a16:creationId xmlns:a16="http://schemas.microsoft.com/office/drawing/2014/main" id="{EC11F68A-CC71-4196-BBF3-20CDCD75D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085F9950-F10E-4E64-962B-F7034578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9C5FE-BCFC-4494-8AC2-E58CBCADA3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5225" y="624518"/>
            <a:ext cx="6708753" cy="4351338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Example in a care setting:</a:t>
            </a:r>
          </a:p>
          <a:p>
            <a:pPr>
              <a:lnSpc>
                <a:spcPct val="120000"/>
              </a:lnSpc>
            </a:pPr>
            <a:r>
              <a:rPr lang="en-GB" sz="2000" dirty="0">
                <a:solidFill>
                  <a:schemeClr val="bg1"/>
                </a:solidFill>
              </a:rPr>
              <a:t>A support worker is assisting an elderly patient during mealtime. The patient becomes frustrated because the instructions are unclear.</a:t>
            </a:r>
          </a:p>
          <a:p>
            <a:r>
              <a:rPr lang="en-GB" sz="2000" dirty="0">
                <a:solidFill>
                  <a:schemeClr val="bg1"/>
                </a:solidFill>
              </a:rPr>
              <a:t>After the shift, the worker reflects on the situation:</a:t>
            </a:r>
          </a:p>
          <a:p>
            <a:r>
              <a:rPr lang="en-GB" sz="2000" dirty="0">
                <a:solidFill>
                  <a:schemeClr val="bg1"/>
                </a:solidFill>
              </a:rPr>
              <a:t>What happened during the interaction.</a:t>
            </a:r>
          </a:p>
          <a:p>
            <a:r>
              <a:rPr lang="en-GB" sz="2000" dirty="0">
                <a:solidFill>
                  <a:schemeClr val="bg1"/>
                </a:solidFill>
              </a:rPr>
              <a:t>How the patient felt.</a:t>
            </a:r>
          </a:p>
          <a:p>
            <a:r>
              <a:rPr lang="en-GB" sz="2000" dirty="0">
                <a:solidFill>
                  <a:schemeClr val="bg1"/>
                </a:solidFill>
              </a:rPr>
              <a:t>What could be improved.</a:t>
            </a:r>
          </a:p>
          <a:p>
            <a:r>
              <a:rPr lang="en-GB" sz="2000" dirty="0">
                <a:solidFill>
                  <a:schemeClr val="bg1"/>
                </a:solidFill>
              </a:rPr>
              <a:t>From reflection, the worker decides to:</a:t>
            </a:r>
          </a:p>
          <a:p>
            <a:r>
              <a:rPr lang="en-GB" sz="2000" dirty="0">
                <a:solidFill>
                  <a:schemeClr val="bg1"/>
                </a:solidFill>
              </a:rPr>
              <a:t>Use clearer communication.</a:t>
            </a:r>
          </a:p>
          <a:p>
            <a:r>
              <a:rPr lang="en-GB" sz="2000" dirty="0">
                <a:solidFill>
                  <a:schemeClr val="bg1"/>
                </a:solidFill>
              </a:rPr>
              <a:t>Allow more time for the patient.</a:t>
            </a:r>
          </a:p>
          <a:p>
            <a:pPr>
              <a:lnSpc>
                <a:spcPct val="120000"/>
              </a:lnSpc>
            </a:pPr>
            <a:r>
              <a:rPr lang="en-GB" sz="2000" dirty="0">
                <a:solidFill>
                  <a:schemeClr val="bg1"/>
                </a:solidFill>
              </a:rPr>
              <a:t>This improves the patient’s experience and reduces frustration in future interactions (Care Learning, 2024).</a:t>
            </a:r>
          </a:p>
          <a:p>
            <a:pPr>
              <a:lnSpc>
                <a:spcPct val="120000"/>
              </a:lnSpc>
            </a:pPr>
            <a:r>
              <a:rPr lang="en-GB" sz="2000" dirty="0">
                <a:solidFill>
                  <a:schemeClr val="bg1"/>
                </a:solidFill>
              </a:rPr>
              <a:t>Reflecting on practice helps professionals improve communication and patient care.</a:t>
            </a:r>
          </a:p>
          <a:p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0032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63D9BF-23FB-6F4B-D818-E304C3D7A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Conclusion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949FC-830B-7128-AD15-30FD7E3A75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Professionals in health care and social services need to be able to reflect.</a:t>
            </a:r>
          </a:p>
          <a:p>
            <a:r>
              <a:rPr lang="en-GB" sz="2400" dirty="0">
                <a:solidFill>
                  <a:schemeClr val="bg1"/>
                </a:solidFill>
              </a:rPr>
              <a:t>It allows professionals to learn from experiences and improve their practice. By reflecting on our practice, we can provide safe care, improve our decision-making, and increase service user outcomes.</a:t>
            </a:r>
          </a:p>
          <a:p>
            <a:r>
              <a:rPr lang="en-GB" sz="2400" dirty="0">
                <a:solidFill>
                  <a:schemeClr val="bg1"/>
                </a:solidFill>
              </a:rPr>
              <a:t>An analysis of one's experiences can be guided through models such as Gibbs' Reflective Cycle.</a:t>
            </a:r>
          </a:p>
        </p:txBody>
      </p:sp>
    </p:spTree>
    <p:extLst>
      <p:ext uri="{BB962C8B-B14F-4D97-AF65-F5344CB8AC3E}">
        <p14:creationId xmlns:p14="http://schemas.microsoft.com/office/powerpoint/2010/main" val="15392926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22F35-9B95-8ABF-65B4-7B8CBC38A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9925"/>
            <a:ext cx="4508946" cy="1325563"/>
          </a:xfrm>
        </p:spPr>
        <p:txBody>
          <a:bodyPr anchor="b">
            <a:normAutofit/>
          </a:bodyPr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Reference Slide (Harvard Style)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43DAD-1A9D-4243-074A-EDD21EFAD2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2667" y="2398957"/>
            <a:ext cx="9406666" cy="3526144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Bulman, C. and Schutz, S. (2013) </a:t>
            </a:r>
            <a:r>
              <a:rPr lang="en-GB" sz="2000" i="1" dirty="0">
                <a:solidFill>
                  <a:schemeClr val="bg1"/>
                </a:solidFill>
              </a:rPr>
              <a:t>Reflective Practice in Nursing</a:t>
            </a:r>
            <a:r>
              <a:rPr lang="en-GB" sz="2000" dirty="0">
                <a:solidFill>
                  <a:schemeClr val="bg1"/>
                </a:solidFill>
              </a:rPr>
              <a:t>. 5th </a:t>
            </a:r>
            <a:r>
              <a:rPr lang="en-GB" sz="2000" dirty="0" err="1">
                <a:solidFill>
                  <a:schemeClr val="bg1"/>
                </a:solidFill>
              </a:rPr>
              <a:t>edn</a:t>
            </a:r>
            <a:r>
              <a:rPr lang="en-GB" sz="2000" dirty="0">
                <a:solidFill>
                  <a:schemeClr val="bg1"/>
                </a:solidFill>
              </a:rPr>
              <a:t>. Oxford: Wiley-Blackwell.</a:t>
            </a:r>
          </a:p>
          <a:p>
            <a:r>
              <a:rPr lang="en-GB" sz="2000" dirty="0">
                <a:solidFill>
                  <a:schemeClr val="bg1"/>
                </a:solidFill>
              </a:rPr>
              <a:t>Care Learning (2024) </a:t>
            </a:r>
            <a:r>
              <a:rPr lang="en-GB" sz="2000" i="1" dirty="0">
                <a:solidFill>
                  <a:schemeClr val="bg1"/>
                </a:solidFill>
              </a:rPr>
              <a:t>Explain how reflective practice has led to improved ways of working</a:t>
            </a:r>
            <a:r>
              <a:rPr lang="en-GB" sz="2000" dirty="0">
                <a:solidFill>
                  <a:schemeClr val="bg1"/>
                </a:solidFill>
              </a:rPr>
              <a:t>. Available at: </a:t>
            </a:r>
            <a:r>
              <a:rPr lang="en-GB" sz="20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https://carelearning.org.uk</a:t>
            </a:r>
            <a:r>
              <a:rPr lang="en-GB" sz="2000" dirty="0">
                <a:solidFill>
                  <a:schemeClr val="bg1"/>
                </a:solidFill>
              </a:rPr>
              <a:t> (Accessed: 9 March 2026).</a:t>
            </a:r>
          </a:p>
          <a:p>
            <a:r>
              <a:rPr lang="en-GB" sz="2000" dirty="0">
                <a:solidFill>
                  <a:schemeClr val="bg1"/>
                </a:solidFill>
              </a:rPr>
              <a:t>Gibbs, G. (1988) </a:t>
            </a:r>
            <a:r>
              <a:rPr lang="en-GB" sz="2000" i="1" dirty="0">
                <a:solidFill>
                  <a:schemeClr val="bg1"/>
                </a:solidFill>
              </a:rPr>
              <a:t>Learning by Doing: A Guide to Teaching and Learning Methods</a:t>
            </a:r>
            <a:r>
              <a:rPr lang="en-GB" sz="2000" dirty="0">
                <a:solidFill>
                  <a:schemeClr val="bg1"/>
                </a:solidFill>
              </a:rPr>
              <a:t>. Oxford: Oxford Polytechnic.</a:t>
            </a:r>
          </a:p>
          <a:p>
            <a:r>
              <a:rPr lang="en-GB" sz="2000" dirty="0">
                <a:solidFill>
                  <a:schemeClr val="bg1"/>
                </a:solidFill>
              </a:rPr>
              <a:t>Jasper, M. (2013) </a:t>
            </a:r>
            <a:r>
              <a:rPr lang="en-GB" sz="2000" i="1" dirty="0">
                <a:solidFill>
                  <a:schemeClr val="bg1"/>
                </a:solidFill>
              </a:rPr>
              <a:t>Beginning Reflective Practice</a:t>
            </a:r>
            <a:r>
              <a:rPr lang="en-GB" sz="2000" dirty="0">
                <a:solidFill>
                  <a:schemeClr val="bg1"/>
                </a:solidFill>
              </a:rPr>
              <a:t>. 2nd </a:t>
            </a:r>
            <a:r>
              <a:rPr lang="en-GB" sz="2000" dirty="0" err="1">
                <a:solidFill>
                  <a:schemeClr val="bg1"/>
                </a:solidFill>
              </a:rPr>
              <a:t>edn</a:t>
            </a:r>
            <a:r>
              <a:rPr lang="en-GB" sz="2000" dirty="0">
                <a:solidFill>
                  <a:schemeClr val="bg1"/>
                </a:solidFill>
              </a:rPr>
              <a:t>. Andover: Cengage Learning.</a:t>
            </a:r>
          </a:p>
          <a:p>
            <a:r>
              <a:rPr lang="en-GB" sz="2000" dirty="0">
                <a:solidFill>
                  <a:schemeClr val="bg1"/>
                </a:solidFill>
              </a:rPr>
              <a:t>Royal Open College (2026) </a:t>
            </a:r>
            <a:r>
              <a:rPr lang="en-GB" sz="2000" i="1" dirty="0">
                <a:solidFill>
                  <a:schemeClr val="bg1"/>
                </a:solidFill>
              </a:rPr>
              <a:t>Reflective Practice in Health and Social Care</a:t>
            </a:r>
            <a:r>
              <a:rPr lang="en-GB" sz="2000" dirty="0">
                <a:solidFill>
                  <a:schemeClr val="bg1"/>
                </a:solidFill>
              </a:rPr>
              <a:t>. Available at: </a:t>
            </a:r>
            <a:r>
              <a:rPr lang="en-GB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https://royalopencollege.org</a:t>
            </a:r>
            <a:r>
              <a:rPr lang="en-GB" sz="2000" dirty="0">
                <a:solidFill>
                  <a:schemeClr val="bg1"/>
                </a:solidFill>
              </a:rPr>
              <a:t> (Accessed: 9 March 2026). </a:t>
            </a:r>
          </a:p>
          <a:p>
            <a:r>
              <a:rPr lang="en-GB" sz="2000" dirty="0">
                <a:solidFill>
                  <a:schemeClr val="bg1"/>
                </a:solidFill>
              </a:rPr>
              <a:t>Schön, D. (1983) </a:t>
            </a:r>
            <a:r>
              <a:rPr lang="en-GB" sz="2000" i="1" dirty="0">
                <a:solidFill>
                  <a:schemeClr val="bg1"/>
                </a:solidFill>
              </a:rPr>
              <a:t>The Reflective Practitioner: How Professionals Think in Action</a:t>
            </a:r>
            <a:r>
              <a:rPr lang="en-GB" sz="2000" dirty="0">
                <a:solidFill>
                  <a:schemeClr val="bg1"/>
                </a:solidFill>
              </a:rPr>
              <a:t>. New York: Basic Books.</a:t>
            </a: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5804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C0A3E416-13B0-4CFE-8B85-8989D8AEFB5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1373</TotalTime>
  <Words>778</Words>
  <Application>Microsoft Office PowerPoint</Application>
  <PresentationFormat>Widescreen</PresentationFormat>
  <Paragraphs>82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PowerPoint Presentation</vt:lpstr>
      <vt:lpstr>Acknowledge of AI</vt:lpstr>
      <vt:lpstr>Contents</vt:lpstr>
      <vt:lpstr>What is Reflection?</vt:lpstr>
      <vt:lpstr>Why Reflection is Important?</vt:lpstr>
      <vt:lpstr>Model of Reflection: Gibbs’ Reflective Cycle</vt:lpstr>
      <vt:lpstr>Practical example of reflection</vt:lpstr>
      <vt:lpstr>Conclusion</vt:lpstr>
      <vt:lpstr>Reference Slide (Harvard Style)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Erhunmwusee, Angel</dc:creator>
  <cp:lastModifiedBy>Erhunmwusee, Angel</cp:lastModifiedBy>
  <cp:revision>10</cp:revision>
  <dcterms:created xsi:type="dcterms:W3CDTF">2026-03-05T06:37:06Z</dcterms:created>
  <dcterms:modified xsi:type="dcterms:W3CDTF">2026-03-22T14:31:21Z</dcterms:modified>
</cp:coreProperties>
</file>