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76" r:id="rId3"/>
    <p:sldId id="277" r:id="rId4"/>
    <p:sldId id="288" r:id="rId5"/>
    <p:sldId id="289" r:id="rId6"/>
    <p:sldId id="290" r:id="rId7"/>
    <p:sldId id="292" r:id="rId8"/>
    <p:sldId id="291" r:id="rId9"/>
    <p:sldId id="298" r:id="rId10"/>
    <p:sldId id="297" r:id="rId11"/>
    <p:sldId id="294" r:id="rId12"/>
    <p:sldId id="301" r:id="rId13"/>
    <p:sldId id="295" r:id="rId14"/>
    <p:sldId id="296" r:id="rId15"/>
    <p:sldId id="299" r:id="rId16"/>
    <p:sldId id="300" r:id="rId1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23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298A4AD-DC63-42F1-AEAE-A05B4CE43E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6670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3D8A7AF-A9E4-426F-9386-E94112DAC7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4280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6ABE8-799C-4B74-9690-4FAFDE9E1A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C349E-5CF5-4215-82BB-DDCD25DC63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CB6D3-740D-440D-BE32-3806728DC6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8CE24-3CF8-4940-BD4D-CB736803C4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5D10D-BADB-4E2E-A971-0DBD4B3A8A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B0BF8-2E80-4CDF-9E39-19997646E4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34E67-E90B-46C0-92E4-4F167C7700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858D5-4771-402C-9BB0-73017E716A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9E8FC-9402-4EEA-B5E6-32135A8224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AF8A7-1C22-4AFB-A335-2760B7FC24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B90E1-EB0B-4BD0-BDF0-7D00573E78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9867-6A89-44CE-96FF-88381C2042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3890EE2-E1C6-4E5E-9D6F-A472AD82A9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a-actors.com/en" TargetMode="External"/><Relationship Id="rId7" Type="http://schemas.openxmlformats.org/officeDocument/2006/relationships/hyperlink" Target="https://twitter.com/FairInternet4P" TargetMode="External"/><Relationship Id="rId2" Type="http://schemas.openxmlformats.org/officeDocument/2006/relationships/hyperlink" Target="http://www.aepo-artis.org/pages/156_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etition-en.fair-internet.eu/" TargetMode="External"/><Relationship Id="rId5" Type="http://schemas.openxmlformats.org/officeDocument/2006/relationships/hyperlink" Target="http://www.fair-internet.eu/" TargetMode="External"/><Relationship Id="rId4" Type="http://schemas.openxmlformats.org/officeDocument/2006/relationships/hyperlink" Target="http://www.iaomusic.org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ange.org/p/european-parliament-ensure-that-performers-get-a-fair-share-of-the-online-revenues-generated-by-their-recorded-performances#petition-lett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3059113" y="620713"/>
            <a:ext cx="576421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kumimoji="1" lang="en-US" sz="4400" b="1" dirty="0"/>
              <a:t>Introducing </a:t>
            </a:r>
          </a:p>
          <a:p>
            <a:pPr algn="r"/>
            <a:r>
              <a:rPr kumimoji="1" lang="en-US" sz="4400" b="1" dirty="0"/>
              <a:t>the MU</a:t>
            </a:r>
            <a:r>
              <a:rPr kumimoji="1" lang="en-US" sz="3200" b="1" dirty="0"/>
              <a:t/>
            </a:r>
            <a:br>
              <a:rPr kumimoji="1" lang="en-US" sz="3200" b="1" dirty="0"/>
            </a:br>
            <a:r>
              <a:rPr kumimoji="1" lang="en-US" sz="2400" b="1" dirty="0"/>
              <a:t>  </a:t>
            </a:r>
            <a:br>
              <a:rPr kumimoji="1" lang="en-US" sz="2400" b="1" dirty="0"/>
            </a:br>
            <a:endParaRPr kumimoji="1" lang="en-US" sz="2400" b="1" dirty="0"/>
          </a:p>
          <a:p>
            <a:pPr algn="r"/>
            <a:endParaRPr kumimoji="1" lang="en-US" sz="2400" b="1" dirty="0"/>
          </a:p>
          <a:p>
            <a:pPr algn="r"/>
            <a:r>
              <a:rPr kumimoji="1" lang="en-US" sz="2400" b="1" dirty="0"/>
              <a:t/>
            </a:r>
            <a:br>
              <a:rPr kumimoji="1" lang="en-US" sz="2400" b="1" dirty="0"/>
            </a:br>
            <a:r>
              <a:rPr kumimoji="1" lang="en-US" sz="2400" b="1" dirty="0"/>
              <a:t>                                                               </a:t>
            </a:r>
            <a:r>
              <a:rPr kumimoji="1" lang="en-US" sz="2400" b="1" dirty="0" smtClean="0"/>
              <a:t>Pete Thoms</a:t>
            </a:r>
            <a:r>
              <a:rPr kumimoji="1" lang="en-US" sz="2400" b="1" dirty="0"/>
              <a:t/>
            </a:r>
            <a:br>
              <a:rPr kumimoji="1" lang="en-US" sz="2400" b="1" dirty="0"/>
            </a:br>
            <a:r>
              <a:rPr kumimoji="1" lang="en-US" sz="2400" b="1" dirty="0"/>
              <a:t>               </a:t>
            </a:r>
            <a:r>
              <a:rPr kumimoji="1" lang="en-US" sz="2400" b="1" dirty="0" smtClean="0"/>
              <a:t>Recording and Broadcasting  </a:t>
            </a:r>
            <a:endParaRPr kumimoji="1" lang="en-GB" sz="2400" b="1" dirty="0"/>
          </a:p>
        </p:txBody>
      </p:sp>
      <p:sp>
        <p:nvSpPr>
          <p:cNvPr id="2051" name="Rectangle 8"/>
          <p:cNvSpPr>
            <a:spLocks noChangeArrowheads="1"/>
          </p:cNvSpPr>
          <p:nvPr/>
        </p:nvSpPr>
        <p:spPr bwMode="auto">
          <a:xfrm>
            <a:off x="3491880" y="4797152"/>
            <a:ext cx="53276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kumimoji="1" lang="en-GB" b="1" dirty="0" smtClean="0"/>
              <a:t>@</a:t>
            </a:r>
            <a:r>
              <a:rPr kumimoji="1" lang="en-GB" b="1" dirty="0" err="1" smtClean="0"/>
              <a:t>WeAreTheMU</a:t>
            </a:r>
            <a:endParaRPr kumimoji="1" lang="en-GB" b="1" dirty="0" smtClean="0"/>
          </a:p>
          <a:p>
            <a:pPr algn="r"/>
            <a:r>
              <a:rPr kumimoji="1" lang="en-GB" b="1" dirty="0" smtClean="0"/>
              <a:t>www.theMU.org</a:t>
            </a:r>
            <a:endParaRPr kumimoji="1" lang="en-GB" b="1" dirty="0"/>
          </a:p>
        </p:txBody>
      </p:sp>
      <p:pic>
        <p:nvPicPr>
          <p:cNvPr id="2052" name="Picture 5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3375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643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/>
              <a:t>Who are we?</a:t>
            </a:r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dirty="0" smtClean="0"/>
              <a:t>UK trade union for professional musicians since 1893.  We have over 30,000 members.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We represent:  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Performing musicians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Composers and songwriters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Artists &amp; Producers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Arrangers and copyists </a:t>
            </a:r>
            <a:endParaRPr kumimoji="1" lang="en-US" sz="2000" dirty="0"/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Music </a:t>
            </a:r>
            <a:r>
              <a:rPr kumimoji="1" lang="en-US" sz="2000" dirty="0"/>
              <a:t>teachers </a:t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We provide services to employed and freelance players.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We are </a:t>
            </a:r>
            <a:r>
              <a:rPr kumimoji="1" lang="en-US" sz="2000" dirty="0"/>
              <a:t>“a fence at the top of the cliff instead of an ambulance at the bottom!”</a:t>
            </a:r>
            <a:br>
              <a:rPr kumimoji="1" lang="en-US" sz="2000" dirty="0"/>
            </a:br>
            <a:endParaRPr kumimoji="1" lang="en-US" sz="2000" dirty="0"/>
          </a:p>
          <a:p>
            <a:pPr>
              <a:buFontTx/>
              <a:buChar char="•"/>
            </a:pPr>
            <a:endParaRPr kumimoji="1" lang="en-US" sz="2000" b="1" dirty="0"/>
          </a:p>
          <a:p>
            <a:endParaRPr kumimoji="1" lang="en-GB" sz="2000" b="1" dirty="0"/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3059832" y="620688"/>
            <a:ext cx="55097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en-US" sz="3200" b="1" dirty="0" smtClean="0"/>
              <a:t>Our services </a:t>
            </a:r>
            <a:r>
              <a:rPr kumimoji="1" lang="en-US" sz="3200" b="1" dirty="0"/>
              <a:t>include:</a:t>
            </a:r>
            <a:endParaRPr kumimoji="1" lang="en-GB" sz="3200" dirty="0">
              <a:solidFill>
                <a:srgbClr val="FFFF00"/>
              </a:solidFill>
            </a:endParaRPr>
          </a:p>
        </p:txBody>
      </p:sp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539552" y="2132856"/>
            <a:ext cx="45720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Legal </a:t>
            </a:r>
            <a:r>
              <a:rPr kumimoji="1" lang="en-US" sz="2000" dirty="0"/>
              <a:t>Advice &amp; </a:t>
            </a:r>
            <a:r>
              <a:rPr kumimoji="1" lang="en-US" sz="2000" dirty="0" smtClean="0"/>
              <a:t>Assistance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Contract Advice</a:t>
            </a:r>
            <a:endParaRPr kumimoji="1" lang="en-US" sz="2000" dirty="0"/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Equipment </a:t>
            </a:r>
            <a:r>
              <a:rPr kumimoji="1" lang="en-US" sz="2000" dirty="0"/>
              <a:t>Insurance 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Rates and agreements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 smtClean="0"/>
              <a:t> Specimen contracts </a:t>
            </a:r>
            <a:endParaRPr kumimoji="1" lang="en-US" sz="2000" dirty="0"/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Benevolent </a:t>
            </a:r>
            <a:r>
              <a:rPr kumimoji="1" lang="en-US" sz="2000" dirty="0" smtClean="0"/>
              <a:t>Fund</a:t>
            </a:r>
            <a:endParaRPr kumimoji="1" lang="en-US" sz="2000" dirty="0"/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 smtClean="0"/>
              <a:t> MU Handbook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 smtClean="0"/>
              <a:t> Career Advice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 smtClean="0"/>
              <a:t> Tax Helpline and Workshops</a:t>
            </a:r>
            <a:endParaRPr kumimoji="1" lang="en-US" sz="2000" dirty="0"/>
          </a:p>
          <a:p>
            <a:endParaRPr kumimoji="1" lang="en-US" dirty="0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</a:pPr>
            <a:endParaRPr kumimoji="1" lang="en-US" sz="2000" dirty="0"/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4211960" y="2132856"/>
            <a:ext cx="4787900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Public </a:t>
            </a:r>
            <a:r>
              <a:rPr kumimoji="1" lang="en-US" sz="2000" dirty="0"/>
              <a:t>Liability </a:t>
            </a:r>
            <a:r>
              <a:rPr kumimoji="1" lang="en-US" sz="2000" dirty="0" smtClean="0"/>
              <a:t>insurance</a:t>
            </a:r>
            <a:endParaRPr kumimoji="1" lang="en-US" sz="2000" dirty="0"/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Seminars </a:t>
            </a:r>
            <a:r>
              <a:rPr kumimoji="1" lang="en-US" sz="2000" dirty="0" smtClean="0"/>
              <a:t>and Events</a:t>
            </a:r>
            <a:endParaRPr kumimoji="1" lang="en-US" sz="2000" dirty="0"/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Free Partnership Agreements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Copyright </a:t>
            </a:r>
            <a:r>
              <a:rPr kumimoji="1" lang="en-US" sz="2000" dirty="0"/>
              <a:t>Registration Service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Live Contracts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Website / </a:t>
            </a:r>
            <a:r>
              <a:rPr kumimoji="1" lang="en-US" sz="2000" dirty="0" smtClean="0"/>
              <a:t>Magazine / Twitter</a:t>
            </a:r>
            <a:endParaRPr kumimoji="1" lang="en-US" sz="2000" dirty="0"/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 smtClean="0"/>
              <a:t> Unpaid </a:t>
            </a:r>
            <a:r>
              <a:rPr kumimoji="1" lang="en-US" sz="2000" dirty="0"/>
              <a:t>Fee Recovery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Sections</a:t>
            </a:r>
            <a:r>
              <a:rPr kumimoji="1" lang="en-US" sz="2000" dirty="0"/>
              <a:t>: Theatre, </a:t>
            </a:r>
            <a:r>
              <a:rPr kumimoji="1" lang="en-US" sz="2000" dirty="0" smtClean="0"/>
              <a:t>Live, Orchestral, </a:t>
            </a:r>
            <a:r>
              <a:rPr kumimoji="1" lang="en-US" sz="2000" dirty="0"/>
              <a:t>Music Writers, </a:t>
            </a:r>
            <a:r>
              <a:rPr kumimoji="1" lang="en-US" sz="2000" dirty="0" smtClean="0"/>
              <a:t>Teachers, Recording &amp; Broadcasting.</a:t>
            </a:r>
            <a:endParaRPr kumimoji="1" lang="en-US" sz="2000" dirty="0"/>
          </a:p>
          <a:p>
            <a:pPr eaLnBrk="0" hangingPunct="0">
              <a:spcBef>
                <a:spcPct val="20000"/>
              </a:spcBef>
              <a:buClr>
                <a:srgbClr val="FFCC00"/>
              </a:buClr>
              <a:buFontTx/>
              <a:buChar char="•"/>
            </a:pPr>
            <a:endParaRPr kumimoji="1" lang="en-US" sz="2000" dirty="0"/>
          </a:p>
          <a:p>
            <a:endParaRPr kumimoji="1" lang="en-US" sz="2000" dirty="0"/>
          </a:p>
        </p:txBody>
      </p:sp>
      <p:pic>
        <p:nvPicPr>
          <p:cNvPr id="5125" name="Picture 6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Advice on session fees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Agreements with ITV, BBC, PACT, TAC covering:</a:t>
            </a:r>
          </a:p>
          <a:p>
            <a:endParaRPr kumimoji="1" lang="en-US" sz="2000" dirty="0"/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Studio sessions for incidental music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Relays of live events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Live sessions, e.g. Strictly Come Dancing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DVD / Download to Own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Catch-up services / Video on Demand</a:t>
            </a:r>
          </a:p>
          <a:p>
            <a:endParaRPr kumimoji="1" lang="en-US" sz="2000" dirty="0"/>
          </a:p>
          <a:p>
            <a:r>
              <a:rPr kumimoji="1" lang="en-US" sz="2000" dirty="0" smtClean="0"/>
              <a:t>We also have an agreement for archive and promotional use recordings of live events.</a:t>
            </a:r>
            <a:endParaRPr kumimoji="1" lang="en-US" sz="2000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dirty="0" smtClean="0"/>
              <a:t>Many of the orchestras have negotiated in-house agreements which include media deals.</a:t>
            </a:r>
            <a:endParaRPr kumimoji="1" lang="en-US" sz="2000" b="1" dirty="0"/>
          </a:p>
          <a:p>
            <a:endParaRPr kumimoji="1" lang="en-GB" sz="2000" b="1" dirty="0"/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Commercial Audio Release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Agreement with the BPI</a:t>
            </a:r>
            <a:r>
              <a:rPr kumimoji="1" lang="en-US" sz="2000" dirty="0"/>
              <a:t> </a:t>
            </a:r>
            <a:r>
              <a:rPr kumimoji="1" lang="en-US" sz="2000" dirty="0" smtClean="0"/>
              <a:t>covering:</a:t>
            </a:r>
          </a:p>
          <a:p>
            <a:endParaRPr kumimoji="1" lang="en-US" sz="2000" dirty="0"/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Classical recordings for commercial release;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Non-classical recordings for commercial release;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Audio-visual recording is permitted for non-commercial use;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Live sessions as well</a:t>
            </a:r>
          </a:p>
          <a:p>
            <a:endParaRPr kumimoji="1" lang="en-US" sz="2000" dirty="0"/>
          </a:p>
          <a:p>
            <a:r>
              <a:rPr kumimoji="1" lang="en-US" sz="2000" dirty="0" smtClean="0"/>
              <a:t>The agreement contains BPI Session Agreement and Live Session Agreement for contracting players.</a:t>
            </a:r>
            <a:endParaRPr kumimoji="1" lang="en-US" sz="2000" b="1" dirty="0"/>
          </a:p>
          <a:p>
            <a:endParaRPr kumimoji="1" lang="en-GB" sz="2000" b="1" dirty="0"/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Contractors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MU Approved Contractors use our agreements and we keep in touch with them.</a:t>
            </a:r>
          </a:p>
          <a:p>
            <a:endParaRPr kumimoji="1" lang="en-US" sz="2000" dirty="0" smtClean="0"/>
          </a:p>
          <a:p>
            <a:r>
              <a:rPr kumimoji="1" lang="en-US" sz="2000" b="1" dirty="0" smtClean="0"/>
              <a:t>Players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Recording &amp; Broadcasting Committee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Music Writers Committee (composers &amp; arrangers)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Orchestra Section Committee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Orchestral Stewards</a:t>
            </a:r>
          </a:p>
          <a:p>
            <a:pPr lvl="1"/>
            <a:endParaRPr kumimoji="1" lang="en-US" sz="2000" dirty="0"/>
          </a:p>
          <a:p>
            <a:r>
              <a:rPr kumimoji="1" lang="en-US" sz="2000" dirty="0" smtClean="0"/>
              <a:t>Contractors, Orchestra Managers, Producers, Composers and others who employ musicians for sessions can contact us for advice on fees and contracts.</a:t>
            </a:r>
            <a:endParaRPr kumimoji="1" lang="en-US" sz="2000" b="1" dirty="0"/>
          </a:p>
          <a:p>
            <a:endParaRPr kumimoji="1" lang="en-GB" sz="2000" b="1" dirty="0"/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Subsequent Payments</a:t>
            </a:r>
          </a:p>
          <a:p>
            <a:endParaRPr kumimoji="1" lang="en-US" sz="2000" b="1" dirty="0"/>
          </a:p>
          <a:p>
            <a:r>
              <a:rPr kumimoji="1" lang="en-US" sz="2000" dirty="0" smtClean="0"/>
              <a:t>Under the previous BPI / MU Agreement, there were music video and TV backing track buy-out fees.  </a:t>
            </a:r>
          </a:p>
          <a:p>
            <a:endParaRPr kumimoji="1" lang="en-US" sz="2000" dirty="0"/>
          </a:p>
          <a:p>
            <a:r>
              <a:rPr kumimoji="1" lang="en-US" sz="2000" dirty="0" smtClean="0"/>
              <a:t>Now we have a system of subsequent payments:</a:t>
            </a:r>
          </a:p>
          <a:p>
            <a:endParaRPr kumimoji="1" lang="en-US" sz="2000" dirty="0"/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Record label making a promo video pays a fee to VPL, part of PPL</a:t>
            </a:r>
            <a:endParaRPr kumimoji="1" lang="en-US" sz="2000" dirty="0" smtClean="0">
              <a:solidFill>
                <a:srgbClr val="0070C0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VPL pay to us and report music videos made in past 12 months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 smtClean="0"/>
              <a:t> MU pays out to those players on the recordings listed as having promo videos or being used as TV backing tracks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endParaRPr kumimoji="1" lang="en-GB" sz="2000" b="1" dirty="0"/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Live Backing Tracks</a:t>
            </a:r>
          </a:p>
          <a:p>
            <a:endParaRPr kumimoji="1" lang="en-US" sz="2000" b="1" dirty="0"/>
          </a:p>
          <a:p>
            <a:r>
              <a:rPr kumimoji="1" lang="en-US" sz="2000" dirty="0" smtClean="0"/>
              <a:t>Our permission is required for recordings to be used as backing tracks for live performance, e.g. concerts and theatre</a:t>
            </a:r>
          </a:p>
          <a:p>
            <a:endParaRPr kumimoji="1" lang="en-US" sz="2000" b="1" dirty="0" smtClean="0"/>
          </a:p>
          <a:p>
            <a:r>
              <a:rPr kumimoji="1" lang="en-US" sz="2000" dirty="0" smtClean="0"/>
              <a:t>We will only give permission if 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t</a:t>
            </a:r>
            <a:r>
              <a:rPr kumimoji="1" lang="en-US" sz="2000" dirty="0" smtClean="0"/>
              <a:t>here is a live band booked for the performances or a good reason why this is not possible AND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a negotiated fee is paid to the players on the recording on top of their session fee.  The fee may be in the region of £27 per player per performance, for example.</a:t>
            </a:r>
            <a:endParaRPr kumimoji="1" lang="en-US" sz="20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dirty="0" smtClean="0"/>
              <a:t>Balance between employment of live players and income for session musicians.</a:t>
            </a:r>
            <a:endParaRPr kumimoji="1" lang="en-US" sz="2000" dirty="0"/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b="1" dirty="0" smtClean="0"/>
              <a:t/>
            </a:r>
            <a:br>
              <a:rPr kumimoji="1" lang="en-US" b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1800" y="404664"/>
            <a:ext cx="6048672" cy="6264696"/>
          </a:xfrm>
        </p:spPr>
        <p:txBody>
          <a:bodyPr/>
          <a:lstStyle/>
          <a:p>
            <a:r>
              <a:rPr kumimoji="1" lang="en-US" b="1" dirty="0" smtClean="0"/>
              <a:t>Recording and Broadcasting</a:t>
            </a:r>
          </a:p>
          <a:p>
            <a:r>
              <a:rPr lang="en-GB" dirty="0" smtClean="0"/>
              <a:t>Film &amp; TV</a:t>
            </a:r>
          </a:p>
          <a:p>
            <a:pPr>
              <a:buNone/>
            </a:pPr>
            <a:r>
              <a:rPr lang="en-GB" sz="2000" b="1" dirty="0" smtClean="0"/>
              <a:t>BBC, ITV and PACT agreements: </a:t>
            </a:r>
          </a:p>
          <a:p>
            <a:pPr>
              <a:buNone/>
            </a:pPr>
            <a:r>
              <a:rPr lang="en-GB" sz="2000" dirty="0" smtClean="0"/>
              <a:t>BBC £210 per 3 hour session</a:t>
            </a:r>
          </a:p>
          <a:p>
            <a:pPr>
              <a:buNone/>
            </a:pPr>
            <a:r>
              <a:rPr lang="en-GB" sz="2000" dirty="0" smtClean="0"/>
              <a:t>ITV  £217.50 rehearsal/record session</a:t>
            </a:r>
          </a:p>
          <a:p>
            <a:pPr>
              <a:buNone/>
            </a:pPr>
            <a:r>
              <a:rPr lang="en-GB" sz="2000" dirty="0" smtClean="0"/>
              <a:t>PACT £165 for a 3 hour basic session (single transmission)</a:t>
            </a:r>
          </a:p>
          <a:p>
            <a:pPr>
              <a:buNone/>
            </a:pPr>
            <a:r>
              <a:rPr lang="en-GB" sz="2000" dirty="0" smtClean="0"/>
              <a:t>PACT Film session – Combined Use.</a:t>
            </a:r>
          </a:p>
          <a:p>
            <a:pPr>
              <a:buNone/>
            </a:pPr>
            <a:r>
              <a:rPr lang="en-GB" sz="2000" dirty="0" smtClean="0"/>
              <a:t>The includes cinema, DVD, worldwide TV, soundtrack release.</a:t>
            </a:r>
          </a:p>
          <a:p>
            <a:pPr>
              <a:buNone/>
            </a:pPr>
            <a:r>
              <a:rPr lang="en-GB" sz="2000" dirty="0" smtClean="0"/>
              <a:t>Scale 1 : 2 hours – 36 hours = £</a:t>
            </a:r>
            <a:r>
              <a:rPr lang="en-GB" sz="2000" dirty="0" smtClean="0"/>
              <a:t>128.70 </a:t>
            </a:r>
            <a:r>
              <a:rPr lang="en-GB" sz="2000" dirty="0" smtClean="0"/>
              <a:t>per hour</a:t>
            </a:r>
          </a:p>
          <a:p>
            <a:pPr>
              <a:buNone/>
            </a:pPr>
            <a:r>
              <a:rPr lang="en-GB" sz="2000" dirty="0" smtClean="0"/>
              <a:t>Scale 2 : 37 hours – 350 hours = £</a:t>
            </a:r>
            <a:r>
              <a:rPr lang="en-GB" sz="2000" dirty="0" smtClean="0"/>
              <a:t>95.95 </a:t>
            </a:r>
            <a:r>
              <a:rPr lang="en-GB" sz="2000" dirty="0" smtClean="0"/>
              <a:t>per hour</a:t>
            </a:r>
          </a:p>
          <a:p>
            <a:pPr>
              <a:buNone/>
            </a:pPr>
            <a:r>
              <a:rPr lang="en-GB" sz="2000" dirty="0" smtClean="0"/>
              <a:t>Scale 3: 351 hours – 800 hours = £</a:t>
            </a:r>
            <a:r>
              <a:rPr lang="en-GB" sz="2000" dirty="0" smtClean="0"/>
              <a:t>85.80 </a:t>
            </a:r>
            <a:r>
              <a:rPr lang="en-GB" sz="2000" dirty="0" smtClean="0"/>
              <a:t>per hour</a:t>
            </a:r>
          </a:p>
          <a:p>
            <a:pPr>
              <a:buNone/>
            </a:pPr>
            <a:r>
              <a:rPr lang="en-GB" sz="2000" dirty="0" smtClean="0"/>
              <a:t>Scale 4: 801 hours or over = £</a:t>
            </a:r>
            <a:r>
              <a:rPr lang="en-GB" sz="2000" dirty="0" smtClean="0"/>
              <a:t>63.20 </a:t>
            </a:r>
            <a:r>
              <a:rPr lang="en-GB" sz="2000" dirty="0" smtClean="0"/>
              <a:t>per hour</a:t>
            </a:r>
          </a:p>
          <a:p>
            <a:pPr>
              <a:buNone/>
            </a:pPr>
            <a:r>
              <a:rPr lang="en-GB" sz="2000" dirty="0" smtClean="0"/>
              <a:t>Low Budget rate is scale 4 £</a:t>
            </a:r>
            <a:r>
              <a:rPr lang="en-GB" sz="2000" dirty="0" smtClean="0"/>
              <a:t>63.20 </a:t>
            </a:r>
            <a:r>
              <a:rPr lang="en-GB" sz="2000" dirty="0" smtClean="0"/>
              <a:t>per hour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77508" cy="1584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b="1" dirty="0" smtClean="0"/>
              <a:t/>
            </a:r>
            <a:br>
              <a:rPr kumimoji="1" lang="en-US" b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1800" y="692696"/>
            <a:ext cx="5904656" cy="6480720"/>
          </a:xfrm>
        </p:spPr>
        <p:txBody>
          <a:bodyPr wrap="square"/>
          <a:lstStyle/>
          <a:p>
            <a:pPr algn="r">
              <a:buNone/>
            </a:pPr>
            <a:r>
              <a:rPr kumimoji="1" lang="en-US" b="1" dirty="0" smtClean="0"/>
              <a:t>Recording and Broadcasting</a:t>
            </a:r>
          </a:p>
          <a:p>
            <a:pPr>
              <a:buNone/>
            </a:pPr>
            <a:r>
              <a:rPr lang="en-GB" sz="2000" b="1" dirty="0" smtClean="0"/>
              <a:t>	Advertising – IPA Agreement</a:t>
            </a:r>
          </a:p>
          <a:p>
            <a:pPr>
              <a:buNone/>
            </a:pPr>
            <a:r>
              <a:rPr lang="en-GB" sz="2000" dirty="0" smtClean="0"/>
              <a:t>	Includes provisions for 1 to 3 hour sessions for TV, cinema, online use.</a:t>
            </a:r>
          </a:p>
          <a:p>
            <a:pPr>
              <a:buNone/>
            </a:pPr>
            <a:r>
              <a:rPr lang="en-GB" sz="2000" dirty="0" smtClean="0"/>
              <a:t>	Also includes a Branded Communications clause for unlimited use in branded communication. Rates are discounted as more players are engaged. One hour session for up to 10 players is £385</a:t>
            </a:r>
          </a:p>
          <a:p>
            <a:pPr>
              <a:buNone/>
            </a:pPr>
            <a:r>
              <a:rPr lang="en-GB" sz="2000" dirty="0" smtClean="0"/>
              <a:t>	“Dummy Sessions” are provided for where an advertiser wishes musicians to mime for the visual element .</a:t>
            </a:r>
          </a:p>
          <a:p>
            <a:pPr>
              <a:buNone/>
            </a:pPr>
            <a:r>
              <a:rPr lang="en-GB" sz="2000" b="1" dirty="0" smtClean="0"/>
              <a:t>	Library Music – LPAG agreement.</a:t>
            </a:r>
          </a:p>
          <a:p>
            <a:pPr>
              <a:buNone/>
            </a:pPr>
            <a:r>
              <a:rPr lang="en-GB" sz="2000" dirty="0" smtClean="0"/>
              <a:t>	A 3 hour session is £150 during which 21 minutes of music may be recorded. A four session is £200</a:t>
            </a:r>
            <a:endParaRPr lang="en-GB" sz="2000" dirty="0"/>
          </a:p>
        </p:txBody>
      </p:sp>
      <p:pic>
        <p:nvPicPr>
          <p:cNvPr id="4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Licensing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dirty="0" smtClean="0"/>
              <a:t>The MU licenses the use of recordings made in the UK and featuring UK non-contracted players, e.g.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Session musicians</a:t>
            </a:r>
          </a:p>
          <a:p>
            <a:pPr lvl="1"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Orchestral players</a:t>
            </a:r>
          </a:p>
          <a:p>
            <a:endParaRPr kumimoji="1" lang="en-US" sz="2000" dirty="0" smtClean="0"/>
          </a:p>
          <a:p>
            <a:r>
              <a:rPr kumimoji="1" lang="en-GB" sz="2000" b="1" dirty="0" smtClean="0"/>
              <a:t>Synchronisation licences must be obtained from:</a:t>
            </a:r>
          </a:p>
          <a:p>
            <a:pPr lvl="1">
              <a:buFont typeface="Arial" pitchFamily="34" charset="0"/>
              <a:buChar char="•"/>
            </a:pPr>
            <a:r>
              <a:rPr kumimoji="1" lang="en-GB" sz="2000" b="1" dirty="0" smtClean="0"/>
              <a:t> </a:t>
            </a:r>
            <a:r>
              <a:rPr kumimoji="1" lang="en-GB" sz="2000" dirty="0" smtClean="0"/>
              <a:t>Master recording owner, e.g. label</a:t>
            </a:r>
          </a:p>
          <a:p>
            <a:pPr lvl="1">
              <a:buFont typeface="Arial" pitchFamily="34" charset="0"/>
              <a:buChar char="•"/>
            </a:pPr>
            <a:r>
              <a:rPr kumimoji="1" lang="en-GB" sz="2000" dirty="0" smtClean="0"/>
              <a:t> Publisher, composer or songwriter</a:t>
            </a:r>
          </a:p>
          <a:p>
            <a:pPr lvl="1">
              <a:buFont typeface="Arial" pitchFamily="34" charset="0"/>
              <a:buChar char="•"/>
            </a:pPr>
            <a:r>
              <a:rPr kumimoji="1" lang="en-GB" sz="2000" dirty="0" smtClean="0"/>
              <a:t> The MU on behalf of non-contracted players</a:t>
            </a:r>
          </a:p>
          <a:p>
            <a:endParaRPr kumimoji="1" lang="en-GB" sz="2000" dirty="0"/>
          </a:p>
          <a:p>
            <a:r>
              <a:rPr kumimoji="1" lang="en-GB" sz="2000" dirty="0" smtClean="0"/>
              <a:t>Contracted players include signed artists or bands, soloists and conductors.</a:t>
            </a:r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r>
              <a:rPr lang="en-GB" sz="2400" dirty="0" smtClean="0"/>
              <a:t>Protect and maximise your intellectual property.</a:t>
            </a:r>
          </a:p>
          <a:p>
            <a:r>
              <a:rPr lang="en-GB" sz="2400" dirty="0" smtClean="0"/>
              <a:t>CD/Download release – register with PPL for an ISRC code number. Register the song with PRS for Music.</a:t>
            </a:r>
          </a:p>
          <a:p>
            <a:r>
              <a:rPr lang="en-GB" sz="2400" dirty="0" smtClean="0"/>
              <a:t>Consider pursuing a synch licence with an advertiser or film company.</a:t>
            </a:r>
          </a:p>
          <a:p>
            <a:r>
              <a:rPr lang="en-GB" sz="2400" dirty="0" smtClean="0"/>
              <a:t>Online sessions – pitfalls:</a:t>
            </a:r>
          </a:p>
          <a:p>
            <a:pPr marL="0" indent="0">
              <a:buNone/>
            </a:pPr>
            <a:r>
              <a:rPr lang="en-GB" sz="2000" dirty="0" smtClean="0"/>
              <a:t>Dealing with an international clientele</a:t>
            </a:r>
          </a:p>
          <a:p>
            <a:pPr marL="0" indent="0">
              <a:buNone/>
            </a:pPr>
            <a:r>
              <a:rPr lang="en-GB" sz="2000" dirty="0" smtClean="0"/>
              <a:t>Limited control over end use</a:t>
            </a:r>
          </a:p>
          <a:p>
            <a:pPr marL="0" indent="0">
              <a:buNone/>
            </a:pPr>
            <a:r>
              <a:rPr lang="en-GB" sz="2000" dirty="0" smtClean="0"/>
              <a:t>Communication with the artist</a:t>
            </a:r>
          </a:p>
          <a:p>
            <a:pPr marL="0" indent="0">
              <a:buNone/>
            </a:pPr>
            <a:r>
              <a:rPr lang="en-GB" sz="2000" dirty="0" smtClean="0"/>
              <a:t>Getting paid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054087814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Recording and Broadcasting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Collection Societies</a:t>
            </a:r>
            <a:r>
              <a:rPr kumimoji="1" lang="en-US" sz="2000" dirty="0"/>
              <a:t/>
            </a:r>
            <a:br>
              <a:rPr kumimoji="1" lang="en-US" sz="2000" dirty="0"/>
            </a:br>
            <a:endParaRPr kumimoji="1" lang="en-US" sz="2000" dirty="0"/>
          </a:p>
          <a:p>
            <a:r>
              <a:rPr kumimoji="1" lang="en-US" sz="2000" b="1" dirty="0" smtClean="0"/>
              <a:t>PRS for Music</a:t>
            </a:r>
          </a:p>
          <a:p>
            <a:pPr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licenses live performance and broadcast</a:t>
            </a:r>
          </a:p>
          <a:p>
            <a:pPr>
              <a:buFont typeface="Arial" pitchFamily="34" charset="0"/>
              <a:buChar char="•"/>
            </a:pPr>
            <a:r>
              <a:rPr kumimoji="1" lang="en-US" sz="2000" dirty="0" smtClean="0"/>
              <a:t> collects for publishers, composers and songwriters</a:t>
            </a:r>
          </a:p>
          <a:p>
            <a:pPr>
              <a:buFont typeface="Arial" pitchFamily="34" charset="0"/>
              <a:buChar char="•"/>
            </a:pPr>
            <a:endParaRPr kumimoji="1" lang="en-US" sz="2000" dirty="0"/>
          </a:p>
          <a:p>
            <a:r>
              <a:rPr kumimoji="1" lang="en-US" sz="2000" b="1" dirty="0" smtClean="0"/>
              <a:t>MCPS</a:t>
            </a:r>
          </a:p>
          <a:p>
            <a:pPr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licenses physical copying, e.g. CDs </a:t>
            </a:r>
          </a:p>
          <a:p>
            <a:pPr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collects for publishers, composers and songwriters</a:t>
            </a:r>
          </a:p>
          <a:p>
            <a:pPr>
              <a:buFont typeface="Arial" pitchFamily="34" charset="0"/>
              <a:buChar char="•"/>
            </a:pPr>
            <a:endParaRPr kumimoji="1" lang="en-US" sz="2000" dirty="0"/>
          </a:p>
          <a:p>
            <a:r>
              <a:rPr kumimoji="1" lang="en-US" sz="2000" b="1" dirty="0" smtClean="0"/>
              <a:t>PPL</a:t>
            </a:r>
          </a:p>
          <a:p>
            <a:pPr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licenses radio play and recorded music in public places and businesses</a:t>
            </a:r>
          </a:p>
          <a:p>
            <a:pPr>
              <a:buFont typeface="Arial" pitchFamily="34" charset="0"/>
              <a:buChar char="•"/>
            </a:pPr>
            <a:r>
              <a:rPr kumimoji="1" lang="en-US" sz="2000" dirty="0"/>
              <a:t> </a:t>
            </a:r>
            <a:r>
              <a:rPr kumimoji="1" lang="en-US" sz="2000" dirty="0" smtClean="0"/>
              <a:t>collects on behalf of musicians and labels</a:t>
            </a:r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059113" y="620713"/>
            <a:ext cx="576421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sz="3200" b="1" dirty="0" smtClean="0"/>
              <a:t>Good news from the MU</a:t>
            </a:r>
            <a:endParaRPr kumimoji="1" lang="en-US" sz="3200" b="1" dirty="0"/>
          </a:p>
          <a:p>
            <a:r>
              <a:rPr kumimoji="1" lang="en-US" sz="2000" dirty="0"/>
              <a:t/>
            </a:r>
            <a:br>
              <a:rPr kumimoji="1" lang="en-US" sz="2000" dirty="0"/>
            </a:br>
            <a:r>
              <a:rPr kumimoji="1" lang="en-US" sz="2000" b="1" dirty="0" smtClean="0"/>
              <a:t>Live Music Act</a:t>
            </a:r>
            <a:endParaRPr lang="en-GB" sz="2000" dirty="0" smtClean="0"/>
          </a:p>
          <a:p>
            <a:r>
              <a:rPr lang="en-GB" sz="2000" dirty="0" smtClean="0"/>
              <a:t>We hope the </a:t>
            </a:r>
            <a:r>
              <a:rPr lang="en-GB" sz="2000" dirty="0"/>
              <a:t>Live Music Act will encourage pubs and other small venues to host live music events.</a:t>
            </a:r>
          </a:p>
          <a:p>
            <a:r>
              <a:rPr lang="en-GB" sz="2000" dirty="0" smtClean="0"/>
              <a:t>In England </a:t>
            </a:r>
            <a:r>
              <a:rPr lang="en-GB" sz="2000" dirty="0"/>
              <a:t>and Wales, performances of live amplified music to audiences of less than 200 people between the hours of 8am-11pm will no longer need local authority permission. There will be no audience limit for performances of unamplified live music</a:t>
            </a:r>
            <a:r>
              <a:rPr lang="en-GB" sz="2000" dirty="0" smtClean="0"/>
              <a:t>. </a:t>
            </a:r>
            <a:endParaRPr kumimoji="1" lang="en-US" sz="2000" dirty="0"/>
          </a:p>
          <a:p>
            <a:endParaRPr kumimoji="1" lang="en-US" sz="2000" dirty="0" smtClean="0"/>
          </a:p>
          <a:p>
            <a:r>
              <a:rPr kumimoji="1" lang="en-US" sz="2000" b="1" dirty="0" smtClean="0"/>
              <a:t>Term Extension</a:t>
            </a:r>
          </a:p>
          <a:p>
            <a:r>
              <a:rPr lang="en-GB" sz="2000" dirty="0"/>
              <a:t>The proposal to extend the </a:t>
            </a:r>
            <a:r>
              <a:rPr lang="en-GB" sz="2000" dirty="0" smtClean="0"/>
              <a:t>term of </a:t>
            </a:r>
            <a:r>
              <a:rPr lang="en-GB" sz="2000" dirty="0"/>
              <a:t>copyright in sound recordings from 50 to 70 years has been accepted in Europe</a:t>
            </a:r>
            <a:r>
              <a:rPr lang="en-GB" sz="2000" dirty="0" smtClean="0"/>
              <a:t>.  This </a:t>
            </a:r>
            <a:r>
              <a:rPr lang="en-GB" sz="2000" dirty="0"/>
              <a:t>is </a:t>
            </a:r>
            <a:r>
              <a:rPr lang="en-GB" sz="2000" dirty="0" smtClean="0"/>
              <a:t>now </a:t>
            </a:r>
            <a:r>
              <a:rPr lang="en-GB" sz="2000" dirty="0"/>
              <a:t>implemented across all EU Member States </a:t>
            </a:r>
            <a:r>
              <a:rPr lang="en-GB" sz="2000" dirty="0" smtClean="0"/>
              <a:t>as of November 2013 and benefits both </a:t>
            </a:r>
            <a:r>
              <a:rPr kumimoji="1" lang="en-US" sz="2000" dirty="0" smtClean="0"/>
              <a:t>performers and recording copyright owners.</a:t>
            </a:r>
          </a:p>
        </p:txBody>
      </p:sp>
      <p:pic>
        <p:nvPicPr>
          <p:cNvPr id="4099" name="Picture 4" descr="\\MUS-NT06\FolderRedirection\mus-car-paulg\My Documents\My Pictures\logos\MU Logo_50mm_MUOrange_CM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653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Streaming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 smtClean="0"/>
              <a:t>Whilst </a:t>
            </a:r>
            <a:r>
              <a:rPr lang="en-GB" sz="1800" dirty="0"/>
              <a:t>music streaming businesses develop at a quick pace, performers are still not rewarded fairly – if at all – when their performances are exploited online.</a:t>
            </a:r>
          </a:p>
          <a:p>
            <a:r>
              <a:rPr lang="en-GB" sz="1800" b="1" dirty="0" smtClean="0"/>
              <a:t>Streaming: help us change the game! </a:t>
            </a:r>
          </a:p>
          <a:p>
            <a:r>
              <a:rPr lang="en-GB" sz="1800" dirty="0" smtClean="0"/>
              <a:t>Together </a:t>
            </a:r>
            <a:r>
              <a:rPr lang="en-GB" sz="1800" dirty="0"/>
              <a:t>with 3 other international organisations (</a:t>
            </a:r>
            <a:r>
              <a:rPr lang="en-GB" sz="1800" dirty="0">
                <a:hlinkClick r:id="rId2"/>
              </a:rPr>
              <a:t>AEPO-ARTIS</a:t>
            </a:r>
            <a:r>
              <a:rPr lang="en-GB" sz="1800" dirty="0"/>
              <a:t>, </a:t>
            </a:r>
            <a:r>
              <a:rPr lang="en-GB" sz="1800" dirty="0">
                <a:hlinkClick r:id="rId3"/>
              </a:rPr>
              <a:t>FIA</a:t>
            </a:r>
            <a:r>
              <a:rPr lang="en-GB" sz="1800" dirty="0"/>
              <a:t> and </a:t>
            </a:r>
            <a:r>
              <a:rPr lang="en-GB" sz="1800" dirty="0">
                <a:hlinkClick r:id="rId4"/>
              </a:rPr>
              <a:t>IAO</a:t>
            </a:r>
            <a:r>
              <a:rPr lang="en-GB" sz="1800" dirty="0"/>
              <a:t>), FIM is involved in the </a:t>
            </a:r>
            <a:r>
              <a:rPr lang="en-GB" sz="1800" b="1" dirty="0">
                <a:hlinkClick r:id="rId5"/>
              </a:rPr>
              <a:t>Fair Internet</a:t>
            </a:r>
            <a:r>
              <a:rPr lang="en-GB" sz="1800" b="1" dirty="0"/>
              <a:t> campaign</a:t>
            </a:r>
            <a:r>
              <a:rPr lang="en-GB" sz="1800" dirty="0"/>
              <a:t>, which is asking for the introduction in EU law of a fair and equitable remuneration to be paid to performers every time their performances are used online.</a:t>
            </a:r>
          </a:p>
          <a:p>
            <a:r>
              <a:rPr lang="en-GB" sz="1800" b="1" dirty="0"/>
              <a:t>This campaign needs your support</a:t>
            </a:r>
            <a:r>
              <a:rPr lang="en-GB" sz="1800" dirty="0"/>
              <a:t>. Here is what you are requested to do</a:t>
            </a:r>
            <a:br>
              <a:rPr lang="en-GB" sz="1800" dirty="0"/>
            </a:br>
            <a:r>
              <a:rPr lang="en-GB" sz="1800" dirty="0"/>
              <a:t>– </a:t>
            </a:r>
            <a:r>
              <a:rPr lang="en-GB" sz="1800" dirty="0">
                <a:hlinkClick r:id="rId6"/>
              </a:rPr>
              <a:t>Sign the campaign petition</a:t>
            </a:r>
            <a:r>
              <a:rPr lang="en-GB" sz="1800" dirty="0"/>
              <a:t> and share it on social networks</a:t>
            </a:r>
            <a:br>
              <a:rPr lang="en-GB" sz="1800" dirty="0"/>
            </a:br>
            <a:r>
              <a:rPr lang="en-GB" sz="1800" dirty="0"/>
              <a:t>– Follow the campaign Twitter timeline: </a:t>
            </a:r>
            <a:r>
              <a:rPr lang="en-GB" sz="1800" dirty="0">
                <a:hlinkClick r:id="rId7"/>
              </a:rPr>
              <a:t>@FairInternet4P</a:t>
            </a:r>
            <a:r>
              <a:rPr lang="en-GB" sz="1800" dirty="0"/>
              <a:t>, retweet its tweets and use hashtag #FairInternet4Performers in your own tweets</a:t>
            </a:r>
          </a:p>
          <a:p>
            <a:r>
              <a:rPr lang="en-GB" sz="1800" dirty="0"/>
              <a:t>https://www.change.org/p/european-parliament-ensure-that-performers-get-a-fair-share-of-the-online-revenues-generated-by-their-recorded-performances</a:t>
            </a:r>
          </a:p>
        </p:txBody>
      </p:sp>
    </p:spTree>
    <p:extLst>
      <p:ext uri="{BB962C8B-B14F-4D97-AF65-F5344CB8AC3E}">
        <p14:creationId xmlns:p14="http://schemas.microsoft.com/office/powerpoint/2010/main" val="157649527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Streamimg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In the first half of 2015, over 1 trillion songs, movies and TV series have been streamed online - more than double the amount in 2014.</a:t>
            </a:r>
          </a:p>
          <a:p>
            <a:r>
              <a:rPr lang="en-GB" sz="1800" dirty="0"/>
              <a:t>However, whilst Spotify, Netflix and iTunes and other legal, on-demand streaming and download services continue to grow in popularity and value, </a:t>
            </a:r>
            <a:r>
              <a:rPr lang="en-GB" sz="1800" b="1" dirty="0"/>
              <a:t>performers still do not receive a fair share of the income generated by their recorded performances</a:t>
            </a:r>
            <a:r>
              <a:rPr lang="en-GB" sz="1800" dirty="0" smtClean="0"/>
              <a:t>.</a:t>
            </a:r>
          </a:p>
          <a:p>
            <a:endParaRPr lang="en-GB" sz="1800" dirty="0"/>
          </a:p>
          <a:p>
            <a:pPr algn="ctr"/>
            <a:r>
              <a:rPr lang="en-GB" sz="2000" b="1" dirty="0">
                <a:solidFill>
                  <a:srgbClr val="363135"/>
                </a:solidFill>
                <a:latin typeface="Helvetica Neue"/>
              </a:rPr>
              <a:t>Make the Internet fair for </a:t>
            </a:r>
            <a:r>
              <a:rPr lang="en-GB" sz="2000" b="1" dirty="0" smtClean="0">
                <a:solidFill>
                  <a:srgbClr val="363135"/>
                </a:solidFill>
                <a:latin typeface="Helvetica Neue"/>
              </a:rPr>
              <a:t>performers</a:t>
            </a:r>
          </a:p>
          <a:p>
            <a:pPr algn="ctr"/>
            <a:endParaRPr lang="en-GB" sz="1800" b="1" dirty="0">
              <a:solidFill>
                <a:srgbClr val="363135"/>
              </a:solidFill>
              <a:latin typeface="Helvetica Neue"/>
            </a:endParaRPr>
          </a:p>
          <a:p>
            <a:r>
              <a:rPr lang="en-GB" sz="1800" dirty="0">
                <a:hlinkClick r:id="rId2"/>
              </a:rPr>
              <a:t>https://</a:t>
            </a:r>
            <a:r>
              <a:rPr lang="en-GB" sz="1800" dirty="0" smtClean="0">
                <a:hlinkClick r:id="rId2"/>
              </a:rPr>
              <a:t>www.change.org/p/european-parliament-ensure-that-performers-get-a-fair-share-of-the-online-revenues-generated-by-their-recorded-performances#petition-letter</a:t>
            </a:r>
            <a:endParaRPr lang="en-GB" sz="1800" dirty="0" smtClean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491737848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5870</TotalTime>
  <Words>483</Words>
  <Application>Microsoft Office PowerPoint</Application>
  <PresentationFormat>On-screen Show (4:3)</PresentationFormat>
  <Paragraphs>162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PowerPoint Presentation</vt:lpstr>
      <vt:lpstr>Protection</vt:lpstr>
      <vt:lpstr>PowerPoint Presentation</vt:lpstr>
      <vt:lpstr>PowerPoint Presentation</vt:lpstr>
      <vt:lpstr>Streaming</vt:lpstr>
      <vt:lpstr>Streamimg</vt:lpstr>
    </vt:vector>
  </TitlesOfParts>
  <Company>Virtual IT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Andy Derrick</dc:creator>
  <cp:lastModifiedBy>Pete Thoms</cp:lastModifiedBy>
  <cp:revision>109</cp:revision>
  <dcterms:created xsi:type="dcterms:W3CDTF">2006-10-24T08:55:02Z</dcterms:created>
  <dcterms:modified xsi:type="dcterms:W3CDTF">2017-03-07T09:59:50Z</dcterms:modified>
</cp:coreProperties>
</file>