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9" r:id="rId1"/>
  </p:sldMasterIdLst>
  <p:sldIdLst>
    <p:sldId id="256" r:id="rId2"/>
    <p:sldId id="257" r:id="rId3"/>
    <p:sldId id="258" r:id="rId4"/>
    <p:sldId id="260" r:id="rId5"/>
    <p:sldId id="261" r:id="rId6"/>
    <p:sldId id="262" r:id="rId7"/>
    <p:sldId id="264" r:id="rId8"/>
    <p:sldId id="263" r:id="rId9"/>
    <p:sldId id="265" r:id="rId10"/>
    <p:sldId id="266" r:id="rId11"/>
    <p:sldId id="267" r:id="rId12"/>
    <p:sldId id="270" r:id="rId13"/>
    <p:sldId id="268" r:id="rId14"/>
    <p:sldId id="259"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40"/>
    <p:restoredTop sz="94691"/>
  </p:normalViewPr>
  <p:slideViewPr>
    <p:cSldViewPr snapToGrid="0">
      <p:cViewPr>
        <p:scale>
          <a:sx n="99" d="100"/>
          <a:sy n="99" d="100"/>
        </p:scale>
        <p:origin x="768" y="2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DCCDBB-4C9A-45A1-AA2B-9CD59F5DF0E5}"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1F193CFF-1963-488B-9B3D-EA085FE4CB60}">
      <dgm:prSet/>
      <dgm:spPr/>
      <dgm:t>
        <a:bodyPr/>
        <a:lstStyle/>
        <a:p>
          <a:r>
            <a:rPr lang="en-US" dirty="0"/>
            <a:t>Youth work began in 1700s with Sunday schools and the Day school movement.</a:t>
          </a:r>
        </a:p>
      </dgm:t>
    </dgm:pt>
    <dgm:pt modelId="{4DD54AE2-AB6C-4E9A-BF24-ABE05D6A97DC}" type="parTrans" cxnId="{2FC0C347-2D7E-4463-8B74-01754177809B}">
      <dgm:prSet/>
      <dgm:spPr/>
      <dgm:t>
        <a:bodyPr/>
        <a:lstStyle/>
        <a:p>
          <a:endParaRPr lang="en-US"/>
        </a:p>
      </dgm:t>
    </dgm:pt>
    <dgm:pt modelId="{E8B14081-AA63-4B05-A1C1-C6A077FA7156}" type="sibTrans" cxnId="{2FC0C347-2D7E-4463-8B74-01754177809B}">
      <dgm:prSet/>
      <dgm:spPr/>
      <dgm:t>
        <a:bodyPr/>
        <a:lstStyle/>
        <a:p>
          <a:endParaRPr lang="en-US"/>
        </a:p>
      </dgm:t>
    </dgm:pt>
    <dgm:pt modelId="{CF121809-D26E-4B16-9B9D-0ED47F531F3E}">
      <dgm:prSet/>
      <dgm:spPr/>
      <dgm:t>
        <a:bodyPr/>
        <a:lstStyle/>
        <a:p>
          <a:r>
            <a:rPr lang="en-US" dirty="0"/>
            <a:t> In Victorian times Youth Work was identified as a cultural and </a:t>
          </a:r>
          <a:r>
            <a:rPr lang="en-GB" dirty="0"/>
            <a:t>philanthropic activity underpinned by a middle-class perception of moral order (Rose,1997, pg.2).</a:t>
          </a:r>
          <a:endParaRPr lang="en-US" dirty="0"/>
        </a:p>
      </dgm:t>
    </dgm:pt>
    <dgm:pt modelId="{0A49507E-A9AC-4F5D-98FF-148BA093E2FD}" type="parTrans" cxnId="{EE32D07A-556E-483E-90E6-D5285F4971CE}">
      <dgm:prSet/>
      <dgm:spPr/>
      <dgm:t>
        <a:bodyPr/>
        <a:lstStyle/>
        <a:p>
          <a:endParaRPr lang="en-US"/>
        </a:p>
      </dgm:t>
    </dgm:pt>
    <dgm:pt modelId="{E3AF48C2-65A0-4453-A5EE-FF2017B82A4A}" type="sibTrans" cxnId="{EE32D07A-556E-483E-90E6-D5285F4971CE}">
      <dgm:prSet/>
      <dgm:spPr/>
      <dgm:t>
        <a:bodyPr/>
        <a:lstStyle/>
        <a:p>
          <a:endParaRPr lang="en-US"/>
        </a:p>
      </dgm:t>
    </dgm:pt>
    <dgm:pt modelId="{6A12DCA1-48FF-4AE2-A1E6-D0017969B6C2}">
      <dgm:prSet/>
      <dgm:spPr/>
      <dgm:t>
        <a:bodyPr/>
        <a:lstStyle/>
        <a:p>
          <a:r>
            <a:rPr lang="en-GB" dirty="0"/>
            <a:t>The need for this politically motivated intervention was rooted in a growing concern that working class young people did not have the necessary respect for middle class order or for the church who taught ideals of “honesty, chastity, industry, and familiar order” (Butters and Newell, 1978, p40). </a:t>
          </a:r>
          <a:endParaRPr lang="en-US" dirty="0"/>
        </a:p>
      </dgm:t>
    </dgm:pt>
    <dgm:pt modelId="{0EAEC405-4338-4A07-8BAC-AD892CB6B8B0}" type="parTrans" cxnId="{D4782B22-3CA0-45F7-8BC2-FE7F0770BDD7}">
      <dgm:prSet/>
      <dgm:spPr/>
      <dgm:t>
        <a:bodyPr/>
        <a:lstStyle/>
        <a:p>
          <a:endParaRPr lang="en-US"/>
        </a:p>
      </dgm:t>
    </dgm:pt>
    <dgm:pt modelId="{BA6B476F-3950-4D87-B63D-89D10835523D}" type="sibTrans" cxnId="{D4782B22-3CA0-45F7-8BC2-FE7F0770BDD7}">
      <dgm:prSet/>
      <dgm:spPr/>
      <dgm:t>
        <a:bodyPr/>
        <a:lstStyle/>
        <a:p>
          <a:endParaRPr lang="en-US"/>
        </a:p>
      </dgm:t>
    </dgm:pt>
    <dgm:pt modelId="{C9FEB69E-9C7A-4704-8415-14CB2DB15B19}">
      <dgm:prSet/>
      <dgm:spPr/>
      <dgm:t>
        <a:bodyPr/>
        <a:lstStyle/>
        <a:p>
          <a:r>
            <a:rPr lang="en-GB" b="1" dirty="0"/>
            <a:t>Hannah More (1745-1833)</a:t>
          </a:r>
          <a:r>
            <a:rPr lang="en-GB" dirty="0"/>
            <a:t>  started some of the first Sunday schools. She is said to be one of the most influential females in promoting human welfare of her day. She went on to establish many Sunday schools in the UK.</a:t>
          </a:r>
          <a:endParaRPr lang="en-US" dirty="0"/>
        </a:p>
      </dgm:t>
    </dgm:pt>
    <dgm:pt modelId="{26B6AF9E-E8D3-4FDA-B444-4C6F88E348D3}" type="parTrans" cxnId="{A8BBAD8E-B7A3-40D7-9A18-05348CBDA1FD}">
      <dgm:prSet/>
      <dgm:spPr/>
      <dgm:t>
        <a:bodyPr/>
        <a:lstStyle/>
        <a:p>
          <a:endParaRPr lang="en-US"/>
        </a:p>
      </dgm:t>
    </dgm:pt>
    <dgm:pt modelId="{8FE0DFB6-6B9F-48C1-B841-CEEB0AE97986}" type="sibTrans" cxnId="{A8BBAD8E-B7A3-40D7-9A18-05348CBDA1FD}">
      <dgm:prSet/>
      <dgm:spPr/>
      <dgm:t>
        <a:bodyPr/>
        <a:lstStyle/>
        <a:p>
          <a:endParaRPr lang="en-US"/>
        </a:p>
      </dgm:t>
    </dgm:pt>
    <dgm:pt modelId="{D35CAD24-8594-A847-9E00-F9BC72B60873}" type="pres">
      <dgm:prSet presAssocID="{F2DCCDBB-4C9A-45A1-AA2B-9CD59F5DF0E5}" presName="linear" presStyleCnt="0">
        <dgm:presLayoutVars>
          <dgm:animLvl val="lvl"/>
          <dgm:resizeHandles val="exact"/>
        </dgm:presLayoutVars>
      </dgm:prSet>
      <dgm:spPr/>
    </dgm:pt>
    <dgm:pt modelId="{A80175D9-F0EB-804D-97F9-66AB66712684}" type="pres">
      <dgm:prSet presAssocID="{1F193CFF-1963-488B-9B3D-EA085FE4CB60}" presName="parentText" presStyleLbl="node1" presStyleIdx="0" presStyleCnt="4">
        <dgm:presLayoutVars>
          <dgm:chMax val="0"/>
          <dgm:bulletEnabled val="1"/>
        </dgm:presLayoutVars>
      </dgm:prSet>
      <dgm:spPr/>
    </dgm:pt>
    <dgm:pt modelId="{9243A343-9C4C-6D49-8FC2-6F63FB23EF0A}" type="pres">
      <dgm:prSet presAssocID="{E8B14081-AA63-4B05-A1C1-C6A077FA7156}" presName="spacer" presStyleCnt="0"/>
      <dgm:spPr/>
    </dgm:pt>
    <dgm:pt modelId="{650BF914-B79A-0D44-8032-DD38E0BC20CE}" type="pres">
      <dgm:prSet presAssocID="{CF121809-D26E-4B16-9B9D-0ED47F531F3E}" presName="parentText" presStyleLbl="node1" presStyleIdx="1" presStyleCnt="4">
        <dgm:presLayoutVars>
          <dgm:chMax val="0"/>
          <dgm:bulletEnabled val="1"/>
        </dgm:presLayoutVars>
      </dgm:prSet>
      <dgm:spPr/>
    </dgm:pt>
    <dgm:pt modelId="{E5D102B8-4B6B-7041-BA85-F1F9B243D4D8}" type="pres">
      <dgm:prSet presAssocID="{E3AF48C2-65A0-4453-A5EE-FF2017B82A4A}" presName="spacer" presStyleCnt="0"/>
      <dgm:spPr/>
    </dgm:pt>
    <dgm:pt modelId="{58FA327E-1467-3E48-9264-65BE03C3A8B1}" type="pres">
      <dgm:prSet presAssocID="{6A12DCA1-48FF-4AE2-A1E6-D0017969B6C2}" presName="parentText" presStyleLbl="node1" presStyleIdx="2" presStyleCnt="4">
        <dgm:presLayoutVars>
          <dgm:chMax val="0"/>
          <dgm:bulletEnabled val="1"/>
        </dgm:presLayoutVars>
      </dgm:prSet>
      <dgm:spPr/>
    </dgm:pt>
    <dgm:pt modelId="{A449140D-2465-DD4E-9F49-E2EC41A14FA4}" type="pres">
      <dgm:prSet presAssocID="{BA6B476F-3950-4D87-B63D-89D10835523D}" presName="spacer" presStyleCnt="0"/>
      <dgm:spPr/>
    </dgm:pt>
    <dgm:pt modelId="{F99D81A0-2C75-7F4E-A682-A0543D3548EF}" type="pres">
      <dgm:prSet presAssocID="{C9FEB69E-9C7A-4704-8415-14CB2DB15B19}" presName="parentText" presStyleLbl="node1" presStyleIdx="3" presStyleCnt="4">
        <dgm:presLayoutVars>
          <dgm:chMax val="0"/>
          <dgm:bulletEnabled val="1"/>
        </dgm:presLayoutVars>
      </dgm:prSet>
      <dgm:spPr/>
    </dgm:pt>
  </dgm:ptLst>
  <dgm:cxnLst>
    <dgm:cxn modelId="{D4782B22-3CA0-45F7-8BC2-FE7F0770BDD7}" srcId="{F2DCCDBB-4C9A-45A1-AA2B-9CD59F5DF0E5}" destId="{6A12DCA1-48FF-4AE2-A1E6-D0017969B6C2}" srcOrd="2" destOrd="0" parTransId="{0EAEC405-4338-4A07-8BAC-AD892CB6B8B0}" sibTransId="{BA6B476F-3950-4D87-B63D-89D10835523D}"/>
    <dgm:cxn modelId="{5DF20540-3325-A846-AE10-D5BCFA2792CF}" type="presOf" srcId="{6A12DCA1-48FF-4AE2-A1E6-D0017969B6C2}" destId="{58FA327E-1467-3E48-9264-65BE03C3A8B1}" srcOrd="0" destOrd="0" presId="urn:microsoft.com/office/officeart/2005/8/layout/vList2"/>
    <dgm:cxn modelId="{EC7C4345-A82B-2C42-B90A-364075DEB271}" type="presOf" srcId="{F2DCCDBB-4C9A-45A1-AA2B-9CD59F5DF0E5}" destId="{D35CAD24-8594-A847-9E00-F9BC72B60873}" srcOrd="0" destOrd="0" presId="urn:microsoft.com/office/officeart/2005/8/layout/vList2"/>
    <dgm:cxn modelId="{2FC0C347-2D7E-4463-8B74-01754177809B}" srcId="{F2DCCDBB-4C9A-45A1-AA2B-9CD59F5DF0E5}" destId="{1F193CFF-1963-488B-9B3D-EA085FE4CB60}" srcOrd="0" destOrd="0" parTransId="{4DD54AE2-AB6C-4E9A-BF24-ABE05D6A97DC}" sibTransId="{E8B14081-AA63-4B05-A1C1-C6A077FA7156}"/>
    <dgm:cxn modelId="{344AD45C-52D4-D14D-BBA8-803C6B905B4F}" type="presOf" srcId="{1F193CFF-1963-488B-9B3D-EA085FE4CB60}" destId="{A80175D9-F0EB-804D-97F9-66AB66712684}" srcOrd="0" destOrd="0" presId="urn:microsoft.com/office/officeart/2005/8/layout/vList2"/>
    <dgm:cxn modelId="{EE32D07A-556E-483E-90E6-D5285F4971CE}" srcId="{F2DCCDBB-4C9A-45A1-AA2B-9CD59F5DF0E5}" destId="{CF121809-D26E-4B16-9B9D-0ED47F531F3E}" srcOrd="1" destOrd="0" parTransId="{0A49507E-A9AC-4F5D-98FF-148BA093E2FD}" sibTransId="{E3AF48C2-65A0-4453-A5EE-FF2017B82A4A}"/>
    <dgm:cxn modelId="{A8BBAD8E-B7A3-40D7-9A18-05348CBDA1FD}" srcId="{F2DCCDBB-4C9A-45A1-AA2B-9CD59F5DF0E5}" destId="{C9FEB69E-9C7A-4704-8415-14CB2DB15B19}" srcOrd="3" destOrd="0" parTransId="{26B6AF9E-E8D3-4FDA-B444-4C6F88E348D3}" sibTransId="{8FE0DFB6-6B9F-48C1-B841-CEEB0AE97986}"/>
    <dgm:cxn modelId="{498AAAEE-8AC2-5B4D-87EE-709B1A929CDD}" type="presOf" srcId="{CF121809-D26E-4B16-9B9D-0ED47F531F3E}" destId="{650BF914-B79A-0D44-8032-DD38E0BC20CE}" srcOrd="0" destOrd="0" presId="urn:microsoft.com/office/officeart/2005/8/layout/vList2"/>
    <dgm:cxn modelId="{3E69ABEE-F177-8A49-BA22-6CA6EC87081E}" type="presOf" srcId="{C9FEB69E-9C7A-4704-8415-14CB2DB15B19}" destId="{F99D81A0-2C75-7F4E-A682-A0543D3548EF}" srcOrd="0" destOrd="0" presId="urn:microsoft.com/office/officeart/2005/8/layout/vList2"/>
    <dgm:cxn modelId="{F8471B9B-A9E4-C746-9C1A-6C11DF4B5C1A}" type="presParOf" srcId="{D35CAD24-8594-A847-9E00-F9BC72B60873}" destId="{A80175D9-F0EB-804D-97F9-66AB66712684}" srcOrd="0" destOrd="0" presId="urn:microsoft.com/office/officeart/2005/8/layout/vList2"/>
    <dgm:cxn modelId="{86CDCA3E-3B37-9B46-819E-10A7FFF9CC4B}" type="presParOf" srcId="{D35CAD24-8594-A847-9E00-F9BC72B60873}" destId="{9243A343-9C4C-6D49-8FC2-6F63FB23EF0A}" srcOrd="1" destOrd="0" presId="urn:microsoft.com/office/officeart/2005/8/layout/vList2"/>
    <dgm:cxn modelId="{569AD2EC-0CD6-C844-A874-3C56D0D777CE}" type="presParOf" srcId="{D35CAD24-8594-A847-9E00-F9BC72B60873}" destId="{650BF914-B79A-0D44-8032-DD38E0BC20CE}" srcOrd="2" destOrd="0" presId="urn:microsoft.com/office/officeart/2005/8/layout/vList2"/>
    <dgm:cxn modelId="{318C668C-58F4-C441-9F62-B5189BD0CE42}" type="presParOf" srcId="{D35CAD24-8594-A847-9E00-F9BC72B60873}" destId="{E5D102B8-4B6B-7041-BA85-F1F9B243D4D8}" srcOrd="3" destOrd="0" presId="urn:microsoft.com/office/officeart/2005/8/layout/vList2"/>
    <dgm:cxn modelId="{542A354B-784A-2A4E-AB0E-8EE9ACFD0F7A}" type="presParOf" srcId="{D35CAD24-8594-A847-9E00-F9BC72B60873}" destId="{58FA327E-1467-3E48-9264-65BE03C3A8B1}" srcOrd="4" destOrd="0" presId="urn:microsoft.com/office/officeart/2005/8/layout/vList2"/>
    <dgm:cxn modelId="{A894847C-EE3E-2746-BAD2-82A7CCB809D0}" type="presParOf" srcId="{D35CAD24-8594-A847-9E00-F9BC72B60873}" destId="{A449140D-2465-DD4E-9F49-E2EC41A14FA4}" srcOrd="5" destOrd="0" presId="urn:microsoft.com/office/officeart/2005/8/layout/vList2"/>
    <dgm:cxn modelId="{2BA47EC8-64E6-6448-928D-318EA11421EA}" type="presParOf" srcId="{D35CAD24-8594-A847-9E00-F9BC72B60873}" destId="{F99D81A0-2C75-7F4E-A682-A0543D3548E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529F95-0A5F-4468-A0F6-18FB49DB7747}"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8AE87B13-F267-48E3-B9A8-946B1BB1686A}">
      <dgm:prSet/>
      <dgm:spPr/>
      <dgm:t>
        <a:bodyPr/>
        <a:lstStyle/>
        <a:p>
          <a:r>
            <a:rPr lang="en-US"/>
            <a:t>Hannah and her sister who helped her, did the equivalent of outreach work in their community to find young people to come to the Sunday school (Smith, 2002).</a:t>
          </a:r>
        </a:p>
      </dgm:t>
    </dgm:pt>
    <dgm:pt modelId="{7CDDAC4E-4BD0-4930-84AE-846171C81650}" type="parTrans" cxnId="{AC4791D6-EBD2-4985-AF97-F329B6D3673C}">
      <dgm:prSet/>
      <dgm:spPr/>
      <dgm:t>
        <a:bodyPr/>
        <a:lstStyle/>
        <a:p>
          <a:endParaRPr lang="en-US"/>
        </a:p>
      </dgm:t>
    </dgm:pt>
    <dgm:pt modelId="{1EEBCA9D-983D-428A-AB9B-7DF820C7BFD4}" type="sibTrans" cxnId="{AC4791D6-EBD2-4985-AF97-F329B6D3673C}">
      <dgm:prSet/>
      <dgm:spPr/>
      <dgm:t>
        <a:bodyPr/>
        <a:lstStyle/>
        <a:p>
          <a:endParaRPr lang="en-US"/>
        </a:p>
      </dgm:t>
    </dgm:pt>
    <dgm:pt modelId="{3236FB34-CCB6-4A11-B502-B0B25AF36EEB}">
      <dgm:prSet/>
      <dgm:spPr/>
      <dgm:t>
        <a:bodyPr/>
        <a:lstStyle/>
        <a:p>
          <a:r>
            <a:rPr lang="en-US"/>
            <a:t>Schools were held in the winter months when farm work was low. This was done so the Young People could attend.</a:t>
          </a:r>
        </a:p>
      </dgm:t>
    </dgm:pt>
    <dgm:pt modelId="{C9A6F930-5988-417C-9364-3CA029631738}" type="parTrans" cxnId="{D778AB1B-3C0B-449E-A370-2E579A46B21C}">
      <dgm:prSet/>
      <dgm:spPr/>
      <dgm:t>
        <a:bodyPr/>
        <a:lstStyle/>
        <a:p>
          <a:endParaRPr lang="en-US"/>
        </a:p>
      </dgm:t>
    </dgm:pt>
    <dgm:pt modelId="{C844ECE0-D4F5-46B2-AC25-61F64986CC27}" type="sibTrans" cxnId="{D778AB1B-3C0B-449E-A370-2E579A46B21C}">
      <dgm:prSet/>
      <dgm:spPr/>
      <dgm:t>
        <a:bodyPr/>
        <a:lstStyle/>
        <a:p>
          <a:endParaRPr lang="en-US"/>
        </a:p>
      </dgm:t>
    </dgm:pt>
    <dgm:pt modelId="{6D5F4CA3-E669-264B-964C-D28DCAAD8578}" type="pres">
      <dgm:prSet presAssocID="{37529F95-0A5F-4468-A0F6-18FB49DB7747}" presName="outerComposite" presStyleCnt="0">
        <dgm:presLayoutVars>
          <dgm:chMax val="5"/>
          <dgm:dir/>
          <dgm:resizeHandles val="exact"/>
        </dgm:presLayoutVars>
      </dgm:prSet>
      <dgm:spPr/>
    </dgm:pt>
    <dgm:pt modelId="{BBDDB4B3-5F4A-7941-B886-1F920D589031}" type="pres">
      <dgm:prSet presAssocID="{37529F95-0A5F-4468-A0F6-18FB49DB7747}" presName="dummyMaxCanvas" presStyleCnt="0">
        <dgm:presLayoutVars/>
      </dgm:prSet>
      <dgm:spPr/>
    </dgm:pt>
    <dgm:pt modelId="{8903DD39-528D-474A-B0BF-7EFFDBCAF936}" type="pres">
      <dgm:prSet presAssocID="{37529F95-0A5F-4468-A0F6-18FB49DB7747}" presName="TwoNodes_1" presStyleLbl="node1" presStyleIdx="0" presStyleCnt="2">
        <dgm:presLayoutVars>
          <dgm:bulletEnabled val="1"/>
        </dgm:presLayoutVars>
      </dgm:prSet>
      <dgm:spPr/>
    </dgm:pt>
    <dgm:pt modelId="{71DC2CD8-9CED-7E4D-842B-F7639BA47227}" type="pres">
      <dgm:prSet presAssocID="{37529F95-0A5F-4468-A0F6-18FB49DB7747}" presName="TwoNodes_2" presStyleLbl="node1" presStyleIdx="1" presStyleCnt="2">
        <dgm:presLayoutVars>
          <dgm:bulletEnabled val="1"/>
        </dgm:presLayoutVars>
      </dgm:prSet>
      <dgm:spPr/>
    </dgm:pt>
    <dgm:pt modelId="{F6E9282C-A018-5648-A194-C03EAB5A117B}" type="pres">
      <dgm:prSet presAssocID="{37529F95-0A5F-4468-A0F6-18FB49DB7747}" presName="TwoConn_1-2" presStyleLbl="fgAccFollowNode1" presStyleIdx="0" presStyleCnt="1">
        <dgm:presLayoutVars>
          <dgm:bulletEnabled val="1"/>
        </dgm:presLayoutVars>
      </dgm:prSet>
      <dgm:spPr/>
    </dgm:pt>
    <dgm:pt modelId="{74E6FFF9-701E-AD49-8F9C-01000AFAD5CF}" type="pres">
      <dgm:prSet presAssocID="{37529F95-0A5F-4468-A0F6-18FB49DB7747}" presName="TwoNodes_1_text" presStyleLbl="node1" presStyleIdx="1" presStyleCnt="2">
        <dgm:presLayoutVars>
          <dgm:bulletEnabled val="1"/>
        </dgm:presLayoutVars>
      </dgm:prSet>
      <dgm:spPr/>
    </dgm:pt>
    <dgm:pt modelId="{8596723E-0870-3445-BF7A-141FC40E28F5}" type="pres">
      <dgm:prSet presAssocID="{37529F95-0A5F-4468-A0F6-18FB49DB7747}" presName="TwoNodes_2_text" presStyleLbl="node1" presStyleIdx="1" presStyleCnt="2">
        <dgm:presLayoutVars>
          <dgm:bulletEnabled val="1"/>
        </dgm:presLayoutVars>
      </dgm:prSet>
      <dgm:spPr/>
    </dgm:pt>
  </dgm:ptLst>
  <dgm:cxnLst>
    <dgm:cxn modelId="{CE7EA400-DFA6-3E49-93F1-435C7FC5AB68}" type="presOf" srcId="{1EEBCA9D-983D-428A-AB9B-7DF820C7BFD4}" destId="{F6E9282C-A018-5648-A194-C03EAB5A117B}" srcOrd="0" destOrd="0" presId="urn:microsoft.com/office/officeart/2005/8/layout/vProcess5"/>
    <dgm:cxn modelId="{D778AB1B-3C0B-449E-A370-2E579A46B21C}" srcId="{37529F95-0A5F-4468-A0F6-18FB49DB7747}" destId="{3236FB34-CCB6-4A11-B502-B0B25AF36EEB}" srcOrd="1" destOrd="0" parTransId="{C9A6F930-5988-417C-9364-3CA029631738}" sibTransId="{C844ECE0-D4F5-46B2-AC25-61F64986CC27}"/>
    <dgm:cxn modelId="{B190EE1B-1DC4-854C-A7CE-17491423CBCE}" type="presOf" srcId="{3236FB34-CCB6-4A11-B502-B0B25AF36EEB}" destId="{8596723E-0870-3445-BF7A-141FC40E28F5}" srcOrd="1" destOrd="0" presId="urn:microsoft.com/office/officeart/2005/8/layout/vProcess5"/>
    <dgm:cxn modelId="{E3200B35-56B2-0C45-A4C0-67E2B252EF52}" type="presOf" srcId="{8AE87B13-F267-48E3-B9A8-946B1BB1686A}" destId="{8903DD39-528D-474A-B0BF-7EFFDBCAF936}" srcOrd="0" destOrd="0" presId="urn:microsoft.com/office/officeart/2005/8/layout/vProcess5"/>
    <dgm:cxn modelId="{80A62838-6178-5040-8D6F-D66F87F14F2D}" type="presOf" srcId="{8AE87B13-F267-48E3-B9A8-946B1BB1686A}" destId="{74E6FFF9-701E-AD49-8F9C-01000AFAD5CF}" srcOrd="1" destOrd="0" presId="urn:microsoft.com/office/officeart/2005/8/layout/vProcess5"/>
    <dgm:cxn modelId="{F324D138-DB2B-5348-ADF0-30BBF94E0AD1}" type="presOf" srcId="{37529F95-0A5F-4468-A0F6-18FB49DB7747}" destId="{6D5F4CA3-E669-264B-964C-D28DCAAD8578}" srcOrd="0" destOrd="0" presId="urn:microsoft.com/office/officeart/2005/8/layout/vProcess5"/>
    <dgm:cxn modelId="{95895A39-BECC-EE41-AC13-4767ECD9FB1C}" type="presOf" srcId="{3236FB34-CCB6-4A11-B502-B0B25AF36EEB}" destId="{71DC2CD8-9CED-7E4D-842B-F7639BA47227}" srcOrd="0" destOrd="0" presId="urn:microsoft.com/office/officeart/2005/8/layout/vProcess5"/>
    <dgm:cxn modelId="{AC4791D6-EBD2-4985-AF97-F329B6D3673C}" srcId="{37529F95-0A5F-4468-A0F6-18FB49DB7747}" destId="{8AE87B13-F267-48E3-B9A8-946B1BB1686A}" srcOrd="0" destOrd="0" parTransId="{7CDDAC4E-4BD0-4930-84AE-846171C81650}" sibTransId="{1EEBCA9D-983D-428A-AB9B-7DF820C7BFD4}"/>
    <dgm:cxn modelId="{316B7FCD-50C6-C345-997C-0B492D937494}" type="presParOf" srcId="{6D5F4CA3-E669-264B-964C-D28DCAAD8578}" destId="{BBDDB4B3-5F4A-7941-B886-1F920D589031}" srcOrd="0" destOrd="0" presId="urn:microsoft.com/office/officeart/2005/8/layout/vProcess5"/>
    <dgm:cxn modelId="{1A34E5BE-F2CB-7D49-BBA8-ABF060F62D2D}" type="presParOf" srcId="{6D5F4CA3-E669-264B-964C-D28DCAAD8578}" destId="{8903DD39-528D-474A-B0BF-7EFFDBCAF936}" srcOrd="1" destOrd="0" presId="urn:microsoft.com/office/officeart/2005/8/layout/vProcess5"/>
    <dgm:cxn modelId="{09E41674-BC1D-014F-BC91-CFE942C5DC6B}" type="presParOf" srcId="{6D5F4CA3-E669-264B-964C-D28DCAAD8578}" destId="{71DC2CD8-9CED-7E4D-842B-F7639BA47227}" srcOrd="2" destOrd="0" presId="urn:microsoft.com/office/officeart/2005/8/layout/vProcess5"/>
    <dgm:cxn modelId="{52E1B490-07BC-7B4E-AFD5-4617C926A1AF}" type="presParOf" srcId="{6D5F4CA3-E669-264B-964C-D28DCAAD8578}" destId="{F6E9282C-A018-5648-A194-C03EAB5A117B}" srcOrd="3" destOrd="0" presId="urn:microsoft.com/office/officeart/2005/8/layout/vProcess5"/>
    <dgm:cxn modelId="{B06736B6-27DD-A443-8556-7A3E7D91BB39}" type="presParOf" srcId="{6D5F4CA3-E669-264B-964C-D28DCAAD8578}" destId="{74E6FFF9-701E-AD49-8F9C-01000AFAD5CF}" srcOrd="4" destOrd="0" presId="urn:microsoft.com/office/officeart/2005/8/layout/vProcess5"/>
    <dgm:cxn modelId="{8FB38084-3DE5-3A4B-BC8A-FD571A3706EE}" type="presParOf" srcId="{6D5F4CA3-E669-264B-964C-D28DCAAD8578}" destId="{8596723E-0870-3445-BF7A-141FC40E28F5}"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D80FF2-F7BB-451B-881E-0479EDD3E21B}"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D743E0F2-21AA-4BF1-B374-62E1FE55C749}">
      <dgm:prSet/>
      <dgm:spPr/>
      <dgm:t>
        <a:bodyPr/>
        <a:lstStyle/>
        <a:p>
          <a:r>
            <a:rPr lang="en-US"/>
            <a:t>. As you can see Youth Works values and principles have been similar since the very beginning of youth work. </a:t>
          </a:r>
        </a:p>
      </dgm:t>
    </dgm:pt>
    <dgm:pt modelId="{4419FC28-B90A-478F-9413-A4EC5E8FBC47}" type="parTrans" cxnId="{E4235A90-6220-46D9-B1E3-1DD43C8D4411}">
      <dgm:prSet/>
      <dgm:spPr/>
      <dgm:t>
        <a:bodyPr/>
        <a:lstStyle/>
        <a:p>
          <a:endParaRPr lang="en-US"/>
        </a:p>
      </dgm:t>
    </dgm:pt>
    <dgm:pt modelId="{7C788175-BF03-4304-AAA9-C87862A0FC68}" type="sibTrans" cxnId="{E4235A90-6220-46D9-B1E3-1DD43C8D4411}">
      <dgm:prSet/>
      <dgm:spPr/>
      <dgm:t>
        <a:bodyPr/>
        <a:lstStyle/>
        <a:p>
          <a:endParaRPr lang="en-US"/>
        </a:p>
      </dgm:t>
    </dgm:pt>
    <dgm:pt modelId="{0F3D53E6-AF7E-454F-91F3-13F17FE5597A}">
      <dgm:prSet/>
      <dgm:spPr/>
      <dgm:t>
        <a:bodyPr/>
        <a:lstStyle/>
        <a:p>
          <a:r>
            <a:rPr lang="en-US" dirty="0"/>
            <a:t>The Youth Work in Wales: Principles and Purposes (2018, pg.2) talks about ’ Good youth work providing all young people with opportunities, which can support them through significant developments in their lives, assist them to understand their rights and encourage them to develop knowledge and skills” </a:t>
          </a:r>
        </a:p>
      </dgm:t>
    </dgm:pt>
    <dgm:pt modelId="{4E7A2C46-90CE-45B6-9B0F-52FCB6686A89}" type="parTrans" cxnId="{1098D976-751B-475D-B732-8B5B2A3C1CD0}">
      <dgm:prSet/>
      <dgm:spPr/>
      <dgm:t>
        <a:bodyPr/>
        <a:lstStyle/>
        <a:p>
          <a:endParaRPr lang="en-US"/>
        </a:p>
      </dgm:t>
    </dgm:pt>
    <dgm:pt modelId="{5C7E9E0D-59C3-45CD-A08A-74B9AC2CF700}" type="sibTrans" cxnId="{1098D976-751B-475D-B732-8B5B2A3C1CD0}">
      <dgm:prSet/>
      <dgm:spPr/>
      <dgm:t>
        <a:bodyPr/>
        <a:lstStyle/>
        <a:p>
          <a:endParaRPr lang="en-US"/>
        </a:p>
      </dgm:t>
    </dgm:pt>
    <dgm:pt modelId="{1DE43242-F758-402A-894F-96D5016EBAB5}">
      <dgm:prSet/>
      <dgm:spPr/>
      <dgm:t>
        <a:bodyPr/>
        <a:lstStyle/>
        <a:p>
          <a:r>
            <a:rPr lang="en-US" dirty="0"/>
            <a:t>The value of helping young people has always been extremely important, even from the very beginning of Youth Work practice. However, Youth Work has progressed over the years. Let’s now look at Youth Work in the era of the 1950s through the 1960s….</a:t>
          </a:r>
        </a:p>
      </dgm:t>
    </dgm:pt>
    <dgm:pt modelId="{39CC9401-942D-418D-BED3-61800CA732B8}" type="parTrans" cxnId="{03096F28-EED3-453F-B2E6-3F99E57023E7}">
      <dgm:prSet/>
      <dgm:spPr/>
      <dgm:t>
        <a:bodyPr/>
        <a:lstStyle/>
        <a:p>
          <a:endParaRPr lang="en-US"/>
        </a:p>
      </dgm:t>
    </dgm:pt>
    <dgm:pt modelId="{34792FC5-A6C3-4AA6-88B3-71224CAA768D}" type="sibTrans" cxnId="{03096F28-EED3-453F-B2E6-3F99E57023E7}">
      <dgm:prSet/>
      <dgm:spPr/>
      <dgm:t>
        <a:bodyPr/>
        <a:lstStyle/>
        <a:p>
          <a:endParaRPr lang="en-US"/>
        </a:p>
      </dgm:t>
    </dgm:pt>
    <dgm:pt modelId="{59CA61C3-6F60-FB47-A7A5-6822D4F8579D}" type="pres">
      <dgm:prSet presAssocID="{F4D80FF2-F7BB-451B-881E-0479EDD3E21B}" presName="linear" presStyleCnt="0">
        <dgm:presLayoutVars>
          <dgm:animLvl val="lvl"/>
          <dgm:resizeHandles val="exact"/>
        </dgm:presLayoutVars>
      </dgm:prSet>
      <dgm:spPr/>
    </dgm:pt>
    <dgm:pt modelId="{B5BB2118-6790-534E-B656-5911617E4F81}" type="pres">
      <dgm:prSet presAssocID="{D743E0F2-21AA-4BF1-B374-62E1FE55C749}" presName="parentText" presStyleLbl="node1" presStyleIdx="0" presStyleCnt="3">
        <dgm:presLayoutVars>
          <dgm:chMax val="0"/>
          <dgm:bulletEnabled val="1"/>
        </dgm:presLayoutVars>
      </dgm:prSet>
      <dgm:spPr/>
    </dgm:pt>
    <dgm:pt modelId="{9114EF58-0AF2-364D-93EF-E9B023BCBDFD}" type="pres">
      <dgm:prSet presAssocID="{7C788175-BF03-4304-AAA9-C87862A0FC68}" presName="spacer" presStyleCnt="0"/>
      <dgm:spPr/>
    </dgm:pt>
    <dgm:pt modelId="{DFDB414D-DC26-E247-8CDB-630661137545}" type="pres">
      <dgm:prSet presAssocID="{0F3D53E6-AF7E-454F-91F3-13F17FE5597A}" presName="parentText" presStyleLbl="node1" presStyleIdx="1" presStyleCnt="3">
        <dgm:presLayoutVars>
          <dgm:chMax val="0"/>
          <dgm:bulletEnabled val="1"/>
        </dgm:presLayoutVars>
      </dgm:prSet>
      <dgm:spPr/>
    </dgm:pt>
    <dgm:pt modelId="{3C173F9A-133A-F14B-B512-B189E5254137}" type="pres">
      <dgm:prSet presAssocID="{5C7E9E0D-59C3-45CD-A08A-74B9AC2CF700}" presName="spacer" presStyleCnt="0"/>
      <dgm:spPr/>
    </dgm:pt>
    <dgm:pt modelId="{7E92C2C4-650C-AE4E-B674-34103252C36C}" type="pres">
      <dgm:prSet presAssocID="{1DE43242-F758-402A-894F-96D5016EBAB5}" presName="parentText" presStyleLbl="node1" presStyleIdx="2" presStyleCnt="3">
        <dgm:presLayoutVars>
          <dgm:chMax val="0"/>
          <dgm:bulletEnabled val="1"/>
        </dgm:presLayoutVars>
      </dgm:prSet>
      <dgm:spPr/>
    </dgm:pt>
  </dgm:ptLst>
  <dgm:cxnLst>
    <dgm:cxn modelId="{66FDB91F-D6B9-E940-B59D-AFF4F8A37805}" type="presOf" srcId="{0F3D53E6-AF7E-454F-91F3-13F17FE5597A}" destId="{DFDB414D-DC26-E247-8CDB-630661137545}" srcOrd="0" destOrd="0" presId="urn:microsoft.com/office/officeart/2005/8/layout/vList2"/>
    <dgm:cxn modelId="{03096F28-EED3-453F-B2E6-3F99E57023E7}" srcId="{F4D80FF2-F7BB-451B-881E-0479EDD3E21B}" destId="{1DE43242-F758-402A-894F-96D5016EBAB5}" srcOrd="2" destOrd="0" parTransId="{39CC9401-942D-418D-BED3-61800CA732B8}" sibTransId="{34792FC5-A6C3-4AA6-88B3-71224CAA768D}"/>
    <dgm:cxn modelId="{C9CA1C3A-4539-8F4A-A1A4-2F78CF26C269}" type="presOf" srcId="{D743E0F2-21AA-4BF1-B374-62E1FE55C749}" destId="{B5BB2118-6790-534E-B656-5911617E4F81}" srcOrd="0" destOrd="0" presId="urn:microsoft.com/office/officeart/2005/8/layout/vList2"/>
    <dgm:cxn modelId="{49DFA155-1E96-1B47-87E0-D079BEA1E32F}" type="presOf" srcId="{1DE43242-F758-402A-894F-96D5016EBAB5}" destId="{7E92C2C4-650C-AE4E-B674-34103252C36C}" srcOrd="0" destOrd="0" presId="urn:microsoft.com/office/officeart/2005/8/layout/vList2"/>
    <dgm:cxn modelId="{1098D976-751B-475D-B732-8B5B2A3C1CD0}" srcId="{F4D80FF2-F7BB-451B-881E-0479EDD3E21B}" destId="{0F3D53E6-AF7E-454F-91F3-13F17FE5597A}" srcOrd="1" destOrd="0" parTransId="{4E7A2C46-90CE-45B6-9B0F-52FCB6686A89}" sibTransId="{5C7E9E0D-59C3-45CD-A08A-74B9AC2CF700}"/>
    <dgm:cxn modelId="{E4235A90-6220-46D9-B1E3-1DD43C8D4411}" srcId="{F4D80FF2-F7BB-451B-881E-0479EDD3E21B}" destId="{D743E0F2-21AA-4BF1-B374-62E1FE55C749}" srcOrd="0" destOrd="0" parTransId="{4419FC28-B90A-478F-9413-A4EC5E8FBC47}" sibTransId="{7C788175-BF03-4304-AAA9-C87862A0FC68}"/>
    <dgm:cxn modelId="{AF19AFE0-38E8-DA49-BF9A-2AFABD7CB057}" type="presOf" srcId="{F4D80FF2-F7BB-451B-881E-0479EDD3E21B}" destId="{59CA61C3-6F60-FB47-A7A5-6822D4F8579D}" srcOrd="0" destOrd="0" presId="urn:microsoft.com/office/officeart/2005/8/layout/vList2"/>
    <dgm:cxn modelId="{824121AA-BEB8-9346-A585-439C002CB767}" type="presParOf" srcId="{59CA61C3-6F60-FB47-A7A5-6822D4F8579D}" destId="{B5BB2118-6790-534E-B656-5911617E4F81}" srcOrd="0" destOrd="0" presId="urn:microsoft.com/office/officeart/2005/8/layout/vList2"/>
    <dgm:cxn modelId="{3FC76307-533B-DE4A-9ACE-2B494ED4726B}" type="presParOf" srcId="{59CA61C3-6F60-FB47-A7A5-6822D4F8579D}" destId="{9114EF58-0AF2-364D-93EF-E9B023BCBDFD}" srcOrd="1" destOrd="0" presId="urn:microsoft.com/office/officeart/2005/8/layout/vList2"/>
    <dgm:cxn modelId="{F60AA414-2853-1349-93F6-2B2C117B379B}" type="presParOf" srcId="{59CA61C3-6F60-FB47-A7A5-6822D4F8579D}" destId="{DFDB414D-DC26-E247-8CDB-630661137545}" srcOrd="2" destOrd="0" presId="urn:microsoft.com/office/officeart/2005/8/layout/vList2"/>
    <dgm:cxn modelId="{053C3A67-7022-1342-9320-13A914431CD9}" type="presParOf" srcId="{59CA61C3-6F60-FB47-A7A5-6822D4F8579D}" destId="{3C173F9A-133A-F14B-B512-B189E5254137}" srcOrd="3" destOrd="0" presId="urn:microsoft.com/office/officeart/2005/8/layout/vList2"/>
    <dgm:cxn modelId="{3AC642DE-66C7-CD47-8834-FF30205EFC2C}" type="presParOf" srcId="{59CA61C3-6F60-FB47-A7A5-6822D4F8579D}" destId="{7E92C2C4-650C-AE4E-B674-34103252C36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C7B95A-3A76-4E0D-904F-E5B29A489CC0}"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2A5BC617-6453-4ECC-BFEF-6848442288B7}">
      <dgm:prSet/>
      <dgm:spPr/>
      <dgm:t>
        <a:bodyPr/>
        <a:lstStyle/>
        <a:p>
          <a:r>
            <a:rPr lang="en-US"/>
            <a:t>The development of the ” Youth Culture”</a:t>
          </a:r>
        </a:p>
      </dgm:t>
    </dgm:pt>
    <dgm:pt modelId="{DEF02900-CA1B-4B79-8647-76830D5D2DFE}" type="parTrans" cxnId="{FB96137D-DB82-49C7-B09B-CD7E0E5B21C7}">
      <dgm:prSet/>
      <dgm:spPr/>
      <dgm:t>
        <a:bodyPr/>
        <a:lstStyle/>
        <a:p>
          <a:endParaRPr lang="en-US"/>
        </a:p>
      </dgm:t>
    </dgm:pt>
    <dgm:pt modelId="{D6E966A0-952D-426C-8951-1118855B837D}" type="sibTrans" cxnId="{FB96137D-DB82-49C7-B09B-CD7E0E5B21C7}">
      <dgm:prSet/>
      <dgm:spPr/>
      <dgm:t>
        <a:bodyPr/>
        <a:lstStyle/>
        <a:p>
          <a:endParaRPr lang="en-US"/>
        </a:p>
      </dgm:t>
    </dgm:pt>
    <dgm:pt modelId="{7AD3E0AF-0406-490C-9708-879E0FE2182F}">
      <dgm:prSet/>
      <dgm:spPr/>
      <dgm:t>
        <a:bodyPr/>
        <a:lstStyle/>
        <a:p>
          <a:r>
            <a:rPr lang="en-US" dirty="0"/>
            <a:t>. The teddy boys and the Coffee Club era came in the early 1950s.</a:t>
          </a:r>
        </a:p>
      </dgm:t>
    </dgm:pt>
    <dgm:pt modelId="{6768F8CC-37A1-4FFF-B928-F5F57B93CA49}" type="parTrans" cxnId="{65D4A54B-6CF9-4719-8094-486616D0E1E5}">
      <dgm:prSet/>
      <dgm:spPr/>
      <dgm:t>
        <a:bodyPr/>
        <a:lstStyle/>
        <a:p>
          <a:endParaRPr lang="en-US"/>
        </a:p>
      </dgm:t>
    </dgm:pt>
    <dgm:pt modelId="{EF3FB5B9-2899-402C-9766-1BA48754D604}" type="sibTrans" cxnId="{65D4A54B-6CF9-4719-8094-486616D0E1E5}">
      <dgm:prSet/>
      <dgm:spPr/>
      <dgm:t>
        <a:bodyPr/>
        <a:lstStyle/>
        <a:p>
          <a:endParaRPr lang="en-US"/>
        </a:p>
      </dgm:t>
    </dgm:pt>
    <dgm:pt modelId="{6A427A69-87F7-4067-AB01-0F1E5D6F0C30}">
      <dgm:prSet/>
      <dgm:spPr/>
      <dgm:t>
        <a:bodyPr/>
        <a:lstStyle/>
        <a:p>
          <a:r>
            <a:rPr lang="en-US"/>
            <a:t>. After the war, appearing on the bomb sites of our country came the first youth movement of post-war Britain.</a:t>
          </a:r>
        </a:p>
      </dgm:t>
    </dgm:pt>
    <dgm:pt modelId="{29CA544C-8A38-4FDE-8F67-B012555C11BB}" type="parTrans" cxnId="{A5DB33FC-D88A-4217-B46B-22F11FE7C3CB}">
      <dgm:prSet/>
      <dgm:spPr/>
      <dgm:t>
        <a:bodyPr/>
        <a:lstStyle/>
        <a:p>
          <a:endParaRPr lang="en-US"/>
        </a:p>
      </dgm:t>
    </dgm:pt>
    <dgm:pt modelId="{4D0CD711-F99C-49C2-A3E3-B75B1423DECE}" type="sibTrans" cxnId="{A5DB33FC-D88A-4217-B46B-22F11FE7C3CB}">
      <dgm:prSet/>
      <dgm:spPr/>
      <dgm:t>
        <a:bodyPr/>
        <a:lstStyle/>
        <a:p>
          <a:endParaRPr lang="en-US"/>
        </a:p>
      </dgm:t>
    </dgm:pt>
    <dgm:pt modelId="{9C86F527-5608-4B20-9B8D-76E0CD4EBB01}">
      <dgm:prSet/>
      <dgm:spPr/>
      <dgm:t>
        <a:bodyPr/>
        <a:lstStyle/>
        <a:p>
          <a:r>
            <a:rPr lang="en-US" dirty="0"/>
            <a:t>. The teddy boys were more than fashion, they were the figureheads of the youth culture in the 1950s. The Edwardian styled teddy boys brought a wave of anxiety through the UK as they were held responsible for violent crime.</a:t>
          </a:r>
        </a:p>
      </dgm:t>
    </dgm:pt>
    <dgm:pt modelId="{D3FF8A63-DDE3-4D49-9197-A6CA0A2F4037}" type="parTrans" cxnId="{49E848DD-B925-429F-B162-472569641527}">
      <dgm:prSet/>
      <dgm:spPr/>
      <dgm:t>
        <a:bodyPr/>
        <a:lstStyle/>
        <a:p>
          <a:endParaRPr lang="en-US"/>
        </a:p>
      </dgm:t>
    </dgm:pt>
    <dgm:pt modelId="{1DB0EC10-7A89-4417-95B8-B0A2CE79E3B3}" type="sibTrans" cxnId="{49E848DD-B925-429F-B162-472569641527}">
      <dgm:prSet/>
      <dgm:spPr/>
      <dgm:t>
        <a:bodyPr/>
        <a:lstStyle/>
        <a:p>
          <a:endParaRPr lang="en-US"/>
        </a:p>
      </dgm:t>
    </dgm:pt>
    <dgm:pt modelId="{0334F4D5-35DE-4C4E-BBFF-4C32D4BEE144}">
      <dgm:prSet/>
      <dgm:spPr/>
      <dgm:t>
        <a:bodyPr/>
        <a:lstStyle/>
        <a:p>
          <a:r>
            <a:rPr lang="en-US" dirty="0"/>
            <a:t>. This was a benchmark for youth. They were the face of working-class youth. The media were disparaging to the gangs of young men.</a:t>
          </a:r>
        </a:p>
      </dgm:t>
    </dgm:pt>
    <dgm:pt modelId="{607E986A-EE47-4C23-9BEC-E1F0B00D7CB1}" type="parTrans" cxnId="{09559102-51FA-477B-A1D2-7126DC8B1153}">
      <dgm:prSet/>
      <dgm:spPr/>
      <dgm:t>
        <a:bodyPr/>
        <a:lstStyle/>
        <a:p>
          <a:endParaRPr lang="en-US"/>
        </a:p>
      </dgm:t>
    </dgm:pt>
    <dgm:pt modelId="{5C7304C0-FBD3-41ED-9B3E-DDC35B3A79B9}" type="sibTrans" cxnId="{09559102-51FA-477B-A1D2-7126DC8B1153}">
      <dgm:prSet/>
      <dgm:spPr/>
      <dgm:t>
        <a:bodyPr/>
        <a:lstStyle/>
        <a:p>
          <a:endParaRPr lang="en-US"/>
        </a:p>
      </dgm:t>
    </dgm:pt>
    <dgm:pt modelId="{A31E92EA-134F-4D1B-9DD1-EA135D7A734F}">
      <dgm:prSet/>
      <dgm:spPr/>
      <dgm:t>
        <a:bodyPr/>
        <a:lstStyle/>
        <a:p>
          <a:r>
            <a:rPr lang="en-US" dirty="0"/>
            <a:t>. The culture assisted in the need for the government to make positive change in the youth work world (</a:t>
          </a:r>
          <a:r>
            <a:rPr lang="en-US" dirty="0" err="1"/>
            <a:t>Osgerby</a:t>
          </a:r>
          <a:r>
            <a:rPr lang="en-US" dirty="0"/>
            <a:t>, 2011).</a:t>
          </a:r>
        </a:p>
      </dgm:t>
    </dgm:pt>
    <dgm:pt modelId="{ED8EE787-DE59-4472-ADC2-ABEDBE8FB65F}" type="parTrans" cxnId="{4B193D67-8C1B-4267-925E-B588282C58FC}">
      <dgm:prSet/>
      <dgm:spPr/>
      <dgm:t>
        <a:bodyPr/>
        <a:lstStyle/>
        <a:p>
          <a:endParaRPr lang="en-US"/>
        </a:p>
      </dgm:t>
    </dgm:pt>
    <dgm:pt modelId="{0EE1F8D9-F608-4EB4-92B5-F749F0009094}" type="sibTrans" cxnId="{4B193D67-8C1B-4267-925E-B588282C58FC}">
      <dgm:prSet/>
      <dgm:spPr/>
      <dgm:t>
        <a:bodyPr/>
        <a:lstStyle/>
        <a:p>
          <a:endParaRPr lang="en-US"/>
        </a:p>
      </dgm:t>
    </dgm:pt>
    <dgm:pt modelId="{37818CFA-7BFB-BF48-ABF9-5D9E0D730D8A}" type="pres">
      <dgm:prSet presAssocID="{A3C7B95A-3A76-4E0D-904F-E5B29A489CC0}" presName="linear" presStyleCnt="0">
        <dgm:presLayoutVars>
          <dgm:animLvl val="lvl"/>
          <dgm:resizeHandles val="exact"/>
        </dgm:presLayoutVars>
      </dgm:prSet>
      <dgm:spPr/>
    </dgm:pt>
    <dgm:pt modelId="{A164C9A8-2F13-2B43-8D60-FC8AB05992F4}" type="pres">
      <dgm:prSet presAssocID="{2A5BC617-6453-4ECC-BFEF-6848442288B7}" presName="parentText" presStyleLbl="node1" presStyleIdx="0" presStyleCnt="6">
        <dgm:presLayoutVars>
          <dgm:chMax val="0"/>
          <dgm:bulletEnabled val="1"/>
        </dgm:presLayoutVars>
      </dgm:prSet>
      <dgm:spPr/>
    </dgm:pt>
    <dgm:pt modelId="{3458A14E-4D9A-794C-A54E-6B7E76F777ED}" type="pres">
      <dgm:prSet presAssocID="{D6E966A0-952D-426C-8951-1118855B837D}" presName="spacer" presStyleCnt="0"/>
      <dgm:spPr/>
    </dgm:pt>
    <dgm:pt modelId="{FFBC26F2-514E-934F-8900-973C4396B3B6}" type="pres">
      <dgm:prSet presAssocID="{7AD3E0AF-0406-490C-9708-879E0FE2182F}" presName="parentText" presStyleLbl="node1" presStyleIdx="1" presStyleCnt="6">
        <dgm:presLayoutVars>
          <dgm:chMax val="0"/>
          <dgm:bulletEnabled val="1"/>
        </dgm:presLayoutVars>
      </dgm:prSet>
      <dgm:spPr/>
    </dgm:pt>
    <dgm:pt modelId="{E9A9DF05-601D-5146-B963-5E5E3B138316}" type="pres">
      <dgm:prSet presAssocID="{EF3FB5B9-2899-402C-9766-1BA48754D604}" presName="spacer" presStyleCnt="0"/>
      <dgm:spPr/>
    </dgm:pt>
    <dgm:pt modelId="{5C382945-AF6C-D945-BEB5-0E1E15F3A194}" type="pres">
      <dgm:prSet presAssocID="{6A427A69-87F7-4067-AB01-0F1E5D6F0C30}" presName="parentText" presStyleLbl="node1" presStyleIdx="2" presStyleCnt="6">
        <dgm:presLayoutVars>
          <dgm:chMax val="0"/>
          <dgm:bulletEnabled val="1"/>
        </dgm:presLayoutVars>
      </dgm:prSet>
      <dgm:spPr/>
    </dgm:pt>
    <dgm:pt modelId="{4FAFC495-57A0-FC45-84D3-745C1939E83E}" type="pres">
      <dgm:prSet presAssocID="{4D0CD711-F99C-49C2-A3E3-B75B1423DECE}" presName="spacer" presStyleCnt="0"/>
      <dgm:spPr/>
    </dgm:pt>
    <dgm:pt modelId="{8BE38F83-7801-C44A-812F-543D82118D0B}" type="pres">
      <dgm:prSet presAssocID="{9C86F527-5608-4B20-9B8D-76E0CD4EBB01}" presName="parentText" presStyleLbl="node1" presStyleIdx="3" presStyleCnt="6">
        <dgm:presLayoutVars>
          <dgm:chMax val="0"/>
          <dgm:bulletEnabled val="1"/>
        </dgm:presLayoutVars>
      </dgm:prSet>
      <dgm:spPr/>
    </dgm:pt>
    <dgm:pt modelId="{18F6196D-92C5-D94F-953B-4D57A04E88DA}" type="pres">
      <dgm:prSet presAssocID="{1DB0EC10-7A89-4417-95B8-B0A2CE79E3B3}" presName="spacer" presStyleCnt="0"/>
      <dgm:spPr/>
    </dgm:pt>
    <dgm:pt modelId="{01778607-1537-4D46-AC89-BA8E0AE13D14}" type="pres">
      <dgm:prSet presAssocID="{0334F4D5-35DE-4C4E-BBFF-4C32D4BEE144}" presName="parentText" presStyleLbl="node1" presStyleIdx="4" presStyleCnt="6">
        <dgm:presLayoutVars>
          <dgm:chMax val="0"/>
          <dgm:bulletEnabled val="1"/>
        </dgm:presLayoutVars>
      </dgm:prSet>
      <dgm:spPr/>
    </dgm:pt>
    <dgm:pt modelId="{283AE304-833F-AA4D-A1D1-D030C3FC7F1A}" type="pres">
      <dgm:prSet presAssocID="{5C7304C0-FBD3-41ED-9B3E-DDC35B3A79B9}" presName="spacer" presStyleCnt="0"/>
      <dgm:spPr/>
    </dgm:pt>
    <dgm:pt modelId="{4E775F1B-2E87-0241-A4ED-3632EDE4F2D5}" type="pres">
      <dgm:prSet presAssocID="{A31E92EA-134F-4D1B-9DD1-EA135D7A734F}" presName="parentText" presStyleLbl="node1" presStyleIdx="5" presStyleCnt="6">
        <dgm:presLayoutVars>
          <dgm:chMax val="0"/>
          <dgm:bulletEnabled val="1"/>
        </dgm:presLayoutVars>
      </dgm:prSet>
      <dgm:spPr/>
    </dgm:pt>
  </dgm:ptLst>
  <dgm:cxnLst>
    <dgm:cxn modelId="{09559102-51FA-477B-A1D2-7126DC8B1153}" srcId="{A3C7B95A-3A76-4E0D-904F-E5B29A489CC0}" destId="{0334F4D5-35DE-4C4E-BBFF-4C32D4BEE144}" srcOrd="4" destOrd="0" parTransId="{607E986A-EE47-4C23-9BEC-E1F0B00D7CB1}" sibTransId="{5C7304C0-FBD3-41ED-9B3E-DDC35B3A79B9}"/>
    <dgm:cxn modelId="{02F81011-07A6-2041-A6B4-E96C1EE52C10}" type="presOf" srcId="{6A427A69-87F7-4067-AB01-0F1E5D6F0C30}" destId="{5C382945-AF6C-D945-BEB5-0E1E15F3A194}" srcOrd="0" destOrd="0" presId="urn:microsoft.com/office/officeart/2005/8/layout/vList2"/>
    <dgm:cxn modelId="{65D4A54B-6CF9-4719-8094-486616D0E1E5}" srcId="{A3C7B95A-3A76-4E0D-904F-E5B29A489CC0}" destId="{7AD3E0AF-0406-490C-9708-879E0FE2182F}" srcOrd="1" destOrd="0" parTransId="{6768F8CC-37A1-4FFF-B928-F5F57B93CA49}" sibTransId="{EF3FB5B9-2899-402C-9766-1BA48754D604}"/>
    <dgm:cxn modelId="{4B193D67-8C1B-4267-925E-B588282C58FC}" srcId="{A3C7B95A-3A76-4E0D-904F-E5B29A489CC0}" destId="{A31E92EA-134F-4D1B-9DD1-EA135D7A734F}" srcOrd="5" destOrd="0" parTransId="{ED8EE787-DE59-4472-ADC2-ABEDBE8FB65F}" sibTransId="{0EE1F8D9-F608-4EB4-92B5-F749F0009094}"/>
    <dgm:cxn modelId="{FB96137D-DB82-49C7-B09B-CD7E0E5B21C7}" srcId="{A3C7B95A-3A76-4E0D-904F-E5B29A489CC0}" destId="{2A5BC617-6453-4ECC-BFEF-6848442288B7}" srcOrd="0" destOrd="0" parTransId="{DEF02900-CA1B-4B79-8647-76830D5D2DFE}" sibTransId="{D6E966A0-952D-426C-8951-1118855B837D}"/>
    <dgm:cxn modelId="{DB8BF5A2-DF2E-CC4F-A801-0D2350A0162A}" type="presOf" srcId="{2A5BC617-6453-4ECC-BFEF-6848442288B7}" destId="{A164C9A8-2F13-2B43-8D60-FC8AB05992F4}" srcOrd="0" destOrd="0" presId="urn:microsoft.com/office/officeart/2005/8/layout/vList2"/>
    <dgm:cxn modelId="{5274BFBC-11E9-E44A-97BB-1AC81310F589}" type="presOf" srcId="{7AD3E0AF-0406-490C-9708-879E0FE2182F}" destId="{FFBC26F2-514E-934F-8900-973C4396B3B6}" srcOrd="0" destOrd="0" presId="urn:microsoft.com/office/officeart/2005/8/layout/vList2"/>
    <dgm:cxn modelId="{62E686C8-E20F-2C48-B45B-A894B1903E8A}" type="presOf" srcId="{0334F4D5-35DE-4C4E-BBFF-4C32D4BEE144}" destId="{01778607-1537-4D46-AC89-BA8E0AE13D14}" srcOrd="0" destOrd="0" presId="urn:microsoft.com/office/officeart/2005/8/layout/vList2"/>
    <dgm:cxn modelId="{A54E87D7-DAF8-9D49-B0E2-1EFF605BFEEF}" type="presOf" srcId="{A3C7B95A-3A76-4E0D-904F-E5B29A489CC0}" destId="{37818CFA-7BFB-BF48-ABF9-5D9E0D730D8A}" srcOrd="0" destOrd="0" presId="urn:microsoft.com/office/officeart/2005/8/layout/vList2"/>
    <dgm:cxn modelId="{49E848DD-B925-429F-B162-472569641527}" srcId="{A3C7B95A-3A76-4E0D-904F-E5B29A489CC0}" destId="{9C86F527-5608-4B20-9B8D-76E0CD4EBB01}" srcOrd="3" destOrd="0" parTransId="{D3FF8A63-DDE3-4D49-9197-A6CA0A2F4037}" sibTransId="{1DB0EC10-7A89-4417-95B8-B0A2CE79E3B3}"/>
    <dgm:cxn modelId="{628870E1-E58F-D947-B874-2E40D595F847}" type="presOf" srcId="{A31E92EA-134F-4D1B-9DD1-EA135D7A734F}" destId="{4E775F1B-2E87-0241-A4ED-3632EDE4F2D5}" srcOrd="0" destOrd="0" presId="urn:microsoft.com/office/officeart/2005/8/layout/vList2"/>
    <dgm:cxn modelId="{D03EC9EA-41B8-674A-9EB5-B4A4D82EE579}" type="presOf" srcId="{9C86F527-5608-4B20-9B8D-76E0CD4EBB01}" destId="{8BE38F83-7801-C44A-812F-543D82118D0B}" srcOrd="0" destOrd="0" presId="urn:microsoft.com/office/officeart/2005/8/layout/vList2"/>
    <dgm:cxn modelId="{A5DB33FC-D88A-4217-B46B-22F11FE7C3CB}" srcId="{A3C7B95A-3A76-4E0D-904F-E5B29A489CC0}" destId="{6A427A69-87F7-4067-AB01-0F1E5D6F0C30}" srcOrd="2" destOrd="0" parTransId="{29CA544C-8A38-4FDE-8F67-B012555C11BB}" sibTransId="{4D0CD711-F99C-49C2-A3E3-B75B1423DECE}"/>
    <dgm:cxn modelId="{53697153-4641-7540-8295-3A1B386CB4E4}" type="presParOf" srcId="{37818CFA-7BFB-BF48-ABF9-5D9E0D730D8A}" destId="{A164C9A8-2F13-2B43-8D60-FC8AB05992F4}" srcOrd="0" destOrd="0" presId="urn:microsoft.com/office/officeart/2005/8/layout/vList2"/>
    <dgm:cxn modelId="{ACE55E2D-AC1C-CE48-A5D7-3ECD062C1D3A}" type="presParOf" srcId="{37818CFA-7BFB-BF48-ABF9-5D9E0D730D8A}" destId="{3458A14E-4D9A-794C-A54E-6B7E76F777ED}" srcOrd="1" destOrd="0" presId="urn:microsoft.com/office/officeart/2005/8/layout/vList2"/>
    <dgm:cxn modelId="{DD596BA8-2659-4146-B063-60769AD888B8}" type="presParOf" srcId="{37818CFA-7BFB-BF48-ABF9-5D9E0D730D8A}" destId="{FFBC26F2-514E-934F-8900-973C4396B3B6}" srcOrd="2" destOrd="0" presId="urn:microsoft.com/office/officeart/2005/8/layout/vList2"/>
    <dgm:cxn modelId="{FAE4BC02-916E-1F42-A156-6776EAD8418A}" type="presParOf" srcId="{37818CFA-7BFB-BF48-ABF9-5D9E0D730D8A}" destId="{E9A9DF05-601D-5146-B963-5E5E3B138316}" srcOrd="3" destOrd="0" presId="urn:microsoft.com/office/officeart/2005/8/layout/vList2"/>
    <dgm:cxn modelId="{474778C2-4CF8-364A-BA4F-68FD1F2CF29D}" type="presParOf" srcId="{37818CFA-7BFB-BF48-ABF9-5D9E0D730D8A}" destId="{5C382945-AF6C-D945-BEB5-0E1E15F3A194}" srcOrd="4" destOrd="0" presId="urn:microsoft.com/office/officeart/2005/8/layout/vList2"/>
    <dgm:cxn modelId="{45D78355-2294-5843-96ED-555C63ACB494}" type="presParOf" srcId="{37818CFA-7BFB-BF48-ABF9-5D9E0D730D8A}" destId="{4FAFC495-57A0-FC45-84D3-745C1939E83E}" srcOrd="5" destOrd="0" presId="urn:microsoft.com/office/officeart/2005/8/layout/vList2"/>
    <dgm:cxn modelId="{B2B98D4B-2845-1341-B8A4-D9045B5A8A34}" type="presParOf" srcId="{37818CFA-7BFB-BF48-ABF9-5D9E0D730D8A}" destId="{8BE38F83-7801-C44A-812F-543D82118D0B}" srcOrd="6" destOrd="0" presId="urn:microsoft.com/office/officeart/2005/8/layout/vList2"/>
    <dgm:cxn modelId="{1E66B035-B90F-C241-BF38-919CAAE61B53}" type="presParOf" srcId="{37818CFA-7BFB-BF48-ABF9-5D9E0D730D8A}" destId="{18F6196D-92C5-D94F-953B-4D57A04E88DA}" srcOrd="7" destOrd="0" presId="urn:microsoft.com/office/officeart/2005/8/layout/vList2"/>
    <dgm:cxn modelId="{209F2213-3DC1-204C-950B-F3DC231C3E57}" type="presParOf" srcId="{37818CFA-7BFB-BF48-ABF9-5D9E0D730D8A}" destId="{01778607-1537-4D46-AC89-BA8E0AE13D14}" srcOrd="8" destOrd="0" presId="urn:microsoft.com/office/officeart/2005/8/layout/vList2"/>
    <dgm:cxn modelId="{C0BE59EA-057B-9143-BFDD-C15027A930BD}" type="presParOf" srcId="{37818CFA-7BFB-BF48-ABF9-5D9E0D730D8A}" destId="{283AE304-833F-AA4D-A1D1-D030C3FC7F1A}" srcOrd="9" destOrd="0" presId="urn:microsoft.com/office/officeart/2005/8/layout/vList2"/>
    <dgm:cxn modelId="{CE45331A-3C99-DA4A-8275-F148628C711A}" type="presParOf" srcId="{37818CFA-7BFB-BF48-ABF9-5D9E0D730D8A}" destId="{4E775F1B-2E87-0241-A4ED-3632EDE4F2D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2C3553A-8788-4060-824B-17809891A9D4}"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B11FEB3B-5C3B-4E73-87DF-0041EAB52B28}">
      <dgm:prSet/>
      <dgm:spPr/>
      <dgm:t>
        <a:bodyPr/>
        <a:lstStyle/>
        <a:p>
          <a:r>
            <a:rPr lang="en-US" b="1"/>
            <a:t>The Duke of Edinburgh Award</a:t>
          </a:r>
          <a:endParaRPr lang="en-US"/>
        </a:p>
      </dgm:t>
    </dgm:pt>
    <dgm:pt modelId="{B32DDA01-3B46-4C1B-B74B-4C1F74AA9E46}" type="parTrans" cxnId="{244C06EC-E302-4171-A074-856CD20F12CC}">
      <dgm:prSet/>
      <dgm:spPr/>
      <dgm:t>
        <a:bodyPr/>
        <a:lstStyle/>
        <a:p>
          <a:endParaRPr lang="en-US"/>
        </a:p>
      </dgm:t>
    </dgm:pt>
    <dgm:pt modelId="{65C14F26-F478-4AC4-A9EE-6901A05CF761}" type="sibTrans" cxnId="{244C06EC-E302-4171-A074-856CD20F12CC}">
      <dgm:prSet/>
      <dgm:spPr/>
      <dgm:t>
        <a:bodyPr/>
        <a:lstStyle/>
        <a:p>
          <a:endParaRPr lang="en-US"/>
        </a:p>
      </dgm:t>
    </dgm:pt>
    <dgm:pt modelId="{833F15FE-6287-4F1B-82A6-5AD6FC36F1E4}">
      <dgm:prSet/>
      <dgm:spPr/>
      <dgm:t>
        <a:bodyPr/>
        <a:lstStyle/>
        <a:p>
          <a:r>
            <a:rPr lang="en-US" b="1" dirty="0"/>
            <a:t>. The scheme was founded by Kurt Hahn and Prince Phillips name was put to the award. </a:t>
          </a:r>
          <a:endParaRPr lang="en-US" dirty="0"/>
        </a:p>
      </dgm:t>
    </dgm:pt>
    <dgm:pt modelId="{1647898D-974D-4A19-8BBE-8C7165CBA256}" type="parTrans" cxnId="{002F3A24-96EF-4FBB-93A3-1640CDAA3435}">
      <dgm:prSet/>
      <dgm:spPr/>
      <dgm:t>
        <a:bodyPr/>
        <a:lstStyle/>
        <a:p>
          <a:endParaRPr lang="en-US"/>
        </a:p>
      </dgm:t>
    </dgm:pt>
    <dgm:pt modelId="{CAB5C586-ECB4-4F99-A6F8-BE87255582B1}" type="sibTrans" cxnId="{002F3A24-96EF-4FBB-93A3-1640CDAA3435}">
      <dgm:prSet/>
      <dgm:spPr/>
      <dgm:t>
        <a:bodyPr/>
        <a:lstStyle/>
        <a:p>
          <a:endParaRPr lang="en-US"/>
        </a:p>
      </dgm:t>
    </dgm:pt>
    <dgm:pt modelId="{3CF9A3A4-0316-4268-8B67-CE934719EB51}">
      <dgm:prSet/>
      <dgm:spPr/>
      <dgm:t>
        <a:bodyPr/>
        <a:lstStyle/>
        <a:p>
          <a:r>
            <a:rPr lang="en-US" b="1"/>
            <a:t>. It accredits through mainly schools and youth establishments. Its purpose is to make positive change in young peoples lives, which when it began was needed.</a:t>
          </a:r>
          <a:endParaRPr lang="en-US"/>
        </a:p>
      </dgm:t>
    </dgm:pt>
    <dgm:pt modelId="{9949AAC6-CC1B-4D64-BBBA-00CAA2A5D7B8}" type="parTrans" cxnId="{A4185DF8-A026-4C54-A059-5BB55EA37568}">
      <dgm:prSet/>
      <dgm:spPr/>
      <dgm:t>
        <a:bodyPr/>
        <a:lstStyle/>
        <a:p>
          <a:endParaRPr lang="en-US"/>
        </a:p>
      </dgm:t>
    </dgm:pt>
    <dgm:pt modelId="{C8F1C359-1707-4900-A106-D2983864E152}" type="sibTrans" cxnId="{A4185DF8-A026-4C54-A059-5BB55EA37568}">
      <dgm:prSet/>
      <dgm:spPr/>
      <dgm:t>
        <a:bodyPr/>
        <a:lstStyle/>
        <a:p>
          <a:endParaRPr lang="en-US"/>
        </a:p>
      </dgm:t>
    </dgm:pt>
    <dgm:pt modelId="{80B0562A-DDE3-4F50-889F-FF1494E0692F}">
      <dgm:prSet/>
      <dgm:spPr/>
      <dgm:t>
        <a:bodyPr/>
        <a:lstStyle/>
        <a:p>
          <a:r>
            <a:rPr lang="en-US" b="1" dirty="0"/>
            <a:t>. This award is still used today. It sets goals and focuses on that young person helping others (Petersons &amp; </a:t>
          </a:r>
          <a:r>
            <a:rPr lang="en-US" b="1" dirty="0" err="1"/>
            <a:t>O’Flynn</a:t>
          </a:r>
          <a:r>
            <a:rPr lang="en-US" b="1" dirty="0"/>
            <a:t>, 2007).</a:t>
          </a:r>
          <a:endParaRPr lang="en-US" dirty="0"/>
        </a:p>
      </dgm:t>
    </dgm:pt>
    <dgm:pt modelId="{8AAA5F74-F4EC-4905-90C4-A7255D7F202E}" type="parTrans" cxnId="{C69CF237-0BDE-4550-9622-FDDE4C5021E1}">
      <dgm:prSet/>
      <dgm:spPr/>
      <dgm:t>
        <a:bodyPr/>
        <a:lstStyle/>
        <a:p>
          <a:endParaRPr lang="en-US"/>
        </a:p>
      </dgm:t>
    </dgm:pt>
    <dgm:pt modelId="{5EF5CA66-2EB3-41EA-B19B-B165BF9B1E66}" type="sibTrans" cxnId="{C69CF237-0BDE-4550-9622-FDDE4C5021E1}">
      <dgm:prSet/>
      <dgm:spPr/>
      <dgm:t>
        <a:bodyPr/>
        <a:lstStyle/>
        <a:p>
          <a:endParaRPr lang="en-US"/>
        </a:p>
      </dgm:t>
    </dgm:pt>
    <dgm:pt modelId="{688CCBDF-BB69-3143-A567-6DC68F189132}" type="pres">
      <dgm:prSet presAssocID="{B2C3553A-8788-4060-824B-17809891A9D4}" presName="hierChild1" presStyleCnt="0">
        <dgm:presLayoutVars>
          <dgm:chPref val="1"/>
          <dgm:dir/>
          <dgm:animOne val="branch"/>
          <dgm:animLvl val="lvl"/>
          <dgm:resizeHandles/>
        </dgm:presLayoutVars>
      </dgm:prSet>
      <dgm:spPr/>
    </dgm:pt>
    <dgm:pt modelId="{9E4BE0CF-2FB2-E245-AE6F-79A711062C24}" type="pres">
      <dgm:prSet presAssocID="{B11FEB3B-5C3B-4E73-87DF-0041EAB52B28}" presName="hierRoot1" presStyleCnt="0"/>
      <dgm:spPr/>
    </dgm:pt>
    <dgm:pt modelId="{C2FD2683-FF4C-B14F-BAB7-AC47BBEE28CB}" type="pres">
      <dgm:prSet presAssocID="{B11FEB3B-5C3B-4E73-87DF-0041EAB52B28}" presName="composite" presStyleCnt="0"/>
      <dgm:spPr/>
    </dgm:pt>
    <dgm:pt modelId="{A3805208-847E-EC40-914E-D9D6921A6770}" type="pres">
      <dgm:prSet presAssocID="{B11FEB3B-5C3B-4E73-87DF-0041EAB52B28}" presName="background" presStyleLbl="node0" presStyleIdx="0" presStyleCnt="4"/>
      <dgm:spPr/>
    </dgm:pt>
    <dgm:pt modelId="{0D78BB5F-5CFC-C642-A8B0-365BFA651C65}" type="pres">
      <dgm:prSet presAssocID="{B11FEB3B-5C3B-4E73-87DF-0041EAB52B28}" presName="text" presStyleLbl="fgAcc0" presStyleIdx="0" presStyleCnt="4">
        <dgm:presLayoutVars>
          <dgm:chPref val="3"/>
        </dgm:presLayoutVars>
      </dgm:prSet>
      <dgm:spPr/>
    </dgm:pt>
    <dgm:pt modelId="{35D60872-47A3-3043-AC42-AED52957DE8F}" type="pres">
      <dgm:prSet presAssocID="{B11FEB3B-5C3B-4E73-87DF-0041EAB52B28}" presName="hierChild2" presStyleCnt="0"/>
      <dgm:spPr/>
    </dgm:pt>
    <dgm:pt modelId="{13DA23AF-3FE2-0149-98E4-917B9DDC52EB}" type="pres">
      <dgm:prSet presAssocID="{833F15FE-6287-4F1B-82A6-5AD6FC36F1E4}" presName="hierRoot1" presStyleCnt="0"/>
      <dgm:spPr/>
    </dgm:pt>
    <dgm:pt modelId="{A14AADDB-C485-4845-86BD-618EA19ED5DC}" type="pres">
      <dgm:prSet presAssocID="{833F15FE-6287-4F1B-82A6-5AD6FC36F1E4}" presName="composite" presStyleCnt="0"/>
      <dgm:spPr/>
    </dgm:pt>
    <dgm:pt modelId="{3980F4B9-B944-C84C-82D0-8DBF473744FE}" type="pres">
      <dgm:prSet presAssocID="{833F15FE-6287-4F1B-82A6-5AD6FC36F1E4}" presName="background" presStyleLbl="node0" presStyleIdx="1" presStyleCnt="4"/>
      <dgm:spPr/>
    </dgm:pt>
    <dgm:pt modelId="{2A82FBA3-D3AF-3E45-A02D-3B2D25030A99}" type="pres">
      <dgm:prSet presAssocID="{833F15FE-6287-4F1B-82A6-5AD6FC36F1E4}" presName="text" presStyleLbl="fgAcc0" presStyleIdx="1" presStyleCnt="4">
        <dgm:presLayoutVars>
          <dgm:chPref val="3"/>
        </dgm:presLayoutVars>
      </dgm:prSet>
      <dgm:spPr/>
    </dgm:pt>
    <dgm:pt modelId="{88A8BC69-D01D-6740-9536-402DF6CE70FF}" type="pres">
      <dgm:prSet presAssocID="{833F15FE-6287-4F1B-82A6-5AD6FC36F1E4}" presName="hierChild2" presStyleCnt="0"/>
      <dgm:spPr/>
    </dgm:pt>
    <dgm:pt modelId="{29847E69-4065-584B-B0AF-DA0149FC644D}" type="pres">
      <dgm:prSet presAssocID="{3CF9A3A4-0316-4268-8B67-CE934719EB51}" presName="hierRoot1" presStyleCnt="0"/>
      <dgm:spPr/>
    </dgm:pt>
    <dgm:pt modelId="{375E7315-1961-EF4A-8597-FC3ED5BAD460}" type="pres">
      <dgm:prSet presAssocID="{3CF9A3A4-0316-4268-8B67-CE934719EB51}" presName="composite" presStyleCnt="0"/>
      <dgm:spPr/>
    </dgm:pt>
    <dgm:pt modelId="{56DED6AF-200B-754E-98CC-50FE49FA69EB}" type="pres">
      <dgm:prSet presAssocID="{3CF9A3A4-0316-4268-8B67-CE934719EB51}" presName="background" presStyleLbl="node0" presStyleIdx="2" presStyleCnt="4"/>
      <dgm:spPr/>
    </dgm:pt>
    <dgm:pt modelId="{36DADF8A-8A23-2F4B-838A-8E16D175295E}" type="pres">
      <dgm:prSet presAssocID="{3CF9A3A4-0316-4268-8B67-CE934719EB51}" presName="text" presStyleLbl="fgAcc0" presStyleIdx="2" presStyleCnt="4">
        <dgm:presLayoutVars>
          <dgm:chPref val="3"/>
        </dgm:presLayoutVars>
      </dgm:prSet>
      <dgm:spPr/>
    </dgm:pt>
    <dgm:pt modelId="{B9F2C924-ED3C-074F-BB8F-A2D9FD2BF26C}" type="pres">
      <dgm:prSet presAssocID="{3CF9A3A4-0316-4268-8B67-CE934719EB51}" presName="hierChild2" presStyleCnt="0"/>
      <dgm:spPr/>
    </dgm:pt>
    <dgm:pt modelId="{4DA750CF-9070-4046-B471-4FC37EC1E45E}" type="pres">
      <dgm:prSet presAssocID="{80B0562A-DDE3-4F50-889F-FF1494E0692F}" presName="hierRoot1" presStyleCnt="0"/>
      <dgm:spPr/>
    </dgm:pt>
    <dgm:pt modelId="{F5AD6776-3055-BE4C-8BE6-EA35C3DBBD03}" type="pres">
      <dgm:prSet presAssocID="{80B0562A-DDE3-4F50-889F-FF1494E0692F}" presName="composite" presStyleCnt="0"/>
      <dgm:spPr/>
    </dgm:pt>
    <dgm:pt modelId="{F3157C33-78B2-7D4F-9288-76721B541AF0}" type="pres">
      <dgm:prSet presAssocID="{80B0562A-DDE3-4F50-889F-FF1494E0692F}" presName="background" presStyleLbl="node0" presStyleIdx="3" presStyleCnt="4"/>
      <dgm:spPr/>
    </dgm:pt>
    <dgm:pt modelId="{765707DB-1A4E-8C41-8C2D-2B45EBE5187F}" type="pres">
      <dgm:prSet presAssocID="{80B0562A-DDE3-4F50-889F-FF1494E0692F}" presName="text" presStyleLbl="fgAcc0" presStyleIdx="3" presStyleCnt="4">
        <dgm:presLayoutVars>
          <dgm:chPref val="3"/>
        </dgm:presLayoutVars>
      </dgm:prSet>
      <dgm:spPr/>
    </dgm:pt>
    <dgm:pt modelId="{4AB1BBA3-6871-2E46-AF79-74AD0FEB3345}" type="pres">
      <dgm:prSet presAssocID="{80B0562A-DDE3-4F50-889F-FF1494E0692F}" presName="hierChild2" presStyleCnt="0"/>
      <dgm:spPr/>
    </dgm:pt>
  </dgm:ptLst>
  <dgm:cxnLst>
    <dgm:cxn modelId="{B5A09716-0F6E-AB4F-983D-C00B8EF33FA8}" type="presOf" srcId="{833F15FE-6287-4F1B-82A6-5AD6FC36F1E4}" destId="{2A82FBA3-D3AF-3E45-A02D-3B2D25030A99}" srcOrd="0" destOrd="0" presId="urn:microsoft.com/office/officeart/2005/8/layout/hierarchy1"/>
    <dgm:cxn modelId="{002F3A24-96EF-4FBB-93A3-1640CDAA3435}" srcId="{B2C3553A-8788-4060-824B-17809891A9D4}" destId="{833F15FE-6287-4F1B-82A6-5AD6FC36F1E4}" srcOrd="1" destOrd="0" parTransId="{1647898D-974D-4A19-8BBE-8C7165CBA256}" sibTransId="{CAB5C586-ECB4-4F99-A6F8-BE87255582B1}"/>
    <dgm:cxn modelId="{C69CF237-0BDE-4550-9622-FDDE4C5021E1}" srcId="{B2C3553A-8788-4060-824B-17809891A9D4}" destId="{80B0562A-DDE3-4F50-889F-FF1494E0692F}" srcOrd="3" destOrd="0" parTransId="{8AAA5F74-F4EC-4905-90C4-A7255D7F202E}" sibTransId="{5EF5CA66-2EB3-41EA-B19B-B165BF9B1E66}"/>
    <dgm:cxn modelId="{8BE74355-6041-F348-A24B-997063FD8D48}" type="presOf" srcId="{80B0562A-DDE3-4F50-889F-FF1494E0692F}" destId="{765707DB-1A4E-8C41-8C2D-2B45EBE5187F}" srcOrd="0" destOrd="0" presId="urn:microsoft.com/office/officeart/2005/8/layout/hierarchy1"/>
    <dgm:cxn modelId="{7FCEC37F-927A-0449-931E-5B0060E8C9DF}" type="presOf" srcId="{B2C3553A-8788-4060-824B-17809891A9D4}" destId="{688CCBDF-BB69-3143-A567-6DC68F189132}" srcOrd="0" destOrd="0" presId="urn:microsoft.com/office/officeart/2005/8/layout/hierarchy1"/>
    <dgm:cxn modelId="{4114C483-BA93-C24E-8D0C-CD2326FDC87B}" type="presOf" srcId="{3CF9A3A4-0316-4268-8B67-CE934719EB51}" destId="{36DADF8A-8A23-2F4B-838A-8E16D175295E}" srcOrd="0" destOrd="0" presId="urn:microsoft.com/office/officeart/2005/8/layout/hierarchy1"/>
    <dgm:cxn modelId="{842DF78D-5962-DE46-BE77-089918BE2DB1}" type="presOf" srcId="{B11FEB3B-5C3B-4E73-87DF-0041EAB52B28}" destId="{0D78BB5F-5CFC-C642-A8B0-365BFA651C65}" srcOrd="0" destOrd="0" presId="urn:microsoft.com/office/officeart/2005/8/layout/hierarchy1"/>
    <dgm:cxn modelId="{244C06EC-E302-4171-A074-856CD20F12CC}" srcId="{B2C3553A-8788-4060-824B-17809891A9D4}" destId="{B11FEB3B-5C3B-4E73-87DF-0041EAB52B28}" srcOrd="0" destOrd="0" parTransId="{B32DDA01-3B46-4C1B-B74B-4C1F74AA9E46}" sibTransId="{65C14F26-F478-4AC4-A9EE-6901A05CF761}"/>
    <dgm:cxn modelId="{A4185DF8-A026-4C54-A059-5BB55EA37568}" srcId="{B2C3553A-8788-4060-824B-17809891A9D4}" destId="{3CF9A3A4-0316-4268-8B67-CE934719EB51}" srcOrd="2" destOrd="0" parTransId="{9949AAC6-CC1B-4D64-BBBA-00CAA2A5D7B8}" sibTransId="{C8F1C359-1707-4900-A106-D2983864E152}"/>
    <dgm:cxn modelId="{8085DC22-EB6F-3047-A211-A7D7FFF275E5}" type="presParOf" srcId="{688CCBDF-BB69-3143-A567-6DC68F189132}" destId="{9E4BE0CF-2FB2-E245-AE6F-79A711062C24}" srcOrd="0" destOrd="0" presId="urn:microsoft.com/office/officeart/2005/8/layout/hierarchy1"/>
    <dgm:cxn modelId="{76B1611D-6836-8547-931A-71C365306899}" type="presParOf" srcId="{9E4BE0CF-2FB2-E245-AE6F-79A711062C24}" destId="{C2FD2683-FF4C-B14F-BAB7-AC47BBEE28CB}" srcOrd="0" destOrd="0" presId="urn:microsoft.com/office/officeart/2005/8/layout/hierarchy1"/>
    <dgm:cxn modelId="{7C282AF2-3A8C-EC45-BADA-E25ABB4D1557}" type="presParOf" srcId="{C2FD2683-FF4C-B14F-BAB7-AC47BBEE28CB}" destId="{A3805208-847E-EC40-914E-D9D6921A6770}" srcOrd="0" destOrd="0" presId="urn:microsoft.com/office/officeart/2005/8/layout/hierarchy1"/>
    <dgm:cxn modelId="{F4B7F8D3-A3ED-A643-B13F-DFDDF45E1056}" type="presParOf" srcId="{C2FD2683-FF4C-B14F-BAB7-AC47BBEE28CB}" destId="{0D78BB5F-5CFC-C642-A8B0-365BFA651C65}" srcOrd="1" destOrd="0" presId="urn:microsoft.com/office/officeart/2005/8/layout/hierarchy1"/>
    <dgm:cxn modelId="{9FE35517-9884-9F46-999B-1E8AA5D93550}" type="presParOf" srcId="{9E4BE0CF-2FB2-E245-AE6F-79A711062C24}" destId="{35D60872-47A3-3043-AC42-AED52957DE8F}" srcOrd="1" destOrd="0" presId="urn:microsoft.com/office/officeart/2005/8/layout/hierarchy1"/>
    <dgm:cxn modelId="{248E9C41-5059-BD4A-95A4-F7A7B3A2A8A2}" type="presParOf" srcId="{688CCBDF-BB69-3143-A567-6DC68F189132}" destId="{13DA23AF-3FE2-0149-98E4-917B9DDC52EB}" srcOrd="1" destOrd="0" presId="urn:microsoft.com/office/officeart/2005/8/layout/hierarchy1"/>
    <dgm:cxn modelId="{BFC8711E-C841-2F47-BE2B-36C86078CC4C}" type="presParOf" srcId="{13DA23AF-3FE2-0149-98E4-917B9DDC52EB}" destId="{A14AADDB-C485-4845-86BD-618EA19ED5DC}" srcOrd="0" destOrd="0" presId="urn:microsoft.com/office/officeart/2005/8/layout/hierarchy1"/>
    <dgm:cxn modelId="{873DA65B-4AF6-FC41-B550-954BF956305E}" type="presParOf" srcId="{A14AADDB-C485-4845-86BD-618EA19ED5DC}" destId="{3980F4B9-B944-C84C-82D0-8DBF473744FE}" srcOrd="0" destOrd="0" presId="urn:microsoft.com/office/officeart/2005/8/layout/hierarchy1"/>
    <dgm:cxn modelId="{CD9344BD-49E0-BC49-BBF5-9A209D842E83}" type="presParOf" srcId="{A14AADDB-C485-4845-86BD-618EA19ED5DC}" destId="{2A82FBA3-D3AF-3E45-A02D-3B2D25030A99}" srcOrd="1" destOrd="0" presId="urn:microsoft.com/office/officeart/2005/8/layout/hierarchy1"/>
    <dgm:cxn modelId="{55C900E8-B1CE-4D4A-B685-B4D6D41033FF}" type="presParOf" srcId="{13DA23AF-3FE2-0149-98E4-917B9DDC52EB}" destId="{88A8BC69-D01D-6740-9536-402DF6CE70FF}" srcOrd="1" destOrd="0" presId="urn:microsoft.com/office/officeart/2005/8/layout/hierarchy1"/>
    <dgm:cxn modelId="{A91A297C-DFCE-8C46-97AA-73F58ABD6CEB}" type="presParOf" srcId="{688CCBDF-BB69-3143-A567-6DC68F189132}" destId="{29847E69-4065-584B-B0AF-DA0149FC644D}" srcOrd="2" destOrd="0" presId="urn:microsoft.com/office/officeart/2005/8/layout/hierarchy1"/>
    <dgm:cxn modelId="{4748F603-A105-524A-9953-7EC9729E94E9}" type="presParOf" srcId="{29847E69-4065-584B-B0AF-DA0149FC644D}" destId="{375E7315-1961-EF4A-8597-FC3ED5BAD460}" srcOrd="0" destOrd="0" presId="urn:microsoft.com/office/officeart/2005/8/layout/hierarchy1"/>
    <dgm:cxn modelId="{D8A46CF1-0970-7548-BD72-20FFBB6F34B0}" type="presParOf" srcId="{375E7315-1961-EF4A-8597-FC3ED5BAD460}" destId="{56DED6AF-200B-754E-98CC-50FE49FA69EB}" srcOrd="0" destOrd="0" presId="urn:microsoft.com/office/officeart/2005/8/layout/hierarchy1"/>
    <dgm:cxn modelId="{88983328-38B3-0E4E-9011-45A8ECE45124}" type="presParOf" srcId="{375E7315-1961-EF4A-8597-FC3ED5BAD460}" destId="{36DADF8A-8A23-2F4B-838A-8E16D175295E}" srcOrd="1" destOrd="0" presId="urn:microsoft.com/office/officeart/2005/8/layout/hierarchy1"/>
    <dgm:cxn modelId="{4C73A258-B169-B94A-A18E-9087112C1AC1}" type="presParOf" srcId="{29847E69-4065-584B-B0AF-DA0149FC644D}" destId="{B9F2C924-ED3C-074F-BB8F-A2D9FD2BF26C}" srcOrd="1" destOrd="0" presId="urn:microsoft.com/office/officeart/2005/8/layout/hierarchy1"/>
    <dgm:cxn modelId="{46919A23-4005-5344-9AAF-27547361352C}" type="presParOf" srcId="{688CCBDF-BB69-3143-A567-6DC68F189132}" destId="{4DA750CF-9070-4046-B471-4FC37EC1E45E}" srcOrd="3" destOrd="0" presId="urn:microsoft.com/office/officeart/2005/8/layout/hierarchy1"/>
    <dgm:cxn modelId="{DCEE0E68-FC9E-E040-A1C7-EAD91178AB3D}" type="presParOf" srcId="{4DA750CF-9070-4046-B471-4FC37EC1E45E}" destId="{F5AD6776-3055-BE4C-8BE6-EA35C3DBBD03}" srcOrd="0" destOrd="0" presId="urn:microsoft.com/office/officeart/2005/8/layout/hierarchy1"/>
    <dgm:cxn modelId="{A039B004-D605-324E-9090-6E288E53B40D}" type="presParOf" srcId="{F5AD6776-3055-BE4C-8BE6-EA35C3DBBD03}" destId="{F3157C33-78B2-7D4F-9288-76721B541AF0}" srcOrd="0" destOrd="0" presId="urn:microsoft.com/office/officeart/2005/8/layout/hierarchy1"/>
    <dgm:cxn modelId="{3B3C0282-1A01-4542-8032-75A5523E6FA1}" type="presParOf" srcId="{F5AD6776-3055-BE4C-8BE6-EA35C3DBBD03}" destId="{765707DB-1A4E-8C41-8C2D-2B45EBE5187F}" srcOrd="1" destOrd="0" presId="urn:microsoft.com/office/officeart/2005/8/layout/hierarchy1"/>
    <dgm:cxn modelId="{90FAD59B-C2C3-1F47-B579-E51EF140D165}" type="presParOf" srcId="{4DA750CF-9070-4046-B471-4FC37EC1E45E}" destId="{4AB1BBA3-6871-2E46-AF79-74AD0FEB334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5C1BC53-DF5D-4CF0-AAAD-34AFBD13F6E7}"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D9DB65B7-9F92-443B-A500-CFB2170AB888}">
      <dgm:prSet/>
      <dgm:spPr/>
      <dgm:t>
        <a:bodyPr/>
        <a:lstStyle/>
        <a:p>
          <a:r>
            <a:rPr lang="en-US" b="1"/>
            <a:t>Youth work structure started to begin to reach the level needed for young people.</a:t>
          </a:r>
          <a:endParaRPr lang="en-US"/>
        </a:p>
      </dgm:t>
    </dgm:pt>
    <dgm:pt modelId="{3774853B-F15D-481B-BA0D-8416EDEBE349}" type="parTrans" cxnId="{DEBEAA20-1B26-4034-B6F2-83EDA4C27D0B}">
      <dgm:prSet/>
      <dgm:spPr/>
      <dgm:t>
        <a:bodyPr/>
        <a:lstStyle/>
        <a:p>
          <a:endParaRPr lang="en-US"/>
        </a:p>
      </dgm:t>
    </dgm:pt>
    <dgm:pt modelId="{43F52AB9-0D0F-49B1-9744-48CAAF918C10}" type="sibTrans" cxnId="{DEBEAA20-1B26-4034-B6F2-83EDA4C27D0B}">
      <dgm:prSet/>
      <dgm:spPr/>
      <dgm:t>
        <a:bodyPr/>
        <a:lstStyle/>
        <a:p>
          <a:endParaRPr lang="en-US"/>
        </a:p>
      </dgm:t>
    </dgm:pt>
    <dgm:pt modelId="{3E356B24-3723-4A1B-9B08-F23820C13B76}">
      <dgm:prSet/>
      <dgm:spPr/>
      <dgm:t>
        <a:bodyPr/>
        <a:lstStyle/>
        <a:p>
          <a:r>
            <a:rPr lang="en-US" b="1"/>
            <a:t>The decade of the 1950s through to the 1960s was a monumental time for youth work.</a:t>
          </a:r>
          <a:endParaRPr lang="en-US"/>
        </a:p>
      </dgm:t>
    </dgm:pt>
    <dgm:pt modelId="{34C1A324-8044-4049-8F1B-5D50594961FC}" type="parTrans" cxnId="{E5C82D0F-6338-41AD-8BEC-01BF24951055}">
      <dgm:prSet/>
      <dgm:spPr/>
      <dgm:t>
        <a:bodyPr/>
        <a:lstStyle/>
        <a:p>
          <a:endParaRPr lang="en-US"/>
        </a:p>
      </dgm:t>
    </dgm:pt>
    <dgm:pt modelId="{1CFEFB35-444B-4199-9B64-8374D71BC553}" type="sibTrans" cxnId="{E5C82D0F-6338-41AD-8BEC-01BF24951055}">
      <dgm:prSet/>
      <dgm:spPr/>
      <dgm:t>
        <a:bodyPr/>
        <a:lstStyle/>
        <a:p>
          <a:endParaRPr lang="en-US"/>
        </a:p>
      </dgm:t>
    </dgm:pt>
    <dgm:pt modelId="{AD9D2408-BAF8-4781-B81E-F066CDE0CF37}">
      <dgm:prSet/>
      <dgm:spPr/>
      <dgm:t>
        <a:bodyPr/>
        <a:lstStyle/>
        <a:p>
          <a:r>
            <a:rPr lang="en-US" b="1"/>
            <a:t>Many values of youth work are still in structure and policies today. </a:t>
          </a:r>
          <a:endParaRPr lang="en-US"/>
        </a:p>
      </dgm:t>
    </dgm:pt>
    <dgm:pt modelId="{284ACF2F-D9BD-4663-B9E0-2528CBD6F310}" type="parTrans" cxnId="{37C50E50-388C-40DA-B237-ACACA69E07ED}">
      <dgm:prSet/>
      <dgm:spPr/>
      <dgm:t>
        <a:bodyPr/>
        <a:lstStyle/>
        <a:p>
          <a:endParaRPr lang="en-US"/>
        </a:p>
      </dgm:t>
    </dgm:pt>
    <dgm:pt modelId="{4F5395B6-C6DA-490D-AD3C-45E75B0AA017}" type="sibTrans" cxnId="{37C50E50-388C-40DA-B237-ACACA69E07ED}">
      <dgm:prSet/>
      <dgm:spPr/>
      <dgm:t>
        <a:bodyPr/>
        <a:lstStyle/>
        <a:p>
          <a:endParaRPr lang="en-US"/>
        </a:p>
      </dgm:t>
    </dgm:pt>
    <dgm:pt modelId="{CA3C8C71-2BDD-46CF-A484-61834B8A32A0}">
      <dgm:prSet/>
      <dgm:spPr/>
      <dgm:t>
        <a:bodyPr/>
        <a:lstStyle/>
        <a:p>
          <a:r>
            <a:rPr lang="en-US" b="1"/>
            <a:t>Power within youth work began; trained practitioners were reaching young people that needed support. This will always be one of my own personal goals in my practice. </a:t>
          </a:r>
          <a:endParaRPr lang="en-US"/>
        </a:p>
      </dgm:t>
    </dgm:pt>
    <dgm:pt modelId="{4C6DBEE9-1635-4AC6-9EBB-7FE0C4FFDC35}" type="parTrans" cxnId="{C83DB83C-263C-440A-81EB-E1B3E9F40093}">
      <dgm:prSet/>
      <dgm:spPr/>
      <dgm:t>
        <a:bodyPr/>
        <a:lstStyle/>
        <a:p>
          <a:endParaRPr lang="en-US"/>
        </a:p>
      </dgm:t>
    </dgm:pt>
    <dgm:pt modelId="{6323B8BC-0B4A-43C0-A80E-87EBB6AB2B5D}" type="sibTrans" cxnId="{C83DB83C-263C-440A-81EB-E1B3E9F40093}">
      <dgm:prSet/>
      <dgm:spPr/>
      <dgm:t>
        <a:bodyPr/>
        <a:lstStyle/>
        <a:p>
          <a:endParaRPr lang="en-US"/>
        </a:p>
      </dgm:t>
    </dgm:pt>
    <dgm:pt modelId="{E6A598D2-B349-AF4B-891D-E152A622CE93}" type="pres">
      <dgm:prSet presAssocID="{95C1BC53-DF5D-4CF0-AAAD-34AFBD13F6E7}" presName="linear" presStyleCnt="0">
        <dgm:presLayoutVars>
          <dgm:animLvl val="lvl"/>
          <dgm:resizeHandles val="exact"/>
        </dgm:presLayoutVars>
      </dgm:prSet>
      <dgm:spPr/>
    </dgm:pt>
    <dgm:pt modelId="{536184FB-2C1F-0441-92EF-2D8F0D0E55E4}" type="pres">
      <dgm:prSet presAssocID="{D9DB65B7-9F92-443B-A500-CFB2170AB888}" presName="parentText" presStyleLbl="node1" presStyleIdx="0" presStyleCnt="4">
        <dgm:presLayoutVars>
          <dgm:chMax val="0"/>
          <dgm:bulletEnabled val="1"/>
        </dgm:presLayoutVars>
      </dgm:prSet>
      <dgm:spPr/>
    </dgm:pt>
    <dgm:pt modelId="{74E5A31C-D178-4E47-91E6-32E94B05A862}" type="pres">
      <dgm:prSet presAssocID="{43F52AB9-0D0F-49B1-9744-48CAAF918C10}" presName="spacer" presStyleCnt="0"/>
      <dgm:spPr/>
    </dgm:pt>
    <dgm:pt modelId="{E35B0F0B-A56B-3748-8059-86826E520C91}" type="pres">
      <dgm:prSet presAssocID="{3E356B24-3723-4A1B-9B08-F23820C13B76}" presName="parentText" presStyleLbl="node1" presStyleIdx="1" presStyleCnt="4">
        <dgm:presLayoutVars>
          <dgm:chMax val="0"/>
          <dgm:bulletEnabled val="1"/>
        </dgm:presLayoutVars>
      </dgm:prSet>
      <dgm:spPr/>
    </dgm:pt>
    <dgm:pt modelId="{F7970B5B-C051-FF4F-8AE8-82EFF296EE03}" type="pres">
      <dgm:prSet presAssocID="{1CFEFB35-444B-4199-9B64-8374D71BC553}" presName="spacer" presStyleCnt="0"/>
      <dgm:spPr/>
    </dgm:pt>
    <dgm:pt modelId="{F9D24C30-5DCC-4348-B551-A0E176B86637}" type="pres">
      <dgm:prSet presAssocID="{AD9D2408-BAF8-4781-B81E-F066CDE0CF37}" presName="parentText" presStyleLbl="node1" presStyleIdx="2" presStyleCnt="4">
        <dgm:presLayoutVars>
          <dgm:chMax val="0"/>
          <dgm:bulletEnabled val="1"/>
        </dgm:presLayoutVars>
      </dgm:prSet>
      <dgm:spPr/>
    </dgm:pt>
    <dgm:pt modelId="{6E7ADD9A-DFE0-9742-918A-F7FE757C7267}" type="pres">
      <dgm:prSet presAssocID="{4F5395B6-C6DA-490D-AD3C-45E75B0AA017}" presName="spacer" presStyleCnt="0"/>
      <dgm:spPr/>
    </dgm:pt>
    <dgm:pt modelId="{6CDCC15F-F517-D748-B2F4-9A7C3C282194}" type="pres">
      <dgm:prSet presAssocID="{CA3C8C71-2BDD-46CF-A484-61834B8A32A0}" presName="parentText" presStyleLbl="node1" presStyleIdx="3" presStyleCnt="4">
        <dgm:presLayoutVars>
          <dgm:chMax val="0"/>
          <dgm:bulletEnabled val="1"/>
        </dgm:presLayoutVars>
      </dgm:prSet>
      <dgm:spPr/>
    </dgm:pt>
  </dgm:ptLst>
  <dgm:cxnLst>
    <dgm:cxn modelId="{E5C82D0F-6338-41AD-8BEC-01BF24951055}" srcId="{95C1BC53-DF5D-4CF0-AAAD-34AFBD13F6E7}" destId="{3E356B24-3723-4A1B-9B08-F23820C13B76}" srcOrd="1" destOrd="0" parTransId="{34C1A324-8044-4049-8F1B-5D50594961FC}" sibTransId="{1CFEFB35-444B-4199-9B64-8374D71BC553}"/>
    <dgm:cxn modelId="{DEBEAA20-1B26-4034-B6F2-83EDA4C27D0B}" srcId="{95C1BC53-DF5D-4CF0-AAAD-34AFBD13F6E7}" destId="{D9DB65B7-9F92-443B-A500-CFB2170AB888}" srcOrd="0" destOrd="0" parTransId="{3774853B-F15D-481B-BA0D-8416EDEBE349}" sibTransId="{43F52AB9-0D0F-49B1-9744-48CAAF918C10}"/>
    <dgm:cxn modelId="{C83DB83C-263C-440A-81EB-E1B3E9F40093}" srcId="{95C1BC53-DF5D-4CF0-AAAD-34AFBD13F6E7}" destId="{CA3C8C71-2BDD-46CF-A484-61834B8A32A0}" srcOrd="3" destOrd="0" parTransId="{4C6DBEE9-1635-4AC6-9EBB-7FE0C4FFDC35}" sibTransId="{6323B8BC-0B4A-43C0-A80E-87EBB6AB2B5D}"/>
    <dgm:cxn modelId="{37C50E50-388C-40DA-B237-ACACA69E07ED}" srcId="{95C1BC53-DF5D-4CF0-AAAD-34AFBD13F6E7}" destId="{AD9D2408-BAF8-4781-B81E-F066CDE0CF37}" srcOrd="2" destOrd="0" parTransId="{284ACF2F-D9BD-4663-B9E0-2528CBD6F310}" sibTransId="{4F5395B6-C6DA-490D-AD3C-45E75B0AA017}"/>
    <dgm:cxn modelId="{E5979251-E0EF-6A42-8B52-ECB0D4AA7CBA}" type="presOf" srcId="{D9DB65B7-9F92-443B-A500-CFB2170AB888}" destId="{536184FB-2C1F-0441-92EF-2D8F0D0E55E4}" srcOrd="0" destOrd="0" presId="urn:microsoft.com/office/officeart/2005/8/layout/vList2"/>
    <dgm:cxn modelId="{9F5B4366-321E-4A42-BA63-5D3060D7ACAC}" type="presOf" srcId="{3E356B24-3723-4A1B-9B08-F23820C13B76}" destId="{E35B0F0B-A56B-3748-8059-86826E520C91}" srcOrd="0" destOrd="0" presId="urn:microsoft.com/office/officeart/2005/8/layout/vList2"/>
    <dgm:cxn modelId="{4D655566-A726-094A-8549-D87698FA1F37}" type="presOf" srcId="{AD9D2408-BAF8-4781-B81E-F066CDE0CF37}" destId="{F9D24C30-5DCC-4348-B551-A0E176B86637}" srcOrd="0" destOrd="0" presId="urn:microsoft.com/office/officeart/2005/8/layout/vList2"/>
    <dgm:cxn modelId="{4253D372-ABCB-3A4D-8AA1-506C5A424D24}" type="presOf" srcId="{CA3C8C71-2BDD-46CF-A484-61834B8A32A0}" destId="{6CDCC15F-F517-D748-B2F4-9A7C3C282194}" srcOrd="0" destOrd="0" presId="urn:microsoft.com/office/officeart/2005/8/layout/vList2"/>
    <dgm:cxn modelId="{B7D0C0C2-942D-4F40-8BC3-95AB0512791C}" type="presOf" srcId="{95C1BC53-DF5D-4CF0-AAAD-34AFBD13F6E7}" destId="{E6A598D2-B349-AF4B-891D-E152A622CE93}" srcOrd="0" destOrd="0" presId="urn:microsoft.com/office/officeart/2005/8/layout/vList2"/>
    <dgm:cxn modelId="{27B3D514-083C-4946-80D2-FDF61FD7E371}" type="presParOf" srcId="{E6A598D2-B349-AF4B-891D-E152A622CE93}" destId="{536184FB-2C1F-0441-92EF-2D8F0D0E55E4}" srcOrd="0" destOrd="0" presId="urn:microsoft.com/office/officeart/2005/8/layout/vList2"/>
    <dgm:cxn modelId="{0F87EBE2-AA53-2942-8F44-5DC96E98B9ED}" type="presParOf" srcId="{E6A598D2-B349-AF4B-891D-E152A622CE93}" destId="{74E5A31C-D178-4E47-91E6-32E94B05A862}" srcOrd="1" destOrd="0" presId="urn:microsoft.com/office/officeart/2005/8/layout/vList2"/>
    <dgm:cxn modelId="{BBCA0A70-4C4A-704D-B476-10CFCE21FE38}" type="presParOf" srcId="{E6A598D2-B349-AF4B-891D-E152A622CE93}" destId="{E35B0F0B-A56B-3748-8059-86826E520C91}" srcOrd="2" destOrd="0" presId="urn:microsoft.com/office/officeart/2005/8/layout/vList2"/>
    <dgm:cxn modelId="{7FA692F5-33BE-2A45-B14E-C24F28E02F41}" type="presParOf" srcId="{E6A598D2-B349-AF4B-891D-E152A622CE93}" destId="{F7970B5B-C051-FF4F-8AE8-82EFF296EE03}" srcOrd="3" destOrd="0" presId="urn:microsoft.com/office/officeart/2005/8/layout/vList2"/>
    <dgm:cxn modelId="{D4A44A08-1C50-A740-9451-0FA0715A2508}" type="presParOf" srcId="{E6A598D2-B349-AF4B-891D-E152A622CE93}" destId="{F9D24C30-5DCC-4348-B551-A0E176B86637}" srcOrd="4" destOrd="0" presId="urn:microsoft.com/office/officeart/2005/8/layout/vList2"/>
    <dgm:cxn modelId="{818712BA-5582-7945-86BC-33D22D4A2B5E}" type="presParOf" srcId="{E6A598D2-B349-AF4B-891D-E152A622CE93}" destId="{6E7ADD9A-DFE0-9742-918A-F7FE757C7267}" srcOrd="5" destOrd="0" presId="urn:microsoft.com/office/officeart/2005/8/layout/vList2"/>
    <dgm:cxn modelId="{A4F7F04D-12CB-FA4B-AF9E-AA8C88E064DA}" type="presParOf" srcId="{E6A598D2-B349-AF4B-891D-E152A622CE93}" destId="{6CDCC15F-F517-D748-B2F4-9A7C3C28219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5443C2C-8AA2-4CEB-9908-C619D20495BC}"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D1D34401-1CC2-4514-B825-D7489109F549}">
      <dgm:prSet/>
      <dgm:spPr/>
      <dgm:t>
        <a:bodyPr/>
        <a:lstStyle/>
        <a:p>
          <a:r>
            <a:rPr lang="en-US"/>
            <a:t>The Albermarle report was finished within 12 months, which may have had positive and negative results.</a:t>
          </a:r>
        </a:p>
      </dgm:t>
    </dgm:pt>
    <dgm:pt modelId="{DC6FBD4A-EEF4-486E-8694-553717536873}" type="parTrans" cxnId="{FA1749D5-B694-4E34-AFBE-215EB13E9238}">
      <dgm:prSet/>
      <dgm:spPr/>
      <dgm:t>
        <a:bodyPr/>
        <a:lstStyle/>
        <a:p>
          <a:endParaRPr lang="en-US"/>
        </a:p>
      </dgm:t>
    </dgm:pt>
    <dgm:pt modelId="{BE390A87-F4D8-423D-9262-9E680CA548F2}" type="sibTrans" cxnId="{FA1749D5-B694-4E34-AFBE-215EB13E9238}">
      <dgm:prSet/>
      <dgm:spPr/>
      <dgm:t>
        <a:bodyPr/>
        <a:lstStyle/>
        <a:p>
          <a:endParaRPr lang="en-US"/>
        </a:p>
      </dgm:t>
    </dgm:pt>
    <dgm:pt modelId="{B061BA55-252C-408E-B35C-B56A0AF3E1AB}">
      <dgm:prSet/>
      <dgm:spPr/>
      <dgm:t>
        <a:bodyPr/>
        <a:lstStyle/>
        <a:p>
          <a:r>
            <a:rPr lang="en-US"/>
            <a:t>The report meant full-time youth workers doubled, most received training and central government funding increased substantially.</a:t>
          </a:r>
        </a:p>
      </dgm:t>
    </dgm:pt>
    <dgm:pt modelId="{E08776C3-87C0-4079-88F4-E6EE6A9D3C35}" type="parTrans" cxnId="{622D7505-286D-4EAA-B0DC-F8EB4799D430}">
      <dgm:prSet/>
      <dgm:spPr/>
      <dgm:t>
        <a:bodyPr/>
        <a:lstStyle/>
        <a:p>
          <a:endParaRPr lang="en-US"/>
        </a:p>
      </dgm:t>
    </dgm:pt>
    <dgm:pt modelId="{35FBB1FC-F0C3-4904-B5A1-57AD57BCA717}" type="sibTrans" cxnId="{622D7505-286D-4EAA-B0DC-F8EB4799D430}">
      <dgm:prSet/>
      <dgm:spPr/>
      <dgm:t>
        <a:bodyPr/>
        <a:lstStyle/>
        <a:p>
          <a:endParaRPr lang="en-US"/>
        </a:p>
      </dgm:t>
    </dgm:pt>
    <dgm:pt modelId="{D63974A4-D44A-4930-B278-CAEFB980E9B5}">
      <dgm:prSet/>
      <dgm:spPr/>
      <dgm:t>
        <a:bodyPr/>
        <a:lstStyle/>
        <a:p>
          <a:r>
            <a:rPr lang="en-US"/>
            <a:t>28 million pounds was spent between after the Albermarle report was released on over 3000 buildings (Smith &amp; Doyle, 2002).</a:t>
          </a:r>
        </a:p>
      </dgm:t>
    </dgm:pt>
    <dgm:pt modelId="{578D3FC3-1010-41AF-A2A6-418DD0421EB4}" type="parTrans" cxnId="{C9F5E877-9170-465A-9CB7-5D9814D0CF3B}">
      <dgm:prSet/>
      <dgm:spPr/>
      <dgm:t>
        <a:bodyPr/>
        <a:lstStyle/>
        <a:p>
          <a:endParaRPr lang="en-US"/>
        </a:p>
      </dgm:t>
    </dgm:pt>
    <dgm:pt modelId="{AC0E30E3-CCAE-4277-8C70-7E796798B789}" type="sibTrans" cxnId="{C9F5E877-9170-465A-9CB7-5D9814D0CF3B}">
      <dgm:prSet/>
      <dgm:spPr/>
      <dgm:t>
        <a:bodyPr/>
        <a:lstStyle/>
        <a:p>
          <a:endParaRPr lang="en-US"/>
        </a:p>
      </dgm:t>
    </dgm:pt>
    <dgm:pt modelId="{BA2B9835-67DF-7444-AFA8-A51A7F8A931B}" type="pres">
      <dgm:prSet presAssocID="{15443C2C-8AA2-4CEB-9908-C619D20495BC}" presName="linear" presStyleCnt="0">
        <dgm:presLayoutVars>
          <dgm:animLvl val="lvl"/>
          <dgm:resizeHandles val="exact"/>
        </dgm:presLayoutVars>
      </dgm:prSet>
      <dgm:spPr/>
    </dgm:pt>
    <dgm:pt modelId="{0D712064-9136-AB46-8D12-0B56018F7627}" type="pres">
      <dgm:prSet presAssocID="{D1D34401-1CC2-4514-B825-D7489109F549}" presName="parentText" presStyleLbl="node1" presStyleIdx="0" presStyleCnt="3">
        <dgm:presLayoutVars>
          <dgm:chMax val="0"/>
          <dgm:bulletEnabled val="1"/>
        </dgm:presLayoutVars>
      </dgm:prSet>
      <dgm:spPr/>
    </dgm:pt>
    <dgm:pt modelId="{6DB3AFD1-25D7-1C4C-A03F-7783B26EBC40}" type="pres">
      <dgm:prSet presAssocID="{BE390A87-F4D8-423D-9262-9E680CA548F2}" presName="spacer" presStyleCnt="0"/>
      <dgm:spPr/>
    </dgm:pt>
    <dgm:pt modelId="{2644AD41-4814-B54E-847E-BFEFC3D1E6A5}" type="pres">
      <dgm:prSet presAssocID="{B061BA55-252C-408E-B35C-B56A0AF3E1AB}" presName="parentText" presStyleLbl="node1" presStyleIdx="1" presStyleCnt="3">
        <dgm:presLayoutVars>
          <dgm:chMax val="0"/>
          <dgm:bulletEnabled val="1"/>
        </dgm:presLayoutVars>
      </dgm:prSet>
      <dgm:spPr/>
    </dgm:pt>
    <dgm:pt modelId="{671F9D2D-40B3-5449-ABD6-250FBA7359BA}" type="pres">
      <dgm:prSet presAssocID="{35FBB1FC-F0C3-4904-B5A1-57AD57BCA717}" presName="spacer" presStyleCnt="0"/>
      <dgm:spPr/>
    </dgm:pt>
    <dgm:pt modelId="{900A1570-86A9-E943-9FB2-D5EA2870B8DC}" type="pres">
      <dgm:prSet presAssocID="{D63974A4-D44A-4930-B278-CAEFB980E9B5}" presName="parentText" presStyleLbl="node1" presStyleIdx="2" presStyleCnt="3">
        <dgm:presLayoutVars>
          <dgm:chMax val="0"/>
          <dgm:bulletEnabled val="1"/>
        </dgm:presLayoutVars>
      </dgm:prSet>
      <dgm:spPr/>
    </dgm:pt>
  </dgm:ptLst>
  <dgm:cxnLst>
    <dgm:cxn modelId="{622D7505-286D-4EAA-B0DC-F8EB4799D430}" srcId="{15443C2C-8AA2-4CEB-9908-C619D20495BC}" destId="{B061BA55-252C-408E-B35C-B56A0AF3E1AB}" srcOrd="1" destOrd="0" parTransId="{E08776C3-87C0-4079-88F4-E6EE6A9D3C35}" sibTransId="{35FBB1FC-F0C3-4904-B5A1-57AD57BCA717}"/>
    <dgm:cxn modelId="{D83DE60E-0D4A-744B-B905-8DC7D61F5E4A}" type="presOf" srcId="{D1D34401-1CC2-4514-B825-D7489109F549}" destId="{0D712064-9136-AB46-8D12-0B56018F7627}" srcOrd="0" destOrd="0" presId="urn:microsoft.com/office/officeart/2005/8/layout/vList2"/>
    <dgm:cxn modelId="{2CDEC71F-1D46-494B-8B38-1F4E4D1D05AE}" type="presOf" srcId="{D63974A4-D44A-4930-B278-CAEFB980E9B5}" destId="{900A1570-86A9-E943-9FB2-D5EA2870B8DC}" srcOrd="0" destOrd="0" presId="urn:microsoft.com/office/officeart/2005/8/layout/vList2"/>
    <dgm:cxn modelId="{C9F5E877-9170-465A-9CB7-5D9814D0CF3B}" srcId="{15443C2C-8AA2-4CEB-9908-C619D20495BC}" destId="{D63974A4-D44A-4930-B278-CAEFB980E9B5}" srcOrd="2" destOrd="0" parTransId="{578D3FC3-1010-41AF-A2A6-418DD0421EB4}" sibTransId="{AC0E30E3-CCAE-4277-8C70-7E796798B789}"/>
    <dgm:cxn modelId="{FE050DCD-F076-F149-9FF7-C9E538C71671}" type="presOf" srcId="{B061BA55-252C-408E-B35C-B56A0AF3E1AB}" destId="{2644AD41-4814-B54E-847E-BFEFC3D1E6A5}" srcOrd="0" destOrd="0" presId="urn:microsoft.com/office/officeart/2005/8/layout/vList2"/>
    <dgm:cxn modelId="{FA1749D5-B694-4E34-AFBE-215EB13E9238}" srcId="{15443C2C-8AA2-4CEB-9908-C619D20495BC}" destId="{D1D34401-1CC2-4514-B825-D7489109F549}" srcOrd="0" destOrd="0" parTransId="{DC6FBD4A-EEF4-486E-8694-553717536873}" sibTransId="{BE390A87-F4D8-423D-9262-9E680CA548F2}"/>
    <dgm:cxn modelId="{0253B5F6-BB94-DA4F-AA30-7FF9F1994BBD}" type="presOf" srcId="{15443C2C-8AA2-4CEB-9908-C619D20495BC}" destId="{BA2B9835-67DF-7444-AFA8-A51A7F8A931B}" srcOrd="0" destOrd="0" presId="urn:microsoft.com/office/officeart/2005/8/layout/vList2"/>
    <dgm:cxn modelId="{887E4EBC-6BB6-B94E-BD6B-4E4613101E45}" type="presParOf" srcId="{BA2B9835-67DF-7444-AFA8-A51A7F8A931B}" destId="{0D712064-9136-AB46-8D12-0B56018F7627}" srcOrd="0" destOrd="0" presId="urn:microsoft.com/office/officeart/2005/8/layout/vList2"/>
    <dgm:cxn modelId="{E3AF9FE8-96D6-AA4B-8587-F77109273081}" type="presParOf" srcId="{BA2B9835-67DF-7444-AFA8-A51A7F8A931B}" destId="{6DB3AFD1-25D7-1C4C-A03F-7783B26EBC40}" srcOrd="1" destOrd="0" presId="urn:microsoft.com/office/officeart/2005/8/layout/vList2"/>
    <dgm:cxn modelId="{8359194C-7B30-D643-986A-B385AF6C446F}" type="presParOf" srcId="{BA2B9835-67DF-7444-AFA8-A51A7F8A931B}" destId="{2644AD41-4814-B54E-847E-BFEFC3D1E6A5}" srcOrd="2" destOrd="0" presId="urn:microsoft.com/office/officeart/2005/8/layout/vList2"/>
    <dgm:cxn modelId="{397D7032-AB33-C646-B984-8D1427D4E650}" type="presParOf" srcId="{BA2B9835-67DF-7444-AFA8-A51A7F8A931B}" destId="{671F9D2D-40B3-5449-ABD6-250FBA7359BA}" srcOrd="3" destOrd="0" presId="urn:microsoft.com/office/officeart/2005/8/layout/vList2"/>
    <dgm:cxn modelId="{83DE6114-9EB8-1C4E-A756-A2C0D0ADC79D}" type="presParOf" srcId="{BA2B9835-67DF-7444-AFA8-A51A7F8A931B}" destId="{900A1570-86A9-E943-9FB2-D5EA2870B8D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0175D9-F0EB-804D-97F9-66AB66712684}">
      <dsp:nvSpPr>
        <dsp:cNvPr id="0" name=""/>
        <dsp:cNvSpPr/>
      </dsp:nvSpPr>
      <dsp:spPr>
        <a:xfrm>
          <a:off x="0" y="7519"/>
          <a:ext cx="4996207" cy="1411879"/>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Youth work began in 1700s with Sunday schools and the Day school movement.</a:t>
          </a:r>
        </a:p>
      </dsp:txBody>
      <dsp:txXfrm>
        <a:off x="68922" y="76441"/>
        <a:ext cx="4858363" cy="1274035"/>
      </dsp:txXfrm>
    </dsp:sp>
    <dsp:sp modelId="{650BF914-B79A-0D44-8032-DD38E0BC20CE}">
      <dsp:nvSpPr>
        <dsp:cNvPr id="0" name=""/>
        <dsp:cNvSpPr/>
      </dsp:nvSpPr>
      <dsp:spPr>
        <a:xfrm>
          <a:off x="0" y="1459718"/>
          <a:ext cx="4996207" cy="1411879"/>
        </a:xfrm>
        <a:prstGeom prst="roundRect">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 In Victorian times Youth Work was identified as a cultural and </a:t>
          </a:r>
          <a:r>
            <a:rPr lang="en-GB" sz="1400" kern="1200" dirty="0"/>
            <a:t>philanthropic activity underpinned by a middle-class perception of moral order (Rose,1997, pg.2).</a:t>
          </a:r>
          <a:endParaRPr lang="en-US" sz="1400" kern="1200" dirty="0"/>
        </a:p>
      </dsp:txBody>
      <dsp:txXfrm>
        <a:off x="68922" y="1528640"/>
        <a:ext cx="4858363" cy="1274035"/>
      </dsp:txXfrm>
    </dsp:sp>
    <dsp:sp modelId="{58FA327E-1467-3E48-9264-65BE03C3A8B1}">
      <dsp:nvSpPr>
        <dsp:cNvPr id="0" name=""/>
        <dsp:cNvSpPr/>
      </dsp:nvSpPr>
      <dsp:spPr>
        <a:xfrm>
          <a:off x="0" y="2911918"/>
          <a:ext cx="4996207" cy="1411879"/>
        </a:xfrm>
        <a:prstGeom prst="roundRect">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The need for this politically motivated intervention was rooted in a growing concern that working class young people did not have the necessary respect for middle class order or for the church who taught ideals of “honesty, chastity, industry, and familiar order” (Butters and Newell, 1978, p40). </a:t>
          </a:r>
          <a:endParaRPr lang="en-US" sz="1400" kern="1200" dirty="0"/>
        </a:p>
      </dsp:txBody>
      <dsp:txXfrm>
        <a:off x="68922" y="2980840"/>
        <a:ext cx="4858363" cy="1274035"/>
      </dsp:txXfrm>
    </dsp:sp>
    <dsp:sp modelId="{F99D81A0-2C75-7F4E-A682-A0543D3548EF}">
      <dsp:nvSpPr>
        <dsp:cNvPr id="0" name=""/>
        <dsp:cNvSpPr/>
      </dsp:nvSpPr>
      <dsp:spPr>
        <a:xfrm>
          <a:off x="0" y="4364117"/>
          <a:ext cx="4996207" cy="1411879"/>
        </a:xfrm>
        <a:prstGeom prst="roundRect">
          <a:avLst/>
        </a:prstGeom>
        <a:solidFill>
          <a:schemeClr val="accent5">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t>Hannah More (1745-1833)</a:t>
          </a:r>
          <a:r>
            <a:rPr lang="en-GB" sz="1400" kern="1200" dirty="0"/>
            <a:t>  started some of the first Sunday schools. She is said to be one of the most influential females in promoting human welfare of her day. She went on to establish many Sunday schools in the UK.</a:t>
          </a:r>
          <a:endParaRPr lang="en-US" sz="1400" kern="1200" dirty="0"/>
        </a:p>
      </dsp:txBody>
      <dsp:txXfrm>
        <a:off x="68922" y="4433039"/>
        <a:ext cx="4858363" cy="127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03DD39-528D-474A-B0BF-7EFFDBCAF936}">
      <dsp:nvSpPr>
        <dsp:cNvPr id="0" name=""/>
        <dsp:cNvSpPr/>
      </dsp:nvSpPr>
      <dsp:spPr>
        <a:xfrm>
          <a:off x="0" y="0"/>
          <a:ext cx="9443222" cy="156245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Hannah and her sister who helped her, did the equivalent of outreach work in their community to find young people to come to the Sunday school (Smith, 2002).</a:t>
          </a:r>
        </a:p>
      </dsp:txBody>
      <dsp:txXfrm>
        <a:off x="45763" y="45763"/>
        <a:ext cx="7828305" cy="1470927"/>
      </dsp:txXfrm>
    </dsp:sp>
    <dsp:sp modelId="{71DC2CD8-9CED-7E4D-842B-F7639BA47227}">
      <dsp:nvSpPr>
        <dsp:cNvPr id="0" name=""/>
        <dsp:cNvSpPr/>
      </dsp:nvSpPr>
      <dsp:spPr>
        <a:xfrm>
          <a:off x="1666451" y="1909664"/>
          <a:ext cx="9443222" cy="156245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Schools were held in the winter months when farm work was low. This was done so the Young People could attend.</a:t>
          </a:r>
        </a:p>
      </dsp:txBody>
      <dsp:txXfrm>
        <a:off x="1712214" y="1955427"/>
        <a:ext cx="6669651" cy="1470927"/>
      </dsp:txXfrm>
    </dsp:sp>
    <dsp:sp modelId="{F6E9282C-A018-5648-A194-C03EAB5A117B}">
      <dsp:nvSpPr>
        <dsp:cNvPr id="0" name=""/>
        <dsp:cNvSpPr/>
      </dsp:nvSpPr>
      <dsp:spPr>
        <a:xfrm>
          <a:off x="8427628" y="1228261"/>
          <a:ext cx="1015594" cy="1015594"/>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6137" y="1228261"/>
        <a:ext cx="558576" cy="7642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BB2118-6790-534E-B656-5911617E4F81}">
      <dsp:nvSpPr>
        <dsp:cNvPr id="0" name=""/>
        <dsp:cNvSpPr/>
      </dsp:nvSpPr>
      <dsp:spPr>
        <a:xfrm>
          <a:off x="0" y="41187"/>
          <a:ext cx="4996207" cy="186966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 As you can see Youth Works values and principles have been similar since the very beginning of youth work. </a:t>
          </a:r>
        </a:p>
      </dsp:txBody>
      <dsp:txXfrm>
        <a:off x="91269" y="132456"/>
        <a:ext cx="4813669" cy="1687122"/>
      </dsp:txXfrm>
    </dsp:sp>
    <dsp:sp modelId="{DFDB414D-DC26-E247-8CDB-630661137545}">
      <dsp:nvSpPr>
        <dsp:cNvPr id="0" name=""/>
        <dsp:cNvSpPr/>
      </dsp:nvSpPr>
      <dsp:spPr>
        <a:xfrm>
          <a:off x="0" y="1956927"/>
          <a:ext cx="4996207" cy="1869660"/>
        </a:xfrm>
        <a:prstGeom prst="roundRect">
          <a:avLst/>
        </a:prstGeom>
        <a:solidFill>
          <a:schemeClr val="accent2">
            <a:hueOff val="-779580"/>
            <a:satOff val="-50"/>
            <a:lumOff val="3431"/>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The Youth Work in Wales: Principles and Purposes (2018, pg.2) talks about ’ Good youth work providing all young people with opportunities, which can support them through significant developments in their lives, assist them to understand their rights and encourage them to develop knowledge and skills” </a:t>
          </a:r>
        </a:p>
      </dsp:txBody>
      <dsp:txXfrm>
        <a:off x="91269" y="2048196"/>
        <a:ext cx="4813669" cy="1687122"/>
      </dsp:txXfrm>
    </dsp:sp>
    <dsp:sp modelId="{7E92C2C4-650C-AE4E-B674-34103252C36C}">
      <dsp:nvSpPr>
        <dsp:cNvPr id="0" name=""/>
        <dsp:cNvSpPr/>
      </dsp:nvSpPr>
      <dsp:spPr>
        <a:xfrm>
          <a:off x="0" y="3872668"/>
          <a:ext cx="4996207" cy="1869660"/>
        </a:xfrm>
        <a:prstGeom prst="roundRect">
          <a:avLst/>
        </a:prstGeom>
        <a:solidFill>
          <a:schemeClr val="accent2">
            <a:hueOff val="-1559160"/>
            <a:satOff val="-100"/>
            <a:lumOff val="6862"/>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The value of helping young people has always been extremely important, even from the very beginning of Youth Work practice. However, Youth Work has progressed over the years. Let’s now look at Youth Work in the era of the 1950s through the 1960s….</a:t>
          </a:r>
        </a:p>
      </dsp:txBody>
      <dsp:txXfrm>
        <a:off x="91269" y="3963937"/>
        <a:ext cx="4813669" cy="16871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64C9A8-2F13-2B43-8D60-FC8AB05992F4}">
      <dsp:nvSpPr>
        <dsp:cNvPr id="0" name=""/>
        <dsp:cNvSpPr/>
      </dsp:nvSpPr>
      <dsp:spPr>
        <a:xfrm>
          <a:off x="0" y="494072"/>
          <a:ext cx="6669431" cy="764709"/>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The development of the ” Youth Culture”</a:t>
          </a:r>
        </a:p>
      </dsp:txBody>
      <dsp:txXfrm>
        <a:off x="37330" y="531402"/>
        <a:ext cx="6594771" cy="690049"/>
      </dsp:txXfrm>
    </dsp:sp>
    <dsp:sp modelId="{FFBC26F2-514E-934F-8900-973C4396B3B6}">
      <dsp:nvSpPr>
        <dsp:cNvPr id="0" name=""/>
        <dsp:cNvSpPr/>
      </dsp:nvSpPr>
      <dsp:spPr>
        <a:xfrm>
          <a:off x="0" y="1299101"/>
          <a:ext cx="6669431" cy="764709"/>
        </a:xfrm>
        <a:prstGeom prst="roundRect">
          <a:avLst/>
        </a:prstGeom>
        <a:solidFill>
          <a:schemeClr val="accent2">
            <a:hueOff val="-311832"/>
            <a:satOff val="-20"/>
            <a:lumOff val="1372"/>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 The teddy boys and the Coffee Club era came in the early 1950s.</a:t>
          </a:r>
        </a:p>
      </dsp:txBody>
      <dsp:txXfrm>
        <a:off x="37330" y="1336431"/>
        <a:ext cx="6594771" cy="690049"/>
      </dsp:txXfrm>
    </dsp:sp>
    <dsp:sp modelId="{5C382945-AF6C-D945-BEB5-0E1E15F3A194}">
      <dsp:nvSpPr>
        <dsp:cNvPr id="0" name=""/>
        <dsp:cNvSpPr/>
      </dsp:nvSpPr>
      <dsp:spPr>
        <a:xfrm>
          <a:off x="0" y="2104130"/>
          <a:ext cx="6669431" cy="764709"/>
        </a:xfrm>
        <a:prstGeom prst="roundRect">
          <a:avLst/>
        </a:prstGeom>
        <a:solidFill>
          <a:schemeClr val="accent2">
            <a:hueOff val="-623664"/>
            <a:satOff val="-40"/>
            <a:lumOff val="2745"/>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 After the war, appearing on the bomb sites of our country came the first youth movement of post-war Britain.</a:t>
          </a:r>
        </a:p>
      </dsp:txBody>
      <dsp:txXfrm>
        <a:off x="37330" y="2141460"/>
        <a:ext cx="6594771" cy="690049"/>
      </dsp:txXfrm>
    </dsp:sp>
    <dsp:sp modelId="{8BE38F83-7801-C44A-812F-543D82118D0B}">
      <dsp:nvSpPr>
        <dsp:cNvPr id="0" name=""/>
        <dsp:cNvSpPr/>
      </dsp:nvSpPr>
      <dsp:spPr>
        <a:xfrm>
          <a:off x="0" y="2909159"/>
          <a:ext cx="6669431" cy="764709"/>
        </a:xfrm>
        <a:prstGeom prst="roundRect">
          <a:avLst/>
        </a:prstGeom>
        <a:solidFill>
          <a:schemeClr val="accent2">
            <a:hueOff val="-935496"/>
            <a:satOff val="-60"/>
            <a:lumOff val="4117"/>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 The teddy boys were more than fashion, they were the figureheads of the youth culture in the 1950s. The Edwardian styled teddy boys brought a wave of anxiety through the UK as they were held responsible for violent crime.</a:t>
          </a:r>
        </a:p>
      </dsp:txBody>
      <dsp:txXfrm>
        <a:off x="37330" y="2946489"/>
        <a:ext cx="6594771" cy="690049"/>
      </dsp:txXfrm>
    </dsp:sp>
    <dsp:sp modelId="{01778607-1537-4D46-AC89-BA8E0AE13D14}">
      <dsp:nvSpPr>
        <dsp:cNvPr id="0" name=""/>
        <dsp:cNvSpPr/>
      </dsp:nvSpPr>
      <dsp:spPr>
        <a:xfrm>
          <a:off x="0" y="3714189"/>
          <a:ext cx="6669431" cy="764709"/>
        </a:xfrm>
        <a:prstGeom prst="roundRect">
          <a:avLst/>
        </a:prstGeom>
        <a:solidFill>
          <a:schemeClr val="accent2">
            <a:hueOff val="-1247328"/>
            <a:satOff val="-80"/>
            <a:lumOff val="549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 This was a benchmark for youth. They were the face of working-class youth. The media were disparaging to the gangs of young men.</a:t>
          </a:r>
        </a:p>
      </dsp:txBody>
      <dsp:txXfrm>
        <a:off x="37330" y="3751519"/>
        <a:ext cx="6594771" cy="690049"/>
      </dsp:txXfrm>
    </dsp:sp>
    <dsp:sp modelId="{4E775F1B-2E87-0241-A4ED-3632EDE4F2D5}">
      <dsp:nvSpPr>
        <dsp:cNvPr id="0" name=""/>
        <dsp:cNvSpPr/>
      </dsp:nvSpPr>
      <dsp:spPr>
        <a:xfrm>
          <a:off x="0" y="4519218"/>
          <a:ext cx="6669431" cy="764709"/>
        </a:xfrm>
        <a:prstGeom prst="roundRect">
          <a:avLst/>
        </a:prstGeom>
        <a:solidFill>
          <a:schemeClr val="accent2">
            <a:hueOff val="-1559160"/>
            <a:satOff val="-100"/>
            <a:lumOff val="6862"/>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 The culture assisted in the need for the government to make positive change in the youth work world (</a:t>
          </a:r>
          <a:r>
            <a:rPr lang="en-US" sz="1400" kern="1200" dirty="0" err="1"/>
            <a:t>Osgerby</a:t>
          </a:r>
          <a:r>
            <a:rPr lang="en-US" sz="1400" kern="1200" dirty="0"/>
            <a:t>, 2011).</a:t>
          </a:r>
        </a:p>
      </dsp:txBody>
      <dsp:txXfrm>
        <a:off x="37330" y="4556548"/>
        <a:ext cx="6594771" cy="6900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05208-847E-EC40-914E-D9D6921A6770}">
      <dsp:nvSpPr>
        <dsp:cNvPr id="0" name=""/>
        <dsp:cNvSpPr/>
      </dsp:nvSpPr>
      <dsp:spPr>
        <a:xfrm>
          <a:off x="3254" y="875563"/>
          <a:ext cx="2323918" cy="1475688"/>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0D78BB5F-5CFC-C642-A8B0-365BFA651C65}">
      <dsp:nvSpPr>
        <dsp:cNvPr id="0" name=""/>
        <dsp:cNvSpPr/>
      </dsp:nvSpPr>
      <dsp:spPr>
        <a:xfrm>
          <a:off x="261467" y="1120866"/>
          <a:ext cx="2323918" cy="1475688"/>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The Duke of Edinburgh Award</a:t>
          </a:r>
          <a:endParaRPr lang="en-US" sz="1300" kern="1200"/>
        </a:p>
      </dsp:txBody>
      <dsp:txXfrm>
        <a:off x="304688" y="1164087"/>
        <a:ext cx="2237476" cy="1389246"/>
      </dsp:txXfrm>
    </dsp:sp>
    <dsp:sp modelId="{3980F4B9-B944-C84C-82D0-8DBF473744FE}">
      <dsp:nvSpPr>
        <dsp:cNvPr id="0" name=""/>
        <dsp:cNvSpPr/>
      </dsp:nvSpPr>
      <dsp:spPr>
        <a:xfrm>
          <a:off x="2843599" y="875563"/>
          <a:ext cx="2323918" cy="1475688"/>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2A82FBA3-D3AF-3E45-A02D-3B2D25030A99}">
      <dsp:nvSpPr>
        <dsp:cNvPr id="0" name=""/>
        <dsp:cNvSpPr/>
      </dsp:nvSpPr>
      <dsp:spPr>
        <a:xfrm>
          <a:off x="3101812" y="1120866"/>
          <a:ext cx="2323918" cy="1475688"/>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dirty="0"/>
            <a:t>. The scheme was founded by Kurt Hahn and Prince Phillips name was put to the award. </a:t>
          </a:r>
          <a:endParaRPr lang="en-US" sz="1300" kern="1200" dirty="0"/>
        </a:p>
      </dsp:txBody>
      <dsp:txXfrm>
        <a:off x="3145033" y="1164087"/>
        <a:ext cx="2237476" cy="1389246"/>
      </dsp:txXfrm>
    </dsp:sp>
    <dsp:sp modelId="{56DED6AF-200B-754E-98CC-50FE49FA69EB}">
      <dsp:nvSpPr>
        <dsp:cNvPr id="0" name=""/>
        <dsp:cNvSpPr/>
      </dsp:nvSpPr>
      <dsp:spPr>
        <a:xfrm>
          <a:off x="5683943" y="875563"/>
          <a:ext cx="2323918" cy="1475688"/>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36DADF8A-8A23-2F4B-838A-8E16D175295E}">
      <dsp:nvSpPr>
        <dsp:cNvPr id="0" name=""/>
        <dsp:cNvSpPr/>
      </dsp:nvSpPr>
      <dsp:spPr>
        <a:xfrm>
          <a:off x="5942156" y="1120866"/>
          <a:ext cx="2323918" cy="1475688"/>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 It accredits through mainly schools and youth establishments. Its purpose is to make positive change in young peoples lives, which when it began was needed.</a:t>
          </a:r>
          <a:endParaRPr lang="en-US" sz="1300" kern="1200"/>
        </a:p>
      </dsp:txBody>
      <dsp:txXfrm>
        <a:off x="5985377" y="1164087"/>
        <a:ext cx="2237476" cy="1389246"/>
      </dsp:txXfrm>
    </dsp:sp>
    <dsp:sp modelId="{F3157C33-78B2-7D4F-9288-76721B541AF0}">
      <dsp:nvSpPr>
        <dsp:cNvPr id="0" name=""/>
        <dsp:cNvSpPr/>
      </dsp:nvSpPr>
      <dsp:spPr>
        <a:xfrm>
          <a:off x="8524287" y="875563"/>
          <a:ext cx="2323918" cy="1475688"/>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765707DB-1A4E-8C41-8C2D-2B45EBE5187F}">
      <dsp:nvSpPr>
        <dsp:cNvPr id="0" name=""/>
        <dsp:cNvSpPr/>
      </dsp:nvSpPr>
      <dsp:spPr>
        <a:xfrm>
          <a:off x="8782501" y="1120866"/>
          <a:ext cx="2323918" cy="1475688"/>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dirty="0"/>
            <a:t>. This award is still used today. It sets goals and focuses on that young person helping others (Petersons &amp; </a:t>
          </a:r>
          <a:r>
            <a:rPr lang="en-US" sz="1300" b="1" kern="1200" dirty="0" err="1"/>
            <a:t>O’Flynn</a:t>
          </a:r>
          <a:r>
            <a:rPr lang="en-US" sz="1300" b="1" kern="1200" dirty="0"/>
            <a:t>, 2007).</a:t>
          </a:r>
          <a:endParaRPr lang="en-US" sz="1300" kern="1200" dirty="0"/>
        </a:p>
      </dsp:txBody>
      <dsp:txXfrm>
        <a:off x="8825722" y="1164087"/>
        <a:ext cx="2237476" cy="138924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6184FB-2C1F-0441-92EF-2D8F0D0E55E4}">
      <dsp:nvSpPr>
        <dsp:cNvPr id="0" name=""/>
        <dsp:cNvSpPr/>
      </dsp:nvSpPr>
      <dsp:spPr>
        <a:xfrm>
          <a:off x="0" y="263105"/>
          <a:ext cx="4996207" cy="1275446"/>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Youth work structure started to begin to reach the level needed for young people.</a:t>
          </a:r>
          <a:endParaRPr lang="en-US" sz="1800" kern="1200"/>
        </a:p>
      </dsp:txBody>
      <dsp:txXfrm>
        <a:off x="62262" y="325367"/>
        <a:ext cx="4871683" cy="1150922"/>
      </dsp:txXfrm>
    </dsp:sp>
    <dsp:sp modelId="{E35B0F0B-A56B-3748-8059-86826E520C91}">
      <dsp:nvSpPr>
        <dsp:cNvPr id="0" name=""/>
        <dsp:cNvSpPr/>
      </dsp:nvSpPr>
      <dsp:spPr>
        <a:xfrm>
          <a:off x="0" y="1590391"/>
          <a:ext cx="4996207" cy="1275446"/>
        </a:xfrm>
        <a:prstGeom prst="roundRect">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The decade of the 1950s through to the 1960s was a monumental time for youth work.</a:t>
          </a:r>
          <a:endParaRPr lang="en-US" sz="1800" kern="1200"/>
        </a:p>
      </dsp:txBody>
      <dsp:txXfrm>
        <a:off x="62262" y="1652653"/>
        <a:ext cx="4871683" cy="1150922"/>
      </dsp:txXfrm>
    </dsp:sp>
    <dsp:sp modelId="{F9D24C30-5DCC-4348-B551-A0E176B86637}">
      <dsp:nvSpPr>
        <dsp:cNvPr id="0" name=""/>
        <dsp:cNvSpPr/>
      </dsp:nvSpPr>
      <dsp:spPr>
        <a:xfrm>
          <a:off x="0" y="2917677"/>
          <a:ext cx="4996207" cy="1275446"/>
        </a:xfrm>
        <a:prstGeom prst="roundRect">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Many values of youth work are still in structure and policies today. </a:t>
          </a:r>
          <a:endParaRPr lang="en-US" sz="1800" kern="1200"/>
        </a:p>
      </dsp:txBody>
      <dsp:txXfrm>
        <a:off x="62262" y="2979939"/>
        <a:ext cx="4871683" cy="1150922"/>
      </dsp:txXfrm>
    </dsp:sp>
    <dsp:sp modelId="{6CDCC15F-F517-D748-B2F4-9A7C3C282194}">
      <dsp:nvSpPr>
        <dsp:cNvPr id="0" name=""/>
        <dsp:cNvSpPr/>
      </dsp:nvSpPr>
      <dsp:spPr>
        <a:xfrm>
          <a:off x="0" y="4244964"/>
          <a:ext cx="4996207" cy="1275446"/>
        </a:xfrm>
        <a:prstGeom prst="roundRect">
          <a:avLst/>
        </a:prstGeom>
        <a:solidFill>
          <a:schemeClr val="accent5">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Power within youth work began; trained practitioners were reaching young people that needed support. This will always be one of my own personal goals in my practice. </a:t>
          </a:r>
          <a:endParaRPr lang="en-US" sz="1800" kern="1200"/>
        </a:p>
      </dsp:txBody>
      <dsp:txXfrm>
        <a:off x="62262" y="4307226"/>
        <a:ext cx="4871683" cy="115092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712064-9136-AB46-8D12-0B56018F7627}">
      <dsp:nvSpPr>
        <dsp:cNvPr id="0" name=""/>
        <dsp:cNvSpPr/>
      </dsp:nvSpPr>
      <dsp:spPr>
        <a:xfrm>
          <a:off x="0" y="295437"/>
          <a:ext cx="4996207" cy="168480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 Albermarle report was finished within 12 months, which may have had positive and negative results.</a:t>
          </a:r>
        </a:p>
      </dsp:txBody>
      <dsp:txXfrm>
        <a:off x="82245" y="377682"/>
        <a:ext cx="4831717" cy="1520310"/>
      </dsp:txXfrm>
    </dsp:sp>
    <dsp:sp modelId="{2644AD41-4814-B54E-847E-BFEFC3D1E6A5}">
      <dsp:nvSpPr>
        <dsp:cNvPr id="0" name=""/>
        <dsp:cNvSpPr/>
      </dsp:nvSpPr>
      <dsp:spPr>
        <a:xfrm>
          <a:off x="0" y="2049357"/>
          <a:ext cx="4996207" cy="1684800"/>
        </a:xfrm>
        <a:prstGeom prst="roundRect">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 report meant full-time youth workers doubled, most received training and central government funding increased substantially.</a:t>
          </a:r>
        </a:p>
      </dsp:txBody>
      <dsp:txXfrm>
        <a:off x="82245" y="2131602"/>
        <a:ext cx="4831717" cy="1520310"/>
      </dsp:txXfrm>
    </dsp:sp>
    <dsp:sp modelId="{900A1570-86A9-E943-9FB2-D5EA2870B8DC}">
      <dsp:nvSpPr>
        <dsp:cNvPr id="0" name=""/>
        <dsp:cNvSpPr/>
      </dsp:nvSpPr>
      <dsp:spPr>
        <a:xfrm>
          <a:off x="0" y="3803277"/>
          <a:ext cx="4996207" cy="1684800"/>
        </a:xfrm>
        <a:prstGeom prst="roundRect">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28 million pounds was spent between after the Albermarle report was released on over 3000 buildings (Smith &amp; Doyle, 2002).</a:t>
          </a:r>
        </a:p>
      </dsp:txBody>
      <dsp:txXfrm>
        <a:off x="82245" y="3885522"/>
        <a:ext cx="4831717" cy="152031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1/26/22</a:t>
            </a:fld>
            <a:endParaRPr lang="en-US"/>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15768126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1/26/22</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402965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1/26/22</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82706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1/26/22</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662255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1/26/22</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665087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1/26/22</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040926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1/26/22</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294881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1/26/22</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612514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1/26/22</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418585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1/26/22</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467258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1/26/22</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041654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1/26/22</a:t>
            </a:fld>
            <a:endParaRPr lang="en-US"/>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a:p>
        </p:txBody>
      </p:sp>
    </p:spTree>
    <p:extLst>
      <p:ext uri="{BB962C8B-B14F-4D97-AF65-F5344CB8AC3E}">
        <p14:creationId xmlns:p14="http://schemas.microsoft.com/office/powerpoint/2010/main" val="3451329350"/>
      </p:ext>
    </p:extLst>
  </p:cSld>
  <p:clrMap bg1="dk1" tx1="lt1" bg2="dk2" tx2="lt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youthworkwales.org.uk/wp-content/uploads/2017/11/History-of-Youth-Service.pdf" TargetMode="External"/><Relationship Id="rId2" Type="http://schemas.openxmlformats.org/officeDocument/2006/relationships/hyperlink" Target="https://museumofyouthculture.com/teds/" TargetMode="External"/><Relationship Id="rId1" Type="http://schemas.openxmlformats.org/officeDocument/2006/relationships/slideLayout" Target="../slideLayouts/slideLayout2.xml"/><Relationship Id="rId4" Type="http://schemas.openxmlformats.org/officeDocument/2006/relationships/hyperlink" Target="https://infed.org/mobi/hannah-more-sunday-schools-education-and-youth-work/"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infed.org/mobi/the-albemarle-report-and-the-development-of-youth-work-in-england-and-wal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B1E7D7-562A-6749-99F4-F9947330C914}"/>
              </a:ext>
            </a:extLst>
          </p:cNvPr>
          <p:cNvSpPr>
            <a:spLocks noGrp="1"/>
          </p:cNvSpPr>
          <p:nvPr>
            <p:ph type="ctrTitle"/>
          </p:nvPr>
        </p:nvSpPr>
        <p:spPr>
          <a:xfrm>
            <a:off x="4983900" y="1079500"/>
            <a:ext cx="6119131" cy="2138400"/>
          </a:xfrm>
        </p:spPr>
        <p:txBody>
          <a:bodyPr>
            <a:normAutofit/>
          </a:bodyPr>
          <a:lstStyle/>
          <a:p>
            <a:r>
              <a:rPr lang="en-US"/>
              <a:t>1950 1960</a:t>
            </a:r>
          </a:p>
        </p:txBody>
      </p:sp>
      <p:sp>
        <p:nvSpPr>
          <p:cNvPr id="3" name="Subtitle 2">
            <a:extLst>
              <a:ext uri="{FF2B5EF4-FFF2-40B4-BE49-F238E27FC236}">
                <a16:creationId xmlns:a16="http://schemas.microsoft.com/office/drawing/2014/main" id="{5F10BF05-A19A-D543-AE6B-BF30CE1EFAAA}"/>
              </a:ext>
            </a:extLst>
          </p:cNvPr>
          <p:cNvSpPr>
            <a:spLocks noGrp="1"/>
          </p:cNvSpPr>
          <p:nvPr>
            <p:ph type="subTitle" idx="1"/>
          </p:nvPr>
        </p:nvSpPr>
        <p:spPr>
          <a:xfrm>
            <a:off x="4983900" y="362263"/>
            <a:ext cx="6125372" cy="1655762"/>
          </a:xfrm>
        </p:spPr>
        <p:txBody>
          <a:bodyPr>
            <a:normAutofit/>
          </a:bodyPr>
          <a:lstStyle/>
          <a:p>
            <a:r>
              <a:rPr lang="en-US" sz="3200"/>
              <a:t>Key historical milestones in the development of Youth Work.</a:t>
            </a:r>
          </a:p>
        </p:txBody>
      </p:sp>
      <p:pic>
        <p:nvPicPr>
          <p:cNvPr id="31" name="Picture 3" descr="Closeup of denim cloth texture">
            <a:extLst>
              <a:ext uri="{FF2B5EF4-FFF2-40B4-BE49-F238E27FC236}">
                <a16:creationId xmlns:a16="http://schemas.microsoft.com/office/drawing/2014/main" id="{05A5DD13-02CD-44EC-8C9D-AEAD148E5AAF}"/>
              </a:ext>
            </a:extLst>
          </p:cNvPr>
          <p:cNvPicPr>
            <a:picLocks noChangeAspect="1"/>
          </p:cNvPicPr>
          <p:nvPr/>
        </p:nvPicPr>
        <p:blipFill rotWithShape="1">
          <a:blip r:embed="rId2"/>
          <a:srcRect l="29295" r="29293" b="-2"/>
          <a:stretch/>
        </p:blipFill>
        <p:spPr>
          <a:xfrm>
            <a:off x="20" y="10"/>
            <a:ext cx="3863955" cy="6857989"/>
          </a:xfrm>
          <a:prstGeom prst="rect">
            <a:avLst/>
          </a:prstGeom>
        </p:spPr>
      </p:pic>
      <p:cxnSp>
        <p:nvCxnSpPr>
          <p:cNvPr id="39" name="Straight Connector 38">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4FE9BC2-A504-3446-A6D7-B174F3258222}"/>
              </a:ext>
            </a:extLst>
          </p:cNvPr>
          <p:cNvSpPr txBox="1"/>
          <p:nvPr/>
        </p:nvSpPr>
        <p:spPr>
          <a:xfrm>
            <a:off x="6634389" y="5455334"/>
            <a:ext cx="2818151" cy="646331"/>
          </a:xfrm>
          <a:prstGeom prst="rect">
            <a:avLst/>
          </a:prstGeom>
          <a:noFill/>
        </p:spPr>
        <p:txBody>
          <a:bodyPr wrap="square" rtlCol="0">
            <a:spAutoFit/>
          </a:bodyPr>
          <a:lstStyle/>
          <a:p>
            <a:r>
              <a:rPr lang="en-US" sz="3600"/>
              <a:t>Kitty Jones</a:t>
            </a:r>
          </a:p>
        </p:txBody>
      </p:sp>
    </p:spTree>
    <p:extLst>
      <p:ext uri="{BB962C8B-B14F-4D97-AF65-F5344CB8AC3E}">
        <p14:creationId xmlns:p14="http://schemas.microsoft.com/office/powerpoint/2010/main" val="3046292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FDFD2-ECF2-D649-9E7B-19B8361C1655}"/>
              </a:ext>
            </a:extLst>
          </p:cNvPr>
          <p:cNvSpPr>
            <a:spLocks noGrp="1"/>
          </p:cNvSpPr>
          <p:nvPr>
            <p:ph type="title"/>
          </p:nvPr>
        </p:nvSpPr>
        <p:spPr>
          <a:xfrm>
            <a:off x="1079500" y="587830"/>
            <a:ext cx="10026650" cy="1079046"/>
          </a:xfrm>
        </p:spPr>
        <p:txBody>
          <a:bodyPr/>
          <a:lstStyle/>
          <a:p>
            <a:r>
              <a:rPr lang="en-US"/>
              <a:t>contents</a:t>
            </a:r>
            <a:endParaRPr lang="en-US" dirty="0"/>
          </a:p>
        </p:txBody>
      </p:sp>
      <p:sp>
        <p:nvSpPr>
          <p:cNvPr id="3" name="Content Placeholder 2">
            <a:extLst>
              <a:ext uri="{FF2B5EF4-FFF2-40B4-BE49-F238E27FC236}">
                <a16:creationId xmlns:a16="http://schemas.microsoft.com/office/drawing/2014/main" id="{F15BAE3C-D95B-454F-BCAD-13CD8A2E449F}"/>
              </a:ext>
            </a:extLst>
          </p:cNvPr>
          <p:cNvSpPr>
            <a:spLocks noGrp="1"/>
          </p:cNvSpPr>
          <p:nvPr>
            <p:ph idx="1"/>
          </p:nvPr>
        </p:nvSpPr>
        <p:spPr>
          <a:xfrm>
            <a:off x="1079500" y="1790700"/>
            <a:ext cx="10026650" cy="4664529"/>
          </a:xfrm>
        </p:spPr>
        <p:txBody>
          <a:bodyPr>
            <a:normAutofit/>
          </a:bodyPr>
          <a:lstStyle/>
          <a:p>
            <a:r>
              <a:rPr lang="en-US" dirty="0"/>
              <a:t>Where Youth Work began</a:t>
            </a:r>
          </a:p>
          <a:p>
            <a:r>
              <a:rPr lang="en-US" dirty="0"/>
              <a:t>The start of Youth Work in Wales</a:t>
            </a:r>
          </a:p>
          <a:p>
            <a:r>
              <a:rPr lang="en-US" dirty="0"/>
              <a:t>The  1950’s</a:t>
            </a:r>
          </a:p>
          <a:p>
            <a:r>
              <a:rPr lang="en-US" dirty="0"/>
              <a:t>The  Youth culture</a:t>
            </a:r>
          </a:p>
          <a:p>
            <a:r>
              <a:rPr lang="en-US" dirty="0"/>
              <a:t>1956</a:t>
            </a:r>
          </a:p>
          <a:p>
            <a:r>
              <a:rPr lang="en-US" dirty="0"/>
              <a:t>1958</a:t>
            </a:r>
          </a:p>
          <a:p>
            <a:r>
              <a:rPr lang="en-US" dirty="0" err="1"/>
              <a:t>Albermarle</a:t>
            </a:r>
            <a:r>
              <a:rPr lang="en-US" dirty="0"/>
              <a:t> report</a:t>
            </a:r>
          </a:p>
          <a:p>
            <a:r>
              <a:rPr lang="en-US" dirty="0"/>
              <a:t>Linking History to Today’s Youth Work</a:t>
            </a:r>
          </a:p>
          <a:p>
            <a:r>
              <a:rPr lang="en-US" dirty="0"/>
              <a:t>Reference List</a:t>
            </a:r>
          </a:p>
        </p:txBody>
      </p:sp>
    </p:spTree>
    <p:extLst>
      <p:ext uri="{BB962C8B-B14F-4D97-AF65-F5344CB8AC3E}">
        <p14:creationId xmlns:p14="http://schemas.microsoft.com/office/powerpoint/2010/main" val="510060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A93A34-560B-DA40-9E96-914949EB8321}"/>
              </a:ext>
            </a:extLst>
          </p:cNvPr>
          <p:cNvSpPr>
            <a:spLocks noGrp="1"/>
          </p:cNvSpPr>
          <p:nvPr>
            <p:ph type="title"/>
          </p:nvPr>
        </p:nvSpPr>
        <p:spPr>
          <a:xfrm>
            <a:off x="1080001" y="1079500"/>
            <a:ext cx="3904750" cy="4689475"/>
          </a:xfrm>
        </p:spPr>
        <p:txBody>
          <a:bodyPr anchor="ctr">
            <a:normAutofit/>
          </a:bodyPr>
          <a:lstStyle/>
          <a:p>
            <a:pPr algn="ctr"/>
            <a:r>
              <a:rPr lang="en-US"/>
              <a:t>Where youth work began</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09417D7-92D4-4236-8AFE-9283F19C8056}"/>
              </a:ext>
            </a:extLst>
          </p:cNvPr>
          <p:cNvGraphicFramePr>
            <a:graphicFrameLocks noGrp="1"/>
          </p:cNvGraphicFramePr>
          <p:nvPr>
            <p:ph idx="1"/>
            <p:extLst>
              <p:ext uri="{D42A27DB-BD31-4B8C-83A1-F6EECF244321}">
                <p14:modId xmlns:p14="http://schemas.microsoft.com/office/powerpoint/2010/main" val="857014139"/>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3547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2">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07D08A-DD59-104E-A152-5294BC457335}"/>
              </a:ext>
            </a:extLst>
          </p:cNvPr>
          <p:cNvSpPr>
            <a:spLocks noGrp="1"/>
          </p:cNvSpPr>
          <p:nvPr>
            <p:ph type="title"/>
          </p:nvPr>
        </p:nvSpPr>
        <p:spPr>
          <a:xfrm>
            <a:off x="1078100" y="542671"/>
            <a:ext cx="10026650" cy="1124202"/>
          </a:xfrm>
        </p:spPr>
        <p:txBody>
          <a:bodyPr wrap="square" anchor="ctr">
            <a:normAutofit/>
          </a:bodyPr>
          <a:lstStyle/>
          <a:p>
            <a:pPr algn="ctr"/>
            <a:r>
              <a:rPr lang="en-US"/>
              <a:t>Where youth work began</a:t>
            </a:r>
          </a:p>
        </p:txBody>
      </p:sp>
      <p:sp useBgFill="1">
        <p:nvSpPr>
          <p:cNvPr id="28" name="Rectangle 24">
            <a:extLst>
              <a:ext uri="{FF2B5EF4-FFF2-40B4-BE49-F238E27FC236}">
                <a16:creationId xmlns:a16="http://schemas.microsoft.com/office/drawing/2014/main" id="{F883A8D1-ED1B-47A1-AA44-289C080E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2664"/>
            <a:ext cx="12192000" cy="4605336"/>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graphicFrame>
        <p:nvGraphicFramePr>
          <p:cNvPr id="5" name="Content Placeholder 2">
            <a:extLst>
              <a:ext uri="{FF2B5EF4-FFF2-40B4-BE49-F238E27FC236}">
                <a16:creationId xmlns:a16="http://schemas.microsoft.com/office/drawing/2014/main" id="{BEB27333-EECB-40EF-8FC2-A087E0156D65}"/>
              </a:ext>
            </a:extLst>
          </p:cNvPr>
          <p:cNvGraphicFramePr>
            <a:graphicFrameLocks noGrp="1"/>
          </p:cNvGraphicFramePr>
          <p:nvPr>
            <p:ph idx="1"/>
            <p:extLst>
              <p:ext uri="{D42A27DB-BD31-4B8C-83A1-F6EECF244321}">
                <p14:modId xmlns:p14="http://schemas.microsoft.com/office/powerpoint/2010/main" val="3519462802"/>
              </p:ext>
            </p:extLst>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8852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DCFBD7-5612-480F-BED3-7820176A5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511C9B-148E-8546-A473-201E0DB36A24}"/>
              </a:ext>
            </a:extLst>
          </p:cNvPr>
          <p:cNvSpPr>
            <a:spLocks noGrp="1"/>
          </p:cNvSpPr>
          <p:nvPr>
            <p:ph type="title"/>
          </p:nvPr>
        </p:nvSpPr>
        <p:spPr>
          <a:xfrm>
            <a:off x="1080000" y="1666874"/>
            <a:ext cx="4457200" cy="3521075"/>
          </a:xfrm>
        </p:spPr>
        <p:txBody>
          <a:bodyPr anchor="ctr">
            <a:normAutofit/>
          </a:bodyPr>
          <a:lstStyle/>
          <a:p>
            <a:pPr algn="ctr"/>
            <a:r>
              <a:rPr lang="en-US"/>
              <a:t>The start of youth work in wales</a:t>
            </a:r>
          </a:p>
        </p:txBody>
      </p:sp>
      <p:grpSp>
        <p:nvGrpSpPr>
          <p:cNvPr id="10" name="Group 9">
            <a:extLst>
              <a:ext uri="{FF2B5EF4-FFF2-40B4-BE49-F238E27FC236}">
                <a16:creationId xmlns:a16="http://schemas.microsoft.com/office/drawing/2014/main" id="{263531A3-FAAF-4F5C-AF87-916460053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0671" y="408462"/>
            <a:ext cx="913428" cy="1032464"/>
            <a:chOff x="999771" y="932104"/>
            <a:chExt cx="913428" cy="1032464"/>
          </a:xfrm>
        </p:grpSpPr>
        <p:grpSp>
          <p:nvGrpSpPr>
            <p:cNvPr id="11" name="Group 10">
              <a:extLst>
                <a:ext uri="{FF2B5EF4-FFF2-40B4-BE49-F238E27FC236}">
                  <a16:creationId xmlns:a16="http://schemas.microsoft.com/office/drawing/2014/main" id="{F09EC0F0-36F6-475A-B313-91019F46E4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8100000" flipV="1">
              <a:off x="1047457" y="1290386"/>
              <a:ext cx="865742" cy="628383"/>
              <a:chOff x="558167" y="958515"/>
              <a:chExt cx="865742" cy="628383"/>
            </a:xfrm>
            <a:solidFill>
              <a:schemeClr val="accent3"/>
            </a:solidFill>
          </p:grpSpPr>
          <p:sp>
            <p:nvSpPr>
              <p:cNvPr id="18" name="Freeform: Shape 17">
                <a:extLst>
                  <a:ext uri="{FF2B5EF4-FFF2-40B4-BE49-F238E27FC236}">
                    <a16:creationId xmlns:a16="http://schemas.microsoft.com/office/drawing/2014/main" id="{3E720176-168D-4875-B380-1FFAD166CC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Freeform: Shape 18">
                <a:extLst>
                  <a:ext uri="{FF2B5EF4-FFF2-40B4-BE49-F238E27FC236}">
                    <a16:creationId xmlns:a16="http://schemas.microsoft.com/office/drawing/2014/main" id="{6C3DF9F2-65C8-4063-9164-2DBD90E2A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12" name="Group 11">
              <a:extLst>
                <a:ext uri="{FF2B5EF4-FFF2-40B4-BE49-F238E27FC236}">
                  <a16:creationId xmlns:a16="http://schemas.microsoft.com/office/drawing/2014/main" id="{1DB23F83-9229-4C60-938A-F2CF20C27F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flipV="1">
              <a:off x="999771" y="932104"/>
              <a:ext cx="864005" cy="1032464"/>
              <a:chOff x="2207971" y="2384401"/>
              <a:chExt cx="864005" cy="1032464"/>
            </a:xfrm>
          </p:grpSpPr>
          <p:sp>
            <p:nvSpPr>
              <p:cNvPr id="13" name="Freeform: Shape 12">
                <a:extLst>
                  <a:ext uri="{FF2B5EF4-FFF2-40B4-BE49-F238E27FC236}">
                    <a16:creationId xmlns:a16="http://schemas.microsoft.com/office/drawing/2014/main" id="{1ED4C557-D730-47E9-AC8A-884190A4E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Freeform: Shape 13">
                <a:extLst>
                  <a:ext uri="{FF2B5EF4-FFF2-40B4-BE49-F238E27FC236}">
                    <a16:creationId xmlns:a16="http://schemas.microsoft.com/office/drawing/2014/main" id="{8AA1D3F0-72CD-4C7B-8C03-2A50531F98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5" name="Group 14">
                <a:extLst>
                  <a:ext uri="{FF2B5EF4-FFF2-40B4-BE49-F238E27FC236}">
                    <a16:creationId xmlns:a16="http://schemas.microsoft.com/office/drawing/2014/main" id="{129409EB-5515-4925-83E4-F7C979ED0B2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16" name="Straight Connector 15">
                  <a:extLst>
                    <a:ext uri="{FF2B5EF4-FFF2-40B4-BE49-F238E27FC236}">
                      <a16:creationId xmlns:a16="http://schemas.microsoft.com/office/drawing/2014/main" id="{2E18C444-B7B2-4918-AD29-D6CD204E58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974E9A-69BC-4453-9A9D-6036790B37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
        <p:nvSpPr>
          <p:cNvPr id="3" name="Content Placeholder 2">
            <a:extLst>
              <a:ext uri="{FF2B5EF4-FFF2-40B4-BE49-F238E27FC236}">
                <a16:creationId xmlns:a16="http://schemas.microsoft.com/office/drawing/2014/main" id="{FC324E57-55A9-EE4D-B292-D4A3A4D2717F}"/>
              </a:ext>
            </a:extLst>
          </p:cNvPr>
          <p:cNvSpPr>
            <a:spLocks noGrp="1"/>
          </p:cNvSpPr>
          <p:nvPr>
            <p:ph idx="1"/>
          </p:nvPr>
        </p:nvSpPr>
        <p:spPr>
          <a:xfrm>
            <a:off x="6654801" y="1079499"/>
            <a:ext cx="4451350" cy="4689476"/>
          </a:xfrm>
        </p:spPr>
        <p:txBody>
          <a:bodyPr anchor="ctr">
            <a:normAutofit/>
          </a:bodyPr>
          <a:lstStyle/>
          <a:p>
            <a:pPr>
              <a:lnSpc>
                <a:spcPct val="115000"/>
              </a:lnSpc>
            </a:pPr>
            <a:r>
              <a:rPr lang="en-US" sz="1900" dirty="0"/>
              <a:t>. Here in Wales in 1731, Griffith Jones established circulating schools in Carmarthenshire.</a:t>
            </a:r>
          </a:p>
          <a:p>
            <a:pPr>
              <a:lnSpc>
                <a:spcPct val="115000"/>
              </a:lnSpc>
            </a:pPr>
            <a:r>
              <a:rPr lang="en-US" sz="1900" dirty="0"/>
              <a:t>. This scheme had spread throughout Wales and was very successful.</a:t>
            </a:r>
          </a:p>
          <a:p>
            <a:pPr>
              <a:lnSpc>
                <a:spcPct val="115000"/>
              </a:lnSpc>
            </a:pPr>
            <a:r>
              <a:rPr lang="en-US" sz="1900" dirty="0"/>
              <a:t>. Religion was a strong factor within the schools and the young people would often read the Welsh bible.</a:t>
            </a:r>
          </a:p>
          <a:p>
            <a:pPr>
              <a:lnSpc>
                <a:spcPct val="115000"/>
              </a:lnSpc>
            </a:pPr>
            <a:r>
              <a:rPr lang="en-US" sz="1900" dirty="0"/>
              <a:t>Griffith Jones believed “the spread of knowledge would save the souls” (Yates, 2019).</a:t>
            </a:r>
          </a:p>
          <a:p>
            <a:pPr marL="0" indent="0">
              <a:lnSpc>
                <a:spcPct val="115000"/>
              </a:lnSpc>
              <a:buNone/>
            </a:pPr>
            <a:endParaRPr lang="en-US" sz="1900" dirty="0"/>
          </a:p>
        </p:txBody>
      </p:sp>
      <p:grpSp>
        <p:nvGrpSpPr>
          <p:cNvPr id="21" name="Group 20">
            <a:extLst>
              <a:ext uri="{FF2B5EF4-FFF2-40B4-BE49-F238E27FC236}">
                <a16:creationId xmlns:a16="http://schemas.microsoft.com/office/drawing/2014/main" id="{F73511A5-69DC-406F-AFE1-A7248A4CEA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27954" y="5402020"/>
            <a:ext cx="912571" cy="1032464"/>
            <a:chOff x="5329995" y="4868671"/>
            <a:chExt cx="912571" cy="1032464"/>
          </a:xfrm>
        </p:grpSpPr>
        <p:grpSp>
          <p:nvGrpSpPr>
            <p:cNvPr id="22" name="Group 21">
              <a:extLst>
                <a:ext uri="{FF2B5EF4-FFF2-40B4-BE49-F238E27FC236}">
                  <a16:creationId xmlns:a16="http://schemas.microsoft.com/office/drawing/2014/main" id="{8D1B5CB3-BCAF-4109-B9F9-5FC34D383C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V="1">
              <a:off x="5376824" y="5010722"/>
              <a:ext cx="865742" cy="628383"/>
              <a:chOff x="558167" y="958515"/>
              <a:chExt cx="865742" cy="628383"/>
            </a:xfrm>
            <a:solidFill>
              <a:schemeClr val="accent3"/>
            </a:solidFill>
          </p:grpSpPr>
          <p:sp>
            <p:nvSpPr>
              <p:cNvPr id="29" name="Freeform: Shape 28">
                <a:extLst>
                  <a:ext uri="{FF2B5EF4-FFF2-40B4-BE49-F238E27FC236}">
                    <a16:creationId xmlns:a16="http://schemas.microsoft.com/office/drawing/2014/main" id="{1A1D338F-12B9-476D-9D9C-E55E41236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0" name="Freeform: Shape 29">
                <a:extLst>
                  <a:ext uri="{FF2B5EF4-FFF2-40B4-BE49-F238E27FC236}">
                    <a16:creationId xmlns:a16="http://schemas.microsoft.com/office/drawing/2014/main" id="{65EF7F9B-7A42-4B15-8511-C2968A4FE0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23" name="Group 22">
              <a:extLst>
                <a:ext uri="{FF2B5EF4-FFF2-40B4-BE49-F238E27FC236}">
                  <a16:creationId xmlns:a16="http://schemas.microsoft.com/office/drawing/2014/main" id="{B1952DB7-91C4-4C9C-AEC9-7DBA47F2F54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flipV="1">
              <a:off x="5329995" y="4868671"/>
              <a:ext cx="864005" cy="1032464"/>
              <a:chOff x="2207971" y="2384401"/>
              <a:chExt cx="864005" cy="1032464"/>
            </a:xfrm>
          </p:grpSpPr>
          <p:sp>
            <p:nvSpPr>
              <p:cNvPr id="24" name="Freeform: Shape 23">
                <a:extLst>
                  <a:ext uri="{FF2B5EF4-FFF2-40B4-BE49-F238E27FC236}">
                    <a16:creationId xmlns:a16="http://schemas.microsoft.com/office/drawing/2014/main" id="{1C2A575A-5190-4DE4-9DFE-F5974353EF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Freeform: Shape 24">
                <a:extLst>
                  <a:ext uri="{FF2B5EF4-FFF2-40B4-BE49-F238E27FC236}">
                    <a16:creationId xmlns:a16="http://schemas.microsoft.com/office/drawing/2014/main" id="{3C7150A2-FFA7-4F7C-81C9-2FA3803FA8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6" name="Group 25">
                <a:extLst>
                  <a:ext uri="{FF2B5EF4-FFF2-40B4-BE49-F238E27FC236}">
                    <a16:creationId xmlns:a16="http://schemas.microsoft.com/office/drawing/2014/main" id="{A7E7BC8E-8EF0-45B0-AE3F-6A6B7316C0D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27" name="Straight Connector 26">
                  <a:extLst>
                    <a:ext uri="{FF2B5EF4-FFF2-40B4-BE49-F238E27FC236}">
                      <a16:creationId xmlns:a16="http://schemas.microsoft.com/office/drawing/2014/main" id="{B8E09A32-931A-4C38-A558-274FA30070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A0988A58-B96D-4381-A625-6822161B21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Tree>
    <p:extLst>
      <p:ext uri="{BB962C8B-B14F-4D97-AF65-F5344CB8AC3E}">
        <p14:creationId xmlns:p14="http://schemas.microsoft.com/office/powerpoint/2010/main" val="5325374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8B1168-B63C-A344-87E2-5FA73888860F}"/>
              </a:ext>
            </a:extLst>
          </p:cNvPr>
          <p:cNvSpPr>
            <a:spLocks noGrp="1"/>
          </p:cNvSpPr>
          <p:nvPr>
            <p:ph type="title"/>
          </p:nvPr>
        </p:nvSpPr>
        <p:spPr>
          <a:xfrm>
            <a:off x="1080001" y="1079500"/>
            <a:ext cx="3904750" cy="4689475"/>
          </a:xfrm>
        </p:spPr>
        <p:txBody>
          <a:bodyPr anchor="ctr">
            <a:normAutofit/>
          </a:bodyPr>
          <a:lstStyle/>
          <a:p>
            <a:pPr algn="ctr"/>
            <a:r>
              <a:rPr lang="en-US"/>
              <a:t>The start of youth work</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092D471-04E5-48B4-BFBA-94F8931DF952}"/>
              </a:ext>
            </a:extLst>
          </p:cNvPr>
          <p:cNvGraphicFramePr>
            <a:graphicFrameLocks noGrp="1"/>
          </p:cNvGraphicFramePr>
          <p:nvPr>
            <p:ph idx="1"/>
            <p:extLst>
              <p:ext uri="{D42A27DB-BD31-4B8C-83A1-F6EECF244321}">
                <p14:modId xmlns:p14="http://schemas.microsoft.com/office/powerpoint/2010/main" val="427507566"/>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4763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FEDEB1-7998-3443-AED3-A9E7EF777943}"/>
              </a:ext>
            </a:extLst>
          </p:cNvPr>
          <p:cNvSpPr>
            <a:spLocks noGrp="1"/>
          </p:cNvSpPr>
          <p:nvPr>
            <p:ph type="title"/>
          </p:nvPr>
        </p:nvSpPr>
        <p:spPr>
          <a:xfrm>
            <a:off x="1080000" y="1084263"/>
            <a:ext cx="4457200" cy="4689475"/>
          </a:xfrm>
        </p:spPr>
        <p:txBody>
          <a:bodyPr anchor="ctr">
            <a:normAutofit/>
          </a:bodyPr>
          <a:lstStyle/>
          <a:p>
            <a:pPr algn="ctr"/>
            <a:r>
              <a:rPr lang="en-US" dirty="0"/>
              <a:t>The 1950s</a:t>
            </a:r>
          </a:p>
        </p:txBody>
      </p:sp>
      <p:cxnSp>
        <p:nvCxnSpPr>
          <p:cNvPr id="10" name="Straight Connector 9">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7BE2E86-CA86-3949-8EE1-C31774A93AE1}"/>
              </a:ext>
            </a:extLst>
          </p:cNvPr>
          <p:cNvSpPr>
            <a:spLocks noGrp="1"/>
          </p:cNvSpPr>
          <p:nvPr>
            <p:ph idx="1"/>
          </p:nvPr>
        </p:nvSpPr>
        <p:spPr>
          <a:xfrm>
            <a:off x="6654801" y="1079499"/>
            <a:ext cx="4451350" cy="4689476"/>
          </a:xfrm>
        </p:spPr>
        <p:txBody>
          <a:bodyPr anchor="ctr">
            <a:normAutofit lnSpcReduction="10000"/>
          </a:bodyPr>
          <a:lstStyle/>
          <a:p>
            <a:pPr>
              <a:lnSpc>
                <a:spcPct val="115000"/>
              </a:lnSpc>
            </a:pPr>
            <a:r>
              <a:rPr lang="en-US" sz="1300" b="1" dirty="0"/>
              <a:t>The Second World War had a hugely negative impact on young people in Britain. During the war young men would go away and fight and young women would leave their towns and help in the farming communities to gather food for cities without Britain.</a:t>
            </a:r>
            <a:endParaRPr lang="en-GB" sz="1300" dirty="0"/>
          </a:p>
          <a:p>
            <a:pPr>
              <a:lnSpc>
                <a:spcPct val="115000"/>
              </a:lnSpc>
            </a:pPr>
            <a:r>
              <a:rPr lang="en-US" sz="1300" b="1" dirty="0"/>
              <a:t>Operation ’pied piper’ planned to move 3.5 million under 18’s from communities (Trueman,2022).</a:t>
            </a:r>
            <a:endParaRPr lang="en-GB" sz="1300" dirty="0"/>
          </a:p>
          <a:p>
            <a:pPr>
              <a:lnSpc>
                <a:spcPct val="115000"/>
              </a:lnSpc>
            </a:pPr>
            <a:r>
              <a:rPr lang="en-US" sz="1300" dirty="0"/>
              <a:t>.With the trauma of the war affecting young people, the country started to understand change was needed.</a:t>
            </a:r>
          </a:p>
          <a:p>
            <a:pPr>
              <a:lnSpc>
                <a:spcPct val="115000"/>
              </a:lnSpc>
            </a:pPr>
            <a:r>
              <a:rPr lang="en-US" sz="1300" dirty="0"/>
              <a:t>. In 1951 the Fletcher Report came into play. The youth service, what was left of it, needed saving. The report argued that nationally determined pay rates for youth workers were needed (Doug, 2012).</a:t>
            </a:r>
          </a:p>
          <a:p>
            <a:pPr>
              <a:lnSpc>
                <a:spcPct val="115000"/>
              </a:lnSpc>
            </a:pPr>
            <a:r>
              <a:rPr lang="en-US" sz="1300" dirty="0"/>
              <a:t>However, the general election brought a 5% cut to local authorities. However, the consistent campaigning by the union of youth work meant that they began to break the ice. In 1958 the minister said that something more had to be done within the youth service (Rose, 1997).</a:t>
            </a:r>
          </a:p>
          <a:p>
            <a:pPr>
              <a:lnSpc>
                <a:spcPct val="115000"/>
              </a:lnSpc>
            </a:pPr>
            <a:endParaRPr lang="en-US" sz="1300" dirty="0"/>
          </a:p>
        </p:txBody>
      </p:sp>
    </p:spTree>
    <p:extLst>
      <p:ext uri="{BB962C8B-B14F-4D97-AF65-F5344CB8AC3E}">
        <p14:creationId xmlns:p14="http://schemas.microsoft.com/office/powerpoint/2010/main" val="27395087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EF0BA7-364A-3144-8B80-EB73C02726FE}"/>
              </a:ext>
            </a:extLst>
          </p:cNvPr>
          <p:cNvSpPr>
            <a:spLocks noGrp="1"/>
          </p:cNvSpPr>
          <p:nvPr>
            <p:ph type="title"/>
          </p:nvPr>
        </p:nvSpPr>
        <p:spPr>
          <a:xfrm>
            <a:off x="541338" y="1079500"/>
            <a:ext cx="3322637" cy="4689475"/>
          </a:xfrm>
        </p:spPr>
        <p:txBody>
          <a:bodyPr anchor="ctr">
            <a:normAutofit/>
          </a:bodyPr>
          <a:lstStyle/>
          <a:p>
            <a:pPr algn="ctr"/>
            <a:r>
              <a:rPr lang="en-US" dirty="0"/>
              <a:t>The 1950s ‘Youth Culture’</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751AB70-98DA-4981-A345-06786B9BDD86}"/>
              </a:ext>
            </a:extLst>
          </p:cNvPr>
          <p:cNvGraphicFramePr>
            <a:graphicFrameLocks noGrp="1"/>
          </p:cNvGraphicFramePr>
          <p:nvPr>
            <p:ph idx="1"/>
            <p:extLst>
              <p:ext uri="{D42A27DB-BD31-4B8C-83A1-F6EECF244321}">
                <p14:modId xmlns:p14="http://schemas.microsoft.com/office/powerpoint/2010/main" val="1837231158"/>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4866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7DF369-E224-1B4E-AA32-AC5878F9F4EA}"/>
              </a:ext>
            </a:extLst>
          </p:cNvPr>
          <p:cNvSpPr>
            <a:spLocks noGrp="1"/>
          </p:cNvSpPr>
          <p:nvPr>
            <p:ph type="title"/>
          </p:nvPr>
        </p:nvSpPr>
        <p:spPr>
          <a:xfrm>
            <a:off x="1078100" y="542671"/>
            <a:ext cx="10026650" cy="1124202"/>
          </a:xfrm>
        </p:spPr>
        <p:txBody>
          <a:bodyPr wrap="square" anchor="ctr">
            <a:normAutofit/>
          </a:bodyPr>
          <a:lstStyle/>
          <a:p>
            <a:pPr algn="ctr"/>
            <a:r>
              <a:rPr lang="en-US"/>
              <a:t>1956…</a:t>
            </a:r>
          </a:p>
        </p:txBody>
      </p:sp>
      <p:sp useBgFill="1">
        <p:nvSpPr>
          <p:cNvPr id="18" name="Rectangle 17">
            <a:extLst>
              <a:ext uri="{FF2B5EF4-FFF2-40B4-BE49-F238E27FC236}">
                <a16:creationId xmlns:a16="http://schemas.microsoft.com/office/drawing/2014/main" id="{F883A8D1-ED1B-47A1-AA44-289C080E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2664"/>
            <a:ext cx="12192000" cy="4605336"/>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graphicFrame>
        <p:nvGraphicFramePr>
          <p:cNvPr id="5" name="Content Placeholder 2">
            <a:extLst>
              <a:ext uri="{FF2B5EF4-FFF2-40B4-BE49-F238E27FC236}">
                <a16:creationId xmlns:a16="http://schemas.microsoft.com/office/drawing/2014/main" id="{46885E65-2ACC-4410-969A-FB81ACC716D9}"/>
              </a:ext>
            </a:extLst>
          </p:cNvPr>
          <p:cNvGraphicFramePr>
            <a:graphicFrameLocks noGrp="1"/>
          </p:cNvGraphicFramePr>
          <p:nvPr>
            <p:ph idx="1"/>
            <p:extLst>
              <p:ext uri="{D42A27DB-BD31-4B8C-83A1-F6EECF244321}">
                <p14:modId xmlns:p14="http://schemas.microsoft.com/office/powerpoint/2010/main" val="3492306988"/>
              </p:ext>
            </p:extLst>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80171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B8F52-0F30-4A45-9D6F-B4C18A4C2BE8}"/>
              </a:ext>
            </a:extLst>
          </p:cNvPr>
          <p:cNvSpPr>
            <a:spLocks noGrp="1"/>
          </p:cNvSpPr>
          <p:nvPr>
            <p:ph type="title"/>
          </p:nvPr>
        </p:nvSpPr>
        <p:spPr/>
        <p:txBody>
          <a:bodyPr/>
          <a:lstStyle/>
          <a:p>
            <a:r>
              <a:rPr lang="en-US"/>
              <a:t>1958…</a:t>
            </a:r>
          </a:p>
        </p:txBody>
      </p:sp>
      <p:sp>
        <p:nvSpPr>
          <p:cNvPr id="3" name="Content Placeholder 2">
            <a:extLst>
              <a:ext uri="{FF2B5EF4-FFF2-40B4-BE49-F238E27FC236}">
                <a16:creationId xmlns:a16="http://schemas.microsoft.com/office/drawing/2014/main" id="{75E4FDD1-02B0-A346-8889-A0B6EDFEF308}"/>
              </a:ext>
            </a:extLst>
          </p:cNvPr>
          <p:cNvSpPr>
            <a:spLocks noGrp="1"/>
          </p:cNvSpPr>
          <p:nvPr>
            <p:ph idx="1"/>
          </p:nvPr>
        </p:nvSpPr>
        <p:spPr/>
        <p:txBody>
          <a:bodyPr/>
          <a:lstStyle/>
          <a:p>
            <a:r>
              <a:rPr lang="en-US" dirty="0" err="1"/>
              <a:t>Albermarle</a:t>
            </a:r>
            <a:r>
              <a:rPr lang="en-US" dirty="0"/>
              <a:t> committee appointed.</a:t>
            </a:r>
          </a:p>
          <a:p>
            <a:r>
              <a:rPr lang="en-US" dirty="0"/>
              <a:t>The main aim was to offer young people a constructive alternative consisting of association, training and challenge.</a:t>
            </a:r>
          </a:p>
          <a:p>
            <a:r>
              <a:rPr lang="en-US" dirty="0"/>
              <a:t> Smith &amp; Doyle (2002) stated the service needed to find places for youth work to take place, as most were bombed. </a:t>
            </a:r>
          </a:p>
          <a:p>
            <a:r>
              <a:rPr lang="en-US" dirty="0"/>
              <a:t>The committee looked to provide social education, which has long been one of the key values in youth work practice  (Smith &amp; Doyle, 2022).</a:t>
            </a:r>
          </a:p>
          <a:p>
            <a:r>
              <a:rPr lang="en-US" dirty="0"/>
              <a:t>The young people needed to find something they could do and focus on. Again, this is another strong key value of youth work today.</a:t>
            </a:r>
          </a:p>
          <a:p>
            <a:endParaRPr lang="en-US" dirty="0"/>
          </a:p>
        </p:txBody>
      </p:sp>
    </p:spTree>
    <p:extLst>
      <p:ext uri="{BB962C8B-B14F-4D97-AF65-F5344CB8AC3E}">
        <p14:creationId xmlns:p14="http://schemas.microsoft.com/office/powerpoint/2010/main" val="14704060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5D2E44-4A5C-F04D-B2D1-1333465856FC}"/>
              </a:ext>
            </a:extLst>
          </p:cNvPr>
          <p:cNvSpPr>
            <a:spLocks noGrp="1"/>
          </p:cNvSpPr>
          <p:nvPr>
            <p:ph type="title"/>
          </p:nvPr>
        </p:nvSpPr>
        <p:spPr>
          <a:xfrm>
            <a:off x="1080001" y="1079500"/>
            <a:ext cx="3904750" cy="4689475"/>
          </a:xfrm>
        </p:spPr>
        <p:txBody>
          <a:bodyPr anchor="ctr">
            <a:normAutofit/>
          </a:bodyPr>
          <a:lstStyle/>
          <a:p>
            <a:pPr algn="ctr"/>
            <a:r>
              <a:rPr lang="en-US" dirty="0"/>
              <a:t>The </a:t>
            </a:r>
            <a:r>
              <a:rPr lang="en-US" dirty="0" err="1"/>
              <a:t>Albermarle</a:t>
            </a:r>
            <a:r>
              <a:rPr lang="en-US" dirty="0"/>
              <a:t> Report</a:t>
            </a:r>
            <a:endParaRPr lang="en-US"/>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D01811F-6FD1-41A2-90AA-EEC5053B0074}"/>
              </a:ext>
            </a:extLst>
          </p:cNvPr>
          <p:cNvGraphicFramePr>
            <a:graphicFrameLocks noGrp="1"/>
          </p:cNvGraphicFramePr>
          <p:nvPr>
            <p:ph idx="1"/>
            <p:extLst>
              <p:ext uri="{D42A27DB-BD31-4B8C-83A1-F6EECF244321}">
                <p14:modId xmlns:p14="http://schemas.microsoft.com/office/powerpoint/2010/main" val="1922113872"/>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51552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0379D-B8F8-FF47-92AC-10E5C671E9AA}"/>
              </a:ext>
            </a:extLst>
          </p:cNvPr>
          <p:cNvSpPr>
            <a:spLocks noGrp="1"/>
          </p:cNvSpPr>
          <p:nvPr>
            <p:ph type="title"/>
          </p:nvPr>
        </p:nvSpPr>
        <p:spPr>
          <a:xfrm>
            <a:off x="1080001" y="1079500"/>
            <a:ext cx="3904750" cy="4689475"/>
          </a:xfrm>
        </p:spPr>
        <p:txBody>
          <a:bodyPr anchor="ctr">
            <a:normAutofit/>
          </a:bodyPr>
          <a:lstStyle/>
          <a:p>
            <a:pPr algn="ctr"/>
            <a:r>
              <a:rPr lang="en-US"/>
              <a:t>The ALBERMARLE REPORT</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329E32C-9627-4C0F-AF77-86C6165B922A}"/>
              </a:ext>
            </a:extLst>
          </p:cNvPr>
          <p:cNvGraphicFramePr>
            <a:graphicFrameLocks noGrp="1"/>
          </p:cNvGraphicFramePr>
          <p:nvPr>
            <p:ph idx="1"/>
            <p:extLst>
              <p:ext uri="{D42A27DB-BD31-4B8C-83A1-F6EECF244321}">
                <p14:modId xmlns:p14="http://schemas.microsoft.com/office/powerpoint/2010/main" val="1192351013"/>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96450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463D81-B39D-1943-B9CD-393D9AE011BF}"/>
              </a:ext>
            </a:extLst>
          </p:cNvPr>
          <p:cNvSpPr>
            <a:spLocks noGrp="1"/>
          </p:cNvSpPr>
          <p:nvPr>
            <p:ph type="title"/>
          </p:nvPr>
        </p:nvSpPr>
        <p:spPr>
          <a:xfrm>
            <a:off x="1080000" y="1011236"/>
            <a:ext cx="4426782" cy="2417763"/>
          </a:xfrm>
        </p:spPr>
        <p:txBody>
          <a:bodyPr anchor="t">
            <a:normAutofit/>
          </a:bodyPr>
          <a:lstStyle/>
          <a:p>
            <a:r>
              <a:rPr lang="en-US" dirty="0"/>
              <a:t>LINKING THE </a:t>
            </a:r>
            <a:r>
              <a:rPr lang="en-US" dirty="0" err="1"/>
              <a:t>HIStorY</a:t>
            </a:r>
            <a:r>
              <a:rPr lang="en-US" dirty="0"/>
              <a:t> of </a:t>
            </a:r>
            <a:r>
              <a:rPr lang="en-US" dirty="0" err="1"/>
              <a:t>YouTH</a:t>
            </a:r>
            <a:r>
              <a:rPr lang="en-US" dirty="0"/>
              <a:t> WORK TO TODAY’S PRATCICE AND POLCIES</a:t>
            </a:r>
          </a:p>
        </p:txBody>
      </p:sp>
      <p:grpSp>
        <p:nvGrpSpPr>
          <p:cNvPr id="10" name="Group 9">
            <a:extLst>
              <a:ext uri="{FF2B5EF4-FFF2-40B4-BE49-F238E27FC236}">
                <a16:creationId xmlns:a16="http://schemas.microsoft.com/office/drawing/2014/main" id="{A56BA46D-F038-4819-B996-BEDE44248B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3176" y="3831217"/>
            <a:ext cx="1980565" cy="2208479"/>
            <a:chOff x="1103176" y="3831217"/>
            <a:chExt cx="1980565" cy="2208479"/>
          </a:xfrm>
        </p:grpSpPr>
        <p:sp>
          <p:nvSpPr>
            <p:cNvPr id="11" name="Freeform: Shape 10">
              <a:extLst>
                <a:ext uri="{FF2B5EF4-FFF2-40B4-BE49-F238E27FC236}">
                  <a16:creationId xmlns:a16="http://schemas.microsoft.com/office/drawing/2014/main" id="{C019C8D0-3720-4D8A-BCCB-DA91068B1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1297758" y="4230168"/>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8C17AC2-A924-422A-AD03-911B80BEF0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1103176" y="3831217"/>
              <a:ext cx="1785983" cy="2208479"/>
              <a:chOff x="2725201" y="4453039"/>
              <a:chExt cx="1785983" cy="2208479"/>
            </a:xfrm>
          </p:grpSpPr>
          <p:cxnSp>
            <p:nvCxnSpPr>
              <p:cNvPr id="13" name="Straight Connector 12">
                <a:extLst>
                  <a:ext uri="{FF2B5EF4-FFF2-40B4-BE49-F238E27FC236}">
                    <a16:creationId xmlns:a16="http://schemas.microsoft.com/office/drawing/2014/main" id="{A793E9AE-C8D1-485F-AA4B-0B26A62CC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B6FF1F-1F9C-44F4-8C43-8F1C269F73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reeform: Shape 14">
                <a:extLst>
                  <a:ext uri="{FF2B5EF4-FFF2-40B4-BE49-F238E27FC236}">
                    <a16:creationId xmlns:a16="http://schemas.microsoft.com/office/drawing/2014/main" id="{FEBAC472-1B2E-412E-BE4A-D5423B2BE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6" name="Rectangle 30">
                <a:extLst>
                  <a:ext uri="{FF2B5EF4-FFF2-40B4-BE49-F238E27FC236}">
                    <a16:creationId xmlns:a16="http://schemas.microsoft.com/office/drawing/2014/main" id="{BA77ECB2-C17A-4FC2-BBA8-9B201AA6A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30">
                <a:extLst>
                  <a:ext uri="{FF2B5EF4-FFF2-40B4-BE49-F238E27FC236}">
                    <a16:creationId xmlns:a16="http://schemas.microsoft.com/office/drawing/2014/main" id="{6E52EEA2-6D0E-43D0-9C49-EF0EC20DE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 name="Content Placeholder 2">
            <a:extLst>
              <a:ext uri="{FF2B5EF4-FFF2-40B4-BE49-F238E27FC236}">
                <a16:creationId xmlns:a16="http://schemas.microsoft.com/office/drawing/2014/main" id="{FF85A873-B9BD-C24B-AF7E-FD8345C9E180}"/>
              </a:ext>
            </a:extLst>
          </p:cNvPr>
          <p:cNvSpPr>
            <a:spLocks noGrp="1"/>
          </p:cNvSpPr>
          <p:nvPr>
            <p:ph idx="1"/>
          </p:nvPr>
        </p:nvSpPr>
        <p:spPr>
          <a:xfrm>
            <a:off x="6096000" y="987423"/>
            <a:ext cx="5555012" cy="4781552"/>
          </a:xfrm>
        </p:spPr>
        <p:txBody>
          <a:bodyPr>
            <a:normAutofit/>
          </a:bodyPr>
          <a:lstStyle/>
          <a:p>
            <a:pPr>
              <a:lnSpc>
                <a:spcPct val="115000"/>
              </a:lnSpc>
            </a:pPr>
            <a:r>
              <a:rPr lang="en-US" sz="1400" dirty="0"/>
              <a:t>Many key principles have survived the times and are still used in practice today.</a:t>
            </a:r>
          </a:p>
          <a:p>
            <a:pPr>
              <a:lnSpc>
                <a:spcPct val="115000"/>
              </a:lnSpc>
            </a:pPr>
            <a:r>
              <a:rPr lang="en-US" sz="1400" dirty="0"/>
              <a:t>The National Occupational Standards (NOS) (2019 pg.2) states, Initiate, build and maintain relationships with young people. This principle has been done since the Sunday schools within the UK.</a:t>
            </a:r>
          </a:p>
          <a:p>
            <a:pPr>
              <a:lnSpc>
                <a:spcPct val="115000"/>
              </a:lnSpc>
            </a:pPr>
            <a:r>
              <a:rPr lang="en-US" sz="1400" dirty="0"/>
              <a:t>In 1956 when the Duke of Edinburgh award began, they looked at supporting young people to become responsible citizens by fulfilling the awards tasks (</a:t>
            </a:r>
            <a:r>
              <a:rPr lang="en-US" sz="1400" b="1" dirty="0"/>
              <a:t>Petersons &amp; </a:t>
            </a:r>
            <a:r>
              <a:rPr lang="en-US" sz="1400" b="1" dirty="0" err="1"/>
              <a:t>O’Flynn</a:t>
            </a:r>
            <a:r>
              <a:rPr lang="en-US" sz="1400" b="1" dirty="0"/>
              <a:t>, 2007). This principle again is still used in today’s police’s. The NOS (2019) agreed by stating the importance of young people’s involvement with practitioners and youth workers helping them to become responsible citizens.</a:t>
            </a:r>
          </a:p>
          <a:p>
            <a:pPr>
              <a:lnSpc>
                <a:spcPct val="115000"/>
              </a:lnSpc>
            </a:pPr>
            <a:r>
              <a:rPr lang="en-GB" sz="1400" dirty="0"/>
              <a:t>This is a few examples of how practice and policy have maintained a similar basis since the early 1700’s and even though Youth Work has grown since the importance of the core values will remain always.</a:t>
            </a:r>
          </a:p>
          <a:p>
            <a:pPr>
              <a:lnSpc>
                <a:spcPct val="115000"/>
              </a:lnSpc>
            </a:pPr>
            <a:endParaRPr lang="en-US" sz="1400" dirty="0"/>
          </a:p>
          <a:p>
            <a:pPr>
              <a:lnSpc>
                <a:spcPct val="115000"/>
              </a:lnSpc>
            </a:pPr>
            <a:endParaRPr lang="en-US" sz="1400" dirty="0"/>
          </a:p>
        </p:txBody>
      </p:sp>
    </p:spTree>
    <p:extLst>
      <p:ext uri="{BB962C8B-B14F-4D97-AF65-F5344CB8AC3E}">
        <p14:creationId xmlns:p14="http://schemas.microsoft.com/office/powerpoint/2010/main" val="12649934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F7BDB-95D1-864B-A033-78C882294421}"/>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8F99E084-FE2D-FF4F-BCFC-52CEAF67BBFC}"/>
              </a:ext>
            </a:extLst>
          </p:cNvPr>
          <p:cNvSpPr>
            <a:spLocks noGrp="1"/>
          </p:cNvSpPr>
          <p:nvPr>
            <p:ph idx="1"/>
          </p:nvPr>
        </p:nvSpPr>
        <p:spPr/>
        <p:txBody>
          <a:bodyPr>
            <a:normAutofit fontScale="70000" lnSpcReduction="20000"/>
          </a:bodyPr>
          <a:lstStyle/>
          <a:p>
            <a:r>
              <a:rPr lang="en-GB" dirty="0"/>
              <a:t>CLD Standards Council Scotland. (2019) Youth Work National Occupational Standards, Glasgow. CLD Standards Council Scotland.</a:t>
            </a:r>
          </a:p>
          <a:p>
            <a:r>
              <a:rPr lang="en-GB" i="1" dirty="0"/>
              <a:t>Clement, M. (1959) Dictionary of welsh Biography</a:t>
            </a:r>
            <a:r>
              <a:rPr lang="en-GB" dirty="0"/>
              <a:t>. Available :https://</a:t>
            </a:r>
            <a:r>
              <a:rPr lang="en-GB" dirty="0" err="1"/>
              <a:t>biography.wales</a:t>
            </a:r>
            <a:r>
              <a:rPr lang="en-GB" dirty="0"/>
              <a:t>/article/s-JONE-GRI-1683 [Accessed at: 25</a:t>
            </a:r>
            <a:r>
              <a:rPr lang="en-GB" baseline="30000" dirty="0"/>
              <a:t>th</a:t>
            </a:r>
            <a:r>
              <a:rPr lang="en-GB" dirty="0"/>
              <a:t> January 2022]</a:t>
            </a:r>
            <a:endParaRPr lang="en-GB" i="1" dirty="0"/>
          </a:p>
          <a:p>
            <a:r>
              <a:rPr lang="en-GB" dirty="0"/>
              <a:t>Doug, N. (2012) For Youth Worker and Youth Work: speaking out for a better future. Policy press, United Kingdom</a:t>
            </a:r>
            <a:endParaRPr lang="en-US" dirty="0"/>
          </a:p>
          <a:p>
            <a:r>
              <a:rPr lang="en-US" dirty="0" err="1"/>
              <a:t>Osgerby</a:t>
            </a:r>
            <a:r>
              <a:rPr lang="en-US" dirty="0"/>
              <a:t>, B. (2011) Here Come The Teds. Available at: </a:t>
            </a:r>
            <a:r>
              <a:rPr lang="en-US" dirty="0">
                <a:hlinkClick r:id="rId2"/>
              </a:rPr>
              <a:t>https://museumofyouthculture.com/teds/</a:t>
            </a:r>
            <a:r>
              <a:rPr lang="en-US" dirty="0"/>
              <a:t> [Accessed on 26</a:t>
            </a:r>
            <a:r>
              <a:rPr lang="en-US" baseline="30000" dirty="0"/>
              <a:t>th</a:t>
            </a:r>
            <a:r>
              <a:rPr lang="en-US" dirty="0"/>
              <a:t> January 2022]</a:t>
            </a:r>
          </a:p>
          <a:p>
            <a:r>
              <a:rPr lang="en-GB" dirty="0"/>
              <a:t> Petersen, E.B. and </a:t>
            </a:r>
            <a:r>
              <a:rPr lang="en-GB" dirty="0" err="1"/>
              <a:t>O’Flynn</a:t>
            </a:r>
            <a:r>
              <a:rPr lang="en-GB" dirty="0"/>
              <a:t>, G. (2007) ‘Neoliberal technologies of subject formation: a case study of the Duke of Edinburgh’s Award scheme’, </a:t>
            </a:r>
            <a:r>
              <a:rPr lang="en-GB" i="1" dirty="0"/>
              <a:t>Critical studies in education</a:t>
            </a:r>
            <a:r>
              <a:rPr lang="en-GB" dirty="0"/>
              <a:t>2007-09-01, Vol.48 (2), p.197-211</a:t>
            </a:r>
            <a:r>
              <a:rPr lang="en-GB" i="1" dirty="0"/>
              <a:t>. </a:t>
            </a:r>
            <a:r>
              <a:rPr lang="en-GB" dirty="0"/>
              <a:t>Taylor &amp; Francis.</a:t>
            </a:r>
          </a:p>
          <a:p>
            <a:r>
              <a:rPr lang="en-US" dirty="0"/>
              <a:t>Rose, J. (1997). </a:t>
            </a:r>
            <a:r>
              <a:rPr lang="en-GB" b="1" i="1" dirty="0"/>
              <a:t>The Historical Development of the Youth Service. Available at: </a:t>
            </a:r>
            <a:r>
              <a:rPr lang="en-GB" b="1" i="1" dirty="0">
                <a:hlinkClick r:id="rId3"/>
              </a:rPr>
              <a:t>http://www.youthworkwales.org.uk/wp-content/uploads/2017/11/History-of-Youth-Service.pdf</a:t>
            </a:r>
            <a:r>
              <a:rPr lang="en-GB" b="1" i="1" dirty="0"/>
              <a:t> [Accessed: 13</a:t>
            </a:r>
            <a:r>
              <a:rPr lang="en-GB" b="1" i="1" baseline="30000" dirty="0"/>
              <a:t>th</a:t>
            </a:r>
            <a:r>
              <a:rPr lang="en-GB" b="1" i="1" dirty="0"/>
              <a:t> January 2022]</a:t>
            </a:r>
          </a:p>
          <a:p>
            <a:r>
              <a:rPr lang="en-GB" b="1" dirty="0"/>
              <a:t> </a:t>
            </a:r>
            <a:r>
              <a:rPr lang="en-GB" dirty="0"/>
              <a:t>Smith, M. K. (2002). ‘Hannah More: Sunday schools, education and youth work’, </a:t>
            </a:r>
            <a:r>
              <a:rPr lang="en-GB" i="1" dirty="0"/>
              <a:t>The </a:t>
            </a:r>
            <a:r>
              <a:rPr lang="en-GB" i="1" dirty="0" err="1"/>
              <a:t>encyclopedia</a:t>
            </a:r>
            <a:r>
              <a:rPr lang="en-GB" i="1" dirty="0"/>
              <a:t> of pedagogy and informal </a:t>
            </a:r>
            <a:r>
              <a:rPr lang="en-GB" i="1" dirty="0" err="1"/>
              <a:t>education.Available</a:t>
            </a:r>
            <a:r>
              <a:rPr lang="en-GB" i="1" dirty="0"/>
              <a:t> </a:t>
            </a:r>
            <a:r>
              <a:rPr lang="en-GB" i="1" dirty="0" err="1"/>
              <a:t>at:</a:t>
            </a:r>
            <a:r>
              <a:rPr lang="en-GB" u="sng" dirty="0" err="1">
                <a:hlinkClick r:id="rId4" tooltip="Hannah More: Sunday schools, education and youth work"/>
              </a:rPr>
              <a:t>https</a:t>
            </a:r>
            <a:r>
              <a:rPr lang="en-GB" u="sng" dirty="0">
                <a:hlinkClick r:id="rId4" tooltip="Hannah More: Sunday schools, education and youth work"/>
              </a:rPr>
              <a:t>://infed.org/mobi/hannah-more-sunday-schools-education-and-youth-work</a:t>
            </a:r>
            <a:r>
              <a:rPr lang="en-GB" i="1" u="sng" dirty="0">
                <a:hlinkClick r:id="rId4" tooltip="Hannah More: Sunday schools, education and youth work"/>
              </a:rPr>
              <a:t>/</a:t>
            </a:r>
            <a:r>
              <a:rPr lang="en-GB" i="1" dirty="0"/>
              <a:t>. </a:t>
            </a:r>
            <a:r>
              <a:rPr lang="en-GB" b="1" i="1" dirty="0"/>
              <a:t>[Accessed: 13</a:t>
            </a:r>
            <a:r>
              <a:rPr lang="en-GB" b="1" i="1" baseline="30000" dirty="0"/>
              <a:t>th</a:t>
            </a:r>
            <a:r>
              <a:rPr lang="en-GB" b="1" i="1" dirty="0"/>
              <a:t> January 2022]</a:t>
            </a:r>
          </a:p>
          <a:p>
            <a:endParaRPr lang="en-GB" dirty="0"/>
          </a:p>
          <a:p>
            <a:endParaRPr lang="en-GB" dirty="0"/>
          </a:p>
          <a:p>
            <a:endParaRPr lang="en-US" dirty="0"/>
          </a:p>
        </p:txBody>
      </p:sp>
    </p:spTree>
    <p:extLst>
      <p:ext uri="{BB962C8B-B14F-4D97-AF65-F5344CB8AC3E}">
        <p14:creationId xmlns:p14="http://schemas.microsoft.com/office/powerpoint/2010/main" val="15402824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E786-0265-4547-9937-70279D119445}"/>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684F49DF-B6D0-DD46-8254-B2D44BAB6F04}"/>
              </a:ext>
            </a:extLst>
          </p:cNvPr>
          <p:cNvSpPr>
            <a:spLocks noGrp="1"/>
          </p:cNvSpPr>
          <p:nvPr>
            <p:ph idx="1"/>
          </p:nvPr>
        </p:nvSpPr>
        <p:spPr/>
        <p:txBody>
          <a:bodyPr>
            <a:normAutofit/>
          </a:bodyPr>
          <a:lstStyle/>
          <a:p>
            <a:r>
              <a:rPr lang="en-GB" dirty="0"/>
              <a:t>Smith, M. K. and Doyle M. E. (2002). ‘The Albemarle Report and the development of youth work in England and Wales’, </a:t>
            </a:r>
            <a:r>
              <a:rPr lang="en-GB" i="1" dirty="0"/>
              <a:t>The </a:t>
            </a:r>
            <a:r>
              <a:rPr lang="en-GB" i="1" dirty="0" err="1"/>
              <a:t>encyclopedia</a:t>
            </a:r>
            <a:r>
              <a:rPr lang="en-GB" i="1" dirty="0"/>
              <a:t> of pedagogy and informal education </a:t>
            </a:r>
            <a:r>
              <a:rPr lang="en-GB" dirty="0"/>
              <a:t>Available at : </a:t>
            </a:r>
            <a:r>
              <a:rPr lang="en-GB" u="sng" dirty="0">
                <a:hlinkClick r:id="rId2" tooltip="The Albemarle Report and the development of youth work in England and Wales"/>
              </a:rPr>
              <a:t>https://infed.org/mobi/the-albemarle-report-and-the-development-of-youth-work-in-england-and-wales/</a:t>
            </a:r>
            <a:r>
              <a:rPr lang="en-GB" u="sng" dirty="0"/>
              <a:t> [Accessed 22</a:t>
            </a:r>
            <a:r>
              <a:rPr lang="en-GB" u="sng" baseline="30000" dirty="0"/>
              <a:t>nd</a:t>
            </a:r>
            <a:r>
              <a:rPr lang="en-GB" u="sng" dirty="0"/>
              <a:t> January 2022]</a:t>
            </a:r>
          </a:p>
          <a:p>
            <a:r>
              <a:rPr lang="en-GB" dirty="0"/>
              <a:t>Youth Work in Wales Principles and Purposes (2018) Youth Work in Wales Group.</a:t>
            </a:r>
          </a:p>
        </p:txBody>
      </p:sp>
    </p:spTree>
    <p:extLst>
      <p:ext uri="{BB962C8B-B14F-4D97-AF65-F5344CB8AC3E}">
        <p14:creationId xmlns:p14="http://schemas.microsoft.com/office/powerpoint/2010/main" val="311038127"/>
      </p:ext>
    </p:extLst>
  </p:cSld>
  <p:clrMapOvr>
    <a:masterClrMapping/>
  </p:clrMapOvr>
</p:sld>
</file>

<file path=ppt/theme/theme1.xml><?xml version="1.0" encoding="utf-8"?>
<a:theme xmlns:a="http://schemas.openxmlformats.org/drawingml/2006/main" name="LeafVTI">
  <a:themeElements>
    <a:clrScheme name="AnalogousFromLightSeedLeftStep">
      <a:dk1>
        <a:srgbClr val="000000"/>
      </a:dk1>
      <a:lt1>
        <a:srgbClr val="FFFFFF"/>
      </a:lt1>
      <a:dk2>
        <a:srgbClr val="243641"/>
      </a:dk2>
      <a:lt2>
        <a:srgbClr val="E4E8E2"/>
      </a:lt2>
      <a:accent1>
        <a:srgbClr val="B495C7"/>
      </a:accent1>
      <a:accent2>
        <a:srgbClr val="8B7EBB"/>
      </a:accent2>
      <a:accent3>
        <a:srgbClr val="95A0C7"/>
      </a:accent3>
      <a:accent4>
        <a:srgbClr val="7EA4BB"/>
      </a:accent4>
      <a:accent5>
        <a:srgbClr val="81ACAA"/>
      </a:accent5>
      <a:accent6>
        <a:srgbClr val="75AE94"/>
      </a:accent6>
      <a:hlink>
        <a:srgbClr val="6A8D55"/>
      </a:hlink>
      <a:folHlink>
        <a:srgbClr val="7F7F7F"/>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docProps/app.xml><?xml version="1.0" encoding="utf-8"?>
<Properties xmlns="http://schemas.openxmlformats.org/officeDocument/2006/extended-properties" xmlns:vt="http://schemas.openxmlformats.org/officeDocument/2006/docPropsVTypes">
  <TotalTime>122</TotalTime>
  <Words>1604</Words>
  <Application>Microsoft Macintosh PowerPoint</Application>
  <PresentationFormat>Widescreen</PresentationFormat>
  <Paragraphs>80</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Avenir Next LT Pro Light</vt:lpstr>
      <vt:lpstr>Bell MT</vt:lpstr>
      <vt:lpstr>Rockwell Nova Light</vt:lpstr>
      <vt:lpstr>Wingdings</vt:lpstr>
      <vt:lpstr>LeafVTI</vt:lpstr>
      <vt:lpstr>1950 1960</vt:lpstr>
      <vt:lpstr>contents</vt:lpstr>
      <vt:lpstr>Where youth work began</vt:lpstr>
      <vt:lpstr>Where youth work began</vt:lpstr>
      <vt:lpstr>The start of youth work in wales</vt:lpstr>
      <vt:lpstr>The start of youth work</vt:lpstr>
      <vt:lpstr>The 1950s</vt:lpstr>
      <vt:lpstr>The 1950s ‘Youth Culture’</vt:lpstr>
      <vt:lpstr>1956…</vt:lpstr>
      <vt:lpstr>1958…</vt:lpstr>
      <vt:lpstr>The Albermarle Report</vt:lpstr>
      <vt:lpstr>The ALBERMARLE REPORT</vt:lpstr>
      <vt:lpstr>LINKING THE HIStorY of YouTH WORK TO TODAY’S PRATCICE AND POLCIES</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This Seminar On History Of Youth Work</dc:title>
  <dc:creator>Kitty Jones (2104431)</dc:creator>
  <cp:lastModifiedBy>Kitty Jones (2104431)</cp:lastModifiedBy>
  <cp:revision>7</cp:revision>
  <dcterms:created xsi:type="dcterms:W3CDTF">2022-01-03T20:26:44Z</dcterms:created>
  <dcterms:modified xsi:type="dcterms:W3CDTF">2022-01-26T22:27:00Z</dcterms:modified>
</cp:coreProperties>
</file>