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atalia Ciuntu" initials="NC" lastIdx="2" clrIdx="0">
    <p:extLst>
      <p:ext uri="{19B8F6BF-5375-455C-9EA6-DF929625EA0E}">
        <p15:presenceInfo xmlns:p15="http://schemas.microsoft.com/office/powerpoint/2012/main" userId="1260c2e63eb35276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28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commentAuthors" Target="commentAuthors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BE3C1-DBE1-495D-B57B-2849774B866A}" type="datetimeFigureOut">
              <a:rPr lang="en-US" dirty="0"/>
              <a:t>6/1/2023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42F4-6EEF-4EF7-8ED4-2208F0F89A08}" type="datetimeFigureOut">
              <a:rPr lang="en-US" dirty="0"/>
              <a:t>6/1/2023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78ACC-22D6-47C1-A373-4FD133E34F3C}" type="datetimeFigureOut">
              <a:rPr lang="en-US" dirty="0"/>
              <a:t>6/1/2023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A6C69-6797-4E8A-BF37-F2C3751466E9}" type="datetimeFigureOut">
              <a:rPr lang="en-US" dirty="0"/>
              <a:t>6/1/2023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014A1-A632-4878-A0D3-F52BA7563730}" type="datetimeFigureOut">
              <a:rPr lang="en-US" dirty="0"/>
              <a:t>6/1/2023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F462-093F-4566-844B-4C71F2739DA5}" type="datetimeFigureOut">
              <a:rPr lang="en-US" dirty="0"/>
              <a:t>6/1/2023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A7AC-904D-4781-85BA-7D10C17ED021}" type="datetimeFigureOut">
              <a:rPr lang="en-US" dirty="0"/>
              <a:t>6/1/2023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1444B-B92B-4E27-8C94-BB93EAF5CB18}" type="datetimeFigureOut">
              <a:rPr lang="en-US" dirty="0"/>
              <a:t>6/1/2023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EFA5E-FA76-400D-B3DC-F0BA90E6D107}" type="datetimeFigureOut">
              <a:rPr lang="en-US" dirty="0"/>
              <a:t>6/1/2023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C117F-5CCF-4837-BE5F-2B92066CAFAF}" type="datetimeFigureOut">
              <a:rPr lang="en-US" dirty="0"/>
              <a:t>6/1/2023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B90BD-B6CE-46B7-997F-7313B992CCDC}" type="datetimeFigureOut">
              <a:rPr lang="en-US" dirty="0"/>
              <a:t>6/1/2023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9D11F-B188-461D-B23F-39381795C052}" type="datetimeFigureOut">
              <a:rPr lang="en-US" dirty="0"/>
              <a:t>6/1/2023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6D8D9-55A2-4063-B0F3-121F44549695}" type="datetimeFigureOut">
              <a:rPr lang="en-US" dirty="0"/>
              <a:t>6/1/2023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4536-994D-4021-A283-9F449C0DB509}" type="datetimeFigureOut">
              <a:rPr lang="en-US" dirty="0"/>
              <a:t>6/1/2023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BBB78-C96F-47B7-AB17-D852CA960AC9}" type="datetimeFigureOut">
              <a:rPr lang="en-US" dirty="0"/>
              <a:t>6/1/2023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48C-C7C6-4055-9F49-3777875E72AE}" type="datetimeFigureOut">
              <a:rPr lang="en-US" dirty="0"/>
              <a:t>6/1/2023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6178E61D-D431-422C-9764-11DAFE33AB63}" type="datetimeFigureOut">
              <a:rPr lang="en-US" dirty="0"/>
              <a:t>6/1/2023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6E9DEC-419B-4CC5-A080-3B06BD5A8291}" type="datetimeFigureOut">
              <a:rPr lang="en-US" dirty="0"/>
              <a:t>6/1/2023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jpg"/><Relationship Id="rId7" Type="http://schemas.openxmlformats.org/officeDocument/2006/relationships/image" Target="../media/image9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8.jpg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55">
            <a:extLst>
              <a:ext uri="{FF2B5EF4-FFF2-40B4-BE49-F238E27FC236}">
                <a16:creationId xmlns:a16="http://schemas.microsoft.com/office/drawing/2014/main" id="{381B27F0-6ABC-4922-B87D-3EBBC225DE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7" name="Text Placeholder 56">
            <a:extLst>
              <a:ext uri="{FF2B5EF4-FFF2-40B4-BE49-F238E27FC236}">
                <a16:creationId xmlns:a16="http://schemas.microsoft.com/office/drawing/2014/main" id="{E2DA2C5D-B90A-4159-B775-4D8551A062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27338" y="2118360"/>
            <a:ext cx="5155802" cy="2175022"/>
          </a:xfrm>
        </p:spPr>
        <p:txBody>
          <a:bodyPr/>
          <a:lstStyle/>
          <a:p>
            <a:r>
              <a:rPr lang="de-DE"/>
              <a:t>Sonderangebot für den Monat Februar, am Valentinstag ist das Frühstück im Preis inbegriffen.</a:t>
            </a:r>
            <a:endParaRPr lang="en-GB" dirty="0"/>
          </a:p>
        </p:txBody>
      </p:sp>
      <p:pic>
        <p:nvPicPr>
          <p:cNvPr id="20" name="Content Placeholder 19">
            <a:extLst>
              <a:ext uri="{FF2B5EF4-FFF2-40B4-BE49-F238E27FC236}">
                <a16:creationId xmlns:a16="http://schemas.microsoft.com/office/drawing/2014/main" id="{95433DDE-A00C-49F3-A84D-FAB9FB261FDD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6154738" y="30403"/>
            <a:ext cx="6037262" cy="4710112"/>
          </a:xfrm>
          <a:prstGeom prst="rect">
            <a:avLst/>
          </a:prstGeom>
          <a:gradFill>
            <a:gsLst>
              <a:gs pos="0">
                <a:schemeClr val="bg2">
                  <a:tint val="96000"/>
                  <a:shade val="100000"/>
                  <a:hueMod val="270000"/>
                  <a:satMod val="200000"/>
                  <a:lumMod val="128000"/>
                </a:schemeClr>
              </a:gs>
              <a:gs pos="50000">
                <a:schemeClr val="bg2">
                  <a:shade val="100000"/>
                  <a:hueMod val="100000"/>
                  <a:satMod val="110000"/>
                  <a:lumMod val="130000"/>
                </a:schemeClr>
              </a:gs>
              <a:gs pos="100000">
                <a:schemeClr val="bg2">
                  <a:shade val="78000"/>
                  <a:hueMod val="44000"/>
                  <a:satMod val="200000"/>
                  <a:lumMod val="69000"/>
                </a:schemeClr>
              </a:gs>
            </a:gsLst>
            <a:lin ang="2520000" scaled="0"/>
          </a:gradFill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48EAC4EC-DBC5-4E4C-B016-279B65252425}"/>
              </a:ext>
            </a:extLst>
          </p:cNvPr>
          <p:cNvSpPr/>
          <p:nvPr/>
        </p:nvSpPr>
        <p:spPr>
          <a:xfrm>
            <a:off x="5003321" y="3301042"/>
            <a:ext cx="115019" cy="1955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5A2BC472-D7B7-43EB-99DC-FCE7E36D03BB}"/>
              </a:ext>
            </a:extLst>
          </p:cNvPr>
          <p:cNvSpPr/>
          <p:nvPr/>
        </p:nvSpPr>
        <p:spPr>
          <a:xfrm>
            <a:off x="8778240" y="5987144"/>
            <a:ext cx="3439886" cy="8708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0" i="0">
                <a:solidFill>
                  <a:srgbClr val="1A1A1A"/>
                </a:solidFill>
                <a:effectLst/>
                <a:latin typeface="BlinkMacSystemFont"/>
              </a:rPr>
              <a:t>Bautzner Str. 134, 01099 Dresden, Germany </a:t>
            </a:r>
            <a:endParaRPr lang="en-GB"/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60B00CD4-326F-41F3-96A3-4C01DA92E588}"/>
              </a:ext>
            </a:extLst>
          </p:cNvPr>
          <p:cNvSpPr/>
          <p:nvPr/>
        </p:nvSpPr>
        <p:spPr>
          <a:xfrm>
            <a:off x="9061553" y="4407108"/>
            <a:ext cx="3021587" cy="149294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400" dirty="0">
                <a:solidFill>
                  <a:schemeClr val="bg1"/>
                </a:solidFill>
              </a:rPr>
              <a:t>Dieses elegante Hotel liegt an der Elbe zwischen der Dresdner Altstadt und dem Stadtteil Weißer Hirsch. Es ist ein Palast im Tudor-Stil aus dem 19. Jahrhundert am oberen Ufer der Elbe</a:t>
            </a:r>
            <a:endParaRPr lang="en-GB" sz="1400" dirty="0">
              <a:solidFill>
                <a:schemeClr val="bg1"/>
              </a:solidFill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7F9B8B78-6B18-49DC-ABA4-9A48817423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79" y="93663"/>
            <a:ext cx="6037942" cy="4368799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959FE865-DD73-4D0A-9684-94519F937303}"/>
              </a:ext>
            </a:extLst>
          </p:cNvPr>
          <p:cNvSpPr txBox="1"/>
          <p:nvPr/>
        </p:nvSpPr>
        <p:spPr>
          <a:xfrm>
            <a:off x="6527826" y="94343"/>
            <a:ext cx="5555315" cy="1418293"/>
          </a:xfrm>
          <a:prstGeom prst="rect">
            <a:avLst/>
          </a:prstGeom>
          <a:noFill/>
          <a:effectLst>
            <a:outerShdw blurRad="228600" dir="5400000" algn="ctr" rotWithShape="0">
              <a:srgbClr val="000000">
                <a:alpha val="63000"/>
              </a:srgbClr>
            </a:outerShdw>
          </a:effectLst>
        </p:spPr>
        <p:txBody>
          <a:bodyPr wrap="square" lIns="0" tIns="0" rIns="0" bIns="0" anchor="t" anchorCtr="0">
            <a:normAutofit/>
            <a:scene3d>
              <a:camera prst="orthographicFront"/>
              <a:lightRig rig="threePt" dir="t"/>
            </a:scene3d>
            <a:sp3d>
              <a:bevelT w="6350"/>
            </a:sp3d>
          </a:bodyPr>
          <a:lstStyle/>
          <a:p>
            <a:pPr lvl="1" algn="ctr"/>
            <a:endParaRPr lang="en-GB" sz="2800" b="1" i="1" dirty="0">
              <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4000">
                      <a:schemeClr val="accent1">
                        <a:lumMod val="45000"/>
                        <a:lumOff val="55000"/>
                      </a:schemeClr>
                    </a:gs>
                    <a:gs pos="83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45099">
                    <a:srgbClr val="FAE0BA"/>
                  </a:gs>
                  <a:gs pos="21164">
                    <a:srgbClr val="FCEED8"/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74000">
                    <a:schemeClr val="accent1">
                      <a:lumMod val="45000"/>
                      <a:lumOff val="55000"/>
                    </a:schemeClr>
                  </a:gs>
                  <a:gs pos="83000">
                    <a:schemeClr val="accent1">
                      <a:lumMod val="45000"/>
                      <a:lumOff val="55000"/>
                    </a:schemeClr>
                  </a:gs>
                  <a:gs pos="100000">
                    <a:schemeClr val="accent1">
                      <a:lumMod val="30000"/>
                      <a:lumOff val="70000"/>
                    </a:schemeClr>
                  </a:gs>
                </a:gsLst>
                <a:lin ang="5400000" scaled="1"/>
              </a:gradFill>
              <a:effectLst>
                <a:glow rad="279400">
                  <a:schemeClr val="accent1">
                    <a:alpha val="40000"/>
                  </a:schemeClr>
                </a:glow>
                <a:reflection stA="99000" endPos="65000" dist="50800" dir="5400000" sy="-100000" algn="bl" rotWithShape="0"/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ctr"/>
            <a:r>
              <a:rPr lang="en-GB" sz="3600" b="1" i="1" dirty="0">
                <a:ln>
                  <a:gradFill>
                    <a:gsLst>
                      <a:gs pos="0">
                        <a:schemeClr val="accent1">
                          <a:lumMod val="5000"/>
                          <a:lumOff val="95000"/>
                        </a:schemeClr>
                      </a:gs>
                      <a:gs pos="74000">
                        <a:schemeClr val="accent1">
                          <a:lumMod val="45000"/>
                          <a:lumOff val="55000"/>
                        </a:schemeClr>
                      </a:gs>
                      <a:gs pos="83000">
                        <a:schemeClr val="accent1">
                          <a:lumMod val="45000"/>
                          <a:lumOff val="55000"/>
                        </a:schemeClr>
                      </a:gs>
                      <a:gs pos="100000">
                        <a:schemeClr val="accent1">
                          <a:lumMod val="30000"/>
                          <a:lumOff val="7000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45099">
                      <a:srgbClr val="FAE0BA"/>
                    </a:gs>
                    <a:gs pos="21164">
                      <a:srgbClr val="FCEED8"/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74000">
                      <a:schemeClr val="accent1">
                        <a:lumMod val="45000"/>
                        <a:lumOff val="55000"/>
                      </a:schemeClr>
                    </a:gs>
                    <a:gs pos="83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effectLst>
                  <a:glow rad="279400">
                    <a:schemeClr val="accent1">
                      <a:alpha val="40000"/>
                    </a:schemeClr>
                  </a:glow>
                  <a:reflection stA="99000" endPos="65000" dist="50800" dir="5400000" sy="-100000" algn="bl" rotWithShape="0"/>
                </a:effectLst>
                <a:latin typeface="Arial" panose="020B0604020202020204" pitchFamily="34" charset="0"/>
                <a:cs typeface="Arial" panose="020B0604020202020204" pitchFamily="34" charset="0"/>
              </a:rPr>
              <a:t>Hotel</a:t>
            </a:r>
            <a:r>
              <a:rPr lang="en-GB" sz="3600" b="1" i="0" dirty="0">
                <a:ln>
                  <a:gradFill>
                    <a:gsLst>
                      <a:gs pos="0">
                        <a:schemeClr val="accent1">
                          <a:lumMod val="5000"/>
                          <a:lumOff val="95000"/>
                        </a:schemeClr>
                      </a:gs>
                      <a:gs pos="74000">
                        <a:schemeClr val="accent1">
                          <a:lumMod val="45000"/>
                          <a:lumOff val="55000"/>
                        </a:schemeClr>
                      </a:gs>
                      <a:gs pos="83000">
                        <a:schemeClr val="accent1">
                          <a:lumMod val="45000"/>
                          <a:lumOff val="55000"/>
                        </a:schemeClr>
                      </a:gs>
                      <a:gs pos="100000">
                        <a:schemeClr val="accent1">
                          <a:lumMod val="30000"/>
                          <a:lumOff val="7000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45099">
                      <a:srgbClr val="FAE0BA"/>
                    </a:gs>
                    <a:gs pos="21164">
                      <a:srgbClr val="FCEED8"/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74000">
                      <a:schemeClr val="accent1">
                        <a:lumMod val="45000"/>
                        <a:lumOff val="55000"/>
                      </a:schemeClr>
                    </a:gs>
                    <a:gs pos="83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effectLst>
                  <a:glow rad="279400">
                    <a:schemeClr val="accent1">
                      <a:alpha val="40000"/>
                    </a:schemeClr>
                  </a:glow>
                  <a:reflection stA="99000" endPos="65000" dist="50800" dir="5400000" sy="-100000" algn="bl" rotWithShape="0"/>
                </a:effectLst>
                <a:latin typeface="Arial" panose="020B0604020202020204" pitchFamily="34" charset="0"/>
                <a:cs typeface="Arial" panose="020B0604020202020204" pitchFamily="34" charset="0"/>
              </a:rPr>
              <a:t> Schloss Eckberg</a:t>
            </a:r>
          </a:p>
        </p:txBody>
      </p:sp>
      <p:sp>
        <p:nvSpPr>
          <p:cNvPr id="45" name="Hexagon 44">
            <a:extLst>
              <a:ext uri="{FF2B5EF4-FFF2-40B4-BE49-F238E27FC236}">
                <a16:creationId xmlns:a16="http://schemas.microsoft.com/office/drawing/2014/main" id="{3D162EE4-B507-43FF-8234-FF0B5935A846}"/>
              </a:ext>
            </a:extLst>
          </p:cNvPr>
          <p:cNvSpPr/>
          <p:nvPr/>
        </p:nvSpPr>
        <p:spPr>
          <a:xfrm>
            <a:off x="2039615" y="2748009"/>
            <a:ext cx="2740543" cy="2460170"/>
          </a:xfrm>
          <a:prstGeom prst="hexagon">
            <a:avLst/>
          </a:pr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6" name="Hexagon 45">
            <a:extLst>
              <a:ext uri="{FF2B5EF4-FFF2-40B4-BE49-F238E27FC236}">
                <a16:creationId xmlns:a16="http://schemas.microsoft.com/office/drawing/2014/main" id="{142711A9-7E70-452F-A153-67438A92A1D8}"/>
              </a:ext>
            </a:extLst>
          </p:cNvPr>
          <p:cNvSpPr/>
          <p:nvPr/>
        </p:nvSpPr>
        <p:spPr>
          <a:xfrm>
            <a:off x="4325119" y="1602973"/>
            <a:ext cx="2602219" cy="2254317"/>
          </a:xfrm>
          <a:prstGeom prst="hexagon">
            <a:avLst/>
          </a:prstGeom>
          <a:blipFill dpi="0"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Hexagon 47">
            <a:extLst>
              <a:ext uri="{FF2B5EF4-FFF2-40B4-BE49-F238E27FC236}">
                <a16:creationId xmlns:a16="http://schemas.microsoft.com/office/drawing/2014/main" id="{C4A3EAAF-6652-4535-9078-63DECB79F1C4}"/>
              </a:ext>
            </a:extLst>
          </p:cNvPr>
          <p:cNvSpPr/>
          <p:nvPr/>
        </p:nvSpPr>
        <p:spPr>
          <a:xfrm>
            <a:off x="-33610" y="4303486"/>
            <a:ext cx="2672442" cy="2460170"/>
          </a:xfrm>
          <a:prstGeom prst="hexagon">
            <a:avLst/>
          </a:prstGeom>
          <a:blipFill dpi="0"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99D511CC-0421-405D-93FC-BBE573920F63}"/>
              </a:ext>
            </a:extLst>
          </p:cNvPr>
          <p:cNvSpPr txBox="1"/>
          <p:nvPr/>
        </p:nvSpPr>
        <p:spPr>
          <a:xfrm>
            <a:off x="7090820" y="2278062"/>
            <a:ext cx="4705228" cy="12875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dirty="0" err="1">
                <a:highlight>
                  <a:srgbClr val="008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Sonderangebot</a:t>
            </a:r>
            <a:r>
              <a:rPr lang="en-GB" dirty="0">
                <a:highlight>
                  <a:srgbClr val="008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highlight>
                  <a:srgbClr val="008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für</a:t>
            </a:r>
            <a:r>
              <a:rPr lang="en-GB" dirty="0">
                <a:highlight>
                  <a:srgbClr val="008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den Monat </a:t>
            </a:r>
            <a:r>
              <a:rPr lang="en-GB" dirty="0" err="1">
                <a:highlight>
                  <a:srgbClr val="008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Februar</a:t>
            </a:r>
            <a:r>
              <a:rPr lang="en-GB" dirty="0">
                <a:highlight>
                  <a:srgbClr val="008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, am </a:t>
            </a:r>
            <a:r>
              <a:rPr lang="en-GB" dirty="0" err="1">
                <a:highlight>
                  <a:srgbClr val="008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Valentinstag</a:t>
            </a:r>
            <a:r>
              <a:rPr lang="en-GB" dirty="0">
                <a:highlight>
                  <a:srgbClr val="008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highlight>
                  <a:srgbClr val="008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ist</a:t>
            </a:r>
            <a:r>
              <a:rPr lang="en-GB" dirty="0">
                <a:highlight>
                  <a:srgbClr val="008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das </a:t>
            </a:r>
            <a:r>
              <a:rPr lang="en-GB" dirty="0" err="1">
                <a:highlight>
                  <a:srgbClr val="008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Frühstück</a:t>
            </a:r>
            <a:r>
              <a:rPr lang="en-GB" dirty="0">
                <a:highlight>
                  <a:srgbClr val="008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highlight>
                  <a:srgbClr val="008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im</a:t>
            </a:r>
            <a:r>
              <a:rPr lang="en-GB" dirty="0">
                <a:highlight>
                  <a:srgbClr val="008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highlight>
                  <a:srgbClr val="008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Preis</a:t>
            </a:r>
            <a:r>
              <a:rPr lang="en-GB" dirty="0">
                <a:highlight>
                  <a:srgbClr val="008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highlight>
                  <a:srgbClr val="008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inbegriffen</a:t>
            </a:r>
            <a:r>
              <a:rPr lang="en-GB" dirty="0">
                <a:highlight>
                  <a:srgbClr val="008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60" name="Oval 59">
            <a:extLst>
              <a:ext uri="{FF2B5EF4-FFF2-40B4-BE49-F238E27FC236}">
                <a16:creationId xmlns:a16="http://schemas.microsoft.com/office/drawing/2014/main" id="{7A5244D2-44D4-4614-8984-4AA1B081062B}"/>
              </a:ext>
            </a:extLst>
          </p:cNvPr>
          <p:cNvSpPr/>
          <p:nvPr/>
        </p:nvSpPr>
        <p:spPr>
          <a:xfrm>
            <a:off x="3265573" y="4384516"/>
            <a:ext cx="5660853" cy="263772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dirty="0"/>
              <a:t>Am Valentinstag haben wir ein besonderes Angebot: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de-DE" dirty="0"/>
              <a:t>Wettbewerbe und Lotterie für </a:t>
            </a:r>
            <a:r>
              <a:rPr lang="de-DE" dirty="0">
                <a:solidFill>
                  <a:schemeClr val="tx1"/>
                </a:solidFill>
              </a:rPr>
              <a:t>Verliebte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de-DE" dirty="0"/>
              <a:t>Franzbrötchen, Pharisäer mit 50 % Rabatt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de-DE" dirty="0"/>
              <a:t>Besuchen Sie die Elbe mit dem Boot</a:t>
            </a:r>
            <a:endParaRPr lang="en-GB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A1FDACC-58D8-41A1-B897-14B3A4B24479}"/>
              </a:ext>
            </a:extLst>
          </p:cNvPr>
          <p:cNvSpPr/>
          <p:nvPr/>
        </p:nvSpPr>
        <p:spPr>
          <a:xfrm>
            <a:off x="7062159" y="3703609"/>
            <a:ext cx="4876800" cy="58526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tx1"/>
                </a:solidFill>
                <a:highlight>
                  <a:srgbClr val="008000"/>
                </a:highlight>
              </a:rPr>
              <a:t>Klassische</a:t>
            </a:r>
            <a:r>
              <a:rPr lang="en-GB" dirty="0">
                <a:solidFill>
                  <a:schemeClr val="tx1"/>
                </a:solidFill>
                <a:highlight>
                  <a:srgbClr val="008000"/>
                </a:highlight>
              </a:rPr>
              <a:t> </a:t>
            </a:r>
            <a:r>
              <a:rPr lang="en-GB" dirty="0" err="1">
                <a:solidFill>
                  <a:schemeClr val="tx1"/>
                </a:solidFill>
                <a:highlight>
                  <a:srgbClr val="008000"/>
                </a:highlight>
              </a:rPr>
              <a:t>Musik</a:t>
            </a:r>
            <a:endParaRPr lang="en-GB" dirty="0">
              <a:solidFill>
                <a:schemeClr val="tx1"/>
              </a:solidFill>
              <a:highlight>
                <a:srgbClr val="008000"/>
              </a:highlight>
            </a:endParaRPr>
          </a:p>
        </p:txBody>
      </p:sp>
      <p:pic>
        <p:nvPicPr>
          <p:cNvPr id="18" name="Graphic 17" descr="Treble clef with solid fill">
            <a:extLst>
              <a:ext uri="{FF2B5EF4-FFF2-40B4-BE49-F238E27FC236}">
                <a16:creationId xmlns:a16="http://schemas.microsoft.com/office/drawing/2014/main" id="{B7EE6FF7-0612-40F4-BCBE-20109A90849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285600" y="3787663"/>
            <a:ext cx="573491" cy="573491"/>
          </a:xfrm>
          <a:prstGeom prst="rect">
            <a:avLst/>
          </a:prstGeom>
        </p:spPr>
      </p:pic>
      <p:pic>
        <p:nvPicPr>
          <p:cNvPr id="19" name="Graphic 18" descr="Treble clef with solid fill">
            <a:extLst>
              <a:ext uri="{FF2B5EF4-FFF2-40B4-BE49-F238E27FC236}">
                <a16:creationId xmlns:a16="http://schemas.microsoft.com/office/drawing/2014/main" id="{59A0B3B4-6198-4832-A2F4-CD453537313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168485" y="3787662"/>
            <a:ext cx="573491" cy="573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7678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208</TotalTime>
  <Words>104</Words>
  <Application>Microsoft Office PowerPoint</Application>
  <PresentationFormat>Widescreen</PresentationFormat>
  <Paragraphs>11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BlinkMacSystemFont</vt:lpstr>
      <vt:lpstr>Trebuchet MS</vt:lpstr>
      <vt:lpstr>Berlin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EVENT ADVERTISMENT</dc:title>
  <dc:creator>Natalia Ciuntu</dc:creator>
  <cp:lastModifiedBy>Natalia Ciuntu</cp:lastModifiedBy>
  <cp:revision>18</cp:revision>
  <dcterms:created xsi:type="dcterms:W3CDTF">2023-05-27T20:13:04Z</dcterms:created>
  <dcterms:modified xsi:type="dcterms:W3CDTF">2023-06-01T14:19:33Z</dcterms:modified>
</cp:coreProperties>
</file>