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73" r:id="rId1"/>
  </p:sldMasterIdLst>
  <p:notesMasterIdLst>
    <p:notesMasterId r:id="rId9"/>
  </p:notesMasterIdLst>
  <p:sldIdLst>
    <p:sldId id="257" r:id="rId2"/>
    <p:sldId id="259" r:id="rId3"/>
    <p:sldId id="260" r:id="rId4"/>
    <p:sldId id="265" r:id="rId5"/>
    <p:sldId id="262" r:id="rId6"/>
    <p:sldId id="263" r:id="rId7"/>
    <p:sldId id="264"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5" d="100"/>
          <a:sy n="85" d="100"/>
        </p:scale>
        <p:origin x="590" y="62"/>
      </p:cViewPr>
      <p:guideLst/>
    </p:cSldViewPr>
  </p:slideViewPr>
  <p:notesTextViewPr>
    <p:cViewPr>
      <p:scale>
        <a:sx n="1" d="1"/>
        <a:sy n="1" d="1"/>
      </p:scale>
      <p:origin x="0" y="0"/>
    </p:cViewPr>
  </p:notesTextViewPr>
  <p:notesViewPr>
    <p:cSldViewPr snapToGrid="0">
      <p:cViewPr varScale="1">
        <p:scale>
          <a:sx n="65" d="100"/>
          <a:sy n="65" d="100"/>
        </p:scale>
        <p:origin x="3154" y="3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heodore Manzambi" userId="0b6d02b81bc0c4bf" providerId="LiveId" clId="{B86D1E16-2084-4687-BB1C-771D8D747205}"/>
    <pc:docChg chg="undo custSel addSld delSld modSld">
      <pc:chgData name="Theodore Manzambi" userId="0b6d02b81bc0c4bf" providerId="LiveId" clId="{B86D1E16-2084-4687-BB1C-771D8D747205}" dt="2023-02-26T23:52:05.395" v="4090" actId="20577"/>
      <pc:docMkLst>
        <pc:docMk/>
      </pc:docMkLst>
      <pc:sldChg chg="modSp mod">
        <pc:chgData name="Theodore Manzambi" userId="0b6d02b81bc0c4bf" providerId="LiveId" clId="{B86D1E16-2084-4687-BB1C-771D8D747205}" dt="2023-02-26T20:11:00.811" v="581" actId="20577"/>
        <pc:sldMkLst>
          <pc:docMk/>
          <pc:sldMk cId="1260907707" sldId="257"/>
        </pc:sldMkLst>
        <pc:spChg chg="mod">
          <ac:chgData name="Theodore Manzambi" userId="0b6d02b81bc0c4bf" providerId="LiveId" clId="{B86D1E16-2084-4687-BB1C-771D8D747205}" dt="2023-02-26T20:11:00.811" v="581" actId="20577"/>
          <ac:spMkLst>
            <pc:docMk/>
            <pc:sldMk cId="1260907707" sldId="257"/>
            <ac:spMk id="3" creationId="{34544740-20B0-8BF3-59E6-84EDA91C3D79}"/>
          </ac:spMkLst>
        </pc:spChg>
      </pc:sldChg>
      <pc:sldChg chg="modSp mod">
        <pc:chgData name="Theodore Manzambi" userId="0b6d02b81bc0c4bf" providerId="LiveId" clId="{B86D1E16-2084-4687-BB1C-771D8D747205}" dt="2023-02-25T23:50:14.625" v="0" actId="2711"/>
        <pc:sldMkLst>
          <pc:docMk/>
          <pc:sldMk cId="2118263877" sldId="259"/>
        </pc:sldMkLst>
        <pc:spChg chg="mod">
          <ac:chgData name="Theodore Manzambi" userId="0b6d02b81bc0c4bf" providerId="LiveId" clId="{B86D1E16-2084-4687-BB1C-771D8D747205}" dt="2023-02-25T23:50:14.625" v="0" actId="2711"/>
          <ac:spMkLst>
            <pc:docMk/>
            <pc:sldMk cId="2118263877" sldId="259"/>
            <ac:spMk id="3" creationId="{C83C5DB3-7292-65A4-E4AC-20ACD9182781}"/>
          </ac:spMkLst>
        </pc:spChg>
      </pc:sldChg>
      <pc:sldChg chg="modSp mod">
        <pc:chgData name="Theodore Manzambi" userId="0b6d02b81bc0c4bf" providerId="LiveId" clId="{B86D1E16-2084-4687-BB1C-771D8D747205}" dt="2023-02-26T23:47:50.332" v="4008" actId="14100"/>
        <pc:sldMkLst>
          <pc:docMk/>
          <pc:sldMk cId="724619317" sldId="260"/>
        </pc:sldMkLst>
        <pc:spChg chg="mod">
          <ac:chgData name="Theodore Manzambi" userId="0b6d02b81bc0c4bf" providerId="LiveId" clId="{B86D1E16-2084-4687-BB1C-771D8D747205}" dt="2023-02-26T23:47:50.332" v="4008" actId="14100"/>
          <ac:spMkLst>
            <pc:docMk/>
            <pc:sldMk cId="724619317" sldId="260"/>
            <ac:spMk id="3" creationId="{91590C9A-9FFB-762E-98DA-8E126204BC89}"/>
          </ac:spMkLst>
        </pc:spChg>
        <pc:spChg chg="mod">
          <ac:chgData name="Theodore Manzambi" userId="0b6d02b81bc0c4bf" providerId="LiveId" clId="{B86D1E16-2084-4687-BB1C-771D8D747205}" dt="2023-02-26T20:48:14.107" v="800" actId="1036"/>
          <ac:spMkLst>
            <pc:docMk/>
            <pc:sldMk cId="724619317" sldId="260"/>
            <ac:spMk id="4" creationId="{221DCEAF-65F1-DE5B-A427-492D8AFD8EEC}"/>
          </ac:spMkLst>
        </pc:spChg>
        <pc:spChg chg="mod">
          <ac:chgData name="Theodore Manzambi" userId="0b6d02b81bc0c4bf" providerId="LiveId" clId="{B86D1E16-2084-4687-BB1C-771D8D747205}" dt="2023-02-26T23:47:33.379" v="4007" actId="20577"/>
          <ac:spMkLst>
            <pc:docMk/>
            <pc:sldMk cId="724619317" sldId="260"/>
            <ac:spMk id="6" creationId="{8B552DFB-45E0-6BCC-7E8E-2125026519BE}"/>
          </ac:spMkLst>
        </pc:spChg>
        <pc:spChg chg="mod">
          <ac:chgData name="Theodore Manzambi" userId="0b6d02b81bc0c4bf" providerId="LiveId" clId="{B86D1E16-2084-4687-BB1C-771D8D747205}" dt="2023-02-26T20:19:28.292" v="582" actId="207"/>
          <ac:spMkLst>
            <pc:docMk/>
            <pc:sldMk cId="724619317" sldId="260"/>
            <ac:spMk id="11" creationId="{34509C34-5FC6-0B6F-8C30-B86BBC0E0E90}"/>
          </ac:spMkLst>
        </pc:spChg>
        <pc:spChg chg="mod">
          <ac:chgData name="Theodore Manzambi" userId="0b6d02b81bc0c4bf" providerId="LiveId" clId="{B86D1E16-2084-4687-BB1C-771D8D747205}" dt="2023-02-26T20:19:38.884" v="583" actId="207"/>
          <ac:spMkLst>
            <pc:docMk/>
            <pc:sldMk cId="724619317" sldId="260"/>
            <ac:spMk id="12" creationId="{45A62660-AF7A-4871-73DD-64E5FD8D8EFC}"/>
          </ac:spMkLst>
        </pc:spChg>
        <pc:spChg chg="mod">
          <ac:chgData name="Theodore Manzambi" userId="0b6d02b81bc0c4bf" providerId="LiveId" clId="{B86D1E16-2084-4687-BB1C-771D8D747205}" dt="2023-02-26T20:19:45.986" v="584" actId="207"/>
          <ac:spMkLst>
            <pc:docMk/>
            <pc:sldMk cId="724619317" sldId="260"/>
            <ac:spMk id="13" creationId="{2DAF6BC1-374C-5CD6-C726-066CD153C479}"/>
          </ac:spMkLst>
        </pc:spChg>
        <pc:spChg chg="mod">
          <ac:chgData name="Theodore Manzambi" userId="0b6d02b81bc0c4bf" providerId="LiveId" clId="{B86D1E16-2084-4687-BB1C-771D8D747205}" dt="2023-02-26T20:19:53.536" v="585" actId="207"/>
          <ac:spMkLst>
            <pc:docMk/>
            <pc:sldMk cId="724619317" sldId="260"/>
            <ac:spMk id="14" creationId="{0D915AE5-EFA3-8017-33D7-1320BCE6F9D0}"/>
          </ac:spMkLst>
        </pc:spChg>
        <pc:spChg chg="mod">
          <ac:chgData name="Theodore Manzambi" userId="0b6d02b81bc0c4bf" providerId="LiveId" clId="{B86D1E16-2084-4687-BB1C-771D8D747205}" dt="2023-02-26T20:20:24.582" v="586" actId="207"/>
          <ac:spMkLst>
            <pc:docMk/>
            <pc:sldMk cId="724619317" sldId="260"/>
            <ac:spMk id="15" creationId="{75EE2A0B-D32C-04CE-CEE1-24FB83222732}"/>
          </ac:spMkLst>
        </pc:spChg>
      </pc:sldChg>
      <pc:sldChg chg="addSp delSp modSp del mod">
        <pc:chgData name="Theodore Manzambi" userId="0b6d02b81bc0c4bf" providerId="LiveId" clId="{B86D1E16-2084-4687-BB1C-771D8D747205}" dt="2023-02-26T21:00:39.378" v="1413" actId="2696"/>
        <pc:sldMkLst>
          <pc:docMk/>
          <pc:sldMk cId="1569701466" sldId="261"/>
        </pc:sldMkLst>
        <pc:spChg chg="mod">
          <ac:chgData name="Theodore Manzambi" userId="0b6d02b81bc0c4bf" providerId="LiveId" clId="{B86D1E16-2084-4687-BB1C-771D8D747205}" dt="2023-02-26T20:22:23.285" v="667" actId="20577"/>
          <ac:spMkLst>
            <pc:docMk/>
            <pc:sldMk cId="1569701466" sldId="261"/>
            <ac:spMk id="2" creationId="{48C17B29-A652-395E-4C7A-3E9C4467725C}"/>
          </ac:spMkLst>
        </pc:spChg>
        <pc:spChg chg="mod">
          <ac:chgData name="Theodore Manzambi" userId="0b6d02b81bc0c4bf" providerId="LiveId" clId="{B86D1E16-2084-4687-BB1C-771D8D747205}" dt="2023-02-26T20:22:33.490" v="669" actId="6549"/>
          <ac:spMkLst>
            <pc:docMk/>
            <pc:sldMk cId="1569701466" sldId="261"/>
            <ac:spMk id="3" creationId="{70D47579-230F-DF88-D89D-FEE1A4C8A574}"/>
          </ac:spMkLst>
        </pc:spChg>
        <pc:spChg chg="mod">
          <ac:chgData name="Theodore Manzambi" userId="0b6d02b81bc0c4bf" providerId="LiveId" clId="{B86D1E16-2084-4687-BB1C-771D8D747205}" dt="2023-02-26T20:22:47.513" v="673" actId="14100"/>
          <ac:spMkLst>
            <pc:docMk/>
            <pc:sldMk cId="1569701466" sldId="261"/>
            <ac:spMk id="4" creationId="{9736FF3B-BFB6-012A-6591-923BA772B1D3}"/>
          </ac:spMkLst>
        </pc:spChg>
        <pc:spChg chg="add del mod">
          <ac:chgData name="Theodore Manzambi" userId="0b6d02b81bc0c4bf" providerId="LiveId" clId="{B86D1E16-2084-4687-BB1C-771D8D747205}" dt="2023-02-26T20:22:51.646" v="674" actId="14100"/>
          <ac:spMkLst>
            <pc:docMk/>
            <pc:sldMk cId="1569701466" sldId="261"/>
            <ac:spMk id="6" creationId="{12B7100D-78D8-998F-9FB4-9CFE7D5CFCCE}"/>
          </ac:spMkLst>
        </pc:spChg>
        <pc:graphicFrameChg chg="add del mod ord modGraphic">
          <ac:chgData name="Theodore Manzambi" userId="0b6d02b81bc0c4bf" providerId="LiveId" clId="{B86D1E16-2084-4687-BB1C-771D8D747205}" dt="2023-02-26T17:39:51.584" v="4" actId="3680"/>
          <ac:graphicFrameMkLst>
            <pc:docMk/>
            <pc:sldMk cId="1569701466" sldId="261"/>
            <ac:graphicFrameMk id="7" creationId="{45249EA5-7943-1483-45F8-B323A88E9B05}"/>
          </ac:graphicFrameMkLst>
        </pc:graphicFrameChg>
      </pc:sldChg>
      <pc:sldChg chg="modSp del mod">
        <pc:chgData name="Theodore Manzambi" userId="0b6d02b81bc0c4bf" providerId="LiveId" clId="{B86D1E16-2084-4687-BB1C-771D8D747205}" dt="2023-02-26T21:00:47.446" v="1414" actId="2696"/>
        <pc:sldMkLst>
          <pc:docMk/>
          <pc:sldMk cId="362964966" sldId="262"/>
        </pc:sldMkLst>
        <pc:spChg chg="mod">
          <ac:chgData name="Theodore Manzambi" userId="0b6d02b81bc0c4bf" providerId="LiveId" clId="{B86D1E16-2084-4687-BB1C-771D8D747205}" dt="2023-02-26T20:58:19.590" v="1412" actId="20577"/>
          <ac:spMkLst>
            <pc:docMk/>
            <pc:sldMk cId="362964966" sldId="262"/>
            <ac:spMk id="3" creationId="{C72EB729-5C9D-17AC-9399-237BC6B4CD70}"/>
          </ac:spMkLst>
        </pc:spChg>
      </pc:sldChg>
      <pc:sldChg chg="modSp add mod">
        <pc:chgData name="Theodore Manzambi" userId="0b6d02b81bc0c4bf" providerId="LiveId" clId="{B86D1E16-2084-4687-BB1C-771D8D747205}" dt="2023-02-26T23:08:43.836" v="3964" actId="123"/>
        <pc:sldMkLst>
          <pc:docMk/>
          <pc:sldMk cId="375047515" sldId="262"/>
        </pc:sldMkLst>
        <pc:spChg chg="mod">
          <ac:chgData name="Theodore Manzambi" userId="0b6d02b81bc0c4bf" providerId="LiveId" clId="{B86D1E16-2084-4687-BB1C-771D8D747205}" dt="2023-02-26T23:08:43.836" v="3964" actId="123"/>
          <ac:spMkLst>
            <pc:docMk/>
            <pc:sldMk cId="375047515" sldId="262"/>
            <ac:spMk id="3" creationId="{C72EB729-5C9D-17AC-9399-237BC6B4CD70}"/>
          </ac:spMkLst>
        </pc:spChg>
      </pc:sldChg>
      <pc:sldChg chg="modSp mod">
        <pc:chgData name="Theodore Manzambi" userId="0b6d02b81bc0c4bf" providerId="LiveId" clId="{B86D1E16-2084-4687-BB1C-771D8D747205}" dt="2023-02-26T23:02:37.936" v="3496" actId="27636"/>
        <pc:sldMkLst>
          <pc:docMk/>
          <pc:sldMk cId="2607785784" sldId="263"/>
        </pc:sldMkLst>
        <pc:spChg chg="mod">
          <ac:chgData name="Theodore Manzambi" userId="0b6d02b81bc0c4bf" providerId="LiveId" clId="{B86D1E16-2084-4687-BB1C-771D8D747205}" dt="2023-02-26T19:38:20.155" v="448" actId="14100"/>
          <ac:spMkLst>
            <pc:docMk/>
            <pc:sldMk cId="2607785784" sldId="263"/>
            <ac:spMk id="2" creationId="{FD948BF3-92A0-591A-2CE3-FC34FD150508}"/>
          </ac:spMkLst>
        </pc:spChg>
        <pc:spChg chg="mod">
          <ac:chgData name="Theodore Manzambi" userId="0b6d02b81bc0c4bf" providerId="LiveId" clId="{B86D1E16-2084-4687-BB1C-771D8D747205}" dt="2023-02-26T23:02:37.936" v="3496" actId="27636"/>
          <ac:spMkLst>
            <pc:docMk/>
            <pc:sldMk cId="2607785784" sldId="263"/>
            <ac:spMk id="3" creationId="{4DA04BB9-298A-AF30-2CCB-CA8EC4932CAA}"/>
          </ac:spMkLst>
        </pc:spChg>
      </pc:sldChg>
      <pc:sldChg chg="modSp add mod">
        <pc:chgData name="Theodore Manzambi" userId="0b6d02b81bc0c4bf" providerId="LiveId" clId="{B86D1E16-2084-4687-BB1C-771D8D747205}" dt="2023-02-26T23:52:05.395" v="4090" actId="20577"/>
        <pc:sldMkLst>
          <pc:docMk/>
          <pc:sldMk cId="847329931" sldId="265"/>
        </pc:sldMkLst>
        <pc:spChg chg="mod">
          <ac:chgData name="Theodore Manzambi" userId="0b6d02b81bc0c4bf" providerId="LiveId" clId="{B86D1E16-2084-4687-BB1C-771D8D747205}" dt="2023-02-26T22:02:25.900" v="1863" actId="20577"/>
          <ac:spMkLst>
            <pc:docMk/>
            <pc:sldMk cId="847329931" sldId="265"/>
            <ac:spMk id="2" creationId="{190654DA-9E29-1167-6BD8-FAC73DEFB2C1}"/>
          </ac:spMkLst>
        </pc:spChg>
        <pc:spChg chg="mod">
          <ac:chgData name="Theodore Manzambi" userId="0b6d02b81bc0c4bf" providerId="LiveId" clId="{B86D1E16-2084-4687-BB1C-771D8D747205}" dt="2023-02-26T23:52:05.395" v="4090" actId="20577"/>
          <ac:spMkLst>
            <pc:docMk/>
            <pc:sldMk cId="847329931" sldId="265"/>
            <ac:spMk id="3" creationId="{C72EB729-5C9D-17AC-9399-237BC6B4CD70}"/>
          </ac:spMkLst>
        </pc:spChg>
      </pc:sldChg>
      <pc:sldChg chg="addSp modSp new del mod">
        <pc:chgData name="Theodore Manzambi" userId="0b6d02b81bc0c4bf" providerId="LiveId" clId="{B86D1E16-2084-4687-BB1C-771D8D747205}" dt="2023-02-26T20:24:56.857" v="736" actId="2696"/>
        <pc:sldMkLst>
          <pc:docMk/>
          <pc:sldMk cId="856299507" sldId="265"/>
        </pc:sldMkLst>
        <pc:spChg chg="mod">
          <ac:chgData name="Theodore Manzambi" userId="0b6d02b81bc0c4bf" providerId="LiveId" clId="{B86D1E16-2084-4687-BB1C-771D8D747205}" dt="2023-02-26T20:23:29.475" v="708" actId="122"/>
          <ac:spMkLst>
            <pc:docMk/>
            <pc:sldMk cId="856299507" sldId="265"/>
            <ac:spMk id="2" creationId="{4AEE27B6-DF05-7A73-AE4A-69F1981F8A87}"/>
          </ac:spMkLst>
        </pc:spChg>
        <pc:spChg chg="add mod">
          <ac:chgData name="Theodore Manzambi" userId="0b6d02b81bc0c4bf" providerId="LiveId" clId="{B86D1E16-2084-4687-BB1C-771D8D747205}" dt="2023-02-26T20:24:47.985" v="735" actId="20577"/>
          <ac:spMkLst>
            <pc:docMk/>
            <pc:sldMk cId="856299507" sldId="265"/>
            <ac:spMk id="3" creationId="{0237D3BB-BDF1-5E31-8261-5609AE228D98}"/>
          </ac:spMkLst>
        </pc:spChg>
      </pc:sldChg>
      <pc:sldChg chg="new del">
        <pc:chgData name="Theodore Manzambi" userId="0b6d02b81bc0c4bf" providerId="LiveId" clId="{B86D1E16-2084-4687-BB1C-771D8D747205}" dt="2023-02-26T20:25:18.584" v="738" actId="2696"/>
        <pc:sldMkLst>
          <pc:docMk/>
          <pc:sldMk cId="3424042026" sldId="26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F66237-CE6F-439C-98B3-20A35A3D34BF}" type="datetimeFigureOut">
              <a:rPr lang="en-GB" smtClean="0"/>
              <a:t>26/02/2023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0B0181-08A7-46FB-9BA2-B89F32367318}" type="slidenum">
              <a:rPr lang="en-GB" smtClean="0"/>
              <a:t>‹#›</a:t>
            </a:fld>
            <a:endParaRPr lang="en-GB"/>
          </a:p>
        </p:txBody>
      </p:sp>
    </p:spTree>
    <p:extLst>
      <p:ext uri="{BB962C8B-B14F-4D97-AF65-F5344CB8AC3E}">
        <p14:creationId xmlns:p14="http://schemas.microsoft.com/office/powerpoint/2010/main" val="3802655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4AF07C7B-F09C-48D1-B3E7-15CD259312CA}" type="datetimeFigureOut">
              <a:rPr lang="en-GB" smtClean="0"/>
              <a:t>26/02/2023</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F918BFC3-E6EC-4A7E-8369-1C247C601218}" type="slidenum">
              <a:rPr lang="en-GB" smtClean="0"/>
              <a:t>‹#›</a:t>
            </a:fld>
            <a:endParaRPr lang="en-GB"/>
          </a:p>
        </p:txBody>
      </p:sp>
    </p:spTree>
    <p:extLst>
      <p:ext uri="{BB962C8B-B14F-4D97-AF65-F5344CB8AC3E}">
        <p14:creationId xmlns:p14="http://schemas.microsoft.com/office/powerpoint/2010/main" val="17334526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F07C7B-F09C-48D1-B3E7-15CD259312CA}" type="datetimeFigureOut">
              <a:rPr lang="en-GB" smtClean="0"/>
              <a:t>26/02/2023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18BFC3-E6EC-4A7E-8369-1C247C601218}" type="slidenum">
              <a:rPr lang="en-GB" smtClean="0"/>
              <a:t>‹#›</a:t>
            </a:fld>
            <a:endParaRPr lang="en-GB"/>
          </a:p>
        </p:txBody>
      </p:sp>
    </p:spTree>
    <p:extLst>
      <p:ext uri="{BB962C8B-B14F-4D97-AF65-F5344CB8AC3E}">
        <p14:creationId xmlns:p14="http://schemas.microsoft.com/office/powerpoint/2010/main" val="19441093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F07C7B-F09C-48D1-B3E7-15CD259312CA}" type="datetimeFigureOut">
              <a:rPr lang="en-GB" smtClean="0"/>
              <a:t>26/02/2023</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918BFC3-E6EC-4A7E-8369-1C247C601218}" type="slidenum">
              <a:rPr lang="en-GB" smtClean="0"/>
              <a:t>‹#›</a:t>
            </a:fld>
            <a:endParaRPr lang="en-GB"/>
          </a:p>
        </p:txBody>
      </p:sp>
    </p:spTree>
    <p:extLst>
      <p:ext uri="{BB962C8B-B14F-4D97-AF65-F5344CB8AC3E}">
        <p14:creationId xmlns:p14="http://schemas.microsoft.com/office/powerpoint/2010/main" val="27697832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AF07C7B-F09C-48D1-B3E7-15CD259312CA}" type="datetimeFigureOut">
              <a:rPr lang="en-GB" smtClean="0"/>
              <a:t>26/02/2023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18BFC3-E6EC-4A7E-8369-1C247C601218}" type="slidenum">
              <a:rPr lang="en-GB" smtClean="0"/>
              <a:t>‹#›</a:t>
            </a:fld>
            <a:endParaRPr lang="en-GB"/>
          </a:p>
        </p:txBody>
      </p:sp>
    </p:spTree>
    <p:extLst>
      <p:ext uri="{BB962C8B-B14F-4D97-AF65-F5344CB8AC3E}">
        <p14:creationId xmlns:p14="http://schemas.microsoft.com/office/powerpoint/2010/main" val="118633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AF07C7B-F09C-48D1-B3E7-15CD259312CA}" type="datetimeFigureOut">
              <a:rPr lang="en-GB" smtClean="0"/>
              <a:t>26/02/2023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918BFC3-E6EC-4A7E-8369-1C247C601218}" type="slidenum">
              <a:rPr lang="en-GB" smtClean="0"/>
              <a:t>‹#›</a:t>
            </a:fld>
            <a:endParaRPr lang="en-GB"/>
          </a:p>
        </p:txBody>
      </p:sp>
    </p:spTree>
    <p:extLst>
      <p:ext uri="{BB962C8B-B14F-4D97-AF65-F5344CB8AC3E}">
        <p14:creationId xmlns:p14="http://schemas.microsoft.com/office/powerpoint/2010/main" val="39555502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AF07C7B-F09C-48D1-B3E7-15CD259312CA}" type="datetimeFigureOut">
              <a:rPr lang="en-GB" smtClean="0"/>
              <a:t>26/02/2023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918BFC3-E6EC-4A7E-8369-1C247C601218}" type="slidenum">
              <a:rPr lang="en-GB" smtClean="0"/>
              <a:t>‹#›</a:t>
            </a:fld>
            <a:endParaRPr lang="en-GB"/>
          </a:p>
        </p:txBody>
      </p:sp>
    </p:spTree>
    <p:extLst>
      <p:ext uri="{BB962C8B-B14F-4D97-AF65-F5344CB8AC3E}">
        <p14:creationId xmlns:p14="http://schemas.microsoft.com/office/powerpoint/2010/main" val="2158351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F07C7B-F09C-48D1-B3E7-15CD259312CA}" type="datetimeFigureOut">
              <a:rPr lang="en-GB" smtClean="0"/>
              <a:t>26/02/2023</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F918BFC3-E6EC-4A7E-8369-1C247C601218}" type="slidenum">
              <a:rPr lang="en-GB" smtClean="0"/>
              <a:t>‹#›</a:t>
            </a:fld>
            <a:endParaRPr lang="en-GB"/>
          </a:p>
        </p:txBody>
      </p:sp>
    </p:spTree>
    <p:extLst>
      <p:ext uri="{BB962C8B-B14F-4D97-AF65-F5344CB8AC3E}">
        <p14:creationId xmlns:p14="http://schemas.microsoft.com/office/powerpoint/2010/main" val="28799869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F07C7B-F09C-48D1-B3E7-15CD259312CA}" type="datetimeFigureOut">
              <a:rPr lang="en-GB" smtClean="0"/>
              <a:t>26/02/2023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918BFC3-E6EC-4A7E-8369-1C247C601218}" type="slidenum">
              <a:rPr lang="en-GB" smtClean="0"/>
              <a:t>‹#›</a:t>
            </a:fld>
            <a:endParaRPr lang="en-GB"/>
          </a:p>
        </p:txBody>
      </p:sp>
    </p:spTree>
    <p:extLst>
      <p:ext uri="{BB962C8B-B14F-4D97-AF65-F5344CB8AC3E}">
        <p14:creationId xmlns:p14="http://schemas.microsoft.com/office/powerpoint/2010/main" val="1468430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F07C7B-F09C-48D1-B3E7-15CD259312CA}" type="datetimeFigureOut">
              <a:rPr lang="en-GB" smtClean="0"/>
              <a:t>26/02/2023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918BFC3-E6EC-4A7E-8369-1C247C601218}" type="slidenum">
              <a:rPr lang="en-GB" smtClean="0"/>
              <a:t>‹#›</a:t>
            </a:fld>
            <a:endParaRPr lang="en-GB"/>
          </a:p>
        </p:txBody>
      </p:sp>
    </p:spTree>
    <p:extLst>
      <p:ext uri="{BB962C8B-B14F-4D97-AF65-F5344CB8AC3E}">
        <p14:creationId xmlns:p14="http://schemas.microsoft.com/office/powerpoint/2010/main" val="27229535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AF07C7B-F09C-48D1-B3E7-15CD259312CA}" type="datetimeFigureOut">
              <a:rPr lang="en-GB" smtClean="0"/>
              <a:t>26/02/2023</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918BFC3-E6EC-4A7E-8369-1C247C601218}" type="slidenum">
              <a:rPr lang="en-GB" smtClean="0"/>
              <a:t>‹#›</a:t>
            </a:fld>
            <a:endParaRPr lang="en-GB"/>
          </a:p>
        </p:txBody>
      </p:sp>
    </p:spTree>
    <p:extLst>
      <p:ext uri="{BB962C8B-B14F-4D97-AF65-F5344CB8AC3E}">
        <p14:creationId xmlns:p14="http://schemas.microsoft.com/office/powerpoint/2010/main" val="37545767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AF07C7B-F09C-48D1-B3E7-15CD259312CA}" type="datetimeFigureOut">
              <a:rPr lang="en-GB" smtClean="0"/>
              <a:t>26/02/2023</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918BFC3-E6EC-4A7E-8369-1C247C601218}" type="slidenum">
              <a:rPr lang="en-GB" smtClean="0"/>
              <a:t>‹#›</a:t>
            </a:fld>
            <a:endParaRPr lang="en-GB"/>
          </a:p>
        </p:txBody>
      </p:sp>
    </p:spTree>
    <p:extLst>
      <p:ext uri="{BB962C8B-B14F-4D97-AF65-F5344CB8AC3E}">
        <p14:creationId xmlns:p14="http://schemas.microsoft.com/office/powerpoint/2010/main" val="2078870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AF07C7B-F09C-48D1-B3E7-15CD259312CA}" type="datetimeFigureOut">
              <a:rPr lang="en-GB" smtClean="0"/>
              <a:t>26/02/2023</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918BFC3-E6EC-4A7E-8369-1C247C601218}" type="slidenum">
              <a:rPr lang="en-GB" smtClean="0"/>
              <a:t>‹#›</a:t>
            </a:fld>
            <a:endParaRPr lang="en-GB"/>
          </a:p>
        </p:txBody>
      </p:sp>
    </p:spTree>
    <p:extLst>
      <p:ext uri="{BB962C8B-B14F-4D97-AF65-F5344CB8AC3E}">
        <p14:creationId xmlns:p14="http://schemas.microsoft.com/office/powerpoint/2010/main" val="32361407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F07C7B-F09C-48D1-B3E7-15CD259312CA}" type="datetimeFigureOut">
              <a:rPr lang="en-GB" smtClean="0"/>
              <a:t>26/02/2023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918BFC3-E6EC-4A7E-8369-1C247C601218}" type="slidenum">
              <a:rPr lang="en-GB" smtClean="0"/>
              <a:t>‹#›</a:t>
            </a:fld>
            <a:endParaRPr lang="en-GB"/>
          </a:p>
        </p:txBody>
      </p:sp>
    </p:spTree>
    <p:extLst>
      <p:ext uri="{BB962C8B-B14F-4D97-AF65-F5344CB8AC3E}">
        <p14:creationId xmlns:p14="http://schemas.microsoft.com/office/powerpoint/2010/main" val="15456207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AF07C7B-F09C-48D1-B3E7-15CD259312CA}" type="datetimeFigureOut">
              <a:rPr lang="en-GB" smtClean="0"/>
              <a:t>26/02/2023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918BFC3-E6EC-4A7E-8369-1C247C601218}" type="slidenum">
              <a:rPr lang="en-GB" smtClean="0"/>
              <a:t>‹#›</a:t>
            </a:fld>
            <a:endParaRPr lang="en-GB"/>
          </a:p>
        </p:txBody>
      </p:sp>
    </p:spTree>
    <p:extLst>
      <p:ext uri="{BB962C8B-B14F-4D97-AF65-F5344CB8AC3E}">
        <p14:creationId xmlns:p14="http://schemas.microsoft.com/office/powerpoint/2010/main" val="10613445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AF07C7B-F09C-48D1-B3E7-15CD259312CA}" type="datetimeFigureOut">
              <a:rPr lang="en-GB" smtClean="0"/>
              <a:t>26/02/2023</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F918BFC3-E6EC-4A7E-8369-1C247C601218}" type="slidenum">
              <a:rPr lang="en-GB" smtClean="0"/>
              <a:t>‹#›</a:t>
            </a:fld>
            <a:endParaRPr lang="en-GB"/>
          </a:p>
        </p:txBody>
      </p:sp>
    </p:spTree>
    <p:extLst>
      <p:ext uri="{BB962C8B-B14F-4D97-AF65-F5344CB8AC3E}">
        <p14:creationId xmlns:p14="http://schemas.microsoft.com/office/powerpoint/2010/main" val="383516219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4AF07C7B-F09C-48D1-B3E7-15CD259312CA}" type="datetimeFigureOut">
              <a:rPr lang="en-GB" smtClean="0"/>
              <a:t>26/02/2023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18BFC3-E6EC-4A7E-8369-1C247C601218}" type="slidenum">
              <a:rPr lang="en-GB" smtClean="0"/>
              <a:t>‹#›</a:t>
            </a:fld>
            <a:endParaRPr lang="en-GB"/>
          </a:p>
        </p:txBody>
      </p:sp>
    </p:spTree>
    <p:extLst>
      <p:ext uri="{BB962C8B-B14F-4D97-AF65-F5344CB8AC3E}">
        <p14:creationId xmlns:p14="http://schemas.microsoft.com/office/powerpoint/2010/main" val="41911004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4AF07C7B-F09C-48D1-B3E7-15CD259312CA}" type="datetimeFigureOut">
              <a:rPr lang="en-GB" smtClean="0"/>
              <a:t>26/02/2023</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918BFC3-E6EC-4A7E-8369-1C247C601218}" type="slidenum">
              <a:rPr lang="en-GB" smtClean="0"/>
              <a:t>‹#›</a:t>
            </a:fld>
            <a:endParaRPr lang="en-GB"/>
          </a:p>
        </p:txBody>
      </p:sp>
    </p:spTree>
    <p:extLst>
      <p:ext uri="{BB962C8B-B14F-4D97-AF65-F5344CB8AC3E}">
        <p14:creationId xmlns:p14="http://schemas.microsoft.com/office/powerpoint/2010/main" val="13126445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4AF07C7B-F09C-48D1-B3E7-15CD259312CA}" type="datetimeFigureOut">
              <a:rPr lang="en-GB" smtClean="0"/>
              <a:t>26/02/2023</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F918BFC3-E6EC-4A7E-8369-1C247C601218}" type="slidenum">
              <a:rPr lang="en-GB" smtClean="0"/>
              <a:t>‹#›</a:t>
            </a:fld>
            <a:endParaRPr lang="en-GB"/>
          </a:p>
        </p:txBody>
      </p:sp>
    </p:spTree>
    <p:extLst>
      <p:ext uri="{BB962C8B-B14F-4D97-AF65-F5344CB8AC3E}">
        <p14:creationId xmlns:p14="http://schemas.microsoft.com/office/powerpoint/2010/main" val="274415937"/>
      </p:ext>
    </p:extLst>
  </p:cSld>
  <p:clrMap bg1="lt1" tx1="dk1" bg2="lt2" tx2="dk2" accent1="accent1" accent2="accent2" accent3="accent3" accent4="accent4" accent5="accent5" accent6="accent6" hlink="hlink" folHlink="folHlink"/>
  <p:sldLayoutIdLst>
    <p:sldLayoutId id="2147484074" r:id="rId1"/>
    <p:sldLayoutId id="2147484075" r:id="rId2"/>
    <p:sldLayoutId id="2147484076" r:id="rId3"/>
    <p:sldLayoutId id="2147484077" r:id="rId4"/>
    <p:sldLayoutId id="2147484078" r:id="rId5"/>
    <p:sldLayoutId id="2147484079" r:id="rId6"/>
    <p:sldLayoutId id="2147484080" r:id="rId7"/>
    <p:sldLayoutId id="2147484081" r:id="rId8"/>
    <p:sldLayoutId id="2147484082" r:id="rId9"/>
    <p:sldLayoutId id="2147484083" r:id="rId10"/>
    <p:sldLayoutId id="2147484084" r:id="rId11"/>
    <p:sldLayoutId id="2147484085" r:id="rId12"/>
    <p:sldLayoutId id="2147484086" r:id="rId13"/>
    <p:sldLayoutId id="2147484087" r:id="rId14"/>
    <p:sldLayoutId id="2147484088" r:id="rId15"/>
    <p:sldLayoutId id="2147484089" r:id="rId16"/>
    <p:sldLayoutId id="2147484090"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6.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hyperlink" Target="https://www.retail-insight-network.com/comment/Sainsburys-argos-acquisition" TargetMode="External"/><Relationship Id="rId7" Type="http://schemas.openxmlformats.org/officeDocument/2006/relationships/hyperlink" Target="https://www.scrapehero.com/location-reports/Argos-UK/" TargetMode="External"/><Relationship Id="rId2" Type="http://schemas.openxmlformats.org/officeDocument/2006/relationships/hyperlink" Target="https://www.bbc.co.uk/news/business-5120398" TargetMode="External"/><Relationship Id="rId1" Type="http://schemas.openxmlformats.org/officeDocument/2006/relationships/slideLayout" Target="../slideLayouts/slideLayout11.xml"/><Relationship Id="rId6" Type="http://schemas.openxmlformats.org/officeDocument/2006/relationships/hyperlink" Target="https://www.techtarget.com/searchcio/definition/change-management?amp=1" TargetMode="External"/><Relationship Id="rId5" Type="http://schemas.openxmlformats.org/officeDocument/2006/relationships/hyperlink" Target="https://www.sciencedirect.com/science/articles/pii/S1441358220300628" TargetMode="External"/><Relationship Id="rId4" Type="http://schemas.openxmlformats.org/officeDocument/2006/relationships/hyperlink" Target="https://www.knightfrank.com/research/article/2020-11-13-jsargos-masterstroke-or-mistake"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10000">
              <a:schemeClr val="tx1"/>
            </a:gs>
            <a:gs pos="100000">
              <a:schemeClr val="bg2">
                <a:shade val="96000"/>
                <a:satMod val="120000"/>
                <a:lumMod val="90000"/>
              </a:schemeClr>
            </a:gs>
          </a:gsLst>
          <a:lin ang="27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24941-5429-0620-AA23-50A0D5B73580}"/>
              </a:ext>
            </a:extLst>
          </p:cNvPr>
          <p:cNvSpPr>
            <a:spLocks noGrp="1"/>
          </p:cNvSpPr>
          <p:nvPr>
            <p:ph type="title"/>
          </p:nvPr>
        </p:nvSpPr>
        <p:spPr>
          <a:xfrm>
            <a:off x="484094" y="475128"/>
            <a:ext cx="11232778" cy="1687047"/>
          </a:xfrm>
        </p:spPr>
        <p:txBody>
          <a:bodyPr>
            <a:normAutofit fontScale="90000"/>
          </a:bodyPr>
          <a:lstStyle/>
          <a:p>
            <a:pPr algn="ctr"/>
            <a:br>
              <a:rPr lang="en-GB"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BMMB7000 </a:t>
            </a:r>
            <a:br>
              <a:rPr lang="en-GB" b="1"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Presentation on Change &amp; Stability Management </a:t>
            </a:r>
            <a:br>
              <a:rPr lang="en-GB" b="1"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by Theodore Manzambi-1904060</a:t>
            </a:r>
            <a:br>
              <a:rPr lang="en-GB" b="1" dirty="0">
                <a:latin typeface="Times New Roman" panose="02020603050405020304" pitchFamily="18" charset="0"/>
                <a:cs typeface="Times New Roman" panose="02020603050405020304" pitchFamily="18" charset="0"/>
              </a:rPr>
            </a:br>
            <a:endParaRPr lang="en-GB"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4544740-20B0-8BF3-59E6-84EDA91C3D79}"/>
              </a:ext>
            </a:extLst>
          </p:cNvPr>
          <p:cNvSpPr>
            <a:spLocks noGrp="1"/>
          </p:cNvSpPr>
          <p:nvPr>
            <p:ph idx="1"/>
          </p:nvPr>
        </p:nvSpPr>
        <p:spPr>
          <a:xfrm>
            <a:off x="484094" y="2603499"/>
            <a:ext cx="11232778" cy="4111625"/>
          </a:xfrm>
        </p:spPr>
        <p:txBody>
          <a:bodyPr>
            <a:normAutofit/>
          </a:bodyPr>
          <a:lstStyle/>
          <a:p>
            <a:pPr marL="0" indent="0">
              <a:buNone/>
            </a:pPr>
            <a:r>
              <a:rPr lang="en-GB" sz="2400" b="1" dirty="0">
                <a:latin typeface="Times New Roman" panose="02020603050405020304" pitchFamily="18" charset="0"/>
                <a:cs typeface="Times New Roman" panose="02020603050405020304" pitchFamily="18" charset="0"/>
              </a:rPr>
              <a:t>Introduction of Change Management</a:t>
            </a:r>
          </a:p>
          <a:p>
            <a:pPr marL="0" indent="0">
              <a:buNone/>
            </a:pPr>
            <a:r>
              <a:rPr lang="en-GB" sz="2400" dirty="0">
                <a:solidFill>
                  <a:sysClr val="windowText" lastClr="000000"/>
                </a:solidFill>
                <a:latin typeface="Times New Roman" panose="02020603050405020304" pitchFamily="18" charset="0"/>
                <a:cs typeface="Times New Roman" panose="02020603050405020304" pitchFamily="18" charset="0"/>
              </a:rPr>
              <a:t>Change is inevitable and permeates all aspects of our lives. Change is experienced in the workplace, in our homes, in the way we manage social relationships, and in how we engage with people in society (Dawson &amp; </a:t>
            </a:r>
            <a:r>
              <a:rPr lang="en-GB" sz="2400" dirty="0" err="1">
                <a:solidFill>
                  <a:sysClr val="windowText" lastClr="000000"/>
                </a:solidFill>
                <a:latin typeface="Times New Roman" panose="02020603050405020304" pitchFamily="18" charset="0"/>
                <a:cs typeface="Times New Roman" panose="02020603050405020304" pitchFamily="18" charset="0"/>
              </a:rPr>
              <a:t>Andriopoulous</a:t>
            </a:r>
            <a:r>
              <a:rPr lang="en-GB" sz="2400" dirty="0">
                <a:solidFill>
                  <a:sysClr val="windowText" lastClr="000000"/>
                </a:solidFill>
                <a:latin typeface="Times New Roman" panose="02020603050405020304" pitchFamily="18" charset="0"/>
                <a:cs typeface="Times New Roman" panose="02020603050405020304" pitchFamily="18" charset="0"/>
              </a:rPr>
              <a:t>, 2014). </a:t>
            </a:r>
          </a:p>
          <a:p>
            <a:pPr marL="0" indent="0">
              <a:buNone/>
            </a:pPr>
            <a:r>
              <a:rPr lang="en-GB" sz="2400" dirty="0">
                <a:solidFill>
                  <a:sysClr val="windowText" lastClr="000000"/>
                </a:solidFill>
                <a:latin typeface="Times New Roman" panose="02020603050405020304" pitchFamily="18" charset="0"/>
                <a:cs typeface="Times New Roman" panose="02020603050405020304" pitchFamily="18" charset="0"/>
              </a:rPr>
              <a:t>However, managing change, creativity, and innovation are central to the repositioning of organisation in the uptake of new technologies and new techniques, to business developments in the provision of new products and services, and to the formulation and implementation of strategies to secure competitive advantage (Dawson &amp; </a:t>
            </a:r>
            <a:r>
              <a:rPr lang="en-GB" sz="2400" dirty="0" err="1">
                <a:solidFill>
                  <a:sysClr val="windowText" lastClr="000000"/>
                </a:solidFill>
                <a:latin typeface="Times New Roman" panose="02020603050405020304" pitchFamily="18" charset="0"/>
                <a:cs typeface="Times New Roman" panose="02020603050405020304" pitchFamily="18" charset="0"/>
              </a:rPr>
              <a:t>Andriopoulous</a:t>
            </a:r>
            <a:r>
              <a:rPr lang="en-GB" sz="2400" dirty="0">
                <a:solidFill>
                  <a:sysClr val="windowText" lastClr="000000"/>
                </a:solidFill>
                <a:latin typeface="Times New Roman" panose="02020603050405020304" pitchFamily="18" charset="0"/>
                <a:cs typeface="Times New Roman" panose="02020603050405020304" pitchFamily="18" charset="0"/>
              </a:rPr>
              <a:t>, 2014, p.5). </a:t>
            </a:r>
          </a:p>
          <a:p>
            <a:pPr marL="0" indent="0">
              <a:buNone/>
            </a:pPr>
            <a:endParaRPr lang="en-GB" sz="24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60907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mph" presetSubtype="0" grpId="0" nodeType="clickEffect">
                                  <p:stCondLst>
                                    <p:cond delay="0"/>
                                  </p:stCondLst>
                                  <p:childTnLst>
                                    <p:set>
                                      <p:cBhvr>
                                        <p:cTn id="6" dur="indefinite"/>
                                        <p:tgtEl>
                                          <p:spTgt spid="2"/>
                                        </p:tgtEl>
                                        <p:attrNameLst>
                                          <p:attrName>style.opacity</p:attrName>
                                        </p:attrNameLst>
                                      </p:cBhvr>
                                      <p:to>
                                        <p:strVal val="0.5"/>
                                      </p:to>
                                    </p:set>
                                    <p:animEffect filter="image" prLst="opacity: 0.5">
                                      <p:cBhvr rctx="IE">
                                        <p:cTn id="7" dur="indefinite"/>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D89A-A617-CCF6-00A5-EE1F0726464B}"/>
              </a:ext>
            </a:extLst>
          </p:cNvPr>
          <p:cNvSpPr>
            <a:spLocks noGrp="1"/>
          </p:cNvSpPr>
          <p:nvPr>
            <p:ph type="title"/>
          </p:nvPr>
        </p:nvSpPr>
        <p:spPr>
          <a:xfrm>
            <a:off x="485775" y="476250"/>
            <a:ext cx="11220449" cy="1152525"/>
          </a:xfrm>
        </p:spPr>
        <p:txBody>
          <a:bodyPr/>
          <a:lstStyle/>
          <a:p>
            <a:pPr algn="ctr"/>
            <a:r>
              <a:rPr lang="en-GB" sz="3200" b="1" dirty="0">
                <a:latin typeface="Times New Roman" panose="02020603050405020304" pitchFamily="18" charset="0"/>
                <a:cs typeface="Times New Roman" panose="02020603050405020304" pitchFamily="18" charset="0"/>
              </a:rPr>
              <a:t>Brief Background of Argos  </a:t>
            </a:r>
          </a:p>
        </p:txBody>
      </p:sp>
      <p:sp>
        <p:nvSpPr>
          <p:cNvPr id="3" name="Vertical Text Placeholder 2">
            <a:extLst>
              <a:ext uri="{FF2B5EF4-FFF2-40B4-BE49-F238E27FC236}">
                <a16:creationId xmlns:a16="http://schemas.microsoft.com/office/drawing/2014/main" id="{C83C5DB3-7292-65A4-E4AC-20ACD9182781}"/>
              </a:ext>
            </a:extLst>
          </p:cNvPr>
          <p:cNvSpPr>
            <a:spLocks noGrp="1"/>
          </p:cNvSpPr>
          <p:nvPr>
            <p:ph type="body" orient="vert" idx="1"/>
          </p:nvPr>
        </p:nvSpPr>
        <p:spPr>
          <a:xfrm rot="16200000">
            <a:off x="3608138" y="1703134"/>
            <a:ext cx="4604249" cy="5705475"/>
          </a:xfrm>
        </p:spPr>
        <p:txBody>
          <a:bodyPr>
            <a:normAutofit fontScale="92500" lnSpcReduction="10000"/>
          </a:bodyPr>
          <a:lstStyle/>
          <a:p>
            <a:pPr marL="0" indent="0" algn="just">
              <a:buNone/>
            </a:pPr>
            <a:r>
              <a:rPr lang="en-GB" sz="1800" dirty="0">
                <a:solidFill>
                  <a:srgbClr val="000000"/>
                </a:solidFill>
                <a:effectLst/>
                <a:latin typeface="Times New Roman" panose="02020603050405020304" pitchFamily="18" charset="0"/>
                <a:ea typeface="DengXian" panose="02010600030101010101" pitchFamily="2" charset="-122"/>
                <a:cs typeface="Times New Roman" panose="02020603050405020304" pitchFamily="18" charset="0"/>
              </a:rPr>
              <a:t>Argos founded by businessman Richard Tompkins in 1972 and launched in 1973, a former </a:t>
            </a:r>
            <a:r>
              <a:rPr lang="en-GB" sz="1800" dirty="0" err="1">
                <a:solidFill>
                  <a:srgbClr val="000000"/>
                </a:solidFill>
                <a:effectLst/>
                <a:latin typeface="Times New Roman" panose="02020603050405020304" pitchFamily="18" charset="0"/>
                <a:ea typeface="DengXian" panose="02010600030101010101" pitchFamily="2" charset="-122"/>
                <a:cs typeface="Times New Roman" panose="02020603050405020304" pitchFamily="18" charset="0"/>
              </a:rPr>
              <a:t>catalog</a:t>
            </a:r>
            <a:r>
              <a:rPr lang="en-GB" sz="1800" dirty="0">
                <a:solidFill>
                  <a:srgbClr val="000000"/>
                </a:solidFill>
                <a:effectLst/>
                <a:latin typeface="Times New Roman" panose="02020603050405020304" pitchFamily="18" charset="0"/>
                <a:ea typeface="DengXian" panose="02010600030101010101" pitchFamily="2" charset="-122"/>
                <a:cs typeface="Times New Roman" panose="02020603050405020304" pitchFamily="18" charset="0"/>
              </a:rPr>
              <a:t> retailer is a leading UK general merchandise retailer with over 60,000 products available through its website, apps, stores, and convenient click &amp; collect points within Sainsbury’s supermarkets. Its activities extend to the entire United Kingdom, including Ireland. (Argos- Sainsbury’s, 2022).</a:t>
            </a:r>
          </a:p>
          <a:p>
            <a:pPr marL="0" indent="0" algn="just">
              <a:buNone/>
            </a:pPr>
            <a:endParaRPr lang="en-GB" sz="100" dirty="0">
              <a:solidFill>
                <a:srgbClr val="000000"/>
              </a:solidFill>
              <a:latin typeface="Times New Roman" panose="02020603050405020304" pitchFamily="18" charset="0"/>
              <a:ea typeface="DengXian" panose="02010600030101010101" pitchFamily="2" charset="-122"/>
              <a:cs typeface="Times New Roman" panose="02020603050405020304" pitchFamily="18" charset="0"/>
            </a:endParaRPr>
          </a:p>
          <a:p>
            <a:pPr marL="0" indent="0" algn="just">
              <a:buNone/>
            </a:pPr>
            <a:r>
              <a:rPr lang="en-GB" dirty="0">
                <a:solidFill>
                  <a:srgbClr val="000000"/>
                </a:solidFill>
                <a:latin typeface="Times New Roman" panose="02020603050405020304" pitchFamily="18" charset="0"/>
                <a:ea typeface="DengXian" panose="02010600030101010101" pitchFamily="2" charset="-122"/>
                <a:cs typeface="Times New Roman" panose="02020603050405020304" pitchFamily="18" charset="0"/>
              </a:rPr>
              <a:t>Argos is the UK’s largest toy retailer and a market leader in furniture, homewares, and electricals, employing approximately 30,000 people. Additionally, Argos is a technology-driven retailer; its website receives over a billion visits per year, and 70% of sales are generated online. (Argos- Sainsbury’s, 2022).</a:t>
            </a:r>
          </a:p>
          <a:p>
            <a:pPr marL="0" indent="0" algn="just">
              <a:buNone/>
            </a:pPr>
            <a:endParaRPr lang="en-GB" sz="100" dirty="0">
              <a:solidFill>
                <a:srgbClr val="000000"/>
              </a:solidFill>
              <a:latin typeface="Times New Roman" panose="02020603050405020304" pitchFamily="18" charset="0"/>
              <a:ea typeface="DengXian" panose="02010600030101010101" pitchFamily="2" charset="-122"/>
              <a:cs typeface="Times New Roman" panose="02020603050405020304" pitchFamily="18" charset="0"/>
            </a:endParaRPr>
          </a:p>
          <a:p>
            <a:pPr marL="0" indent="0" algn="just">
              <a:buNone/>
            </a:pPr>
            <a:r>
              <a:rPr lang="en-GB" dirty="0">
                <a:solidFill>
                  <a:srgbClr val="000000"/>
                </a:solidFill>
                <a:latin typeface="Times New Roman" panose="02020603050405020304" pitchFamily="18" charset="0"/>
                <a:ea typeface="DengXian" panose="02010600030101010101" pitchFamily="2" charset="-122"/>
                <a:cs typeface="Times New Roman" panose="02020603050405020304" pitchFamily="18" charset="0"/>
              </a:rPr>
              <a:t>Its market-leading  Fast Track delivery service is available across more than 90% of UK postcodes seven days a week and offers home delivery in as little as four hours up to 10 pm.</a:t>
            </a:r>
          </a:p>
          <a:p>
            <a:pPr marL="0" indent="0" algn="just">
              <a:buNone/>
            </a:pPr>
            <a:endParaRPr lang="en-GB" dirty="0"/>
          </a:p>
        </p:txBody>
      </p:sp>
      <p:pic>
        <p:nvPicPr>
          <p:cNvPr id="4" name="Picture 2">
            <a:extLst>
              <a:ext uri="{FF2B5EF4-FFF2-40B4-BE49-F238E27FC236}">
                <a16:creationId xmlns:a16="http://schemas.microsoft.com/office/drawing/2014/main" id="{470E8337-ADC6-3622-254A-5319B15292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63000" y="2253753"/>
            <a:ext cx="3429000" cy="460424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Dear Argos Catalogue | Ned says thank you">
            <a:extLst>
              <a:ext uri="{FF2B5EF4-FFF2-40B4-BE49-F238E27FC236}">
                <a16:creationId xmlns:a16="http://schemas.microsoft.com/office/drawing/2014/main" id="{9FB2BE6C-7FB1-0723-7261-39702735CB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253746"/>
            <a:ext cx="2969529" cy="242228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RH Creative - Rosie Houghton Graphic Designer - Argos // Catalogue">
            <a:extLst>
              <a:ext uri="{FF2B5EF4-FFF2-40B4-BE49-F238E27FC236}">
                <a16:creationId xmlns:a16="http://schemas.microsoft.com/office/drawing/2014/main" id="{7B5C4D92-3E3B-9CF5-11A6-11FB1E7874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4791075"/>
            <a:ext cx="3019579" cy="2066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8263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0FE3B-C8F0-2F4F-7CEB-2613AA4BCAC2}"/>
              </a:ext>
            </a:extLst>
          </p:cNvPr>
          <p:cNvSpPr>
            <a:spLocks noGrp="1"/>
          </p:cNvSpPr>
          <p:nvPr>
            <p:ph type="title"/>
          </p:nvPr>
        </p:nvSpPr>
        <p:spPr>
          <a:xfrm>
            <a:off x="1154954" y="495301"/>
            <a:ext cx="8827246" cy="1609724"/>
          </a:xfrm>
        </p:spPr>
        <p:txBody>
          <a:bodyPr/>
          <a:lstStyle/>
          <a:p>
            <a:pPr algn="ctr"/>
            <a:r>
              <a:rPr lang="en-GB" sz="3200" b="1" dirty="0">
                <a:latin typeface="Times New Roman" panose="02020603050405020304" pitchFamily="18" charset="0"/>
                <a:cs typeface="Times New Roman" panose="02020603050405020304" pitchFamily="18" charset="0"/>
              </a:rPr>
              <a:t>Change experienced by Argos following its acquisition by Sainsbury’s</a:t>
            </a:r>
          </a:p>
        </p:txBody>
      </p:sp>
      <p:sp>
        <p:nvSpPr>
          <p:cNvPr id="3" name="Text Placeholder 2">
            <a:extLst>
              <a:ext uri="{FF2B5EF4-FFF2-40B4-BE49-F238E27FC236}">
                <a16:creationId xmlns:a16="http://schemas.microsoft.com/office/drawing/2014/main" id="{91590C9A-9FFB-762E-98DA-8E126204BC89}"/>
              </a:ext>
            </a:extLst>
          </p:cNvPr>
          <p:cNvSpPr>
            <a:spLocks noGrp="1"/>
          </p:cNvSpPr>
          <p:nvPr>
            <p:ph type="body" idx="1"/>
          </p:nvPr>
        </p:nvSpPr>
        <p:spPr>
          <a:xfrm>
            <a:off x="645459" y="2187635"/>
            <a:ext cx="11013140" cy="986658"/>
          </a:xfrm>
        </p:spPr>
        <p:txBody>
          <a:bodyPr/>
          <a:lstStyle/>
          <a:p>
            <a:pPr algn="ctr"/>
            <a:endParaRPr lang="en-GB" sz="3200" b="1" dirty="0">
              <a:latin typeface="Times New Roman" panose="02020603050405020304" pitchFamily="18" charset="0"/>
              <a:cs typeface="Times New Roman" panose="02020603050405020304" pitchFamily="18" charset="0"/>
            </a:endParaRPr>
          </a:p>
          <a:p>
            <a:pPr algn="ctr"/>
            <a:endParaRPr lang="en-GB" sz="3200" b="1" dirty="0">
              <a:latin typeface="Times New Roman" panose="02020603050405020304" pitchFamily="18" charset="0"/>
              <a:cs typeface="Times New Roman" panose="02020603050405020304" pitchFamily="18" charset="0"/>
            </a:endParaRPr>
          </a:p>
          <a:p>
            <a:pPr algn="ctr"/>
            <a:endParaRPr lang="en-GB" sz="3200" b="1" dirty="0">
              <a:latin typeface="Times New Roman" panose="02020603050405020304" pitchFamily="18" charset="0"/>
              <a:cs typeface="Times New Roman" panose="02020603050405020304" pitchFamily="18" charset="0"/>
            </a:endParaRPr>
          </a:p>
          <a:p>
            <a:pPr algn="ctr"/>
            <a:endParaRPr lang="en-GB" sz="3200" b="1" dirty="0">
              <a:latin typeface="Times New Roman" panose="02020603050405020304" pitchFamily="18" charset="0"/>
              <a:cs typeface="Times New Roman" panose="02020603050405020304" pitchFamily="18" charset="0"/>
            </a:endParaRPr>
          </a:p>
          <a:p>
            <a:pPr algn="ctr"/>
            <a:endParaRPr lang="en-GB" sz="3200" b="1" dirty="0">
              <a:latin typeface="Times New Roman" panose="02020603050405020304" pitchFamily="18" charset="0"/>
              <a:cs typeface="Times New Roman" panose="02020603050405020304" pitchFamily="18" charset="0"/>
            </a:endParaRPr>
          </a:p>
          <a:p>
            <a:pPr algn="ctr"/>
            <a:endParaRPr lang="en-GB" sz="3200" b="1" dirty="0">
              <a:latin typeface="Times New Roman" panose="02020603050405020304" pitchFamily="18" charset="0"/>
              <a:cs typeface="Times New Roman" panose="02020603050405020304" pitchFamily="18" charset="0"/>
            </a:endParaRPr>
          </a:p>
          <a:p>
            <a:pPr marL="457200" indent="-457200" algn="ctr">
              <a:buFont typeface="Wingdings" panose="05000000000000000000" pitchFamily="2" charset="2"/>
              <a:buChar char="q"/>
            </a:pPr>
            <a:endParaRPr lang="en-GB" sz="2800" b="1" dirty="0">
              <a:latin typeface="Times New Roman" panose="02020603050405020304" pitchFamily="18" charset="0"/>
              <a:cs typeface="Times New Roman" panose="02020603050405020304" pitchFamily="18" charset="0"/>
            </a:endParaRPr>
          </a:p>
          <a:p>
            <a:pPr marL="457200" indent="-457200" algn="ctr">
              <a:buFont typeface="Wingdings" panose="05000000000000000000" pitchFamily="2" charset="2"/>
              <a:buChar char="q"/>
            </a:pPr>
            <a:endParaRPr lang="en-GB" sz="2800" b="1" dirty="0">
              <a:latin typeface="Times New Roman" panose="02020603050405020304" pitchFamily="18" charset="0"/>
              <a:cs typeface="Times New Roman" panose="02020603050405020304" pitchFamily="18" charset="0"/>
            </a:endParaRPr>
          </a:p>
          <a:p>
            <a:pPr marL="457200" indent="-457200" algn="ctr">
              <a:buFont typeface="Wingdings" panose="05000000000000000000" pitchFamily="2" charset="2"/>
              <a:buChar char="q"/>
            </a:pPr>
            <a:r>
              <a:rPr lang="en-GB" sz="2800" b="1" dirty="0">
                <a:latin typeface="Times New Roman" panose="02020603050405020304" pitchFamily="18" charset="0"/>
                <a:cs typeface="Times New Roman" panose="02020603050405020304" pitchFamily="18" charset="0"/>
              </a:rPr>
              <a:t>Relocation of Argos stores inside Sainsbury’s stores</a:t>
            </a:r>
          </a:p>
          <a:p>
            <a:pPr algn="ctr"/>
            <a:r>
              <a:rPr lang="en-GB" sz="2800" b="1" dirty="0">
                <a:latin typeface="Times New Roman" panose="02020603050405020304" pitchFamily="18" charset="0"/>
                <a:cs typeface="Times New Roman" panose="02020603050405020304" pitchFamily="18" charset="0"/>
              </a:rPr>
              <a:t> </a:t>
            </a:r>
            <a:endParaRPr lang="en-GB" sz="2800"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221DCEAF-65F1-DE5B-A427-492D8AFD8EEC}"/>
              </a:ext>
            </a:extLst>
          </p:cNvPr>
          <p:cNvSpPr>
            <a:spLocks noGrp="1"/>
          </p:cNvSpPr>
          <p:nvPr>
            <p:ph sz="half" idx="2"/>
          </p:nvPr>
        </p:nvSpPr>
        <p:spPr>
          <a:xfrm>
            <a:off x="344490" y="3279395"/>
            <a:ext cx="4379906" cy="3862675"/>
          </a:xfrm>
        </p:spPr>
        <p:txBody>
          <a:bodyPr>
            <a:normAutofit/>
          </a:bodyPr>
          <a:lstStyle/>
          <a:p>
            <a:pPr algn="ctr">
              <a:buFont typeface="Wingdings" panose="05000000000000000000" pitchFamily="2" charset="2"/>
              <a:buChar char="v"/>
            </a:pPr>
            <a:r>
              <a:rPr lang="en-GB" sz="1700" b="1" dirty="0">
                <a:latin typeface="Times New Roman" panose="02020603050405020304" pitchFamily="18" charset="0"/>
                <a:cs typeface="Times New Roman" panose="02020603050405020304" pitchFamily="18" charset="0"/>
              </a:rPr>
              <a:t>Driving forces for change to relocation</a:t>
            </a:r>
          </a:p>
          <a:p>
            <a:pPr marL="0" indent="0" algn="ctr">
              <a:buNone/>
            </a:pPr>
            <a:endParaRPr lang="en-GB" sz="1700" b="1" dirty="0">
              <a:latin typeface="Times New Roman" panose="02020603050405020304" pitchFamily="18" charset="0"/>
              <a:cs typeface="Times New Roman" panose="02020603050405020304" pitchFamily="18" charset="0"/>
            </a:endParaRPr>
          </a:p>
        </p:txBody>
      </p:sp>
      <p:sp>
        <p:nvSpPr>
          <p:cNvPr id="6" name="Content Placeholder 5">
            <a:extLst>
              <a:ext uri="{FF2B5EF4-FFF2-40B4-BE49-F238E27FC236}">
                <a16:creationId xmlns:a16="http://schemas.microsoft.com/office/drawing/2014/main" id="{8B552DFB-45E0-6BCC-7E8E-2125026519BE}"/>
              </a:ext>
            </a:extLst>
          </p:cNvPr>
          <p:cNvSpPr>
            <a:spLocks noGrp="1"/>
          </p:cNvSpPr>
          <p:nvPr>
            <p:ph sz="quarter" idx="4"/>
          </p:nvPr>
        </p:nvSpPr>
        <p:spPr>
          <a:xfrm>
            <a:off x="7467603" y="3162586"/>
            <a:ext cx="4337041" cy="3680840"/>
          </a:xfrm>
        </p:spPr>
        <p:txBody>
          <a:bodyPr/>
          <a:lstStyle/>
          <a:p>
            <a:pPr>
              <a:buFont typeface="Wingdings" panose="05000000000000000000" pitchFamily="2" charset="2"/>
              <a:buChar char="v"/>
            </a:pPr>
            <a:r>
              <a:rPr lang="en-GB" b="1" dirty="0">
                <a:latin typeface="Times New Roman" panose="02020603050405020304" pitchFamily="18" charset="0"/>
                <a:cs typeface="Times New Roman" panose="02020603050405020304" pitchFamily="18" charset="0"/>
              </a:rPr>
              <a:t>Restraining forces (</a:t>
            </a:r>
            <a:r>
              <a:rPr lang="en-GB" sz="1600" b="1" dirty="0">
                <a:latin typeface="Times New Roman" panose="02020603050405020304" pitchFamily="18" charset="0"/>
                <a:cs typeface="Times New Roman" panose="02020603050405020304" pitchFamily="18" charset="0"/>
              </a:rPr>
              <a:t>Resisting the change)</a:t>
            </a:r>
            <a:endParaRPr lang="en-GB" b="1" dirty="0">
              <a:latin typeface="Times New Roman" panose="02020603050405020304" pitchFamily="18" charset="0"/>
              <a:cs typeface="Times New Roman" panose="02020603050405020304" pitchFamily="18" charset="0"/>
            </a:endParaRPr>
          </a:p>
        </p:txBody>
      </p:sp>
      <p:sp>
        <p:nvSpPr>
          <p:cNvPr id="10" name="Rectangle 9">
            <a:extLst>
              <a:ext uri="{FF2B5EF4-FFF2-40B4-BE49-F238E27FC236}">
                <a16:creationId xmlns:a16="http://schemas.microsoft.com/office/drawing/2014/main" id="{0754D9FE-BE88-2ABC-2304-AD5C3F4F01D7}"/>
              </a:ext>
            </a:extLst>
          </p:cNvPr>
          <p:cNvSpPr/>
          <p:nvPr/>
        </p:nvSpPr>
        <p:spPr>
          <a:xfrm>
            <a:off x="4972048" y="3429000"/>
            <a:ext cx="2247901" cy="31146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Current state</a:t>
            </a:r>
          </a:p>
        </p:txBody>
      </p:sp>
      <p:sp>
        <p:nvSpPr>
          <p:cNvPr id="11" name="Arrow: Right 10">
            <a:extLst>
              <a:ext uri="{FF2B5EF4-FFF2-40B4-BE49-F238E27FC236}">
                <a16:creationId xmlns:a16="http://schemas.microsoft.com/office/drawing/2014/main" id="{34509C34-5FC6-0B6F-8C30-B86BBC0E0E90}"/>
              </a:ext>
            </a:extLst>
          </p:cNvPr>
          <p:cNvSpPr/>
          <p:nvPr/>
        </p:nvSpPr>
        <p:spPr>
          <a:xfrm>
            <a:off x="371474" y="3744469"/>
            <a:ext cx="4352926" cy="484632"/>
          </a:xfrm>
          <a:prstGeom prs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Times New Roman" panose="02020603050405020304" pitchFamily="18" charset="0"/>
                <a:cs typeface="Times New Roman" panose="02020603050405020304" pitchFamily="18" charset="0"/>
              </a:rPr>
              <a:t>Acquisition of Argos by Sainsbury’s      </a:t>
            </a:r>
            <a:r>
              <a:rPr lang="en-GB" dirty="0">
                <a:solidFill>
                  <a:schemeClr val="bg1"/>
                </a:solidFill>
                <a:latin typeface="Times New Roman" panose="02020603050405020304" pitchFamily="18" charset="0"/>
                <a:cs typeface="Times New Roman" panose="02020603050405020304" pitchFamily="18" charset="0"/>
              </a:rPr>
              <a:t>5</a:t>
            </a:r>
          </a:p>
        </p:txBody>
      </p:sp>
      <p:sp>
        <p:nvSpPr>
          <p:cNvPr id="12" name="Arrow: Right 11">
            <a:extLst>
              <a:ext uri="{FF2B5EF4-FFF2-40B4-BE49-F238E27FC236}">
                <a16:creationId xmlns:a16="http://schemas.microsoft.com/office/drawing/2014/main" id="{45A62660-AF7A-4871-73DD-64E5FD8D8EFC}"/>
              </a:ext>
            </a:extLst>
          </p:cNvPr>
          <p:cNvSpPr/>
          <p:nvPr/>
        </p:nvSpPr>
        <p:spPr>
          <a:xfrm>
            <a:off x="371474" y="4266053"/>
            <a:ext cx="4352926" cy="591123"/>
          </a:xfrm>
          <a:prstGeom prs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Times New Roman" panose="02020603050405020304" pitchFamily="18" charset="0"/>
                <a:cs typeface="Times New Roman" panose="02020603050405020304" pitchFamily="18" charset="0"/>
              </a:rPr>
              <a:t>Lower advertising/lower catalogues     </a:t>
            </a:r>
            <a:r>
              <a:rPr lang="en-GB" dirty="0">
                <a:solidFill>
                  <a:schemeClr val="bg1"/>
                </a:solidFill>
                <a:latin typeface="Times New Roman" panose="02020603050405020304" pitchFamily="18" charset="0"/>
                <a:cs typeface="Times New Roman" panose="02020603050405020304" pitchFamily="18" charset="0"/>
              </a:rPr>
              <a:t>3</a:t>
            </a:r>
          </a:p>
        </p:txBody>
      </p:sp>
      <p:sp>
        <p:nvSpPr>
          <p:cNvPr id="13" name="Arrow: Right 12">
            <a:extLst>
              <a:ext uri="{FF2B5EF4-FFF2-40B4-BE49-F238E27FC236}">
                <a16:creationId xmlns:a16="http://schemas.microsoft.com/office/drawing/2014/main" id="{2DAF6BC1-374C-5CD6-C726-066CD153C479}"/>
              </a:ext>
            </a:extLst>
          </p:cNvPr>
          <p:cNvSpPr/>
          <p:nvPr/>
        </p:nvSpPr>
        <p:spPr>
          <a:xfrm>
            <a:off x="371474" y="4894128"/>
            <a:ext cx="4352926" cy="591123"/>
          </a:xfrm>
          <a:prstGeom prs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Times New Roman" panose="02020603050405020304" pitchFamily="18" charset="0"/>
                <a:cs typeface="Times New Roman" panose="02020603050405020304" pitchFamily="18" charset="0"/>
              </a:rPr>
              <a:t>Reduction of overheads / rent-water  </a:t>
            </a:r>
            <a:r>
              <a:rPr lang="en-GB" dirty="0">
                <a:solidFill>
                  <a:schemeClr val="bg1"/>
                </a:solidFill>
                <a:latin typeface="Times New Roman" panose="02020603050405020304" pitchFamily="18" charset="0"/>
                <a:cs typeface="Times New Roman" panose="02020603050405020304" pitchFamily="18" charset="0"/>
              </a:rPr>
              <a:t> 3</a:t>
            </a:r>
          </a:p>
        </p:txBody>
      </p:sp>
      <p:sp>
        <p:nvSpPr>
          <p:cNvPr id="14" name="Arrow: Right 13">
            <a:extLst>
              <a:ext uri="{FF2B5EF4-FFF2-40B4-BE49-F238E27FC236}">
                <a16:creationId xmlns:a16="http://schemas.microsoft.com/office/drawing/2014/main" id="{0D915AE5-EFA3-8017-33D7-1320BCE6F9D0}"/>
              </a:ext>
            </a:extLst>
          </p:cNvPr>
          <p:cNvSpPr/>
          <p:nvPr/>
        </p:nvSpPr>
        <p:spPr>
          <a:xfrm>
            <a:off x="447671" y="5400675"/>
            <a:ext cx="4276727" cy="869535"/>
          </a:xfrm>
          <a:prstGeom prs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700" dirty="0">
                <a:latin typeface="Times New Roman" panose="02020603050405020304" pitchFamily="18" charset="0"/>
                <a:cs typeface="Times New Roman" panose="02020603050405020304" pitchFamily="18" charset="0"/>
              </a:rPr>
              <a:t>Easy to customers to collect at any opening  time                                                           </a:t>
            </a:r>
            <a:r>
              <a:rPr lang="en-GB" sz="1700" dirty="0">
                <a:solidFill>
                  <a:schemeClr val="bg1"/>
                </a:solidFill>
                <a:latin typeface="Times New Roman" panose="02020603050405020304" pitchFamily="18" charset="0"/>
                <a:cs typeface="Times New Roman" panose="02020603050405020304" pitchFamily="18" charset="0"/>
              </a:rPr>
              <a:t> 5</a:t>
            </a:r>
          </a:p>
        </p:txBody>
      </p:sp>
      <p:sp>
        <p:nvSpPr>
          <p:cNvPr id="15" name="Arrow: Right 14">
            <a:extLst>
              <a:ext uri="{FF2B5EF4-FFF2-40B4-BE49-F238E27FC236}">
                <a16:creationId xmlns:a16="http://schemas.microsoft.com/office/drawing/2014/main" id="{75EE2A0B-D32C-04CE-CEE1-24FB83222732}"/>
              </a:ext>
            </a:extLst>
          </p:cNvPr>
          <p:cNvSpPr/>
          <p:nvPr/>
        </p:nvSpPr>
        <p:spPr>
          <a:xfrm>
            <a:off x="447671" y="6134100"/>
            <a:ext cx="4276727" cy="591123"/>
          </a:xfrm>
          <a:prstGeom prs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Times New Roman" panose="02020603050405020304" pitchFamily="18" charset="0"/>
                <a:cs typeface="Times New Roman" panose="02020603050405020304" pitchFamily="18" charset="0"/>
              </a:rPr>
              <a:t>Customers purchase more products   </a:t>
            </a:r>
            <a:r>
              <a:rPr lang="en-GB" dirty="0">
                <a:solidFill>
                  <a:schemeClr val="bg1"/>
                </a:solidFill>
                <a:latin typeface="Times New Roman" panose="02020603050405020304" pitchFamily="18" charset="0"/>
                <a:cs typeface="Times New Roman" panose="02020603050405020304" pitchFamily="18" charset="0"/>
              </a:rPr>
              <a:t>5</a:t>
            </a:r>
          </a:p>
        </p:txBody>
      </p:sp>
      <p:sp>
        <p:nvSpPr>
          <p:cNvPr id="16" name="Arrow: Left 15">
            <a:extLst>
              <a:ext uri="{FF2B5EF4-FFF2-40B4-BE49-F238E27FC236}">
                <a16:creationId xmlns:a16="http://schemas.microsoft.com/office/drawing/2014/main" id="{1C3F154F-925E-92CA-4BDA-66EF412CEDA7}"/>
              </a:ext>
            </a:extLst>
          </p:cNvPr>
          <p:cNvSpPr/>
          <p:nvPr/>
        </p:nvSpPr>
        <p:spPr>
          <a:xfrm>
            <a:off x="7451725" y="3524250"/>
            <a:ext cx="4206874" cy="1095375"/>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Times New Roman" panose="02020603050405020304" pitchFamily="18" charset="0"/>
                <a:cs typeface="Times New Roman" panose="02020603050405020304" pitchFamily="18" charset="0"/>
              </a:rPr>
              <a:t>4</a:t>
            </a:r>
            <a:r>
              <a:rPr lang="en-GB" dirty="0">
                <a:latin typeface="Times New Roman" panose="02020603050405020304" pitchFamily="18" charset="0"/>
                <a:cs typeface="Times New Roman" panose="02020603050405020304" pitchFamily="18" charset="0"/>
              </a:rPr>
              <a:t>   Limited accommodation in Sainsbury supermarkets</a:t>
            </a:r>
          </a:p>
        </p:txBody>
      </p:sp>
      <p:sp>
        <p:nvSpPr>
          <p:cNvPr id="17" name="Arrow: Left 16">
            <a:extLst>
              <a:ext uri="{FF2B5EF4-FFF2-40B4-BE49-F238E27FC236}">
                <a16:creationId xmlns:a16="http://schemas.microsoft.com/office/drawing/2014/main" id="{AB5EA44D-6FA7-7D7E-B496-0034221582E0}"/>
              </a:ext>
            </a:extLst>
          </p:cNvPr>
          <p:cNvSpPr/>
          <p:nvPr/>
        </p:nvSpPr>
        <p:spPr>
          <a:xfrm>
            <a:off x="7562851" y="4606194"/>
            <a:ext cx="4095748" cy="484632"/>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Times New Roman" panose="02020603050405020304" pitchFamily="18" charset="0"/>
                <a:cs typeface="Times New Roman" panose="02020603050405020304" pitchFamily="18" charset="0"/>
              </a:rPr>
              <a:t>4</a:t>
            </a:r>
            <a:r>
              <a:rPr lang="en-GB" dirty="0">
                <a:latin typeface="Times New Roman" panose="02020603050405020304" pitchFamily="18" charset="0"/>
                <a:cs typeface="Times New Roman" panose="02020603050405020304" pitchFamily="18" charset="0"/>
              </a:rPr>
              <a:t>             Reduction of staff in store/tills</a:t>
            </a:r>
          </a:p>
        </p:txBody>
      </p:sp>
      <p:sp>
        <p:nvSpPr>
          <p:cNvPr id="21" name="Arrow: Left 20">
            <a:extLst>
              <a:ext uri="{FF2B5EF4-FFF2-40B4-BE49-F238E27FC236}">
                <a16:creationId xmlns:a16="http://schemas.microsoft.com/office/drawing/2014/main" id="{6DFCE088-2991-07E2-85DF-73B1BBA4FECC}"/>
              </a:ext>
            </a:extLst>
          </p:cNvPr>
          <p:cNvSpPr/>
          <p:nvPr/>
        </p:nvSpPr>
        <p:spPr>
          <a:xfrm>
            <a:off x="7562850" y="5195886"/>
            <a:ext cx="4138613" cy="484632"/>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latin typeface="Times New Roman" panose="02020603050405020304" pitchFamily="18" charset="0"/>
                <a:cs typeface="Times New Roman" panose="02020603050405020304" pitchFamily="18" charset="0"/>
              </a:rPr>
              <a:t>3</a:t>
            </a:r>
            <a:r>
              <a:rPr lang="en-GB" sz="1600" dirty="0">
                <a:latin typeface="Times New Roman" panose="02020603050405020304" pitchFamily="18" charset="0"/>
                <a:cs typeface="Times New Roman" panose="02020603050405020304" pitchFamily="18" charset="0"/>
              </a:rPr>
              <a:t> Unsatisfied customers/ customers’ behaviour</a:t>
            </a:r>
          </a:p>
        </p:txBody>
      </p:sp>
      <p:sp>
        <p:nvSpPr>
          <p:cNvPr id="22" name="Arrow: Left 21">
            <a:extLst>
              <a:ext uri="{FF2B5EF4-FFF2-40B4-BE49-F238E27FC236}">
                <a16:creationId xmlns:a16="http://schemas.microsoft.com/office/drawing/2014/main" id="{4F65D872-123C-449A-2FAF-429179EA2CF3}"/>
              </a:ext>
            </a:extLst>
          </p:cNvPr>
          <p:cNvSpPr/>
          <p:nvPr/>
        </p:nvSpPr>
        <p:spPr>
          <a:xfrm>
            <a:off x="7605716" y="5649468"/>
            <a:ext cx="4095748" cy="484632"/>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Times New Roman" panose="02020603050405020304" pitchFamily="18" charset="0"/>
                <a:cs typeface="Times New Roman" panose="02020603050405020304" pitchFamily="18" charset="0"/>
              </a:rPr>
              <a:t>4 </a:t>
            </a:r>
            <a:r>
              <a:rPr lang="en-GB" dirty="0">
                <a:latin typeface="Times New Roman" panose="02020603050405020304" pitchFamily="18" charset="0"/>
                <a:cs typeface="Times New Roman" panose="02020603050405020304" pitchFamily="18" charset="0"/>
              </a:rPr>
              <a:t>       Investment is higher than expected</a:t>
            </a:r>
          </a:p>
        </p:txBody>
      </p:sp>
      <p:sp>
        <p:nvSpPr>
          <p:cNvPr id="23" name="Arrow: Left 22">
            <a:extLst>
              <a:ext uri="{FF2B5EF4-FFF2-40B4-BE49-F238E27FC236}">
                <a16:creationId xmlns:a16="http://schemas.microsoft.com/office/drawing/2014/main" id="{0400EC50-B8F0-F4FD-2247-3EB09BEA39F8}"/>
              </a:ext>
            </a:extLst>
          </p:cNvPr>
          <p:cNvSpPr/>
          <p:nvPr/>
        </p:nvSpPr>
        <p:spPr>
          <a:xfrm>
            <a:off x="7605716" y="6092380"/>
            <a:ext cx="4095748" cy="484632"/>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Times New Roman" panose="02020603050405020304" pitchFamily="18" charset="0"/>
                <a:cs typeface="Times New Roman" panose="02020603050405020304" pitchFamily="18" charset="0"/>
              </a:rPr>
              <a:t>4 </a:t>
            </a:r>
            <a:r>
              <a:rPr lang="en-GB" dirty="0">
                <a:latin typeface="Times New Roman" panose="02020603050405020304" pitchFamily="18" charset="0"/>
                <a:cs typeface="Times New Roman" panose="02020603050405020304" pitchFamily="18" charset="0"/>
              </a:rPr>
              <a:t>                    Building customer’s trust</a:t>
            </a:r>
          </a:p>
        </p:txBody>
      </p:sp>
      <p:sp>
        <p:nvSpPr>
          <p:cNvPr id="26" name="Rectangle: Top Corners Rounded 25">
            <a:extLst>
              <a:ext uri="{FF2B5EF4-FFF2-40B4-BE49-F238E27FC236}">
                <a16:creationId xmlns:a16="http://schemas.microsoft.com/office/drawing/2014/main" id="{2ED2175E-F877-D26B-F2E9-DD995EC85C49}"/>
              </a:ext>
            </a:extLst>
          </p:cNvPr>
          <p:cNvSpPr/>
          <p:nvPr/>
        </p:nvSpPr>
        <p:spPr>
          <a:xfrm>
            <a:off x="7219950" y="6616116"/>
            <a:ext cx="1285875" cy="227310"/>
          </a:xfrm>
          <a:prstGeom prst="round2Same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Total-19</a:t>
            </a:r>
          </a:p>
        </p:txBody>
      </p:sp>
      <p:sp>
        <p:nvSpPr>
          <p:cNvPr id="28" name="Rectangle: Top Corners Rounded 27">
            <a:extLst>
              <a:ext uri="{FF2B5EF4-FFF2-40B4-BE49-F238E27FC236}">
                <a16:creationId xmlns:a16="http://schemas.microsoft.com/office/drawing/2014/main" id="{96111418-8ADB-AD62-9731-D855F4221AF0}"/>
              </a:ext>
            </a:extLst>
          </p:cNvPr>
          <p:cNvSpPr/>
          <p:nvPr/>
        </p:nvSpPr>
        <p:spPr>
          <a:xfrm>
            <a:off x="3576634" y="6577012"/>
            <a:ext cx="1285875" cy="280988"/>
          </a:xfrm>
          <a:prstGeom prst="round2Same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Total-21</a:t>
            </a:r>
          </a:p>
        </p:txBody>
      </p:sp>
    </p:spTree>
    <p:extLst>
      <p:ext uri="{BB962C8B-B14F-4D97-AF65-F5344CB8AC3E}">
        <p14:creationId xmlns:p14="http://schemas.microsoft.com/office/powerpoint/2010/main" val="7246193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654DA-9E29-1167-6BD8-FAC73DEFB2C1}"/>
              </a:ext>
            </a:extLst>
          </p:cNvPr>
          <p:cNvSpPr>
            <a:spLocks noGrp="1"/>
          </p:cNvSpPr>
          <p:nvPr>
            <p:ph type="title"/>
          </p:nvPr>
        </p:nvSpPr>
        <p:spPr/>
        <p:txBody>
          <a:bodyPr/>
          <a:lstStyle/>
          <a:p>
            <a:pPr algn="ctr"/>
            <a:r>
              <a:rPr lang="en-GB" sz="3200" dirty="0">
                <a:latin typeface="Times New Roman" panose="02020603050405020304" pitchFamily="18" charset="0"/>
                <a:cs typeface="Times New Roman" panose="02020603050405020304" pitchFamily="18" charset="0"/>
              </a:rPr>
              <a:t>Lewin’s change management at Argos</a:t>
            </a:r>
          </a:p>
        </p:txBody>
      </p:sp>
      <p:sp>
        <p:nvSpPr>
          <p:cNvPr id="3" name="Vertical Text Placeholder 2">
            <a:extLst>
              <a:ext uri="{FF2B5EF4-FFF2-40B4-BE49-F238E27FC236}">
                <a16:creationId xmlns:a16="http://schemas.microsoft.com/office/drawing/2014/main" id="{C72EB729-5C9D-17AC-9399-237BC6B4CD70}"/>
              </a:ext>
            </a:extLst>
          </p:cNvPr>
          <p:cNvSpPr>
            <a:spLocks noGrp="1"/>
          </p:cNvSpPr>
          <p:nvPr>
            <p:ph type="body" orient="vert" idx="1"/>
          </p:nvPr>
        </p:nvSpPr>
        <p:spPr>
          <a:xfrm rot="16200000">
            <a:off x="3980330" y="-1084731"/>
            <a:ext cx="4347883" cy="11214849"/>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Unfreezing a block of ice, pouring it into a mould (changing), and then refreezing it in a different shape are the three steps in this tool as stated by Kurt Lewin. For a deeper understanding of the need for change, each stage must be managed carefully.</a:t>
            </a:r>
          </a:p>
          <a:p>
            <a:pPr marL="0" indent="0">
              <a:buNone/>
            </a:pPr>
            <a:endParaRPr lang="en-GB" sz="100" dirty="0">
              <a:latin typeface="Times New Roman" panose="02020603050405020304" pitchFamily="18" charset="0"/>
              <a:cs typeface="Times New Roman" panose="02020603050405020304" pitchFamily="18" charset="0"/>
            </a:endParaRPr>
          </a:p>
          <a:p>
            <a:pPr marL="0" indent="0">
              <a:buNone/>
            </a:pPr>
            <a:r>
              <a:rPr lang="en-GB" dirty="0">
                <a:solidFill>
                  <a:srgbClr val="FF0000"/>
                </a:solidFill>
                <a:latin typeface="Times New Roman" panose="02020603050405020304" pitchFamily="18" charset="0"/>
                <a:cs typeface="Times New Roman" panose="02020603050405020304" pitchFamily="18" charset="0"/>
              </a:rPr>
              <a:t>Unfreezing- </a:t>
            </a:r>
            <a:r>
              <a:rPr lang="en-GB" dirty="0">
                <a:solidFill>
                  <a:schemeClr val="tx1"/>
                </a:solidFill>
                <a:latin typeface="Times New Roman" panose="02020603050405020304" pitchFamily="18" charset="0"/>
                <a:cs typeface="Times New Roman" panose="02020603050405020304" pitchFamily="18" charset="0"/>
              </a:rPr>
              <a:t>Preparing</a:t>
            </a:r>
            <a:r>
              <a:rPr lang="en-GB" dirty="0">
                <a:solidFill>
                  <a:srgbClr val="FF0000"/>
                </a:solidFill>
                <a:latin typeface="Times New Roman" panose="02020603050405020304" pitchFamily="18" charset="0"/>
                <a:cs typeface="Times New Roman" panose="02020603050405020304" pitchFamily="18" charset="0"/>
              </a:rPr>
              <a:t> </a:t>
            </a:r>
            <a:r>
              <a:rPr lang="en-GB" dirty="0">
                <a:solidFill>
                  <a:schemeClr val="tx1"/>
                </a:solidFill>
                <a:latin typeface="Times New Roman" panose="02020603050405020304" pitchFamily="18" charset="0"/>
                <a:cs typeface="Times New Roman" panose="02020603050405020304" pitchFamily="18" charset="0"/>
              </a:rPr>
              <a:t>members of the group Argos for the change to happen and explaining and persuading them on the need for change such as replacing paper </a:t>
            </a:r>
            <a:r>
              <a:rPr lang="en-GB" dirty="0" err="1">
                <a:solidFill>
                  <a:schemeClr val="tx1"/>
                </a:solidFill>
                <a:latin typeface="Times New Roman" panose="02020603050405020304" pitchFamily="18" charset="0"/>
                <a:cs typeface="Times New Roman" panose="02020603050405020304" pitchFamily="18" charset="0"/>
              </a:rPr>
              <a:t>catalogs</a:t>
            </a:r>
            <a:r>
              <a:rPr lang="en-GB" dirty="0">
                <a:solidFill>
                  <a:schemeClr val="tx1"/>
                </a:solidFill>
                <a:latin typeface="Times New Roman" panose="02020603050405020304" pitchFamily="18" charset="0"/>
                <a:cs typeface="Times New Roman" panose="02020603050405020304" pitchFamily="18" charset="0"/>
              </a:rPr>
              <a:t> with </a:t>
            </a:r>
            <a:r>
              <a:rPr lang="en-GB" dirty="0" err="1">
                <a:solidFill>
                  <a:schemeClr val="tx1"/>
                </a:solidFill>
                <a:latin typeface="Times New Roman" panose="02020603050405020304" pitchFamily="18" charset="0"/>
                <a:cs typeface="Times New Roman" panose="02020603050405020304" pitchFamily="18" charset="0"/>
              </a:rPr>
              <a:t>Ipads</a:t>
            </a:r>
            <a:r>
              <a:rPr lang="en-GB" dirty="0">
                <a:solidFill>
                  <a:schemeClr val="tx1"/>
                </a:solidFill>
                <a:latin typeface="Times New Roman" panose="02020603050405020304" pitchFamily="18" charset="0"/>
                <a:cs typeface="Times New Roman" panose="02020603050405020304" pitchFamily="18" charset="0"/>
              </a:rPr>
              <a:t>, closing stores by relocating them inside Sainsbury’s supermarket, deploying staff to the shop floor with tablets to improve customer interactions, and so on.</a:t>
            </a:r>
          </a:p>
          <a:p>
            <a:pPr marL="0" indent="0">
              <a:buNone/>
            </a:pPr>
            <a:endParaRPr lang="en-GB" sz="100" dirty="0">
              <a:solidFill>
                <a:srgbClr val="FF0000"/>
              </a:solidFill>
              <a:latin typeface="Times New Roman" panose="02020603050405020304" pitchFamily="18" charset="0"/>
              <a:cs typeface="Times New Roman" panose="02020603050405020304" pitchFamily="18" charset="0"/>
            </a:endParaRPr>
          </a:p>
          <a:p>
            <a:pPr marL="0" indent="0">
              <a:buNone/>
            </a:pPr>
            <a:r>
              <a:rPr lang="en-GB" dirty="0">
                <a:solidFill>
                  <a:srgbClr val="FF0000"/>
                </a:solidFill>
                <a:latin typeface="Times New Roman" panose="02020603050405020304" pitchFamily="18" charset="0"/>
                <a:cs typeface="Times New Roman" panose="02020603050405020304" pitchFamily="18" charset="0"/>
              </a:rPr>
              <a:t>Change- </a:t>
            </a:r>
            <a:r>
              <a:rPr lang="en-GB" dirty="0">
                <a:solidFill>
                  <a:schemeClr val="tx1"/>
                </a:solidFill>
                <a:latin typeface="Times New Roman" panose="02020603050405020304" pitchFamily="18" charset="0"/>
                <a:cs typeface="Times New Roman" panose="02020603050405020304" pitchFamily="18" charset="0"/>
              </a:rPr>
              <a:t>keeping regular communication by leaders as did the CEO Mike Coupe explaining how the closure of any Argos stores would not involve job losses. Additionally, how the leases of Argos’ stores across the UK can benefit the group and the number of Argos stores to potentially be moved into a nearby Sainsbury’s store. Consider employees as part of the change.</a:t>
            </a:r>
          </a:p>
          <a:p>
            <a:pPr marL="0" indent="0">
              <a:buNone/>
            </a:pPr>
            <a:endParaRPr lang="en-GB" sz="100" dirty="0">
              <a:solidFill>
                <a:srgbClr val="FF0000"/>
              </a:solidFill>
              <a:latin typeface="Times New Roman" panose="02020603050405020304" pitchFamily="18" charset="0"/>
              <a:cs typeface="Times New Roman" panose="02020603050405020304" pitchFamily="18" charset="0"/>
            </a:endParaRPr>
          </a:p>
          <a:p>
            <a:pPr marL="0" indent="0">
              <a:buNone/>
            </a:pPr>
            <a:r>
              <a:rPr lang="en-GB" dirty="0">
                <a:solidFill>
                  <a:srgbClr val="FF0000"/>
                </a:solidFill>
                <a:latin typeface="Times New Roman" panose="02020603050405020304" pitchFamily="18" charset="0"/>
                <a:cs typeface="Times New Roman" panose="02020603050405020304" pitchFamily="18" charset="0"/>
              </a:rPr>
              <a:t>Refreezing- </a:t>
            </a:r>
            <a:r>
              <a:rPr lang="en-GB" dirty="0">
                <a:solidFill>
                  <a:schemeClr val="tx1"/>
                </a:solidFill>
                <a:latin typeface="Times New Roman" panose="02020603050405020304" pitchFamily="18" charset="0"/>
                <a:cs typeface="Times New Roman" panose="02020603050405020304" pitchFamily="18" charset="0"/>
              </a:rPr>
              <a:t>Acceptance of change, ongoing training provided, new possible change, challenges identified, pros and cons already achieved due to the change, and encouraging feedback.</a:t>
            </a:r>
          </a:p>
        </p:txBody>
      </p:sp>
    </p:spTree>
    <p:extLst>
      <p:ext uri="{BB962C8B-B14F-4D97-AF65-F5344CB8AC3E}">
        <p14:creationId xmlns:p14="http://schemas.microsoft.com/office/powerpoint/2010/main" val="847329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654DA-9E29-1167-6BD8-FAC73DEFB2C1}"/>
              </a:ext>
            </a:extLst>
          </p:cNvPr>
          <p:cNvSpPr>
            <a:spLocks noGrp="1"/>
          </p:cNvSpPr>
          <p:nvPr>
            <p:ph type="title"/>
          </p:nvPr>
        </p:nvSpPr>
        <p:spPr/>
        <p:txBody>
          <a:bodyPr/>
          <a:lstStyle/>
          <a:p>
            <a:pPr algn="ctr"/>
            <a:r>
              <a:rPr lang="en-GB" sz="3200" dirty="0">
                <a:latin typeface="Times New Roman" panose="02020603050405020304" pitchFamily="18" charset="0"/>
                <a:cs typeface="Times New Roman" panose="02020603050405020304" pitchFamily="18" charset="0"/>
              </a:rPr>
              <a:t>Conclusion</a:t>
            </a:r>
          </a:p>
        </p:txBody>
      </p:sp>
      <p:sp>
        <p:nvSpPr>
          <p:cNvPr id="3" name="Vertical Text Placeholder 2">
            <a:extLst>
              <a:ext uri="{FF2B5EF4-FFF2-40B4-BE49-F238E27FC236}">
                <a16:creationId xmlns:a16="http://schemas.microsoft.com/office/drawing/2014/main" id="{C72EB729-5C9D-17AC-9399-237BC6B4CD70}"/>
              </a:ext>
            </a:extLst>
          </p:cNvPr>
          <p:cNvSpPr>
            <a:spLocks noGrp="1"/>
          </p:cNvSpPr>
          <p:nvPr>
            <p:ph type="body" orient="vert" idx="1"/>
          </p:nvPr>
        </p:nvSpPr>
        <p:spPr>
          <a:xfrm rot="16200000">
            <a:off x="4694986" y="-248492"/>
            <a:ext cx="3415553" cy="9883031"/>
          </a:xfrm>
        </p:spPr>
        <p:txBody>
          <a:bodyPr>
            <a:normAutofit/>
          </a:bodyPr>
          <a:lstStyle/>
          <a:p>
            <a:pPr marL="0" indent="0" algn="just">
              <a:buNone/>
            </a:pPr>
            <a:r>
              <a:rPr lang="en-GB" dirty="0">
                <a:latin typeface="Times New Roman" panose="02020603050405020304" pitchFamily="18" charset="0"/>
                <a:cs typeface="Times New Roman" panose="02020603050405020304" pitchFamily="18" charset="0"/>
              </a:rPr>
              <a:t>In conclusion, a good change should be structured and implemented following Lewin’s tool. However, the impact on the stakeholders will be analysed deeply to determine their level of interest, high, medium, or low. </a:t>
            </a:r>
          </a:p>
          <a:p>
            <a:pPr marL="0" indent="0" algn="just">
              <a:buNone/>
            </a:pPr>
            <a:r>
              <a:rPr lang="en-GB" dirty="0">
                <a:latin typeface="Times New Roman" panose="02020603050405020304" pitchFamily="18" charset="0"/>
                <a:cs typeface="Times New Roman" panose="02020603050405020304" pitchFamily="18" charset="0"/>
              </a:rPr>
              <a:t>In addition, the way that customers have changed their behaviours such as myself who are not used to buying goods in Sainsbury’s thinking that goods are expensive but have started buying since 2021 when I used to go and collect my orders from Argos.</a:t>
            </a:r>
          </a:p>
          <a:p>
            <a:pPr marL="0" indent="0" algn="just">
              <a:buNone/>
            </a:pPr>
            <a:r>
              <a:rPr lang="en-GB" dirty="0">
                <a:latin typeface="Times New Roman" panose="02020603050405020304" pitchFamily="18" charset="0"/>
                <a:cs typeface="Times New Roman" panose="02020603050405020304" pitchFamily="18" charset="0"/>
              </a:rPr>
              <a:t>I will expand and develop more with other tools for a better implementation of the change that started in Argos in my report.</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50475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48BF3-92A0-591A-2CE3-FC34FD150508}"/>
              </a:ext>
            </a:extLst>
          </p:cNvPr>
          <p:cNvSpPr>
            <a:spLocks noGrp="1"/>
          </p:cNvSpPr>
          <p:nvPr>
            <p:ph type="title"/>
          </p:nvPr>
        </p:nvSpPr>
        <p:spPr>
          <a:xfrm>
            <a:off x="1148798" y="1063417"/>
            <a:ext cx="8831816" cy="1159830"/>
          </a:xfrm>
        </p:spPr>
        <p:txBody>
          <a:bodyPr/>
          <a:lstStyle/>
          <a:p>
            <a:pPr algn="ctr"/>
            <a:r>
              <a:rPr lang="en-GB" sz="3200" b="1" dirty="0">
                <a:latin typeface="Times New Roman" panose="02020603050405020304" pitchFamily="18" charset="0"/>
                <a:cs typeface="Times New Roman" panose="02020603050405020304" pitchFamily="18" charset="0"/>
              </a:rPr>
              <a:t>References</a:t>
            </a:r>
          </a:p>
        </p:txBody>
      </p:sp>
      <p:sp>
        <p:nvSpPr>
          <p:cNvPr id="3" name="Text Placeholder 2">
            <a:extLst>
              <a:ext uri="{FF2B5EF4-FFF2-40B4-BE49-F238E27FC236}">
                <a16:creationId xmlns:a16="http://schemas.microsoft.com/office/drawing/2014/main" id="{4DA04BB9-298A-AF30-2CCB-CA8EC4932CAA}"/>
              </a:ext>
            </a:extLst>
          </p:cNvPr>
          <p:cNvSpPr>
            <a:spLocks noGrp="1"/>
          </p:cNvSpPr>
          <p:nvPr>
            <p:ph type="body" sz="half" idx="2"/>
          </p:nvPr>
        </p:nvSpPr>
        <p:spPr>
          <a:xfrm>
            <a:off x="0" y="3228415"/>
            <a:ext cx="12192000" cy="4149538"/>
          </a:xfrm>
        </p:spPr>
        <p:txBody>
          <a:bodyPr>
            <a:normAutofit fontScale="92500" lnSpcReduction="10000"/>
          </a:bodyPr>
          <a:lstStyle/>
          <a:p>
            <a:endParaRPr lang="en-GB" sz="1600" b="1" dirty="0">
              <a:latin typeface="Times New Roman" panose="02020603050405020304" pitchFamily="18" charset="0"/>
              <a:cs typeface="Times New Roman" panose="02020603050405020304" pitchFamily="18" charset="0"/>
            </a:endParaRPr>
          </a:p>
          <a:p>
            <a:r>
              <a:rPr lang="en-GB" sz="1600" b="1" dirty="0">
                <a:latin typeface="Times New Roman" panose="02020603050405020304" pitchFamily="18" charset="0"/>
                <a:cs typeface="Times New Roman" panose="02020603050405020304" pitchFamily="18" charset="0"/>
              </a:rPr>
              <a:t>1) Dawson P. &amp; </a:t>
            </a:r>
            <a:r>
              <a:rPr lang="en-GB" sz="1600" b="1" dirty="0" err="1">
                <a:latin typeface="Times New Roman" panose="02020603050405020304" pitchFamily="18" charset="0"/>
                <a:cs typeface="Times New Roman" panose="02020603050405020304" pitchFamily="18" charset="0"/>
              </a:rPr>
              <a:t>Andriopoulous</a:t>
            </a:r>
            <a:r>
              <a:rPr lang="en-GB" sz="1600" b="1" dirty="0">
                <a:latin typeface="Times New Roman" panose="02020603050405020304" pitchFamily="18" charset="0"/>
                <a:cs typeface="Times New Roman" panose="02020603050405020304" pitchFamily="18" charset="0"/>
              </a:rPr>
              <a:t> C.(2014), Managing Change, Creativity &amp; Innovation, Sage publications.</a:t>
            </a:r>
          </a:p>
          <a:p>
            <a:r>
              <a:rPr lang="en-GB" sz="1600" b="1" dirty="0">
                <a:latin typeface="Times New Roman" panose="02020603050405020304" pitchFamily="18" charset="0"/>
                <a:cs typeface="Times New Roman" panose="02020603050405020304" pitchFamily="18" charset="0"/>
              </a:rPr>
              <a:t>2) </a:t>
            </a:r>
            <a:r>
              <a:rPr lang="en-GB" sz="1600" b="1" dirty="0" err="1">
                <a:latin typeface="Times New Roman" panose="02020603050405020304" pitchFamily="18" charset="0"/>
                <a:cs typeface="Times New Roman" panose="02020603050405020304" pitchFamily="18" charset="0"/>
              </a:rPr>
              <a:t>Scouller</a:t>
            </a:r>
            <a:r>
              <a:rPr lang="en-GB" sz="1600" b="1" dirty="0">
                <a:latin typeface="Times New Roman" panose="02020603050405020304" pitchFamily="18" charset="0"/>
                <a:cs typeface="Times New Roman" panose="02020603050405020304" pitchFamily="18" charset="0"/>
              </a:rPr>
              <a:t> J. (2011), The Three Levels of Leadership, How to Develop Your Leadership Presence, Knowhow, and Skill, Management Books Ltd.</a:t>
            </a:r>
          </a:p>
          <a:p>
            <a:r>
              <a:rPr lang="en-GB" sz="1600" b="1" dirty="0">
                <a:latin typeface="Times New Roman" panose="02020603050405020304" pitchFamily="18" charset="0"/>
                <a:cs typeface="Times New Roman" panose="02020603050405020304" pitchFamily="18" charset="0"/>
              </a:rPr>
              <a:t>3) Williams K. &amp; Pugh R. (2023), Fashion, Beauty, Money and Shopping, Manchester Evening News.</a:t>
            </a:r>
          </a:p>
          <a:p>
            <a:r>
              <a:rPr lang="en-GB" sz="1600" b="1" dirty="0">
                <a:latin typeface="Times New Roman" panose="02020603050405020304" pitchFamily="18" charset="0"/>
                <a:cs typeface="Times New Roman" panose="02020603050405020304" pitchFamily="18" charset="0"/>
              </a:rPr>
              <a:t>4) </a:t>
            </a:r>
            <a:r>
              <a:rPr lang="en-GB" sz="1600" b="1" dirty="0">
                <a:latin typeface="Times New Roman" panose="02020603050405020304" pitchFamily="18" charset="0"/>
                <a:cs typeface="Times New Roman" panose="02020603050405020304" pitchFamily="18" charset="0"/>
                <a:hlinkClick r:id="rId2"/>
              </a:rPr>
              <a:t>https://www.bbc.co.uk/news/business-5120398#</a:t>
            </a:r>
            <a:r>
              <a:rPr lang="en-GB" sz="1600" b="1" dirty="0">
                <a:latin typeface="Times New Roman" panose="02020603050405020304" pitchFamily="18" charset="0"/>
                <a:cs typeface="Times New Roman" panose="02020603050405020304" pitchFamily="18" charset="0"/>
              </a:rPr>
              <a:t>, accessed on 15/02/2023 at 20.30pm.</a:t>
            </a:r>
          </a:p>
          <a:p>
            <a:r>
              <a:rPr lang="en-GB" sz="1600" b="1" dirty="0">
                <a:latin typeface="Times New Roman" panose="02020603050405020304" pitchFamily="18" charset="0"/>
                <a:cs typeface="Times New Roman" panose="02020603050405020304" pitchFamily="18" charset="0"/>
              </a:rPr>
              <a:t>5)www.Argos.ac.uk, accessed on 10/02/2023 at 19.30 pm</a:t>
            </a:r>
          </a:p>
          <a:p>
            <a:r>
              <a:rPr lang="en-GB" sz="1600" b="1" dirty="0">
                <a:latin typeface="Times New Roman" panose="02020603050405020304" pitchFamily="18" charset="0"/>
                <a:cs typeface="Times New Roman" panose="02020603050405020304" pitchFamily="18" charset="0"/>
              </a:rPr>
              <a:t>6) </a:t>
            </a:r>
            <a:r>
              <a:rPr lang="en-GB" sz="1600" b="1" dirty="0">
                <a:latin typeface="Times New Roman" panose="02020603050405020304" pitchFamily="18" charset="0"/>
                <a:cs typeface="Times New Roman" panose="02020603050405020304" pitchFamily="18" charset="0"/>
                <a:hlinkClick r:id="rId3"/>
              </a:rPr>
              <a:t>https://www.retail-insight-network.com/comment/Sainsburys-argos-acquisition</a:t>
            </a:r>
            <a:r>
              <a:rPr lang="en-GB" sz="1600" b="1" dirty="0">
                <a:latin typeface="Times New Roman" panose="02020603050405020304" pitchFamily="18" charset="0"/>
                <a:cs typeface="Times New Roman" panose="02020603050405020304" pitchFamily="18" charset="0"/>
              </a:rPr>
              <a:t>, accessed on 11/02/2023 at 08.00 am</a:t>
            </a:r>
          </a:p>
          <a:p>
            <a:r>
              <a:rPr lang="en-GB" sz="1600" b="1" dirty="0">
                <a:latin typeface="Times New Roman" panose="02020603050405020304" pitchFamily="18" charset="0"/>
                <a:cs typeface="Times New Roman" panose="02020603050405020304" pitchFamily="18" charset="0"/>
              </a:rPr>
              <a:t>7) </a:t>
            </a:r>
            <a:r>
              <a:rPr lang="en-GB" sz="1600" b="1" dirty="0">
                <a:latin typeface="Times New Roman" panose="02020603050405020304" pitchFamily="18" charset="0"/>
                <a:cs typeface="Times New Roman" panose="02020603050405020304" pitchFamily="18" charset="0"/>
                <a:hlinkClick r:id="rId4"/>
              </a:rPr>
              <a:t>https://www.knightfrank.com/research/article/2020-11-13-jsargos-masterstroke-or-mistake</a:t>
            </a:r>
            <a:r>
              <a:rPr lang="en-GB" sz="1600" b="1" dirty="0">
                <a:latin typeface="Times New Roman" panose="02020603050405020304" pitchFamily="18" charset="0"/>
                <a:cs typeface="Times New Roman" panose="02020603050405020304" pitchFamily="18" charset="0"/>
              </a:rPr>
              <a:t>, accessed on 18/02/2023 at 21.00 pm</a:t>
            </a:r>
          </a:p>
          <a:p>
            <a:r>
              <a:rPr lang="en-GB" sz="1600" b="1" dirty="0">
                <a:latin typeface="Times New Roman" panose="02020603050405020304" pitchFamily="18" charset="0"/>
                <a:cs typeface="Times New Roman" panose="02020603050405020304" pitchFamily="18" charset="0"/>
              </a:rPr>
              <a:t>8) </a:t>
            </a:r>
            <a:r>
              <a:rPr lang="en-GB" sz="1600" b="1" dirty="0">
                <a:latin typeface="Times New Roman" panose="02020603050405020304" pitchFamily="18" charset="0"/>
                <a:cs typeface="Times New Roman" panose="02020603050405020304" pitchFamily="18" charset="0"/>
                <a:hlinkClick r:id="rId5"/>
              </a:rPr>
              <a:t>https://www.sciencedirect.com/science/articles/pii/S1441358220300628</a:t>
            </a:r>
            <a:r>
              <a:rPr lang="en-GB" sz="1600" b="1" dirty="0">
                <a:latin typeface="Times New Roman" panose="02020603050405020304" pitchFamily="18" charset="0"/>
                <a:cs typeface="Times New Roman" panose="02020603050405020304" pitchFamily="18" charset="0"/>
              </a:rPr>
              <a:t>, accessed on 18/02/2023 at 22.30 pm</a:t>
            </a:r>
          </a:p>
          <a:p>
            <a:r>
              <a:rPr lang="en-GB" b="1" dirty="0">
                <a:latin typeface="Times New Roman" panose="02020603050405020304" pitchFamily="18" charset="0"/>
                <a:cs typeface="Times New Roman" panose="02020603050405020304" pitchFamily="18" charset="0"/>
              </a:rPr>
              <a:t>9) </a:t>
            </a:r>
            <a:r>
              <a:rPr lang="en-GB" b="1" dirty="0">
                <a:latin typeface="Times New Roman" panose="02020603050405020304" pitchFamily="18" charset="0"/>
                <a:cs typeface="Times New Roman" panose="02020603050405020304" pitchFamily="18" charset="0"/>
                <a:hlinkClick r:id="rId6"/>
              </a:rPr>
              <a:t>https://www.techtarget.com/searchcio/definition/change-management?amp=1</a:t>
            </a:r>
            <a:r>
              <a:rPr lang="en-GB" b="1" dirty="0">
                <a:latin typeface="Times New Roman" panose="02020603050405020304" pitchFamily="18" charset="0"/>
                <a:cs typeface="Times New Roman" panose="02020603050405020304" pitchFamily="18" charset="0"/>
              </a:rPr>
              <a:t>, accessed on 18/02/2023 at 23.00 pm</a:t>
            </a:r>
          </a:p>
          <a:p>
            <a:r>
              <a:rPr lang="en-GB" b="1" dirty="0">
                <a:latin typeface="Times New Roman" panose="02020603050405020304" pitchFamily="18" charset="0"/>
                <a:cs typeface="Times New Roman" panose="02020603050405020304" pitchFamily="18" charset="0"/>
              </a:rPr>
              <a:t>10) </a:t>
            </a:r>
            <a:r>
              <a:rPr lang="en-GB" b="1" dirty="0">
                <a:latin typeface="Times New Roman" panose="02020603050405020304" pitchFamily="18" charset="0"/>
                <a:cs typeface="Times New Roman" panose="02020603050405020304" pitchFamily="18" charset="0"/>
                <a:hlinkClick r:id="rId7"/>
              </a:rPr>
              <a:t>https://www.scrapehero.com/location-reports/Argos-UK/</a:t>
            </a:r>
            <a:r>
              <a:rPr lang="en-GB" b="1" dirty="0">
                <a:latin typeface="Times New Roman" panose="02020603050405020304" pitchFamily="18" charset="0"/>
                <a:cs typeface="Times New Roman" panose="02020603050405020304" pitchFamily="18" charset="0"/>
              </a:rPr>
              <a:t>, accessed on 24/02/2023 at 19.00 pm</a:t>
            </a:r>
          </a:p>
          <a:p>
            <a:r>
              <a:rPr lang="en-GB" b="1" dirty="0">
                <a:latin typeface="Times New Roman" panose="02020603050405020304" pitchFamily="18" charset="0"/>
                <a:cs typeface="Times New Roman" panose="02020603050405020304" pitchFamily="18" charset="0"/>
              </a:rPr>
              <a:t>11) BBC.co.uk, accessed on 25/02/2023 at 16.00 pm</a:t>
            </a:r>
          </a:p>
          <a:p>
            <a:endParaRPr lang="en-GB" b="1"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6077857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Cute Thank You Script Card Flowers Letter text">
            <a:extLst>
              <a:ext uri="{FF2B5EF4-FFF2-40B4-BE49-F238E27FC236}">
                <a16:creationId xmlns:a16="http://schemas.microsoft.com/office/drawing/2014/main" id="{3F3022EE-3EE0-018D-BA16-8225CC1038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90725" y="0"/>
            <a:ext cx="8124825" cy="8201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62024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766</TotalTime>
  <Words>944</Words>
  <Application>Microsoft Office PowerPoint</Application>
  <PresentationFormat>Widescreen</PresentationFormat>
  <Paragraphs>61</Paragraphs>
  <Slides>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Calibri</vt:lpstr>
      <vt:lpstr>Century Gothic</vt:lpstr>
      <vt:lpstr>Times New Roman</vt:lpstr>
      <vt:lpstr>Wingdings</vt:lpstr>
      <vt:lpstr>Wingdings 3</vt:lpstr>
      <vt:lpstr>Ion Boardroom</vt:lpstr>
      <vt:lpstr> BMMB7000  Presentation on Change &amp; Stability Management  by Theodore Manzambi-1904060 </vt:lpstr>
      <vt:lpstr>Brief Background of Argos  </vt:lpstr>
      <vt:lpstr>Change experienced by Argos following its acquisition by Sainsbury’s</vt:lpstr>
      <vt:lpstr>Lewin’s change management at Argos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BMMB7000  Presentation on Change &amp; Stability Management  by Theodore Manzambi-1904060 </dc:title>
  <dc:creator>Theodore Manzambi</dc:creator>
  <cp:lastModifiedBy>Theodore Manzambi</cp:lastModifiedBy>
  <cp:revision>1</cp:revision>
  <dcterms:created xsi:type="dcterms:W3CDTF">2023-02-25T16:52:28Z</dcterms:created>
  <dcterms:modified xsi:type="dcterms:W3CDTF">2023-02-26T23:54:03Z</dcterms:modified>
</cp:coreProperties>
</file>