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7D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6AEB78-19F5-4E0B-B196-8F83D2BC301F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FB8FDB-7CBF-4167-97A2-72EF4B1C26B9}">
      <dgm:prSet phldrT="[Text]"/>
      <dgm:spPr/>
      <dgm:t>
        <a:bodyPr/>
        <a:lstStyle/>
        <a:p>
          <a:r>
            <a:rPr lang="en-GB" dirty="0" smtClean="0"/>
            <a:t>Company</a:t>
          </a:r>
          <a:endParaRPr lang="en-GB" dirty="0"/>
        </a:p>
      </dgm:t>
    </dgm:pt>
    <dgm:pt modelId="{14411CA3-DA00-4CE5-A423-6B1BD43AF17A}" type="parTrans" cxnId="{0B07E282-3C8A-4A5C-AB0A-EB67B21026C5}">
      <dgm:prSet/>
      <dgm:spPr/>
      <dgm:t>
        <a:bodyPr/>
        <a:lstStyle/>
        <a:p>
          <a:endParaRPr lang="en-GB"/>
        </a:p>
      </dgm:t>
    </dgm:pt>
    <dgm:pt modelId="{FDFB5425-3E97-487A-80BD-2640639B668F}" type="sibTrans" cxnId="{0B07E282-3C8A-4A5C-AB0A-EB67B21026C5}">
      <dgm:prSet/>
      <dgm:spPr/>
      <dgm:t>
        <a:bodyPr/>
        <a:lstStyle/>
        <a:p>
          <a:endParaRPr lang="en-GB"/>
        </a:p>
      </dgm:t>
    </dgm:pt>
    <dgm:pt modelId="{0C201D22-DADA-44B7-BA04-F9B35E16FA4A}">
      <dgm:prSet phldrT="[Text]"/>
      <dgm:spPr>
        <a:solidFill>
          <a:srgbClr val="B37D8A">
            <a:alpha val="49804"/>
          </a:srgbClr>
        </a:solidFill>
      </dgm:spPr>
      <dgm:t>
        <a:bodyPr/>
        <a:lstStyle/>
        <a:p>
          <a:endParaRPr lang="en-GB" dirty="0" smtClean="0"/>
        </a:p>
        <a:p>
          <a:r>
            <a:rPr lang="en-GB" dirty="0" smtClean="0"/>
            <a:t>  Individual</a:t>
          </a:r>
          <a:endParaRPr lang="en-GB" dirty="0"/>
        </a:p>
      </dgm:t>
    </dgm:pt>
    <dgm:pt modelId="{49AAA8C0-E9DC-4A16-88BF-C67FDF90A79E}" type="parTrans" cxnId="{BE34CDAE-54E5-4362-8725-3438BD2D959C}">
      <dgm:prSet/>
      <dgm:spPr/>
      <dgm:t>
        <a:bodyPr/>
        <a:lstStyle/>
        <a:p>
          <a:endParaRPr lang="en-GB"/>
        </a:p>
      </dgm:t>
    </dgm:pt>
    <dgm:pt modelId="{4A71B1E1-BE26-4267-AE9A-8E4319618FFD}" type="sibTrans" cxnId="{BE34CDAE-54E5-4362-8725-3438BD2D959C}">
      <dgm:prSet/>
      <dgm:spPr/>
      <dgm:t>
        <a:bodyPr/>
        <a:lstStyle/>
        <a:p>
          <a:endParaRPr lang="en-GB"/>
        </a:p>
      </dgm:t>
    </dgm:pt>
    <dgm:pt modelId="{F99C4277-DB02-4136-9C29-764370545AD9}">
      <dgm:prSet phldrT="[Text]"/>
      <dgm:spPr/>
      <dgm:t>
        <a:bodyPr/>
        <a:lstStyle/>
        <a:p>
          <a:endParaRPr lang="en-GB" dirty="0"/>
        </a:p>
      </dgm:t>
    </dgm:pt>
    <dgm:pt modelId="{F03D04E5-CD9B-44E7-BF31-97115D68FFE4}" type="parTrans" cxnId="{83867171-D026-43FF-94C8-98FC5F58A80A}">
      <dgm:prSet/>
      <dgm:spPr/>
      <dgm:t>
        <a:bodyPr/>
        <a:lstStyle/>
        <a:p>
          <a:endParaRPr lang="en-GB"/>
        </a:p>
      </dgm:t>
    </dgm:pt>
    <dgm:pt modelId="{BF7212B0-4323-4C6E-89C7-00F77C4BCA0B}" type="sibTrans" cxnId="{83867171-D026-43FF-94C8-98FC5F58A80A}">
      <dgm:prSet/>
      <dgm:spPr/>
      <dgm:t>
        <a:bodyPr/>
        <a:lstStyle/>
        <a:p>
          <a:endParaRPr lang="en-GB"/>
        </a:p>
      </dgm:t>
    </dgm:pt>
    <dgm:pt modelId="{CB386710-31CF-4A62-8A65-357558F1F201}">
      <dgm:prSet phldrT="[Text]"/>
      <dgm:spPr/>
      <dgm:t>
        <a:bodyPr/>
        <a:lstStyle/>
        <a:p>
          <a:endParaRPr lang="en-GB" dirty="0"/>
        </a:p>
      </dgm:t>
    </dgm:pt>
    <dgm:pt modelId="{B418B255-AA08-4E06-A5E9-DA959FFBBD1C}" type="parTrans" cxnId="{35EF9765-9EBF-4F8E-9B61-2A65AFAD5E49}">
      <dgm:prSet/>
      <dgm:spPr/>
      <dgm:t>
        <a:bodyPr/>
        <a:lstStyle/>
        <a:p>
          <a:endParaRPr lang="en-GB"/>
        </a:p>
      </dgm:t>
    </dgm:pt>
    <dgm:pt modelId="{E8EBE2BC-5B01-4EBA-BDDC-7A7697E1416B}" type="sibTrans" cxnId="{35EF9765-9EBF-4F8E-9B61-2A65AFAD5E49}">
      <dgm:prSet/>
      <dgm:spPr/>
      <dgm:t>
        <a:bodyPr/>
        <a:lstStyle/>
        <a:p>
          <a:endParaRPr lang="en-GB"/>
        </a:p>
      </dgm:t>
    </dgm:pt>
    <dgm:pt modelId="{2C73D7E8-0B54-48EA-8C2B-EC1C9DD64B7E}">
      <dgm:prSet phldrT="[Text]"/>
      <dgm:spPr/>
      <dgm:t>
        <a:bodyPr/>
        <a:lstStyle/>
        <a:p>
          <a:endParaRPr lang="en-GB" dirty="0"/>
        </a:p>
      </dgm:t>
    </dgm:pt>
    <dgm:pt modelId="{A5082060-2E0C-4484-9DA4-48809D7BAEB9}" type="parTrans" cxnId="{533F253D-71D4-4A31-A696-33017542A0F7}">
      <dgm:prSet/>
      <dgm:spPr/>
      <dgm:t>
        <a:bodyPr/>
        <a:lstStyle/>
        <a:p>
          <a:endParaRPr lang="en-GB"/>
        </a:p>
      </dgm:t>
    </dgm:pt>
    <dgm:pt modelId="{C391F1A2-2E92-400A-A295-524EB1A2F73E}" type="sibTrans" cxnId="{533F253D-71D4-4A31-A696-33017542A0F7}">
      <dgm:prSet/>
      <dgm:spPr/>
      <dgm:t>
        <a:bodyPr/>
        <a:lstStyle/>
        <a:p>
          <a:endParaRPr lang="en-GB"/>
        </a:p>
      </dgm:t>
    </dgm:pt>
    <dgm:pt modelId="{9CAC5507-9AF6-4EA4-9B6C-E94FB455BAA9}" type="pres">
      <dgm:prSet presAssocID="{D16AEB78-19F5-4E0B-B196-8F83D2BC301F}" presName="composite" presStyleCnt="0">
        <dgm:presLayoutVars>
          <dgm:chMax val="1"/>
          <dgm:dir/>
          <dgm:resizeHandles val="exact"/>
        </dgm:presLayoutVars>
      </dgm:prSet>
      <dgm:spPr/>
    </dgm:pt>
    <dgm:pt modelId="{63C91195-77CC-4B73-9C25-11534537AFFB}" type="pres">
      <dgm:prSet presAssocID="{D16AEB78-19F5-4E0B-B196-8F83D2BC301F}" presName="radial" presStyleCnt="0">
        <dgm:presLayoutVars>
          <dgm:animLvl val="ctr"/>
        </dgm:presLayoutVars>
      </dgm:prSet>
      <dgm:spPr/>
    </dgm:pt>
    <dgm:pt modelId="{DA8E7C4D-4F59-4487-B8AE-7CBA5F2F2BA9}" type="pres">
      <dgm:prSet presAssocID="{BBFB8FDB-7CBF-4167-97A2-72EF4B1C26B9}" presName="centerShape" presStyleLbl="vennNode1" presStyleIdx="0" presStyleCnt="2" custLinFactNeighborX="-204" custLinFactNeighborY="204"/>
      <dgm:spPr/>
    </dgm:pt>
    <dgm:pt modelId="{CC990C19-A65B-45FB-BBE3-69A572F0DED7}" type="pres">
      <dgm:prSet presAssocID="{0C201D22-DADA-44B7-BA04-F9B35E16FA4A}" presName="node" presStyleLbl="vennNode1" presStyleIdx="1" presStyleCnt="2" custScaleX="188035" custScaleY="200195" custRadScaleRad="69420" custRadScaleInc="18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5EF9765-9EBF-4F8E-9B61-2A65AFAD5E49}" srcId="{D16AEB78-19F5-4E0B-B196-8F83D2BC301F}" destId="{CB386710-31CF-4A62-8A65-357558F1F201}" srcOrd="2" destOrd="0" parTransId="{B418B255-AA08-4E06-A5E9-DA959FFBBD1C}" sibTransId="{E8EBE2BC-5B01-4EBA-BDDC-7A7697E1416B}"/>
    <dgm:cxn modelId="{0B07E282-3C8A-4A5C-AB0A-EB67B21026C5}" srcId="{D16AEB78-19F5-4E0B-B196-8F83D2BC301F}" destId="{BBFB8FDB-7CBF-4167-97A2-72EF4B1C26B9}" srcOrd="0" destOrd="0" parTransId="{14411CA3-DA00-4CE5-A423-6B1BD43AF17A}" sibTransId="{FDFB5425-3E97-487A-80BD-2640639B668F}"/>
    <dgm:cxn modelId="{5F1CFB78-79F6-4C6F-BC59-FCE6970E6207}" type="presOf" srcId="{0C201D22-DADA-44B7-BA04-F9B35E16FA4A}" destId="{CC990C19-A65B-45FB-BBE3-69A572F0DED7}" srcOrd="0" destOrd="0" presId="urn:microsoft.com/office/officeart/2005/8/layout/radial3"/>
    <dgm:cxn modelId="{04ABA975-BEF4-496E-A977-D7E13233E01B}" type="presOf" srcId="{BBFB8FDB-7CBF-4167-97A2-72EF4B1C26B9}" destId="{DA8E7C4D-4F59-4487-B8AE-7CBA5F2F2BA9}" srcOrd="0" destOrd="0" presId="urn:microsoft.com/office/officeart/2005/8/layout/radial3"/>
    <dgm:cxn modelId="{6AF594CA-AA55-4A6D-AFE2-01ED9B66560B}" type="presOf" srcId="{D16AEB78-19F5-4E0B-B196-8F83D2BC301F}" destId="{9CAC5507-9AF6-4EA4-9B6C-E94FB455BAA9}" srcOrd="0" destOrd="0" presId="urn:microsoft.com/office/officeart/2005/8/layout/radial3"/>
    <dgm:cxn modelId="{533F253D-71D4-4A31-A696-33017542A0F7}" srcId="{D16AEB78-19F5-4E0B-B196-8F83D2BC301F}" destId="{2C73D7E8-0B54-48EA-8C2B-EC1C9DD64B7E}" srcOrd="3" destOrd="0" parTransId="{A5082060-2E0C-4484-9DA4-48809D7BAEB9}" sibTransId="{C391F1A2-2E92-400A-A295-524EB1A2F73E}"/>
    <dgm:cxn modelId="{BE34CDAE-54E5-4362-8725-3438BD2D959C}" srcId="{BBFB8FDB-7CBF-4167-97A2-72EF4B1C26B9}" destId="{0C201D22-DADA-44B7-BA04-F9B35E16FA4A}" srcOrd="0" destOrd="0" parTransId="{49AAA8C0-E9DC-4A16-88BF-C67FDF90A79E}" sibTransId="{4A71B1E1-BE26-4267-AE9A-8E4319618FFD}"/>
    <dgm:cxn modelId="{83867171-D026-43FF-94C8-98FC5F58A80A}" srcId="{D16AEB78-19F5-4E0B-B196-8F83D2BC301F}" destId="{F99C4277-DB02-4136-9C29-764370545AD9}" srcOrd="1" destOrd="0" parTransId="{F03D04E5-CD9B-44E7-BF31-97115D68FFE4}" sibTransId="{BF7212B0-4323-4C6E-89C7-00F77C4BCA0B}"/>
    <dgm:cxn modelId="{2F0399E1-6851-482F-8DE4-3D143C65C2E6}" type="presParOf" srcId="{9CAC5507-9AF6-4EA4-9B6C-E94FB455BAA9}" destId="{63C91195-77CC-4B73-9C25-11534537AFFB}" srcOrd="0" destOrd="0" presId="urn:microsoft.com/office/officeart/2005/8/layout/radial3"/>
    <dgm:cxn modelId="{E27AA8B4-8969-4087-A088-75797886050C}" type="presParOf" srcId="{63C91195-77CC-4B73-9C25-11534537AFFB}" destId="{DA8E7C4D-4F59-4487-B8AE-7CBA5F2F2BA9}" srcOrd="0" destOrd="0" presId="urn:microsoft.com/office/officeart/2005/8/layout/radial3"/>
    <dgm:cxn modelId="{57064516-EB15-42DE-BF28-5CFFCC975595}" type="presParOf" srcId="{63C91195-77CC-4B73-9C25-11534537AFFB}" destId="{CC990C19-A65B-45FB-BBE3-69A572F0DED7}" srcOrd="1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E7C4D-4F59-4487-B8AE-7CBA5F2F2BA9}">
      <dsp:nvSpPr>
        <dsp:cNvPr id="0" name=""/>
        <dsp:cNvSpPr/>
      </dsp:nvSpPr>
      <dsp:spPr>
        <a:xfrm>
          <a:off x="65851" y="630772"/>
          <a:ext cx="3106277" cy="3106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Company</a:t>
          </a:r>
          <a:endParaRPr lang="en-GB" sz="4200" kern="1200" dirty="0"/>
        </a:p>
      </dsp:txBody>
      <dsp:txXfrm>
        <a:off x="520755" y="1085676"/>
        <a:ext cx="2196469" cy="2196469"/>
      </dsp:txXfrm>
    </dsp:sp>
    <dsp:sp modelId="{CC990C19-A65B-45FB-BBE3-69A572F0DED7}">
      <dsp:nvSpPr>
        <dsp:cNvPr id="0" name=""/>
        <dsp:cNvSpPr/>
      </dsp:nvSpPr>
      <dsp:spPr>
        <a:xfrm>
          <a:off x="1569233" y="637492"/>
          <a:ext cx="2920444" cy="3109306"/>
        </a:xfrm>
        <a:prstGeom prst="ellipse">
          <a:avLst/>
        </a:prstGeom>
        <a:solidFill>
          <a:srgbClr val="B37D8A">
            <a:alpha val="49804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800" kern="1200" dirty="0" smtClean="0"/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  Individual</a:t>
          </a:r>
          <a:endParaRPr lang="en-GB" sz="3800" kern="1200" dirty="0"/>
        </a:p>
      </dsp:txBody>
      <dsp:txXfrm>
        <a:off x="1996922" y="1092839"/>
        <a:ext cx="2065066" cy="2198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93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88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15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21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00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86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525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849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4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986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28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7DFB0-8D0F-4B0A-8AE9-3B18B5BDB27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32F20-DD49-416F-A027-E2CC1F1D60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6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nbiot.com/2005/02/22/protest-as-harass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Reputation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 John Rees 15</a:t>
            </a:r>
            <a:r>
              <a:rPr lang="en-GB" baseline="30000" dirty="0" smtClean="0"/>
              <a:t>th</a:t>
            </a:r>
            <a:r>
              <a:rPr lang="en-GB" dirty="0" smtClean="0"/>
              <a:t> Feb,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59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Reputation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Generally defined (“Whatis.com”) as:</a:t>
            </a:r>
          </a:p>
          <a:p>
            <a:pPr lvl="1"/>
            <a:r>
              <a:rPr lang="en-GB" dirty="0"/>
              <a:t>the practice of attempting to shape public perception of a person or </a:t>
            </a:r>
            <a:r>
              <a:rPr lang="en-GB" dirty="0" smtClean="0"/>
              <a:t>organisation </a:t>
            </a:r>
            <a:r>
              <a:rPr lang="en-GB" dirty="0"/>
              <a:t>by influencing information about that entity, primarily </a:t>
            </a:r>
            <a:r>
              <a:rPr lang="en-GB" dirty="0" smtClean="0"/>
              <a:t>online</a:t>
            </a:r>
          </a:p>
          <a:p>
            <a:r>
              <a:rPr lang="en-GB" dirty="0" smtClean="0"/>
              <a:t>The topic is usually thought of as an aspect of areas of business</a:t>
            </a:r>
          </a:p>
          <a:p>
            <a:pPr lvl="1"/>
            <a:r>
              <a:rPr lang="en-GB" dirty="0" smtClean="0"/>
              <a:t>Marketing (obviously)</a:t>
            </a:r>
          </a:p>
          <a:p>
            <a:pPr lvl="2"/>
            <a:r>
              <a:rPr lang="en-GB" dirty="0" smtClean="0"/>
              <a:t>Brand management, promotion</a:t>
            </a:r>
          </a:p>
          <a:p>
            <a:pPr lvl="1"/>
            <a:r>
              <a:rPr lang="en-GB" dirty="0" smtClean="0"/>
              <a:t>Corporate social responsibility</a:t>
            </a:r>
          </a:p>
          <a:p>
            <a:pPr lvl="1"/>
            <a:r>
              <a:rPr lang="en-GB" dirty="0" smtClean="0"/>
              <a:t>Strategic management</a:t>
            </a:r>
          </a:p>
          <a:p>
            <a:pPr lvl="2"/>
            <a:r>
              <a:rPr lang="en-GB" dirty="0" smtClean="0"/>
              <a:t>Insofar as </a:t>
            </a:r>
            <a:r>
              <a:rPr lang="en-GB" b="1" dirty="0" smtClean="0"/>
              <a:t>good will</a:t>
            </a:r>
            <a:r>
              <a:rPr lang="en-GB" dirty="0" smtClean="0"/>
              <a:t> may compose &gt;50% of the perceived value of an organisation when sold or invested in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437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Corporate Reputation Management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Ethical approaches</a:t>
            </a:r>
          </a:p>
          <a:p>
            <a:pPr lvl="1"/>
            <a:r>
              <a:rPr lang="en-GB" dirty="0" smtClean="0"/>
              <a:t>Creating positive websites and social media profiles</a:t>
            </a:r>
            <a:endParaRPr lang="en-GB" dirty="0" smtClean="0"/>
          </a:p>
          <a:p>
            <a:pPr lvl="1"/>
            <a:r>
              <a:rPr lang="en-GB" dirty="0" smtClean="0"/>
              <a:t>Making company data and positive information readily available by search engine optimisation</a:t>
            </a:r>
          </a:p>
          <a:p>
            <a:pPr lvl="1"/>
            <a:r>
              <a:rPr lang="en-GB" dirty="0" smtClean="0"/>
              <a:t>Positive mentions on influential and highly rated third party sites</a:t>
            </a:r>
            <a:endParaRPr lang="en-GB" dirty="0"/>
          </a:p>
          <a:p>
            <a:pPr lvl="1"/>
            <a:r>
              <a:rPr lang="en-GB" dirty="0" smtClean="0"/>
              <a:t>Legal removal of false negative (libellous) information</a:t>
            </a:r>
          </a:p>
          <a:p>
            <a:pPr lvl="1"/>
            <a:r>
              <a:rPr lang="en-GB" dirty="0" smtClean="0"/>
              <a:t>Strong relationships with the press and online influencers (e.g. supply of press releases, exciting new product details, free samples, etc.)</a:t>
            </a:r>
          </a:p>
          <a:p>
            <a:pPr lvl="1"/>
            <a:r>
              <a:rPr lang="en-GB" dirty="0" smtClean="0"/>
              <a:t>Proactive engagement with valid criticism</a:t>
            </a:r>
          </a:p>
          <a:p>
            <a:pPr lvl="1"/>
            <a:r>
              <a:rPr lang="en-GB" dirty="0" smtClean="0"/>
              <a:t>Offer your critics a job (conscience of the business)</a:t>
            </a:r>
          </a:p>
        </p:txBody>
      </p:sp>
    </p:spTree>
    <p:extLst>
      <p:ext uri="{BB962C8B-B14F-4D97-AF65-F5344CB8AC3E}">
        <p14:creationId xmlns:p14="http://schemas.microsoft.com/office/powerpoint/2010/main" val="775007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Corporate Reputation Management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 ethical approaches:</a:t>
            </a:r>
          </a:p>
          <a:p>
            <a:pPr lvl="1"/>
            <a:r>
              <a:rPr lang="en-GB" dirty="0" smtClean="0"/>
              <a:t>Removing embarrassing images</a:t>
            </a:r>
          </a:p>
          <a:p>
            <a:pPr lvl="1"/>
            <a:r>
              <a:rPr lang="en-GB" dirty="0" smtClean="0"/>
              <a:t>Fake positive reviews (and negative ones of competition)</a:t>
            </a:r>
          </a:p>
          <a:p>
            <a:pPr lvl="1"/>
            <a:r>
              <a:rPr lang="en-GB" dirty="0" smtClean="0"/>
              <a:t>Legal harassment of complainers or protesters</a:t>
            </a:r>
          </a:p>
          <a:p>
            <a:pPr lvl="2"/>
            <a:r>
              <a:rPr lang="en-GB" dirty="0" smtClean="0">
                <a:hlinkClick r:id="rId2"/>
              </a:rPr>
              <a:t>http://www.monbiot.com/2005/02/22/protest-as-harassment/</a:t>
            </a:r>
            <a:r>
              <a:rPr lang="en-GB" dirty="0" smtClean="0"/>
              <a:t> discusses the outcomes of legal action between McDonald’s and the protesters Helen Steel and David Morris</a:t>
            </a:r>
            <a:endParaRPr lang="en-GB" dirty="0"/>
          </a:p>
          <a:p>
            <a:pPr lvl="1"/>
            <a:r>
              <a:rPr lang="en-GB" dirty="0" smtClean="0"/>
              <a:t>Trolling (direct) and astroturfing (third party review sites)</a:t>
            </a:r>
          </a:p>
          <a:p>
            <a:r>
              <a:rPr lang="en-GB" dirty="0" smtClean="0"/>
              <a:t>Ethics not considered:</a:t>
            </a:r>
          </a:p>
          <a:p>
            <a:pPr lvl="1"/>
            <a:r>
              <a:rPr lang="en-GB" dirty="0" smtClean="0"/>
              <a:t>DDOS attacks</a:t>
            </a:r>
          </a:p>
          <a:p>
            <a:pPr lvl="1"/>
            <a:r>
              <a:rPr lang="en-GB" dirty="0" smtClean="0"/>
              <a:t>Theft, extortion, p</a:t>
            </a:r>
            <a:r>
              <a:rPr lang="en-GB" dirty="0" smtClean="0"/>
              <a:t>hysical assault, blackmail, pay them off</a:t>
            </a:r>
          </a:p>
        </p:txBody>
      </p:sp>
    </p:spTree>
    <p:extLst>
      <p:ext uri="{BB962C8B-B14F-4D97-AF65-F5344CB8AC3E}">
        <p14:creationId xmlns:p14="http://schemas.microsoft.com/office/powerpoint/2010/main" val="4038275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Reputation Management for Managers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get promoted?</a:t>
            </a:r>
          </a:p>
          <a:p>
            <a:pPr lvl="1"/>
            <a:r>
              <a:rPr lang="en-GB" dirty="0" smtClean="0"/>
              <a:t>Good work?  This is </a:t>
            </a:r>
            <a:r>
              <a:rPr lang="en-GB" b="1" dirty="0" smtClean="0"/>
              <a:t>less common</a:t>
            </a:r>
            <a:r>
              <a:rPr lang="en-GB" dirty="0" smtClean="0"/>
              <a:t> than you might think or hope</a:t>
            </a:r>
          </a:p>
          <a:p>
            <a:pPr lvl="1"/>
            <a:r>
              <a:rPr lang="en-GB" dirty="0" smtClean="0"/>
              <a:t>Support of superiors?  Certainly part of the equation</a:t>
            </a:r>
          </a:p>
          <a:p>
            <a:pPr lvl="1"/>
            <a:r>
              <a:rPr lang="en-GB" dirty="0" smtClean="0"/>
              <a:t>Support of colleagues?  Nice, but essentially of no consequence in this</a:t>
            </a:r>
          </a:p>
          <a:p>
            <a:pPr lvl="1"/>
            <a:r>
              <a:rPr lang="en-GB" dirty="0" smtClean="0"/>
              <a:t>Perceived fitness for role?  Very much part of the mix</a:t>
            </a:r>
          </a:p>
          <a:p>
            <a:pPr lvl="1"/>
            <a:r>
              <a:rPr lang="en-GB" dirty="0" smtClean="0"/>
              <a:t>Bribery?  Very occasionally, but morally indefensible in both directions (see </a:t>
            </a:r>
            <a:r>
              <a:rPr lang="en-GB" b="1" dirty="0" smtClean="0"/>
              <a:t>Ethics</a:t>
            </a:r>
            <a:r>
              <a:rPr lang="en-GB" dirty="0" smtClean="0"/>
              <a:t> in the next couple of weeks!)</a:t>
            </a:r>
          </a:p>
          <a:p>
            <a:pPr lvl="1"/>
            <a:r>
              <a:rPr lang="en-GB" dirty="0" smtClean="0"/>
              <a:t>Crawling, back stabbing, etc.?  Unfortunately, sometimes part of the mix</a:t>
            </a:r>
          </a:p>
          <a:p>
            <a:r>
              <a:rPr lang="en-GB" dirty="0" smtClean="0"/>
              <a:t>Put together, the positive aspects here are elements of individual reputation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889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Reputation Management in Distributed Teams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will you select your distributed team?</a:t>
            </a:r>
          </a:p>
          <a:p>
            <a:r>
              <a:rPr lang="en-GB" dirty="0" smtClean="0"/>
              <a:t>Typical considerations are the same as for any other employees</a:t>
            </a:r>
          </a:p>
          <a:p>
            <a:pPr lvl="1"/>
            <a:r>
              <a:rPr lang="en-GB" dirty="0" smtClean="0"/>
              <a:t>Skills fit</a:t>
            </a:r>
          </a:p>
          <a:p>
            <a:pPr lvl="1"/>
            <a:r>
              <a:rPr lang="en-GB" dirty="0" smtClean="0"/>
              <a:t>Experience</a:t>
            </a:r>
          </a:p>
          <a:p>
            <a:pPr lvl="1"/>
            <a:r>
              <a:rPr lang="en-GB" dirty="0" smtClean="0"/>
              <a:t>Prior engagement with the area of technology/project domain</a:t>
            </a:r>
          </a:p>
          <a:p>
            <a:pPr lvl="1"/>
            <a:r>
              <a:rPr lang="en-GB" dirty="0" smtClean="0"/>
              <a:t>References and recommendations</a:t>
            </a:r>
          </a:p>
          <a:p>
            <a:pPr lvl="1"/>
            <a:r>
              <a:rPr lang="en-GB" dirty="0" smtClean="0"/>
              <a:t>Personal fit with the team</a:t>
            </a:r>
          </a:p>
          <a:p>
            <a:r>
              <a:rPr lang="en-GB" dirty="0" smtClean="0"/>
              <a:t>But now you have a world of “experts and consultants” to choose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141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Will </a:t>
            </a:r>
            <a:r>
              <a:rPr lang="en-GB" dirty="0"/>
              <a:t>Y</a:t>
            </a:r>
            <a:r>
              <a:rPr lang="en-GB" dirty="0" smtClean="0"/>
              <a:t>ou </a:t>
            </a:r>
            <a:r>
              <a:rPr lang="en-GB" dirty="0"/>
              <a:t>S</a:t>
            </a:r>
            <a:r>
              <a:rPr lang="en-GB" dirty="0" smtClean="0"/>
              <a:t>elect your Distributed </a:t>
            </a:r>
            <a:r>
              <a:rPr lang="en-GB" dirty="0"/>
              <a:t>T</a:t>
            </a:r>
            <a:r>
              <a:rPr lang="en-GB" dirty="0" smtClean="0"/>
              <a:t>eam?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know them and have worked together (easy!)</a:t>
            </a:r>
          </a:p>
          <a:p>
            <a:r>
              <a:rPr lang="en-GB" dirty="0" smtClean="0"/>
              <a:t>Another member of the team brings them in for specialist expertise (easy, but less under your control)</a:t>
            </a:r>
          </a:p>
          <a:p>
            <a:r>
              <a:rPr lang="en-GB" dirty="0" smtClean="0"/>
              <a:t>They have a recognised presence in the area of work, and are accorded as expert in the industry (OK in “small worlds”)</a:t>
            </a:r>
          </a:p>
          <a:p>
            <a:r>
              <a:rPr lang="en-GB" dirty="0" smtClean="0"/>
              <a:t>They have worked on reputable projects you know about (but how to evaluate their contribution?)</a:t>
            </a:r>
          </a:p>
          <a:p>
            <a:r>
              <a:rPr lang="en-GB" dirty="0" smtClean="0"/>
              <a:t>They have worked with successful companies you know about (ditto)</a:t>
            </a:r>
            <a:endParaRPr lang="en-GB" dirty="0" smtClean="0"/>
          </a:p>
          <a:p>
            <a:r>
              <a:rPr lang="en-GB" dirty="0" smtClean="0"/>
              <a:t>They have qualifications and certifications necessary for the role (but can they deliver?)</a:t>
            </a:r>
          </a:p>
          <a:p>
            <a:r>
              <a:rPr lang="en-GB" dirty="0" smtClean="0"/>
              <a:t>You like the cut of their </a:t>
            </a:r>
            <a:r>
              <a:rPr lang="en-GB" dirty="0" err="1" smtClean="0"/>
              <a:t>gib</a:t>
            </a:r>
            <a:r>
              <a:rPr lang="en-GB" dirty="0" smtClean="0"/>
              <a:t> (how valid is “intuition” in selection?)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096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First Impressions … Established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Established figures may well say “Take it or leave it”</a:t>
            </a:r>
          </a:p>
          <a:p>
            <a:r>
              <a:rPr lang="en-GB" dirty="0" smtClean="0"/>
              <a:t>Interview may be sufficient</a:t>
            </a:r>
          </a:p>
          <a:p>
            <a:r>
              <a:rPr lang="en-GB" dirty="0" smtClean="0"/>
              <a:t>Tools, approaches, personalities, working methods may be the key determinants of compatibility</a:t>
            </a:r>
          </a:p>
          <a:p>
            <a:r>
              <a:rPr lang="en-GB" dirty="0" smtClean="0"/>
              <a:t>Pay and conditions need to fit the profile we have planned</a:t>
            </a:r>
          </a:p>
          <a:p>
            <a:r>
              <a:rPr lang="en-GB" dirty="0"/>
              <a:t>W</a:t>
            </a:r>
            <a:r>
              <a:rPr lang="en-GB" dirty="0" smtClean="0"/>
              <a:t>e really need to gauge somehow the </a:t>
            </a:r>
            <a:r>
              <a:rPr lang="en-GB" b="1" i="1" dirty="0" smtClean="0"/>
              <a:t>desire</a:t>
            </a:r>
            <a:r>
              <a:rPr lang="en-GB" dirty="0" smtClean="0"/>
              <a:t> to be involved in </a:t>
            </a:r>
            <a:r>
              <a:rPr lang="en-GB" b="1" i="1" dirty="0" smtClean="0"/>
              <a:t>this</a:t>
            </a:r>
            <a:r>
              <a:rPr lang="en-GB" dirty="0" smtClean="0"/>
              <a:t> project</a:t>
            </a:r>
            <a:endParaRPr lang="en-GB" b="1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798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First Impressions … New to Virtual Staff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need to get to know them, they need to get to know virtual working</a:t>
            </a:r>
          </a:p>
          <a:p>
            <a:r>
              <a:rPr lang="en-GB" dirty="0" smtClean="0"/>
              <a:t>How?</a:t>
            </a:r>
          </a:p>
          <a:p>
            <a:pPr lvl="1"/>
            <a:r>
              <a:rPr lang="en-GB" dirty="0" smtClean="0"/>
              <a:t>Start them on a side project</a:t>
            </a:r>
          </a:p>
          <a:p>
            <a:pPr lvl="1"/>
            <a:r>
              <a:rPr lang="en-GB" dirty="0" smtClean="0"/>
              <a:t>Go for a trial</a:t>
            </a:r>
          </a:p>
          <a:p>
            <a:pPr lvl="2"/>
            <a:r>
              <a:rPr lang="en-GB" dirty="0" smtClean="0"/>
              <a:t>Work with one of your established people for three days or whatever</a:t>
            </a:r>
          </a:p>
          <a:p>
            <a:pPr lvl="2"/>
            <a:r>
              <a:rPr lang="en-GB" dirty="0" smtClean="0"/>
              <a:t>Over a weekend if they are in a regular job already</a:t>
            </a:r>
          </a:p>
          <a:p>
            <a:pPr lvl="2"/>
            <a:r>
              <a:rPr lang="en-GB" dirty="0" smtClean="0"/>
              <a:t>Enough content and challenge to test their mettle</a:t>
            </a:r>
          </a:p>
          <a:p>
            <a:pPr lvl="2"/>
            <a:r>
              <a:rPr lang="en-GB" dirty="0" smtClean="0"/>
              <a:t>Observe quietly, look for your key signs of excellence</a:t>
            </a:r>
          </a:p>
          <a:p>
            <a:pPr lvl="1"/>
            <a:r>
              <a:rPr lang="en-GB" dirty="0" smtClean="0"/>
              <a:t>Try a bank of psychometric and practical tests (in context is important)</a:t>
            </a:r>
          </a:p>
          <a:p>
            <a:r>
              <a:rPr lang="en-GB" dirty="0" smtClean="0"/>
              <a:t>Tools, working methods, pay and conditions, desire for this project – all the basics remain in play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105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Want to Be the Consultant of Choice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So manage your reputation</a:t>
            </a:r>
          </a:p>
          <a:p>
            <a:r>
              <a:rPr lang="en-GB" dirty="0" smtClean="0"/>
              <a:t>Be choosy</a:t>
            </a:r>
          </a:p>
          <a:p>
            <a:pPr lvl="1"/>
            <a:r>
              <a:rPr lang="en-GB" dirty="0" smtClean="0"/>
              <a:t>Company</a:t>
            </a:r>
          </a:p>
          <a:p>
            <a:pPr lvl="1"/>
            <a:r>
              <a:rPr lang="en-GB" dirty="0" smtClean="0"/>
              <a:t>Project</a:t>
            </a:r>
          </a:p>
          <a:p>
            <a:pPr lvl="1"/>
            <a:r>
              <a:rPr lang="en-GB" dirty="0" smtClean="0"/>
              <a:t>Technology</a:t>
            </a:r>
          </a:p>
          <a:p>
            <a:pPr lvl="1"/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Working methods</a:t>
            </a:r>
          </a:p>
          <a:p>
            <a:pPr lvl="1"/>
            <a:r>
              <a:rPr lang="en-GB" dirty="0" smtClean="0"/>
              <a:t>Use the “big world”:  only work on projects that take you where you want to go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833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Contribution and Association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60785158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Basics</a:t>
            </a:r>
          </a:p>
          <a:p>
            <a:pPr lvl="1"/>
            <a:r>
              <a:rPr lang="en-GB" dirty="0" smtClean="0"/>
              <a:t>The more you are associated with the company, the more it’s reputation colours the external perception of you</a:t>
            </a:r>
          </a:p>
          <a:p>
            <a:pPr lvl="1"/>
            <a:r>
              <a:rPr lang="en-GB" dirty="0" smtClean="0"/>
              <a:t>The more you contribute to the project, the more the project’s success colours the external perception of you</a:t>
            </a:r>
          </a:p>
          <a:p>
            <a:pPr lvl="1"/>
            <a:r>
              <a:rPr lang="en-GB" dirty="0" smtClean="0"/>
              <a:t>Choose your work carefully, if you have a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134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Want to Be the Consultant of Choice 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Manage your reputation</a:t>
            </a:r>
            <a:endParaRPr lang="en-GB" dirty="0" smtClean="0"/>
          </a:p>
          <a:p>
            <a:r>
              <a:rPr lang="en-GB" dirty="0" smtClean="0"/>
              <a:t>Choose your technology</a:t>
            </a:r>
          </a:p>
          <a:p>
            <a:pPr lvl="1"/>
            <a:r>
              <a:rPr lang="en-GB" dirty="0" smtClean="0"/>
              <a:t>Reasoning changes as life changes</a:t>
            </a:r>
          </a:p>
          <a:p>
            <a:pPr lvl="2"/>
            <a:r>
              <a:rPr lang="en-GB" dirty="0" smtClean="0"/>
              <a:t>“The best/newest/whizziest/most highly paid”</a:t>
            </a:r>
          </a:p>
          <a:p>
            <a:pPr lvl="2"/>
            <a:r>
              <a:rPr lang="en-GB" dirty="0" smtClean="0"/>
              <a:t>“The one I know best/needs least work/most highly paid/specialist legacy”</a:t>
            </a:r>
          </a:p>
          <a:p>
            <a:pPr lvl="2"/>
            <a:r>
              <a:rPr lang="en-GB" dirty="0" smtClean="0"/>
              <a:t>Think about your lifestyle and what you need to live it</a:t>
            </a:r>
          </a:p>
          <a:p>
            <a:pPr lvl="1"/>
            <a:r>
              <a:rPr lang="en-GB" dirty="0" smtClean="0"/>
              <a:t>Remember who has responsibility for your skills, qualifications and learning</a:t>
            </a:r>
          </a:p>
          <a:p>
            <a:pPr lvl="2"/>
            <a:r>
              <a:rPr lang="en-GB" dirty="0" smtClean="0"/>
              <a:t>It’s you; it’s always been you; it will always be you</a:t>
            </a:r>
          </a:p>
          <a:p>
            <a:pPr lvl="2"/>
            <a:r>
              <a:rPr lang="en-GB" dirty="0" smtClean="0"/>
              <a:t>Invest in your expertise and excellence (time and/or money)</a:t>
            </a:r>
          </a:p>
          <a:p>
            <a:pPr lvl="1"/>
            <a:r>
              <a:rPr lang="en-GB" dirty="0" smtClean="0"/>
              <a:t>What’s your target?</a:t>
            </a:r>
          </a:p>
          <a:p>
            <a:pPr lvl="2"/>
            <a:r>
              <a:rPr lang="en-GB" dirty="0" smtClean="0"/>
              <a:t>Own business?  Consultant of choice?  Big wad, retire soon?  Fund your </a:t>
            </a:r>
            <a:r>
              <a:rPr lang="en-GB" i="1" dirty="0" smtClean="0"/>
              <a:t>real</a:t>
            </a:r>
            <a:r>
              <a:rPr lang="en-GB" dirty="0" smtClean="0"/>
              <a:t> loves?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715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Want to Be the Consultant of Choice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Manage your reputation</a:t>
            </a:r>
          </a:p>
          <a:p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Best, fastest, newest, most demanded – all obvious choices</a:t>
            </a:r>
          </a:p>
          <a:p>
            <a:pPr lvl="1"/>
            <a:r>
              <a:rPr lang="en-GB" dirty="0" smtClean="0"/>
              <a:t>How flexible do you intend to be?</a:t>
            </a:r>
          </a:p>
          <a:p>
            <a:pPr lvl="2"/>
            <a:r>
              <a:rPr lang="en-GB" dirty="0" smtClean="0"/>
              <a:t>Flexibility makes for more possibilities</a:t>
            </a:r>
          </a:p>
          <a:p>
            <a:pPr lvl="2"/>
            <a:r>
              <a:rPr lang="en-GB" dirty="0" smtClean="0"/>
              <a:t>What does it say about your self-worth and self-perception</a:t>
            </a:r>
          </a:p>
          <a:p>
            <a:pPr lvl="2"/>
            <a:r>
              <a:rPr lang="en-GB" dirty="0" smtClean="0"/>
              <a:t>What does it say about your understanding of the project?</a:t>
            </a:r>
          </a:p>
          <a:p>
            <a:pPr lvl="1"/>
            <a:r>
              <a:rPr lang="en-GB" dirty="0" smtClean="0"/>
              <a:t>Part of tool selection means part of the core team</a:t>
            </a:r>
          </a:p>
          <a:p>
            <a:pPr lvl="2"/>
            <a:r>
              <a:rPr lang="en-GB" dirty="0" smtClean="0"/>
              <a:t>Heavy hitter or filler in?</a:t>
            </a:r>
          </a:p>
          <a:p>
            <a:pPr lvl="1"/>
            <a:r>
              <a:rPr lang="en-GB" dirty="0" smtClean="0"/>
              <a:t>Understand implications and be able to negotiate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441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Want to Be the Consultant of Choice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Manage your reputation</a:t>
            </a:r>
            <a:endParaRPr lang="en-GB" dirty="0" smtClean="0"/>
          </a:p>
          <a:p>
            <a:r>
              <a:rPr lang="en-GB" dirty="0" smtClean="0"/>
              <a:t>Your internet presence will be viewed</a:t>
            </a:r>
          </a:p>
          <a:p>
            <a:pPr lvl="1"/>
            <a:r>
              <a:rPr lang="en-GB" dirty="0" smtClean="0"/>
              <a:t>Think about your CV and your portfolio.  It’s no good if no one knows about it/them.  How will you get it/them seen and known </a:t>
            </a:r>
            <a:r>
              <a:rPr lang="en-GB" b="1" i="1" dirty="0" smtClean="0"/>
              <a:t>where it matters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You want good things online about you</a:t>
            </a:r>
          </a:p>
          <a:p>
            <a:pPr lvl="1"/>
            <a:r>
              <a:rPr lang="en-GB" dirty="0" smtClean="0"/>
              <a:t>Good things said about your work by people who matter in </a:t>
            </a:r>
            <a:r>
              <a:rPr lang="en-GB" smtClean="0"/>
              <a:t>all forums</a:t>
            </a:r>
            <a:endParaRPr lang="en-GB" dirty="0" smtClean="0"/>
          </a:p>
          <a:p>
            <a:r>
              <a:rPr lang="en-GB" dirty="0" smtClean="0"/>
              <a:t>Don’t forget the obvious</a:t>
            </a:r>
            <a:endParaRPr lang="en-GB" dirty="0"/>
          </a:p>
          <a:p>
            <a:pPr lvl="1"/>
            <a:r>
              <a:rPr lang="en-GB" dirty="0" smtClean="0"/>
              <a:t>Weirdness may not play well</a:t>
            </a:r>
          </a:p>
          <a:p>
            <a:pPr lvl="1"/>
            <a:r>
              <a:rPr lang="en-GB" dirty="0" smtClean="0"/>
              <a:t>Debauchery is not likely to enhance your reputation, nor will prudery in most instances</a:t>
            </a:r>
          </a:p>
          <a:p>
            <a:pPr lvl="1"/>
            <a:r>
              <a:rPr lang="en-GB" dirty="0" smtClean="0"/>
              <a:t>Be yourself?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306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1083</Words>
  <Application>Microsoft Office PowerPoint</Application>
  <PresentationFormat>Widescreen</PresentationFormat>
  <Paragraphs>123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Reputation Management</vt:lpstr>
      <vt:lpstr>Reputation Management</vt:lpstr>
      <vt:lpstr>Corporate Reputation Management Activities</vt:lpstr>
      <vt:lpstr>Corporate Reputation Management Activities</vt:lpstr>
      <vt:lpstr>Reputation Management for Managers</vt:lpstr>
      <vt:lpstr>Reputation Management in Distributed Teams</vt:lpstr>
      <vt:lpstr>How Will You Select your Distributed Team?</vt:lpstr>
      <vt:lpstr>After First Impressions … Established People</vt:lpstr>
      <vt:lpstr>After First Impressions … New to Virtual Staff</vt:lpstr>
      <vt:lpstr>I Want to Be the Consultant of Choice …</vt:lpstr>
      <vt:lpstr>Contribution and Association</vt:lpstr>
      <vt:lpstr>I Want to Be the Consultant of Choice …</vt:lpstr>
      <vt:lpstr>I Want to Be the Consultant of Choice …</vt:lpstr>
      <vt:lpstr>I Want to Be the Consultant of Choice 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Reputation Management</dc:title>
  <dc:creator>John Rees</dc:creator>
  <cp:lastModifiedBy>John Rees</cp:lastModifiedBy>
  <cp:revision>4</cp:revision>
  <dcterms:created xsi:type="dcterms:W3CDTF">2017-02-15T11:21:16Z</dcterms:created>
  <dcterms:modified xsi:type="dcterms:W3CDTF">2017-02-15T16:10:23Z</dcterms:modified>
</cp:coreProperties>
</file>