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60" r:id="rId1"/>
  </p:sldMasterIdLst>
  <p:sldIdLst>
    <p:sldId id="269" r:id="rId2"/>
    <p:sldId id="256" r:id="rId3"/>
    <p:sldId id="276" r:id="rId4"/>
    <p:sldId id="257" r:id="rId5"/>
    <p:sldId id="275" r:id="rId6"/>
    <p:sldId id="272" r:id="rId7"/>
    <p:sldId id="273" r:id="rId8"/>
    <p:sldId id="277" r:id="rId9"/>
    <p:sldId id="270" r:id="rId10"/>
    <p:sldId id="258" r:id="rId11"/>
    <p:sldId id="271"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632" autoAdjust="0"/>
    <p:restoredTop sz="94614" autoAdjust="0"/>
  </p:normalViewPr>
  <p:slideViewPr>
    <p:cSldViewPr>
      <p:cViewPr>
        <p:scale>
          <a:sx n="75" d="100"/>
          <a:sy n="75" d="100"/>
        </p:scale>
        <p:origin x="-864" y="-70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1"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79"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4"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CA0D48A-2BBC-4F59-BA49-476A197BC9E2}" type="datetimeFigureOut">
              <a:rPr lang="en-GB" smtClean="0"/>
              <a:pPr/>
              <a:t>28/08/2018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582FFB-BCF7-490E-B97E-EE03AE1466B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CA0D48A-2BBC-4F59-BA49-476A197BC9E2}" type="datetimeFigureOut">
              <a:rPr lang="en-GB" smtClean="0"/>
              <a:pPr/>
              <a:t>28/08/2018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582FFB-BCF7-490E-B97E-EE03AE1466B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79"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1"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8"/>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DCA0D48A-2BBC-4F59-BA49-476A197BC9E2}" type="datetimeFigureOut">
              <a:rPr lang="en-GB" smtClean="0"/>
              <a:pPr/>
              <a:t>28/08/2018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582FFB-BCF7-490E-B97E-EE03AE1466B5}"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CA0D48A-2BBC-4F59-BA49-476A197BC9E2}" type="datetimeFigureOut">
              <a:rPr lang="en-GB" smtClean="0"/>
              <a:pPr/>
              <a:t>28/08/2018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582FFB-BCF7-490E-B97E-EE03AE1466B5}" type="slidenum">
              <a:rPr lang="en-GB" smtClean="0"/>
              <a:pPr/>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1"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CA0D48A-2BBC-4F59-BA49-476A197BC9E2}" type="datetimeFigureOut">
              <a:rPr lang="en-GB" smtClean="0"/>
              <a:pPr/>
              <a:t>28/08/2018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8582FFB-BCF7-490E-B97E-EE03AE1466B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DCA0D48A-2BBC-4F59-BA49-476A197BC9E2}" type="datetimeFigureOut">
              <a:rPr lang="en-GB" smtClean="0"/>
              <a:pPr/>
              <a:t>28/08/2018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8582FFB-BCF7-490E-B97E-EE03AE1466B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A0D48A-2BBC-4F59-BA49-476A197BC9E2}" type="datetimeFigureOut">
              <a:rPr lang="en-GB" smtClean="0"/>
              <a:pPr/>
              <a:t>28/08/2018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8582FFB-BCF7-490E-B97E-EE03AE1466B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1"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9"/>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1" y="1576104"/>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3"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5" y="2253386"/>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DCA0D48A-2BBC-4F59-BA49-476A197BC9E2}" type="datetimeFigureOut">
              <a:rPr lang="en-GB" smtClean="0"/>
              <a:pPr/>
              <a:t>28/08/2018</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8582FFB-BCF7-490E-B97E-EE03AE1466B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6"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1"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1"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81"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CA0D48A-2BBC-4F59-BA49-476A197BC9E2}" type="datetimeFigureOut">
              <a:rPr lang="en-GB" smtClean="0"/>
              <a:pPr/>
              <a:t>28/08/2018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582FFB-BCF7-490E-B97E-EE03AE1466B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CA0D48A-2BBC-4F59-BA49-476A197BC9E2}" type="datetimeFigureOut">
              <a:rPr lang="en-GB" smtClean="0"/>
              <a:pPr/>
              <a:t>28/08/2018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582FFB-BCF7-490E-B97E-EE03AE1466B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CA0D48A-2BBC-4F59-BA49-476A197BC9E2}" type="datetimeFigureOut">
              <a:rPr lang="en-GB" smtClean="0"/>
              <a:pPr/>
              <a:t>28/08/2018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582FFB-BCF7-490E-B97E-EE03AE1466B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1"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79" y="5051293"/>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1"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1" y="1100629"/>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DCA0D48A-2BBC-4F59-BA49-476A197BC9E2}" type="datetimeFigureOut">
              <a:rPr lang="en-GB" smtClean="0"/>
              <a:pPr/>
              <a:t>28/08/2018</a:t>
            </a:fld>
            <a:endParaRPr lang="en-GB"/>
          </a:p>
        </p:txBody>
      </p:sp>
      <p:sp>
        <p:nvSpPr>
          <p:cNvPr id="5" name="Footer Placeholder 4"/>
          <p:cNvSpPr>
            <a:spLocks noGrp="1"/>
          </p:cNvSpPr>
          <p:nvPr>
            <p:ph type="ftr" sz="quarter" idx="3"/>
          </p:nvPr>
        </p:nvSpPr>
        <p:spPr>
          <a:xfrm>
            <a:off x="3517515"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9"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8582FFB-BCF7-490E-B97E-EE03AE1466B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pn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683568" y="908720"/>
            <a:ext cx="7643192" cy="3960440"/>
          </a:xfrm>
        </p:spPr>
        <p:txBody>
          <a:bodyPr/>
          <a:lstStyle/>
          <a:p>
            <a:pPr algn="ctr">
              <a:buNone/>
            </a:pPr>
            <a:r>
              <a:rPr lang="en-US" sz="2000" b="1" dirty="0" smtClean="0"/>
              <a:t>University of Wales Trinity Saint David</a:t>
            </a:r>
            <a:endParaRPr lang="en-GB" sz="2000" dirty="0" smtClean="0"/>
          </a:p>
          <a:p>
            <a:pPr algn="ctr">
              <a:buNone/>
            </a:pPr>
            <a:endParaRPr lang="en-GB" dirty="0" smtClean="0"/>
          </a:p>
          <a:p>
            <a:pPr algn="ctr">
              <a:buNone/>
            </a:pPr>
            <a:r>
              <a:rPr lang="en-US" b="1" dirty="0" smtClean="0"/>
              <a:t>Topic:  Gucci group </a:t>
            </a:r>
            <a:endParaRPr lang="en-US" b="1" dirty="0" smtClean="0"/>
          </a:p>
          <a:p>
            <a:pPr algn="ctr">
              <a:buNone/>
            </a:pPr>
            <a:r>
              <a:rPr lang="en-US" dirty="0" smtClean="0"/>
              <a:t>Lecturer Name: Mr. Richard Small </a:t>
            </a:r>
          </a:p>
          <a:p>
            <a:pPr algn="ctr">
              <a:buNone/>
            </a:pPr>
            <a:r>
              <a:rPr lang="en-US" b="1" dirty="0" smtClean="0"/>
              <a:t>Module code: SBMA 7122_INB_A1</a:t>
            </a:r>
            <a:endParaRPr lang="en-GB" b="1" dirty="0" smtClean="0"/>
          </a:p>
          <a:p>
            <a:pPr algn="ctr">
              <a:buNone/>
            </a:pPr>
            <a:r>
              <a:rPr lang="en-US" b="1" dirty="0" smtClean="0"/>
              <a:t>STUDENT NAME: </a:t>
            </a:r>
            <a:r>
              <a:rPr lang="en-US" dirty="0" smtClean="0"/>
              <a:t>OLIVIA OLUSHOLA</a:t>
            </a:r>
            <a:endParaRPr lang="en-GB" dirty="0" smtClean="0"/>
          </a:p>
          <a:p>
            <a:pPr algn="ctr">
              <a:buNone/>
            </a:pPr>
            <a:r>
              <a:rPr lang="en-US" b="1" dirty="0" smtClean="0"/>
              <a:t>STUDENT NUMBER:</a:t>
            </a:r>
            <a:r>
              <a:rPr lang="en-US" dirty="0" smtClean="0"/>
              <a:t>1709713</a:t>
            </a:r>
            <a:endParaRPr lang="en-GB" dirty="0" smtClean="0"/>
          </a:p>
          <a:p>
            <a:pPr algn="ctr">
              <a:buNone/>
            </a:pPr>
            <a:r>
              <a:rPr lang="en-US" dirty="0" smtClean="0"/>
              <a:t> </a:t>
            </a:r>
            <a:endParaRPr lang="en-GB" dirty="0" smtClean="0"/>
          </a:p>
          <a:p>
            <a:pPr>
              <a:buNone/>
            </a:pPr>
            <a:endParaRPr lang="en-GB" dirty="0"/>
          </a:p>
        </p:txBody>
      </p:sp>
    </p:spTree>
  </p:cSld>
  <p:clrMapOvr>
    <a:masterClrMapping/>
  </p:clrMapOvr>
  <p:transition>
    <p:pull di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3"/>
          <p:cNvSpPr txBox="1">
            <a:spLocks/>
          </p:cNvSpPr>
          <p:nvPr/>
        </p:nvSpPr>
        <p:spPr>
          <a:xfrm>
            <a:off x="251520" y="332657"/>
            <a:ext cx="4798872" cy="1151965"/>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2800" b="1" i="0" u="none" strike="noStrike" kern="1200" cap="all" spc="0" normalizeH="0" baseline="0" noProof="0" dirty="0" smtClean="0">
                <a:ln>
                  <a:noFill/>
                </a:ln>
                <a:solidFill>
                  <a:schemeClr val="tx1"/>
                </a:solidFill>
                <a:effectLst/>
                <a:uLnTx/>
                <a:uFillTx/>
                <a:latin typeface="+mj-lt"/>
                <a:ea typeface="+mj-ea"/>
                <a:cs typeface="Times New Roman" pitchFamily="18" charset="0"/>
              </a:rPr>
              <a:t>GUCCI GROUP</a:t>
            </a:r>
            <a:endParaRPr kumimoji="0" lang="en-GB" sz="2800" b="1" i="0" u="none" strike="noStrike" kern="1200" cap="all" spc="0" normalizeH="0" baseline="0" noProof="0" dirty="0">
              <a:ln>
                <a:noFill/>
              </a:ln>
              <a:solidFill>
                <a:schemeClr val="tx1"/>
              </a:solidFill>
              <a:effectLst/>
              <a:uLnTx/>
              <a:uFillTx/>
              <a:latin typeface="+mj-lt"/>
              <a:ea typeface="+mj-ea"/>
              <a:cs typeface="Times New Roman" pitchFamily="18" charset="0"/>
            </a:endParaRPr>
          </a:p>
        </p:txBody>
      </p:sp>
      <p:sp>
        <p:nvSpPr>
          <p:cNvPr id="21" name="Content Placeholder 4"/>
          <p:cNvSpPr txBox="1">
            <a:spLocks/>
          </p:cNvSpPr>
          <p:nvPr/>
        </p:nvSpPr>
        <p:spPr>
          <a:xfrm>
            <a:off x="323529" y="1484784"/>
            <a:ext cx="4797867" cy="208823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ts val="800"/>
              </a:spcBef>
              <a:spcAft>
                <a:spcPts val="0"/>
              </a:spcAft>
              <a:buClrTx/>
              <a:buSzTx/>
              <a:buFont typeface="Arial" pitchFamily="34" charset="0"/>
              <a:buNone/>
              <a:tabLst/>
              <a:defRPr/>
            </a:pPr>
            <a:r>
              <a:rPr kumimoji="0" lang="en-US" sz="1600" i="0" u="none" strike="noStrike" kern="1200" cap="none" spc="0" normalizeH="0" baseline="0" noProof="0" dirty="0" smtClean="0">
                <a:ln>
                  <a:noFill/>
                </a:ln>
                <a:solidFill>
                  <a:schemeClr val="tx1"/>
                </a:solidFill>
                <a:effectLst/>
                <a:uLnTx/>
                <a:uFillTx/>
                <a:latin typeface="Times New Roman" pitchFamily="18" charset="0"/>
                <a:ea typeface="+mn-ea"/>
                <a:cs typeface="Times New Roman" pitchFamily="18" charset="0"/>
              </a:rPr>
              <a:t>Gucci is a multinational Italian company that deals</a:t>
            </a:r>
          </a:p>
          <a:p>
            <a:pPr marL="342900" marR="0" lvl="0" indent="-342900" algn="l" defTabSz="914400" rtl="0" eaLnBrk="1" fontAlgn="auto" latinLnBrk="0" hangingPunct="1">
              <a:lnSpc>
                <a:spcPct val="100000"/>
              </a:lnSpc>
              <a:spcBef>
                <a:spcPts val="800"/>
              </a:spcBef>
              <a:spcAft>
                <a:spcPts val="0"/>
              </a:spcAft>
              <a:buClrTx/>
              <a:buSzTx/>
              <a:buFont typeface="Arial" pitchFamily="34" charset="0"/>
              <a:buNone/>
              <a:tabLst/>
              <a:defRPr/>
            </a:pPr>
            <a:r>
              <a:rPr kumimoji="0" lang="en-US" sz="1600" i="0" u="none" strike="noStrike" kern="1200" cap="none" spc="0" normalizeH="0" baseline="0" noProof="0" dirty="0" smtClean="0">
                <a:ln>
                  <a:noFill/>
                </a:ln>
                <a:solidFill>
                  <a:schemeClr val="tx1"/>
                </a:solidFill>
                <a:effectLst/>
                <a:uLnTx/>
                <a:uFillTx/>
                <a:latin typeface="Times New Roman" pitchFamily="18" charset="0"/>
                <a:ea typeface="+mn-ea"/>
                <a:cs typeface="Times New Roman" pitchFamily="18" charset="0"/>
              </a:rPr>
              <a:t>with high-end or luxury brand of leather goods, </a:t>
            </a:r>
          </a:p>
          <a:p>
            <a:pPr marL="342900" marR="0" lvl="0" indent="-342900" algn="l" defTabSz="914400" rtl="0" eaLnBrk="1" fontAlgn="auto" latinLnBrk="0" hangingPunct="1">
              <a:lnSpc>
                <a:spcPct val="100000"/>
              </a:lnSpc>
              <a:spcBef>
                <a:spcPts val="800"/>
              </a:spcBef>
              <a:spcAft>
                <a:spcPts val="0"/>
              </a:spcAft>
              <a:buClrTx/>
              <a:buSzTx/>
              <a:buFont typeface="Arial" pitchFamily="34" charset="0"/>
              <a:buNone/>
              <a:tabLst/>
              <a:defRPr/>
            </a:pPr>
            <a:r>
              <a:rPr kumimoji="0" lang="en-US" sz="1600" i="0" u="none" strike="noStrike" kern="1200" cap="none" spc="0" normalizeH="0" baseline="0" noProof="0" dirty="0" smtClean="0">
                <a:ln>
                  <a:noFill/>
                </a:ln>
                <a:solidFill>
                  <a:schemeClr val="tx1"/>
                </a:solidFill>
                <a:effectLst/>
                <a:uLnTx/>
                <a:uFillTx/>
                <a:latin typeface="Times New Roman" pitchFamily="18" charset="0"/>
                <a:ea typeface="+mn-ea"/>
                <a:cs typeface="Times New Roman" pitchFamily="18" charset="0"/>
              </a:rPr>
              <a:t>clothing, and other fashion products.</a:t>
            </a:r>
          </a:p>
          <a:p>
            <a:pPr marL="342900" marR="0" lvl="0" indent="-342900" algn="l" defTabSz="914400" rtl="0" eaLnBrk="1" fontAlgn="auto" latinLnBrk="0" hangingPunct="1">
              <a:lnSpc>
                <a:spcPct val="100000"/>
              </a:lnSpc>
              <a:spcBef>
                <a:spcPts val="800"/>
              </a:spcBef>
              <a:spcAft>
                <a:spcPts val="0"/>
              </a:spcAft>
              <a:buClrTx/>
              <a:buSzTx/>
              <a:buFont typeface="Arial" pitchFamily="34" charset="0"/>
              <a:buNone/>
              <a:tabLst/>
              <a:defRPr/>
            </a:pPr>
            <a:endParaRPr kumimoji="0" lang="en-GB" sz="1600" b="1" i="0" u="none" strike="noStrike" kern="1200" cap="none" spc="0" normalizeH="0" baseline="0" noProof="0" dirty="0">
              <a:ln>
                <a:noFill/>
              </a:ln>
              <a:solidFill>
                <a:schemeClr val="tx1"/>
              </a:solidFill>
              <a:effectLst/>
              <a:uLnTx/>
              <a:uFillTx/>
              <a:latin typeface="Times New Roman" pitchFamily="18" charset="0"/>
              <a:ea typeface="+mn-ea"/>
              <a:cs typeface="Times New Roman" pitchFamily="18" charset="0"/>
            </a:endParaRPr>
          </a:p>
        </p:txBody>
      </p:sp>
      <p:pic>
        <p:nvPicPr>
          <p:cNvPr id="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40153" y="620688"/>
            <a:ext cx="2877356" cy="1970988"/>
          </a:xfrm>
          <a:prstGeom prst="rect">
            <a:avLst/>
          </a:prstGeom>
          <a:noFill/>
          <a:ln w="57150" cmpd="thinThick">
            <a:solidFill>
              <a:schemeClr val="bg1">
                <a:lumMod val="50000"/>
              </a:schemeClr>
            </a:solidFill>
            <a:miter lim="800000"/>
          </a:ln>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3" name="Picture 22" descr="A close up of a logo&#10;&#10;Description generated with very high confidence">
            <a:extLst>
              <a:ext uri="{FF2B5EF4-FFF2-40B4-BE49-F238E27FC236}">
                <a16:creationId xmlns:a16="http://schemas.microsoft.com/office/drawing/2014/main" xmlns="" id="{DB13A608-33C8-4239-AEE8-B8F20368BCE8}"/>
              </a:ext>
            </a:extLst>
          </p:cNvPr>
          <p:cNvPicPr>
            <a:picLocks noChangeAspect="1"/>
          </p:cNvPicPr>
          <p:nvPr/>
        </p:nvPicPr>
        <p:blipFill>
          <a:blip r:embed="rId3" cstate="print">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flipH="1">
            <a:off x="3650741" y="2420888"/>
            <a:ext cx="129171" cy="593325"/>
          </a:xfrm>
          <a:prstGeom prst="rect">
            <a:avLst/>
          </a:prstGeom>
        </p:spPr>
      </p:pic>
      <p:pic>
        <p:nvPicPr>
          <p:cNvPr id="24"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012161" y="3068961"/>
            <a:ext cx="2877356" cy="1424291"/>
          </a:xfrm>
          <a:prstGeom prst="rect">
            <a:avLst/>
          </a:prstGeom>
          <a:noFill/>
          <a:ln w="57150" cmpd="thinThick">
            <a:solidFill>
              <a:schemeClr val="bg1">
                <a:lumMod val="50000"/>
              </a:schemeClr>
            </a:solidFill>
            <a:miter lim="800000"/>
          </a:ln>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5" name="Picture 24" descr="download.jpg"/>
          <p:cNvPicPr>
            <a:picLocks noChangeAspect="1"/>
          </p:cNvPicPr>
          <p:nvPr/>
        </p:nvPicPr>
        <p:blipFill>
          <a:blip r:embed="rId6" cstate="print"/>
          <a:stretch>
            <a:fillRect/>
          </a:stretch>
        </p:blipFill>
        <p:spPr>
          <a:xfrm>
            <a:off x="0" y="4714876"/>
            <a:ext cx="2143125" cy="2143125"/>
          </a:xfrm>
          <a:prstGeom prst="rect">
            <a:avLst/>
          </a:prstGeom>
        </p:spPr>
      </p:pic>
    </p:spTree>
    <p:extLst>
      <p:ext uri="{BB962C8B-B14F-4D97-AF65-F5344CB8AC3E}">
        <p14:creationId xmlns:p14="http://schemas.microsoft.com/office/powerpoint/2010/main" val="1511808328"/>
      </p:ext>
    </p:extLst>
  </p:cSld>
  <p:clrMapOvr>
    <a:masterClrMapping/>
  </p:clrMapOvr>
  <p:transition>
    <p:newsflash/>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1800" b="1" dirty="0" smtClean="0">
                <a:latin typeface="+mn-lt"/>
              </a:rPr>
              <a:t>International market entry of GUCCI</a:t>
            </a:r>
            <a:endParaRPr lang="en-GB" sz="1800" b="1" dirty="0">
              <a:latin typeface="+mn-lt"/>
            </a:endParaRPr>
          </a:p>
        </p:txBody>
      </p:sp>
      <p:sp>
        <p:nvSpPr>
          <p:cNvPr id="3" name="Content Placeholder 2"/>
          <p:cNvSpPr>
            <a:spLocks noGrp="1"/>
          </p:cNvSpPr>
          <p:nvPr>
            <p:ph idx="1"/>
          </p:nvPr>
        </p:nvSpPr>
        <p:spPr>
          <a:xfrm>
            <a:off x="822961" y="1100629"/>
            <a:ext cx="7520940" cy="5496723"/>
          </a:xfrm>
        </p:spPr>
        <p:txBody>
          <a:bodyPr>
            <a:normAutofit fontScale="62500" lnSpcReduction="20000"/>
          </a:bodyPr>
          <a:lstStyle/>
          <a:p>
            <a:endParaRPr lang="en-US" dirty="0" smtClean="0"/>
          </a:p>
          <a:p>
            <a:r>
              <a:rPr lang="en-US" sz="2900" b="0" dirty="0" smtClean="0">
                <a:latin typeface="Times New Roman" pitchFamily="18" charset="0"/>
                <a:cs typeface="Times New Roman" pitchFamily="18" charset="0"/>
              </a:rPr>
              <a:t>The company was founded in 1921 in Florence, Italy by Guccio Gucci. It was </a:t>
            </a:r>
          </a:p>
          <a:p>
            <a:r>
              <a:rPr lang="en-US" sz="2900" b="0" dirty="0" smtClean="0">
                <a:latin typeface="Times New Roman" pitchFamily="18" charset="0"/>
                <a:cs typeface="Times New Roman" pitchFamily="18" charset="0"/>
              </a:rPr>
              <a:t>initially a small shop dealing in exclusive leather goods. </a:t>
            </a:r>
            <a:r>
              <a:rPr lang="en-US" sz="2900" b="0" dirty="0" smtClean="0">
                <a:solidFill>
                  <a:srgbClr val="FF0000"/>
                </a:solidFill>
                <a:latin typeface="Times New Roman" pitchFamily="18" charset="0"/>
                <a:cs typeface="Times New Roman" pitchFamily="18" charset="0"/>
              </a:rPr>
              <a:t>1947-1953</a:t>
            </a:r>
            <a:r>
              <a:rPr lang="en-US" sz="2900" b="0" dirty="0" smtClean="0">
                <a:solidFill>
                  <a:schemeClr val="accent2"/>
                </a:solidFill>
                <a:latin typeface="Times New Roman" pitchFamily="18" charset="0"/>
                <a:cs typeface="Times New Roman" pitchFamily="18" charset="0"/>
              </a:rPr>
              <a:t> </a:t>
            </a:r>
            <a:r>
              <a:rPr lang="en-US" sz="2900" b="0" dirty="0" smtClean="0">
                <a:latin typeface="Times New Roman" pitchFamily="18" charset="0"/>
                <a:cs typeface="Times New Roman" pitchFamily="18" charset="0"/>
              </a:rPr>
              <a:t>- Gucci </a:t>
            </a:r>
          </a:p>
          <a:p>
            <a:r>
              <a:rPr lang="en-US" sz="2900" b="0" dirty="0" smtClean="0">
                <a:latin typeface="Times New Roman" pitchFamily="18" charset="0"/>
                <a:cs typeface="Times New Roman" pitchFamily="18" charset="0"/>
              </a:rPr>
              <a:t>became very popular for its “bamboo handle bag” which later became its icon product.</a:t>
            </a:r>
          </a:p>
          <a:p>
            <a:pPr>
              <a:buFont typeface="Arial" pitchFamily="34" charset="0"/>
              <a:buChar char="•"/>
            </a:pPr>
            <a:r>
              <a:rPr lang="en-GB" sz="2900" b="0" dirty="0" smtClean="0">
                <a:latin typeface="Times New Roman" panose="02020603050405020304" pitchFamily="18" charset="0"/>
                <a:cs typeface="Times New Roman" pitchFamily="18" charset="0"/>
              </a:rPr>
              <a:t>Gucci is a multinational fashion and luxury company. The Gucci brand has been ranked the most popular brand in Italy and the third largest in the World, its value was $ 12.4 billion in 2015.</a:t>
            </a:r>
          </a:p>
          <a:p>
            <a:r>
              <a:rPr lang="en-US" sz="2900" dirty="0" smtClean="0">
                <a:latin typeface="Times New Roman" pitchFamily="18" charset="0"/>
                <a:cs typeface="Times New Roman" pitchFamily="18" charset="0"/>
              </a:rPr>
              <a:t>1954-1981 </a:t>
            </a:r>
          </a:p>
          <a:p>
            <a:r>
              <a:rPr lang="en-US" sz="2900" dirty="0" smtClean="0">
                <a:latin typeface="Times New Roman" pitchFamily="18" charset="0"/>
                <a:cs typeface="Times New Roman" pitchFamily="18" charset="0"/>
              </a:rPr>
              <a:t>•	</a:t>
            </a:r>
            <a:r>
              <a:rPr lang="en-US" sz="2900" b="0" dirty="0" smtClean="0">
                <a:latin typeface="Times New Roman" pitchFamily="18" charset="0"/>
                <a:cs typeface="Times New Roman" pitchFamily="18" charset="0"/>
              </a:rPr>
              <a:t>The death of </a:t>
            </a:r>
            <a:r>
              <a:rPr lang="en-US" sz="2900" dirty="0" smtClean="0">
                <a:latin typeface="Times New Roman" pitchFamily="18" charset="0"/>
                <a:cs typeface="Times New Roman" pitchFamily="18" charset="0"/>
              </a:rPr>
              <a:t>Guccio Gucci </a:t>
            </a:r>
            <a:r>
              <a:rPr lang="en-US" sz="2900" b="0" dirty="0" smtClean="0">
                <a:latin typeface="Times New Roman" pitchFamily="18" charset="0"/>
                <a:cs typeface="Times New Roman" pitchFamily="18" charset="0"/>
              </a:rPr>
              <a:t>(the company founder). His sons took over the management of the company.</a:t>
            </a:r>
          </a:p>
          <a:p>
            <a:r>
              <a:rPr lang="en-US" sz="2900" dirty="0" smtClean="0">
                <a:latin typeface="Times New Roman" pitchFamily="18" charset="0"/>
                <a:cs typeface="Times New Roman" pitchFamily="18" charset="0"/>
              </a:rPr>
              <a:t>1995-1999</a:t>
            </a:r>
          </a:p>
          <a:p>
            <a:r>
              <a:rPr lang="en-US" sz="2900" dirty="0" smtClean="0">
                <a:latin typeface="Times New Roman" pitchFamily="18" charset="0"/>
                <a:cs typeface="Times New Roman" pitchFamily="18" charset="0"/>
              </a:rPr>
              <a:t>•	</a:t>
            </a:r>
            <a:r>
              <a:rPr lang="en-US" sz="2900" b="0" dirty="0" smtClean="0">
                <a:latin typeface="Times New Roman" pitchFamily="18" charset="0"/>
                <a:cs typeface="Times New Roman" pitchFamily="18" charset="0"/>
              </a:rPr>
              <a:t>In 1995, Gucci became a publicly traded company. Its shares were listed in the Amsterdam Stock exchange (Netherlands) and in the New York stock exchange (USA).</a:t>
            </a:r>
          </a:p>
          <a:p>
            <a:endParaRPr lang="en-US" sz="2900" b="0" dirty="0" smtClean="0">
              <a:latin typeface="Times New Roman" pitchFamily="18" charset="0"/>
              <a:cs typeface="Times New Roman" pitchFamily="18" charset="0"/>
            </a:endParaRPr>
          </a:p>
          <a:p>
            <a:r>
              <a:rPr lang="en-US" sz="2900" b="0" dirty="0" smtClean="0">
                <a:latin typeface="Times New Roman" pitchFamily="18" charset="0"/>
                <a:cs typeface="Times New Roman" pitchFamily="18" charset="0"/>
              </a:rPr>
              <a:t>•	The company started its internationalization; it opened branches in Hong Kong (1962), Paris (1963), New York (1960), Palm Beach (1961), and London (1961), Tokyo (1972), and Hong Kong (1974).</a:t>
            </a:r>
          </a:p>
          <a:p>
            <a:endParaRPr lang="en-GB" sz="2900" b="0" dirty="0"/>
          </a:p>
        </p:txBody>
      </p:sp>
    </p:spTree>
  </p:cSld>
  <p:clrMapOvr>
    <a:masterClrMapping/>
  </p:clrMapOvr>
  <p:transition>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514351" y="2"/>
            <a:ext cx="7797663" cy="764703"/>
          </a:xfrm>
        </p:spPr>
        <p:txBody>
          <a:bodyPr/>
          <a:lstStyle/>
          <a:p>
            <a:pPr algn="ctr"/>
            <a:r>
              <a:rPr lang="en-GB" sz="1800" b="1" dirty="0" smtClean="0">
                <a:latin typeface="Times New Roman" pitchFamily="18" charset="0"/>
                <a:cs typeface="Times New Roman" pitchFamily="18" charset="0"/>
              </a:rPr>
              <a:t>THE ITALIAN FASHION INDUSTRY</a:t>
            </a:r>
            <a:endParaRPr lang="en-GB" sz="1800" b="1" dirty="0">
              <a:latin typeface="Times New Roman" pitchFamily="18" charset="0"/>
              <a:cs typeface="Times New Roman" pitchFamily="18" charset="0"/>
            </a:endParaRPr>
          </a:p>
        </p:txBody>
      </p:sp>
      <p:sp>
        <p:nvSpPr>
          <p:cNvPr id="7" name="Content Placeholder 2"/>
          <p:cNvSpPr>
            <a:spLocks noGrp="1"/>
          </p:cNvSpPr>
          <p:nvPr>
            <p:ph sz="quarter" idx="1"/>
          </p:nvPr>
        </p:nvSpPr>
        <p:spPr>
          <a:xfrm>
            <a:off x="251520" y="764705"/>
            <a:ext cx="8136904" cy="4896545"/>
          </a:xfrm>
        </p:spPr>
        <p:txBody>
          <a:bodyPr>
            <a:noAutofit/>
          </a:bodyPr>
          <a:lstStyle/>
          <a:p>
            <a:pPr>
              <a:buFont typeface="Arial" pitchFamily="34" charset="0"/>
              <a:buChar char="•"/>
            </a:pPr>
            <a:r>
              <a:rPr lang="en-US" b="0" dirty="0" smtClean="0">
                <a:latin typeface="Times New Roman" panose="02020603050405020304" pitchFamily="18" charset="0"/>
                <a:cs typeface="Times New Roman" pitchFamily="18" charset="0"/>
              </a:rPr>
              <a:t>I</a:t>
            </a:r>
            <a:r>
              <a:rPr lang="en-US" sz="1600" b="0" cap="none" dirty="0" smtClean="0">
                <a:latin typeface="Times New Roman" panose="02020603050405020304" pitchFamily="18" charset="0"/>
                <a:cs typeface="Times New Roman" pitchFamily="18" charset="0"/>
              </a:rPr>
              <a:t>taly is among the leading countries in terms of fashion designs besides other </a:t>
            </a:r>
          </a:p>
          <a:p>
            <a:r>
              <a:rPr lang="en-US" sz="1600" b="0" cap="none" dirty="0" smtClean="0">
                <a:latin typeface="Times New Roman" panose="02020603050405020304" pitchFamily="18" charset="0"/>
                <a:cs typeface="Times New Roman" pitchFamily="18" charset="0"/>
              </a:rPr>
              <a:t>       countries such the UK, USA, and France.</a:t>
            </a:r>
          </a:p>
          <a:p>
            <a:pPr>
              <a:buFont typeface="Arial" pitchFamily="34" charset="0"/>
              <a:buChar char="•"/>
            </a:pPr>
            <a:r>
              <a:rPr lang="en-US" b="0" dirty="0" smtClean="0">
                <a:latin typeface="Times New Roman" panose="02020603050405020304" pitchFamily="18" charset="0"/>
                <a:cs typeface="Times New Roman" pitchFamily="18" charset="0"/>
              </a:rPr>
              <a:t>F</a:t>
            </a:r>
            <a:r>
              <a:rPr lang="en-US" sz="1600" b="0" cap="none" dirty="0" smtClean="0">
                <a:latin typeface="Times New Roman" panose="02020603050405020304" pitchFamily="18" charset="0"/>
                <a:cs typeface="Times New Roman" pitchFamily="18" charset="0"/>
              </a:rPr>
              <a:t>ashion is an important part of the Italians' culture and lifestyle.</a:t>
            </a:r>
          </a:p>
          <a:p>
            <a:pPr>
              <a:buFont typeface="Arial" pitchFamily="34" charset="0"/>
              <a:buChar char="•"/>
            </a:pPr>
            <a:r>
              <a:rPr lang="en-US" b="0" dirty="0" smtClean="0">
                <a:latin typeface="Times New Roman" panose="02020603050405020304" pitchFamily="18" charset="0"/>
                <a:cs typeface="Times New Roman" pitchFamily="18" charset="0"/>
              </a:rPr>
              <a:t>T</a:t>
            </a:r>
            <a:r>
              <a:rPr lang="en-US" sz="1600" b="0" cap="none" dirty="0" smtClean="0">
                <a:latin typeface="Times New Roman" panose="02020603050405020304" pitchFamily="18" charset="0"/>
                <a:cs typeface="Times New Roman" pitchFamily="18" charset="0"/>
              </a:rPr>
              <a:t>he major italian cities that are popular for the production and manufacture of fashions such as clothing, shoes, ornaments, fabrics, jewelry, handbags, watches, footwear among others are Florence, Rome, milan, palermo, venice and vicenza.</a:t>
            </a:r>
          </a:p>
          <a:p>
            <a:pPr>
              <a:buFont typeface="Arial" pitchFamily="34" charset="0"/>
              <a:buChar char="•"/>
            </a:pPr>
            <a:r>
              <a:rPr lang="en-US" b="0" dirty="0" smtClean="0">
                <a:latin typeface="Times New Roman" panose="02020603050405020304" pitchFamily="18" charset="0"/>
                <a:cs typeface="Times New Roman" pitchFamily="18" charset="0"/>
              </a:rPr>
              <a:t>T</a:t>
            </a:r>
            <a:r>
              <a:rPr lang="en-US" sz="1600" b="0" cap="none" dirty="0" smtClean="0">
                <a:latin typeface="Times New Roman" panose="02020603050405020304" pitchFamily="18" charset="0"/>
                <a:cs typeface="Times New Roman" pitchFamily="18" charset="0"/>
              </a:rPr>
              <a:t>he </a:t>
            </a:r>
            <a:r>
              <a:rPr lang="en-US" sz="1600" b="0" cap="none" dirty="0" smtClean="0">
                <a:latin typeface="Times New Roman" panose="02020603050405020304" pitchFamily="18" charset="0"/>
                <a:cs typeface="Times New Roman" pitchFamily="18" charset="0"/>
              </a:rPr>
              <a:t>Italian </a:t>
            </a:r>
            <a:r>
              <a:rPr lang="en-US" sz="1600" b="0" cap="none" dirty="0" smtClean="0">
                <a:latin typeface="Times New Roman" panose="02020603050405020304" pitchFamily="18" charset="0"/>
                <a:cs typeface="Times New Roman" pitchFamily="18" charset="0"/>
              </a:rPr>
              <a:t>fashions are recognised with the famous brand expression “made in italy” popularly taken to mean “excellence in product quality and craftsmanship.”</a:t>
            </a:r>
          </a:p>
          <a:p>
            <a:pPr>
              <a:buFont typeface="Arial" pitchFamily="34" charset="0"/>
              <a:buChar char="•"/>
            </a:pPr>
            <a:r>
              <a:rPr lang="en-US" b="0" dirty="0" smtClean="0">
                <a:latin typeface="Times New Roman" panose="02020603050405020304" pitchFamily="18" charset="0"/>
                <a:cs typeface="Times New Roman" pitchFamily="18" charset="0"/>
              </a:rPr>
              <a:t> </a:t>
            </a:r>
            <a:r>
              <a:rPr lang="en-US" b="0" dirty="0">
                <a:latin typeface="Times New Roman" panose="02020603050405020304" pitchFamily="18" charset="0"/>
                <a:cs typeface="Times New Roman" pitchFamily="18" charset="0"/>
              </a:rPr>
              <a:t>T</a:t>
            </a:r>
            <a:r>
              <a:rPr lang="en-US" b="0" dirty="0" smtClean="0">
                <a:latin typeface="Times New Roman" panose="02020603050405020304" pitchFamily="18" charset="0"/>
                <a:cs typeface="Times New Roman" pitchFamily="18" charset="0"/>
              </a:rPr>
              <a:t>he national chamber for fashion in </a:t>
            </a:r>
            <a:r>
              <a:rPr lang="en-US" b="0" dirty="0">
                <a:latin typeface="Times New Roman" panose="02020603050405020304" pitchFamily="18" charset="0"/>
                <a:cs typeface="Times New Roman" pitchFamily="18" charset="0"/>
              </a:rPr>
              <a:t>I</a:t>
            </a:r>
            <a:r>
              <a:rPr lang="en-US" b="0" dirty="0" smtClean="0">
                <a:latin typeface="Times New Roman" panose="02020603050405020304" pitchFamily="18" charset="0"/>
                <a:cs typeface="Times New Roman" pitchFamily="18" charset="0"/>
              </a:rPr>
              <a:t>taly is a non profit making organisation </a:t>
            </a:r>
            <a:r>
              <a:rPr lang="en-US" sz="1600" b="0" cap="none" dirty="0" smtClean="0">
                <a:latin typeface="Times New Roman" panose="02020603050405020304" pitchFamily="18" charset="0"/>
                <a:cs typeface="Times New Roman" pitchFamily="18" charset="0"/>
              </a:rPr>
              <a:t>that </a:t>
            </a:r>
            <a:r>
              <a:rPr lang="en-US" sz="1600" b="0" cap="none" dirty="0" smtClean="0">
                <a:latin typeface="Times New Roman" panose="02020603050405020304" pitchFamily="18" charset="0"/>
                <a:cs typeface="Times New Roman" pitchFamily="18" charset="0"/>
              </a:rPr>
              <a:t>is concerned with the promotion and development of the </a:t>
            </a:r>
            <a:r>
              <a:rPr lang="en-US" sz="1600" b="0" cap="none" dirty="0" smtClean="0">
                <a:latin typeface="Times New Roman" panose="02020603050405020304" pitchFamily="18" charset="0"/>
                <a:cs typeface="Times New Roman" pitchFamily="18" charset="0"/>
              </a:rPr>
              <a:t>Italian </a:t>
            </a:r>
            <a:r>
              <a:rPr lang="en-US" sz="1600" b="0" cap="none" dirty="0" smtClean="0">
                <a:latin typeface="Times New Roman" panose="02020603050405020304" pitchFamily="18" charset="0"/>
                <a:cs typeface="Times New Roman" pitchFamily="18" charset="0"/>
              </a:rPr>
              <a:t>fashion industry.</a:t>
            </a:r>
          </a:p>
          <a:p>
            <a:pPr>
              <a:buFont typeface="Arial" pitchFamily="34" charset="0"/>
              <a:buChar char="•"/>
            </a:pPr>
            <a:r>
              <a:rPr lang="en-US" b="0" dirty="0" smtClean="0">
                <a:latin typeface="Times New Roman" panose="02020603050405020304" pitchFamily="18" charset="0"/>
                <a:cs typeface="Times New Roman" pitchFamily="18" charset="0"/>
              </a:rPr>
              <a:t>S</a:t>
            </a:r>
            <a:r>
              <a:rPr lang="en-US" sz="1600" b="0" cap="none" dirty="0" smtClean="0">
                <a:latin typeface="Times New Roman" panose="02020603050405020304" pitchFamily="18" charset="0"/>
                <a:cs typeface="Times New Roman" pitchFamily="18" charset="0"/>
              </a:rPr>
              <a:t>ome of the major italian fashion companies include: gucci, bottega veneta, dolce &amp; gabbana, </a:t>
            </a:r>
            <a:r>
              <a:rPr lang="en-US" sz="1600" b="0" cap="none" dirty="0" smtClean="0">
                <a:latin typeface="Times New Roman" panose="02020603050405020304" pitchFamily="18" charset="0"/>
                <a:cs typeface="Times New Roman" pitchFamily="18" charset="0"/>
              </a:rPr>
              <a:t>Salvatore ferregamo</a:t>
            </a:r>
            <a:r>
              <a:rPr lang="en-US" sz="1600" b="0" cap="none" dirty="0" smtClean="0">
                <a:latin typeface="Times New Roman" panose="02020603050405020304" pitchFamily="18" charset="0"/>
                <a:cs typeface="Times New Roman" pitchFamily="18" charset="0"/>
              </a:rPr>
              <a:t>, etro, versace, fiorucci, and la peria among many others</a:t>
            </a:r>
            <a:r>
              <a:rPr lang="en-US" sz="1400" b="0" cap="none" dirty="0" smtClean="0">
                <a:latin typeface="Times New Roman" panose="02020603050405020304" pitchFamily="18" charset="0"/>
                <a:cs typeface="Times New Roman" pitchFamily="18" charset="0"/>
              </a:rPr>
              <a:t>. </a:t>
            </a:r>
            <a:endParaRPr lang="en-US" sz="1400" b="0" cap="none" dirty="0">
              <a:latin typeface="Times New Roman" panose="02020603050405020304" pitchFamily="18" charset="0"/>
              <a:cs typeface="Times New Roman" pitchFamily="18" charset="0"/>
            </a:endParaRPr>
          </a:p>
        </p:txBody>
      </p:sp>
      <p:pic>
        <p:nvPicPr>
          <p:cNvPr id="8" name="Picture 7" descr="Gucci-Oversize-Contrast-Sunglasses-shiny-black-optyl-frame-black-optyl-temples-with-web-ribbon.png"/>
          <p:cNvPicPr>
            <a:picLocks noChangeAspect="1"/>
          </p:cNvPicPr>
          <p:nvPr/>
        </p:nvPicPr>
        <p:blipFill>
          <a:blip r:embed="rId2" cstate="print"/>
          <a:stretch>
            <a:fillRect/>
          </a:stretch>
        </p:blipFill>
        <p:spPr>
          <a:xfrm>
            <a:off x="4644008" y="5013176"/>
            <a:ext cx="4499992" cy="1844824"/>
          </a:xfrm>
          <a:prstGeom prst="rect">
            <a:avLst/>
          </a:prstGeom>
        </p:spPr>
      </p:pic>
    </p:spTree>
    <p:extLst>
      <p:ext uri="{BB962C8B-B14F-4D97-AF65-F5344CB8AC3E}">
        <p14:creationId xmlns:p14="http://schemas.microsoft.com/office/powerpoint/2010/main" val="2166629977"/>
      </p:ext>
    </p:extLst>
  </p:cSld>
  <p:clrMapOvr>
    <a:masterClrMapping/>
  </p:clrMapOvr>
  <p:transition>
    <p:pull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1800" b="1" dirty="0" smtClean="0">
                <a:latin typeface="+mn-lt"/>
              </a:rPr>
              <a:t>Core competence of Gucci</a:t>
            </a:r>
            <a:endParaRPr lang="en-GB" sz="1800" b="1" dirty="0">
              <a:latin typeface="+mn-lt"/>
            </a:endParaRPr>
          </a:p>
        </p:txBody>
      </p:sp>
      <p:sp>
        <p:nvSpPr>
          <p:cNvPr id="3" name="Content Placeholder 2"/>
          <p:cNvSpPr>
            <a:spLocks noGrp="1"/>
          </p:cNvSpPr>
          <p:nvPr>
            <p:ph idx="1"/>
          </p:nvPr>
        </p:nvSpPr>
        <p:spPr/>
        <p:txBody>
          <a:bodyPr/>
          <a:lstStyle/>
          <a:p>
            <a:pPr>
              <a:buFont typeface="Arial" pitchFamily="34" charset="0"/>
              <a:buChar char="•"/>
            </a:pPr>
            <a:r>
              <a:rPr lang="en-GB" b="0" dirty="0" smtClean="0"/>
              <a:t>The Gucci Brand production system is established on  three main elastic pillars:</a:t>
            </a:r>
            <a:r>
              <a:rPr lang="en-GB" b="0" dirty="0"/>
              <a:t> </a:t>
            </a:r>
            <a:r>
              <a:rPr lang="en-GB" b="0" dirty="0" smtClean="0"/>
              <a:t>advanced </a:t>
            </a:r>
            <a:r>
              <a:rPr lang="en-GB" b="0" dirty="0"/>
              <a:t>technology, efficient </a:t>
            </a:r>
            <a:r>
              <a:rPr lang="en-GB" b="0" dirty="0" smtClean="0"/>
              <a:t>logistics and </a:t>
            </a:r>
            <a:r>
              <a:rPr lang="en-GB" b="0" dirty="0"/>
              <a:t>skilled </a:t>
            </a:r>
            <a:r>
              <a:rPr lang="en-GB" b="0" dirty="0" smtClean="0"/>
              <a:t>artisans</a:t>
            </a:r>
            <a:r>
              <a:rPr lang="en-GB" b="0" dirty="0" smtClean="0"/>
              <a:t>. The </a:t>
            </a:r>
            <a:r>
              <a:rPr lang="en-GB" b="0" dirty="0" smtClean="0"/>
              <a:t>system </a:t>
            </a:r>
            <a:r>
              <a:rPr lang="en-GB" b="0" dirty="0" smtClean="0"/>
              <a:t>holds values</a:t>
            </a:r>
            <a:r>
              <a:rPr lang="en-GB" b="0" dirty="0"/>
              <a:t>, non-substitutable characteristics, and </a:t>
            </a:r>
            <a:r>
              <a:rPr lang="en-GB" b="0" dirty="0" smtClean="0"/>
              <a:t>rare</a:t>
            </a:r>
            <a:r>
              <a:rPr lang="en-GB" b="0" dirty="0" smtClean="0"/>
              <a:t>. </a:t>
            </a:r>
            <a:endParaRPr lang="en-GB" b="0" dirty="0" smtClean="0"/>
          </a:p>
          <a:p>
            <a:pPr>
              <a:buFont typeface="Arial" pitchFamily="34" charset="0"/>
              <a:buChar char="•"/>
            </a:pPr>
            <a:r>
              <a:rPr lang="en-GB" b="0" dirty="0" smtClean="0"/>
              <a:t> Gucci has nurtured an attribute that provides them a lasting advantage in the competitive market. And this, has been achieved by increasing their loyal supplier base with convolution and quality of the product control.</a:t>
            </a:r>
            <a:endParaRPr lang="en-GB" dirty="0"/>
          </a:p>
        </p:txBody>
      </p:sp>
      <p:pic>
        <p:nvPicPr>
          <p:cNvPr id="4" name="Picture 3" descr="download (1).jpg"/>
          <p:cNvPicPr>
            <a:picLocks noChangeAspect="1"/>
          </p:cNvPicPr>
          <p:nvPr/>
        </p:nvPicPr>
        <p:blipFill>
          <a:blip r:embed="rId2" cstate="print"/>
          <a:stretch>
            <a:fillRect/>
          </a:stretch>
        </p:blipFill>
        <p:spPr>
          <a:xfrm>
            <a:off x="7055768" y="4714875"/>
            <a:ext cx="2088232" cy="2143125"/>
          </a:xfrm>
          <a:prstGeom prst="rect">
            <a:avLst/>
          </a:prstGeom>
        </p:spPr>
      </p:pic>
    </p:spTree>
  </p:cSld>
  <p:clrMapOvr>
    <a:masterClrMapping/>
  </p:clrMapOvr>
  <p:transition>
    <p:wipe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1800" b="1" cap="small" dirty="0" smtClean="0">
                <a:latin typeface="Times New Roman" pitchFamily="18" charset="0"/>
                <a:cs typeface="Times New Roman" pitchFamily="18" charset="0"/>
              </a:rPr>
              <a:t>THE KEY STRATEGIC PROBLEM OF THE INDUSTRY</a:t>
            </a:r>
            <a:endParaRPr lang="en-GB" sz="1800" b="1" cap="small" dirty="0">
              <a:latin typeface="Times New Roman" pitchFamily="18" charset="0"/>
              <a:cs typeface="Times New Roman" pitchFamily="18" charset="0"/>
            </a:endParaRPr>
          </a:p>
        </p:txBody>
      </p:sp>
      <p:sp>
        <p:nvSpPr>
          <p:cNvPr id="3" name="Content Placeholder 2"/>
          <p:cNvSpPr>
            <a:spLocks noGrp="1"/>
          </p:cNvSpPr>
          <p:nvPr>
            <p:ph idx="1"/>
          </p:nvPr>
        </p:nvSpPr>
        <p:spPr/>
        <p:txBody>
          <a:bodyPr/>
          <a:lstStyle/>
          <a:p>
            <a:pPr>
              <a:buFont typeface="Arial" pitchFamily="34" charset="0"/>
              <a:buChar char="•"/>
            </a:pPr>
            <a:r>
              <a:rPr lang="en-GB" b="0" dirty="0" smtClean="0"/>
              <a:t>The Gucci brand had no problem what-so-ever with their product line. However, they had no unified corporate strategy and vision after its acquisition of  major brands like YSL. As a result of this, they started having loophole in their luxurious goods market discipline.</a:t>
            </a:r>
          </a:p>
          <a:p>
            <a:pPr>
              <a:buFont typeface="Arial" pitchFamily="34" charset="0"/>
              <a:buChar char="•"/>
            </a:pPr>
            <a:r>
              <a:rPr lang="en-GB" b="0" dirty="0" smtClean="0"/>
              <a:t>At the time </a:t>
            </a:r>
            <a:r>
              <a:rPr lang="en-GB" b="0" dirty="0" smtClean="0"/>
              <a:t>this study was conducted, </a:t>
            </a:r>
            <a:r>
              <a:rPr lang="en-GB" b="0" dirty="0" smtClean="0"/>
              <a:t>there was a massive increase </a:t>
            </a:r>
            <a:r>
              <a:rPr lang="en-GB" b="0" dirty="0" smtClean="0"/>
              <a:t>in the </a:t>
            </a:r>
            <a:r>
              <a:rPr lang="en-GB" b="0" dirty="0"/>
              <a:t>industry of  </a:t>
            </a:r>
            <a:r>
              <a:rPr lang="en-GB" b="0" dirty="0" smtClean="0"/>
              <a:t>retailing. The</a:t>
            </a:r>
            <a:r>
              <a:rPr lang="en-GB" b="0" dirty="0" smtClean="0"/>
              <a:t> sales has increased via </a:t>
            </a:r>
            <a:r>
              <a:rPr lang="en-GB" b="0" dirty="0" smtClean="0"/>
              <a:t>e-commerce. This </a:t>
            </a:r>
            <a:r>
              <a:rPr lang="en-GB" b="0" dirty="0" smtClean="0"/>
              <a:t>competence </a:t>
            </a:r>
            <a:r>
              <a:rPr lang="en-GB" b="0" dirty="0" smtClean="0"/>
              <a:t>would be valuable for the Gucci firm because </a:t>
            </a:r>
            <a:r>
              <a:rPr lang="en-GB" dirty="0" smtClean="0">
                <a:solidFill>
                  <a:srgbClr val="FF0000"/>
                </a:solidFill>
              </a:rPr>
              <a:t>they are </a:t>
            </a:r>
            <a:r>
              <a:rPr lang="en-GB" dirty="0" smtClean="0">
                <a:solidFill>
                  <a:srgbClr val="FF0000"/>
                </a:solidFill>
              </a:rPr>
              <a:t>weakened when it comes to the attraction of customers who are far from the distribution outlet.</a:t>
            </a:r>
            <a:endParaRPr lang="en-GB" dirty="0" smtClean="0">
              <a:solidFill>
                <a:srgbClr val="FF0000"/>
              </a:solidFill>
            </a:endParaRPr>
          </a:p>
          <a:p>
            <a:pPr>
              <a:buFont typeface="Arial" pitchFamily="34" charset="0"/>
              <a:buChar char="•"/>
            </a:pPr>
            <a:r>
              <a:rPr lang="en-GB" b="0" dirty="0" smtClean="0"/>
              <a:t>One </a:t>
            </a:r>
            <a:r>
              <a:rPr lang="en-GB" b="0" dirty="0" smtClean="0"/>
              <a:t>factor </a:t>
            </a:r>
            <a:r>
              <a:rPr lang="en-GB" b="0" dirty="0" smtClean="0"/>
              <a:t>affecting </a:t>
            </a:r>
            <a:r>
              <a:rPr lang="en-GB" b="0" dirty="0" smtClean="0"/>
              <a:t>the </a:t>
            </a:r>
            <a:r>
              <a:rPr lang="en-GB" b="0" dirty="0" smtClean="0"/>
              <a:t>brand is a rise </a:t>
            </a:r>
            <a:r>
              <a:rPr lang="en-GB" b="0" dirty="0" smtClean="0"/>
              <a:t>in</a:t>
            </a:r>
            <a:r>
              <a:rPr lang="en-GB" b="0" dirty="0" smtClean="0"/>
              <a:t> </a:t>
            </a:r>
            <a:r>
              <a:rPr lang="en-GB" b="0" dirty="0" smtClean="0"/>
              <a:t>cosmopolitan culture.</a:t>
            </a:r>
          </a:p>
          <a:p>
            <a:endParaRPr lang="en-GB" b="0" dirty="0" smtClean="0"/>
          </a:p>
          <a:p>
            <a:pPr>
              <a:buFont typeface="Arial" pitchFamily="34" charset="0"/>
              <a:buChar char="•"/>
            </a:pPr>
            <a:endParaRPr lang="en-GB" b="0" dirty="0" smtClean="0">
              <a:solidFill>
                <a:srgbClr val="FF0000"/>
              </a:solidFill>
            </a:endParaRPr>
          </a:p>
          <a:p>
            <a:pPr>
              <a:buFont typeface="Arial" pitchFamily="34" charset="0"/>
              <a:buChar char="•"/>
            </a:pPr>
            <a:endParaRPr lang="en-GB" b="0" dirty="0" smtClean="0">
              <a:solidFill>
                <a:srgbClr val="FF0000"/>
              </a:solidFill>
            </a:endParaRPr>
          </a:p>
          <a:p>
            <a:pPr>
              <a:buFont typeface="Arial" pitchFamily="34" charset="0"/>
              <a:buChar char="•"/>
            </a:pPr>
            <a:endParaRPr lang="en-GB" dirty="0" smtClean="0">
              <a:solidFill>
                <a:srgbClr val="FF0000"/>
              </a:solidFill>
            </a:endParaRPr>
          </a:p>
          <a:p>
            <a:pPr>
              <a:buFont typeface="Arial" pitchFamily="34" charset="0"/>
              <a:buChar char="•"/>
            </a:pPr>
            <a:endParaRPr lang="en-GB" b="0" dirty="0" smtClean="0"/>
          </a:p>
        </p:txBody>
      </p:sp>
      <p:pic>
        <p:nvPicPr>
          <p:cNvPr id="4" name="Picture 3" descr="belt.jpeg"/>
          <p:cNvPicPr>
            <a:picLocks noChangeAspect="1"/>
          </p:cNvPicPr>
          <p:nvPr/>
        </p:nvPicPr>
        <p:blipFill>
          <a:blip r:embed="rId2" cstate="print"/>
          <a:stretch>
            <a:fillRect/>
          </a:stretch>
        </p:blipFill>
        <p:spPr>
          <a:xfrm>
            <a:off x="0" y="4509120"/>
            <a:ext cx="9144000" cy="2348880"/>
          </a:xfrm>
          <a:prstGeom prst="rect">
            <a:avLst/>
          </a:prstGeom>
        </p:spPr>
      </p:pic>
    </p:spTree>
  </p:cSld>
  <p:clrMapOvr>
    <a:masterClrMapping/>
  </p:clrMapOvr>
  <p:transition>
    <p:wipe di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1" y="188640"/>
            <a:ext cx="7520940" cy="576064"/>
          </a:xfrm>
        </p:spPr>
        <p:txBody>
          <a:bodyPr>
            <a:normAutofit fontScale="90000"/>
          </a:bodyPr>
          <a:lstStyle/>
          <a:p>
            <a:pPr algn="ctr"/>
            <a:r>
              <a:rPr lang="en-GB" dirty="0" smtClean="0"/>
              <a:t/>
            </a:r>
            <a:br>
              <a:rPr lang="en-GB" dirty="0" smtClean="0"/>
            </a:br>
            <a:r>
              <a:rPr lang="en-GB" sz="2000" b="1" dirty="0" smtClean="0"/>
              <a:t>the </a:t>
            </a:r>
            <a:r>
              <a:rPr lang="en-GB" sz="2000" b="1" dirty="0" smtClean="0">
                <a:latin typeface="+mn-lt"/>
              </a:rPr>
              <a:t>Key</a:t>
            </a:r>
            <a:r>
              <a:rPr lang="en-GB" sz="2000" b="1" dirty="0" smtClean="0"/>
              <a:t> STRATEGY of GOING FORWARD</a:t>
            </a:r>
            <a:br>
              <a:rPr lang="en-GB" sz="2000" b="1" dirty="0" smtClean="0"/>
            </a:br>
            <a:endParaRPr lang="en-GB" sz="2000" b="1" dirty="0"/>
          </a:p>
        </p:txBody>
      </p:sp>
      <p:sp>
        <p:nvSpPr>
          <p:cNvPr id="3" name="Content Placeholder 2"/>
          <p:cNvSpPr>
            <a:spLocks noGrp="1"/>
          </p:cNvSpPr>
          <p:nvPr>
            <p:ph idx="1"/>
          </p:nvPr>
        </p:nvSpPr>
        <p:spPr>
          <a:xfrm>
            <a:off x="539552" y="836712"/>
            <a:ext cx="7520940" cy="3579849"/>
          </a:xfrm>
        </p:spPr>
        <p:txBody>
          <a:bodyPr/>
          <a:lstStyle/>
          <a:p>
            <a:pPr>
              <a:buFont typeface="Arial" pitchFamily="34" charset="0"/>
              <a:buChar char="•"/>
            </a:pPr>
            <a:r>
              <a:rPr lang="en-GB" b="0" dirty="0" smtClean="0"/>
              <a:t>To increase the stores in countries like China ,India and (other Asian countries),  these two countries are emerging economic power.</a:t>
            </a:r>
          </a:p>
          <a:p>
            <a:pPr>
              <a:buFont typeface="Arial" pitchFamily="34" charset="0"/>
              <a:buChar char="•"/>
            </a:pPr>
            <a:r>
              <a:rPr lang="en-GB" b="0" dirty="0" smtClean="0"/>
              <a:t>Since</a:t>
            </a:r>
            <a:r>
              <a:rPr lang="en-GB" b="0" dirty="0" smtClean="0"/>
              <a:t> </a:t>
            </a:r>
            <a:r>
              <a:rPr lang="en-GB" b="0" dirty="0" smtClean="0"/>
              <a:t>the scheme of </a:t>
            </a:r>
            <a:r>
              <a:rPr lang="en-GB" b="0" dirty="0" smtClean="0"/>
              <a:t>Gucci</a:t>
            </a:r>
            <a:r>
              <a:rPr lang="en-GB" b="0" dirty="0"/>
              <a:t> </a:t>
            </a:r>
            <a:r>
              <a:rPr lang="en-GB" b="0" dirty="0" smtClean="0"/>
              <a:t>is</a:t>
            </a:r>
            <a:r>
              <a:rPr lang="en-GB" b="0" dirty="0" smtClean="0"/>
              <a:t> fashion-oriented, in this case, the </a:t>
            </a:r>
            <a:r>
              <a:rPr lang="en-GB" b="0" dirty="0" smtClean="0"/>
              <a:t>company </a:t>
            </a:r>
            <a:r>
              <a:rPr lang="en-GB" b="0" dirty="0" smtClean="0"/>
              <a:t>has to be </a:t>
            </a:r>
            <a:r>
              <a:rPr lang="en-GB" b="0" dirty="0" smtClean="0"/>
              <a:t>very creative </a:t>
            </a:r>
            <a:r>
              <a:rPr lang="en-GB" b="0" dirty="0" smtClean="0"/>
              <a:t>in order</a:t>
            </a:r>
            <a:r>
              <a:rPr lang="en-GB" b="0" dirty="0" smtClean="0"/>
              <a:t> </a:t>
            </a:r>
            <a:r>
              <a:rPr lang="en-GB" b="0" dirty="0" smtClean="0"/>
              <a:t>to attract </a:t>
            </a:r>
            <a:r>
              <a:rPr lang="en-GB" b="0" dirty="0" smtClean="0"/>
              <a:t>creative and skilled designers around </a:t>
            </a:r>
            <a:r>
              <a:rPr lang="en-GB" b="0" dirty="0" smtClean="0"/>
              <a:t>the world because </a:t>
            </a:r>
            <a:r>
              <a:rPr lang="en-GB" b="0" dirty="0" smtClean="0"/>
              <a:t>most customers are in need of new </a:t>
            </a:r>
            <a:r>
              <a:rPr lang="en-GB" b="0" dirty="0" smtClean="0"/>
              <a:t>items in </a:t>
            </a:r>
            <a:r>
              <a:rPr lang="en-GB" b="0" dirty="0" smtClean="0"/>
              <a:t>special events and seasons.</a:t>
            </a:r>
            <a:endParaRPr lang="en-GB" dirty="0"/>
          </a:p>
        </p:txBody>
      </p:sp>
      <p:pic>
        <p:nvPicPr>
          <p:cNvPr id="28674" name="Picture 2" descr="Image result for gucci market graph 2019"/>
          <p:cNvPicPr>
            <a:picLocks noChangeAspect="1" noChangeArrowheads="1"/>
          </p:cNvPicPr>
          <p:nvPr/>
        </p:nvPicPr>
        <p:blipFill>
          <a:blip r:embed="rId2" cstate="print"/>
          <a:srcRect/>
          <a:stretch>
            <a:fillRect/>
          </a:stretch>
        </p:blipFill>
        <p:spPr bwMode="auto">
          <a:xfrm>
            <a:off x="2987824" y="2829371"/>
            <a:ext cx="6156176" cy="4028629"/>
          </a:xfrm>
          <a:prstGeom prst="rect">
            <a:avLst/>
          </a:prstGeom>
          <a:noFill/>
        </p:spPr>
      </p:pic>
    </p:spTree>
  </p:cSld>
  <p:clrMapOvr>
    <a:masterClrMapping/>
  </p:clrMapOvr>
  <p:transition>
    <p:wedg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683568" y="260648"/>
            <a:ext cx="7520940" cy="548640"/>
          </a:xfrm>
        </p:spPr>
        <p:txBody>
          <a:bodyPr/>
          <a:lstStyle/>
          <a:p>
            <a:pPr algn="ctr"/>
            <a:r>
              <a:rPr lang="en-GB" sz="1800" b="1" dirty="0">
                <a:latin typeface="Times New Roman" pitchFamily="18" charset="0"/>
                <a:cs typeface="Times New Roman" pitchFamily="18" charset="0"/>
              </a:rPr>
              <a:t>RISK ASSESSMENT</a:t>
            </a:r>
          </a:p>
        </p:txBody>
      </p:sp>
      <p:sp>
        <p:nvSpPr>
          <p:cNvPr id="5" name="Content Placeholder 2"/>
          <p:cNvSpPr>
            <a:spLocks noGrp="1"/>
          </p:cNvSpPr>
          <p:nvPr>
            <p:ph idx="1"/>
          </p:nvPr>
        </p:nvSpPr>
        <p:spPr>
          <a:xfrm>
            <a:off x="827584" y="1268760"/>
            <a:ext cx="7520940" cy="5040560"/>
          </a:xfrm>
        </p:spPr>
        <p:txBody>
          <a:bodyPr>
            <a:noAutofit/>
          </a:bodyPr>
          <a:lstStyle/>
          <a:p>
            <a:r>
              <a:rPr lang="en-US" dirty="0" smtClean="0">
                <a:latin typeface="Times New Roman" pitchFamily="18" charset="0"/>
                <a:cs typeface="Times New Roman" pitchFamily="18" charset="0"/>
              </a:rPr>
              <a:t>•</a:t>
            </a:r>
            <a:r>
              <a:rPr lang="en-US" dirty="0">
                <a:latin typeface="Times New Roman" pitchFamily="18" charset="0"/>
                <a:cs typeface="Times New Roman" pitchFamily="18" charset="0"/>
              </a:rPr>
              <a:t>	</a:t>
            </a:r>
            <a:r>
              <a:rPr lang="en-US" b="0" dirty="0">
                <a:latin typeface="Times New Roman" pitchFamily="18" charset="0"/>
                <a:cs typeface="Times New Roman" pitchFamily="18" charset="0"/>
              </a:rPr>
              <a:t>The Gucci history forms a good example of a leading brand that has been able to overcome family succession problems to become the world’s third largest luxury brand. Gucci’s network demonstrates high capability to overcome crisis.</a:t>
            </a:r>
          </a:p>
          <a:p>
            <a:r>
              <a:rPr lang="en-US" b="0" dirty="0">
                <a:latin typeface="Times New Roman" pitchFamily="18" charset="0"/>
                <a:cs typeface="Times New Roman" pitchFamily="18" charset="0"/>
              </a:rPr>
              <a:t>•	In 1989, the Guccio Gucci’s grandsons started to experience managerial problems. To reduce the negative impact of this problem, they sold 50% of the shares to Investocorp, and in 1993 they sold the remaining 50% of the shares to the same company; hence the company became wholly owned to Investocorp. As a result, the company changes its name to Gucci Group.</a:t>
            </a:r>
          </a:p>
          <a:p>
            <a:r>
              <a:rPr lang="en-US" b="0" dirty="0">
                <a:latin typeface="Times New Roman" pitchFamily="18" charset="0"/>
                <a:cs typeface="Times New Roman" pitchFamily="18" charset="0"/>
              </a:rPr>
              <a:t>•	To spread the risk further, Gucci Group became a publicly traded company in </a:t>
            </a:r>
            <a:r>
              <a:rPr lang="en-US" b="0" dirty="0" smtClean="0">
                <a:latin typeface="Times New Roman" pitchFamily="18" charset="0"/>
                <a:cs typeface="Times New Roman" pitchFamily="18" charset="0"/>
              </a:rPr>
              <a:t>1995.</a:t>
            </a:r>
            <a:endParaRPr lang="en-US" b="0" dirty="0">
              <a:latin typeface="Times New Roman" pitchFamily="18" charset="0"/>
              <a:cs typeface="Times New Roman" pitchFamily="18" charset="0"/>
            </a:endParaRPr>
          </a:p>
          <a:p>
            <a:r>
              <a:rPr lang="en-US" b="0" dirty="0">
                <a:latin typeface="Times New Roman" pitchFamily="18" charset="0"/>
                <a:cs typeface="Times New Roman" pitchFamily="18" charset="0"/>
              </a:rPr>
              <a:t>•	Formation of strategic alliances with other strong brands: 1n 1999, Gucci Group forms a strategic alliance with PPR (another popular company), by selling 68% of its shares, and later selling the remaining shares, still to PPR. In 2008, PPR forms a strategic alliance with the Swiss firm Soeind Group.</a:t>
            </a:r>
          </a:p>
        </p:txBody>
      </p:sp>
    </p:spTree>
  </p:cSld>
  <p:clrMapOvr>
    <a:masterClrMapping/>
  </p:clrMapOvr>
  <p:transition>
    <p:pull dir="d"/>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FB195B45-7A85-4754-B0BF-22F90B7F98F8}"/>
              </a:ext>
            </a:extLst>
          </p:cNvPr>
          <p:cNvSpPr/>
          <p:nvPr/>
        </p:nvSpPr>
        <p:spPr>
          <a:xfrm>
            <a:off x="323528" y="980728"/>
            <a:ext cx="8352928" cy="1846659"/>
          </a:xfrm>
          <a:prstGeom prst="rect">
            <a:avLst/>
          </a:prstGeom>
        </p:spPr>
        <p:txBody>
          <a:bodyPr wrap="square">
            <a:spAutoFit/>
          </a:bodyPr>
          <a:lstStyle/>
          <a:p>
            <a:endParaRPr lang="en-GB" b="1" dirty="0">
              <a:latin typeface="Times New Roman" panose="02020603050405020304" pitchFamily="18" charset="0"/>
              <a:cs typeface="Times New Roman" pitchFamily="18" charset="0"/>
            </a:endParaRPr>
          </a:p>
          <a:p>
            <a:r>
              <a:rPr lang="en-GB" sz="1600" dirty="0">
                <a:latin typeface="Times New Roman" panose="02020603050405020304" pitchFamily="18" charset="0"/>
                <a:cs typeface="Times New Roman" pitchFamily="18" charset="0"/>
              </a:rPr>
              <a:t>The company has been successful in its transition from a family business to a global publicly traded company. The company has been keen in assessing its risks in various stages and taking the right moves to mitigate negative effects of those risks. Some of these measures include: sale of shares, forming strategic alliances, acquisitions, brand extension and takeovers, changing management, and diversifying its product line. Therefore, I can say that this company has been effective in its management; hence it should be allocated more resources to exploit.</a:t>
            </a:r>
          </a:p>
        </p:txBody>
      </p:sp>
      <p:sp>
        <p:nvSpPr>
          <p:cNvPr id="5" name="Rectangle 4">
            <a:extLst>
              <a:ext uri="{FF2B5EF4-FFF2-40B4-BE49-F238E27FC236}">
                <a16:creationId xmlns:a16="http://schemas.microsoft.com/office/drawing/2014/main" xmlns="" id="{03D79CD1-821C-4BF7-8759-7E20DA0EDD7F}"/>
              </a:ext>
            </a:extLst>
          </p:cNvPr>
          <p:cNvSpPr/>
          <p:nvPr/>
        </p:nvSpPr>
        <p:spPr>
          <a:xfrm>
            <a:off x="3347864" y="476672"/>
            <a:ext cx="2088232" cy="369332"/>
          </a:xfrm>
          <a:prstGeom prst="rect">
            <a:avLst/>
          </a:prstGeom>
        </p:spPr>
        <p:txBody>
          <a:bodyPr wrap="square">
            <a:spAutoFit/>
          </a:bodyPr>
          <a:lstStyle/>
          <a:p>
            <a:pPr algn="ctr"/>
            <a:r>
              <a:rPr lang="en-GB" b="1" dirty="0">
                <a:solidFill>
                  <a:srgbClr val="FF0000"/>
                </a:solidFill>
                <a:latin typeface="Times New Roman" pitchFamily="18" charset="0"/>
                <a:cs typeface="Times New Roman" pitchFamily="18" charset="0"/>
              </a:rPr>
              <a:t>CONCLUSION</a:t>
            </a:r>
            <a:endParaRPr lang="en-GB" b="1" dirty="0">
              <a:solidFill>
                <a:srgbClr val="FF0000"/>
              </a:solidFill>
            </a:endParaRPr>
          </a:p>
        </p:txBody>
      </p:sp>
    </p:spTree>
  </p:cSld>
  <p:clrMapOvr>
    <a:masterClrMapping/>
  </p:clrMapOvr>
  <p:transition>
    <p:split orient="vert" dir="in"/>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14351" y="2"/>
            <a:ext cx="7797663" cy="1052735"/>
          </a:xfrm>
        </p:spPr>
        <p:txBody>
          <a:bodyPr/>
          <a:lstStyle/>
          <a:p>
            <a:pPr algn="ctr"/>
            <a:r>
              <a:rPr lang="en-GB" sz="1800" b="1" dirty="0">
                <a:latin typeface="Times New Roman" pitchFamily="18" charset="0"/>
                <a:cs typeface="Times New Roman" pitchFamily="18" charset="0"/>
              </a:rPr>
              <a:t>references</a:t>
            </a:r>
          </a:p>
        </p:txBody>
      </p:sp>
      <p:sp>
        <p:nvSpPr>
          <p:cNvPr id="5" name="Content Placeholder 2"/>
          <p:cNvSpPr>
            <a:spLocks noGrp="1"/>
          </p:cNvSpPr>
          <p:nvPr>
            <p:ph sz="quarter" idx="1"/>
          </p:nvPr>
        </p:nvSpPr>
        <p:spPr>
          <a:xfrm>
            <a:off x="395536" y="1196753"/>
            <a:ext cx="7916477" cy="4464496"/>
          </a:xfrm>
        </p:spPr>
        <p:txBody>
          <a:bodyPr>
            <a:noAutofit/>
          </a:bodyPr>
          <a:lstStyle/>
          <a:p>
            <a:pPr>
              <a:buFont typeface="Arial" pitchFamily="34" charset="0"/>
              <a:buChar char="•"/>
            </a:pPr>
            <a:r>
              <a:rPr lang="en-US" sz="1800" b="0" dirty="0">
                <a:latin typeface="Times New Roman" panose="02020603050405020304" pitchFamily="18" charset="0"/>
                <a:cs typeface="Times New Roman" pitchFamily="18" charset="0"/>
              </a:rPr>
              <a:t>Bonacchi, M., Perego, P. and Ravagli, R., 2012. The evolution of corporate </a:t>
            </a:r>
            <a:r>
              <a:rPr lang="en-US" sz="1800" b="0" dirty="0" smtClean="0">
                <a:latin typeface="Times New Roman" pitchFamily="18" charset="0"/>
                <a:cs typeface="Times New Roman" pitchFamily="18" charset="0"/>
              </a:rPr>
              <a:t>social </a:t>
            </a:r>
            <a:r>
              <a:rPr lang="en-US" sz="1800" b="0" dirty="0">
                <a:latin typeface="Times New Roman" pitchFamily="18" charset="0"/>
                <a:cs typeface="Times New Roman" pitchFamily="18" charset="0"/>
              </a:rPr>
              <a:t>responsibility in Gucci: From risk management to stakeholder </a:t>
            </a:r>
            <a:r>
              <a:rPr lang="en-US" sz="1800" b="0" dirty="0" smtClean="0">
                <a:latin typeface="Times New Roman" pitchFamily="18" charset="0"/>
                <a:cs typeface="Times New Roman" pitchFamily="18" charset="0"/>
              </a:rPr>
              <a:t>engagement</a:t>
            </a:r>
            <a:r>
              <a:rPr lang="en-US" sz="1800" b="0" dirty="0">
                <a:latin typeface="Times New Roman" pitchFamily="18" charset="0"/>
                <a:cs typeface="Times New Roman" pitchFamily="18" charset="0"/>
              </a:rPr>
              <a:t>.</a:t>
            </a:r>
          </a:p>
          <a:p>
            <a:pPr>
              <a:buFont typeface="Arial" pitchFamily="34" charset="0"/>
              <a:buChar char="•"/>
            </a:pPr>
            <a:r>
              <a:rPr lang="en-US" sz="1800" b="0" dirty="0">
                <a:latin typeface="Times New Roman" pitchFamily="18" charset="0"/>
                <a:cs typeface="Times New Roman" pitchFamily="18" charset="0"/>
              </a:rPr>
              <a:t>Kim, D.H. and Sung, Y., 2013. Gucci versus Old Navy: Interplay of </a:t>
            </a:r>
            <a:r>
              <a:rPr lang="en-US" sz="1800" b="0" dirty="0" smtClean="0">
                <a:latin typeface="Times New Roman" pitchFamily="18" charset="0"/>
                <a:cs typeface="Times New Roman" pitchFamily="18" charset="0"/>
              </a:rPr>
              <a:t>brand personality </a:t>
            </a:r>
            <a:r>
              <a:rPr lang="en-US" sz="1800" b="0" dirty="0">
                <a:latin typeface="Times New Roman" pitchFamily="18" charset="0"/>
                <a:cs typeface="Times New Roman" pitchFamily="18" charset="0"/>
              </a:rPr>
              <a:t>and regulatory focus in advertising persuasion. Psychology &amp; </a:t>
            </a:r>
            <a:r>
              <a:rPr lang="en-US" sz="1800" b="0" dirty="0" smtClean="0">
                <a:latin typeface="Times New Roman" pitchFamily="18" charset="0"/>
                <a:cs typeface="Times New Roman" pitchFamily="18" charset="0"/>
              </a:rPr>
              <a:t>Marketing</a:t>
            </a:r>
            <a:r>
              <a:rPr lang="en-US" sz="1800" b="0" dirty="0">
                <a:latin typeface="Times New Roman" pitchFamily="18" charset="0"/>
                <a:cs typeface="Times New Roman" pitchFamily="18" charset="0"/>
              </a:rPr>
              <a:t>, 30(12), pp.1076-1087.</a:t>
            </a:r>
          </a:p>
          <a:p>
            <a:pPr>
              <a:buFont typeface="Arial" pitchFamily="34" charset="0"/>
              <a:buChar char="•"/>
            </a:pPr>
            <a:r>
              <a:rPr lang="en-US" sz="1800" b="0" dirty="0">
                <a:latin typeface="Times New Roman" pitchFamily="18" charset="0"/>
                <a:cs typeface="Times New Roman" pitchFamily="18" charset="0"/>
              </a:rPr>
              <a:t>Moore, C.M. and Birtwistle, G., 2005. The nature of parenting advantage in </a:t>
            </a:r>
            <a:r>
              <a:rPr lang="en-US" sz="1800" b="0" dirty="0" smtClean="0">
                <a:latin typeface="Times New Roman" pitchFamily="18" charset="0"/>
                <a:cs typeface="Times New Roman" pitchFamily="18" charset="0"/>
              </a:rPr>
              <a:t>luxury </a:t>
            </a:r>
            <a:r>
              <a:rPr lang="en-US" sz="1800" b="0" dirty="0">
                <a:latin typeface="Times New Roman" pitchFamily="18" charset="0"/>
                <a:cs typeface="Times New Roman" pitchFamily="18" charset="0"/>
              </a:rPr>
              <a:t>fashion retailing–the case of Gucci group NV. International </a:t>
            </a:r>
            <a:r>
              <a:rPr lang="en-US" sz="1800" b="0" dirty="0" smtClean="0">
                <a:latin typeface="Times New Roman" pitchFamily="18" charset="0"/>
                <a:cs typeface="Times New Roman" pitchFamily="18" charset="0"/>
              </a:rPr>
              <a:t>Journal </a:t>
            </a:r>
            <a:r>
              <a:rPr lang="en-US" sz="1800" b="0" dirty="0">
                <a:latin typeface="Times New Roman" pitchFamily="18" charset="0"/>
                <a:cs typeface="Times New Roman" pitchFamily="18" charset="0"/>
              </a:rPr>
              <a:t>of Retail &amp; Distribution Management, 33(4), pp.256-270.</a:t>
            </a:r>
            <a:endParaRPr lang="en-GB" sz="1800" b="0" dirty="0">
              <a:latin typeface="Times New Roman" panose="02020603050405020304" pitchFamily="18" charset="0"/>
              <a:cs typeface="Times New Roman" pitchFamily="18" charset="0"/>
            </a:endParaRPr>
          </a:p>
          <a:p>
            <a:pPr>
              <a:buFont typeface="Arial" pitchFamily="34" charset="0"/>
              <a:buChar char="•"/>
            </a:pPr>
            <a:r>
              <a:rPr lang="en-US" sz="1800" b="0" dirty="0">
                <a:latin typeface="Times New Roman" panose="02020603050405020304" pitchFamily="18" charset="0"/>
                <a:cs typeface="Times New Roman" pitchFamily="18" charset="0"/>
              </a:rPr>
              <a:t>Randelli, F. and Lombardi, M., 2014. The role of leading firms in the </a:t>
            </a:r>
            <a:r>
              <a:rPr lang="en-US" sz="1800" b="0" dirty="0" smtClean="0">
                <a:latin typeface="Times New Roman" panose="02020603050405020304" pitchFamily="18" charset="0"/>
                <a:cs typeface="Times New Roman" pitchFamily="18" charset="0"/>
              </a:rPr>
              <a:t>evolution </a:t>
            </a:r>
            <a:r>
              <a:rPr lang="en-US" sz="1800" b="0" dirty="0">
                <a:latin typeface="Times New Roman" panose="02020603050405020304" pitchFamily="18" charset="0"/>
                <a:cs typeface="Times New Roman" pitchFamily="18" charset="0"/>
              </a:rPr>
              <a:t>of SME clusters: evidence from the leather products cluster </a:t>
            </a:r>
            <a:r>
              <a:rPr lang="en-US" sz="1800" b="0" dirty="0" smtClean="0">
                <a:latin typeface="Times New Roman" panose="02020603050405020304" pitchFamily="18" charset="0"/>
                <a:cs typeface="Times New Roman" pitchFamily="18" charset="0"/>
              </a:rPr>
              <a:t>inFlorence</a:t>
            </a:r>
            <a:r>
              <a:rPr lang="en-US" sz="1800" b="0" dirty="0">
                <a:latin typeface="Times New Roman" panose="02020603050405020304" pitchFamily="18" charset="0"/>
                <a:cs typeface="Times New Roman" pitchFamily="18" charset="0"/>
              </a:rPr>
              <a:t>. European Planning Studies, 22(6), pp.1199-1211.</a:t>
            </a:r>
          </a:p>
        </p:txBody>
      </p:sp>
    </p:spTree>
    <p:extLst>
      <p:ext uri="{BB962C8B-B14F-4D97-AF65-F5344CB8AC3E}">
        <p14:creationId xmlns:p14="http://schemas.microsoft.com/office/powerpoint/2010/main" val="236082201"/>
      </p:ext>
    </p:extLst>
  </p:cSld>
  <p:clrMapOvr>
    <a:masterClrMapping/>
  </p:clrMapOvr>
  <p:transition>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585" y="2204864"/>
            <a:ext cx="7520940" cy="1176243"/>
          </a:xfrm>
        </p:spPr>
        <p:txBody>
          <a:bodyPr>
            <a:normAutofit/>
          </a:bodyPr>
          <a:lstStyle/>
          <a:p>
            <a:pPr algn="ctr"/>
            <a:r>
              <a:rPr lang="en-GB" sz="2800" dirty="0" smtClean="0"/>
              <a:t>THANK YOU</a:t>
            </a:r>
            <a:endParaRPr lang="en-GB" sz="2800" dirty="0"/>
          </a:p>
        </p:txBody>
      </p:sp>
    </p:spTree>
  </p:cSld>
  <p:clrMapOvr>
    <a:masterClrMapping/>
  </p:clrMapOvr>
  <p:transition>
    <p:circle/>
  </p:transition>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Angles</Template>
  <TotalTime>2224</TotalTime>
  <Words>837</Words>
  <Application>Microsoft Office PowerPoint</Application>
  <PresentationFormat>On-screen Show (4:3)</PresentationFormat>
  <Paragraphs>59</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Angles</vt:lpstr>
      <vt:lpstr>PowerPoint Presentation</vt:lpstr>
      <vt:lpstr>PowerPoint Presentation</vt:lpstr>
      <vt:lpstr>International market entry of GUCCI</vt:lpstr>
      <vt:lpstr>THE ITALIAN FASHION INDUSTRY</vt:lpstr>
      <vt:lpstr>Core competence of Gucci</vt:lpstr>
      <vt:lpstr>THE KEY STRATEGIC PROBLEM OF THE INDUSTRY</vt:lpstr>
      <vt:lpstr> the Key STRATEGY of GOING FORWARD </vt:lpstr>
      <vt:lpstr>RISK ASSESSMENT</vt:lpstr>
      <vt:lpstr>PowerPoint Presentation</vt:lpstr>
      <vt:lpstr>references</vt:lpstr>
      <vt:lpstr>PowerPoint Presentation</vt:lpstr>
    </vt:vector>
  </TitlesOfParts>
  <Company>by adguard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GUCCI GROUP</dc:title>
  <dc:creator>Hp</dc:creator>
  <cp:lastModifiedBy>NAS</cp:lastModifiedBy>
  <cp:revision>41</cp:revision>
  <dcterms:created xsi:type="dcterms:W3CDTF">2018-08-08T15:19:33Z</dcterms:created>
  <dcterms:modified xsi:type="dcterms:W3CDTF">2018-08-28T15:25:15Z</dcterms:modified>
</cp:coreProperties>
</file>