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740E1C-E9E5-4C5B-98ED-B16FC11A3D64}" v="43" dt="2025-11-19T15:25:45.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fal Sroczynski" userId="de7ef6056cdd7904" providerId="LiveId" clId="{D7D74809-1A82-48F7-B180-8175EDDF3D69}"/>
    <pc:docChg chg="undo custSel modSld">
      <pc:chgData name="Rafal Sroczynski" userId="de7ef6056cdd7904" providerId="LiveId" clId="{D7D74809-1A82-48F7-B180-8175EDDF3D69}" dt="2025-11-21T14:03:31.687" v="384" actId="20577"/>
      <pc:docMkLst>
        <pc:docMk/>
      </pc:docMkLst>
      <pc:sldChg chg="addSp modSp mod">
        <pc:chgData name="Rafal Sroczynski" userId="de7ef6056cdd7904" providerId="LiveId" clId="{D7D74809-1A82-48F7-B180-8175EDDF3D69}" dt="2025-11-19T14:49:50.828" v="107" actId="20577"/>
        <pc:sldMkLst>
          <pc:docMk/>
          <pc:sldMk cId="3387902246" sldId="257"/>
        </pc:sldMkLst>
        <pc:spChg chg="add mod">
          <ac:chgData name="Rafal Sroczynski" userId="de7ef6056cdd7904" providerId="LiveId" clId="{D7D74809-1A82-48F7-B180-8175EDDF3D69}" dt="2025-11-19T14:49:50.828" v="107" actId="20577"/>
          <ac:spMkLst>
            <pc:docMk/>
            <pc:sldMk cId="3387902246" sldId="257"/>
            <ac:spMk id="3" creationId="{D6EA25BF-B263-B03E-72BA-7F7175DE0A7E}"/>
          </ac:spMkLst>
        </pc:spChg>
      </pc:sldChg>
      <pc:sldChg chg="addSp delSp modSp mod">
        <pc:chgData name="Rafal Sroczynski" userId="de7ef6056cdd7904" providerId="LiveId" clId="{D7D74809-1A82-48F7-B180-8175EDDF3D69}" dt="2025-11-19T14:54:42.421" v="202" actId="20577"/>
        <pc:sldMkLst>
          <pc:docMk/>
          <pc:sldMk cId="4136452919" sldId="258"/>
        </pc:sldMkLst>
        <pc:spChg chg="add mod">
          <ac:chgData name="Rafal Sroczynski" userId="de7ef6056cdd7904" providerId="LiveId" clId="{D7D74809-1A82-48F7-B180-8175EDDF3D69}" dt="2025-11-19T14:54:42.421" v="202" actId="20577"/>
          <ac:spMkLst>
            <pc:docMk/>
            <pc:sldMk cId="4136452919" sldId="258"/>
            <ac:spMk id="8" creationId="{6AEE3456-302C-F765-6E44-4599FD365146}"/>
          </ac:spMkLst>
        </pc:spChg>
      </pc:sldChg>
      <pc:sldChg chg="addSp modSp mod">
        <pc:chgData name="Rafal Sroczynski" userId="de7ef6056cdd7904" providerId="LiveId" clId="{D7D74809-1A82-48F7-B180-8175EDDF3D69}" dt="2025-11-19T15:26:02.392" v="382" actId="20577"/>
        <pc:sldMkLst>
          <pc:docMk/>
          <pc:sldMk cId="3756502907" sldId="259"/>
        </pc:sldMkLst>
        <pc:spChg chg="mod">
          <ac:chgData name="Rafal Sroczynski" userId="de7ef6056cdd7904" providerId="LiveId" clId="{D7D74809-1A82-48F7-B180-8175EDDF3D69}" dt="2025-11-19T15:26:02.392" v="382" actId="20577"/>
          <ac:spMkLst>
            <pc:docMk/>
            <pc:sldMk cId="3756502907" sldId="259"/>
            <ac:spMk id="3" creationId="{C92C62B9-55A8-5855-5349-9B2606671B9B}"/>
          </ac:spMkLst>
        </pc:spChg>
        <pc:spChg chg="add mod">
          <ac:chgData name="Rafal Sroczynski" userId="de7ef6056cdd7904" providerId="LiveId" clId="{D7D74809-1A82-48F7-B180-8175EDDF3D69}" dt="2025-11-19T15:25:10.278" v="341" actId="20577"/>
          <ac:spMkLst>
            <pc:docMk/>
            <pc:sldMk cId="3756502907" sldId="259"/>
            <ac:spMk id="4" creationId="{D6BAFB37-D2EC-E9B0-ADD5-CBD135C4E1E6}"/>
          </ac:spMkLst>
        </pc:spChg>
      </pc:sldChg>
      <pc:sldChg chg="addSp modSp mod">
        <pc:chgData name="Rafal Sroczynski" userId="de7ef6056cdd7904" providerId="LiveId" clId="{D7D74809-1A82-48F7-B180-8175EDDF3D69}" dt="2025-11-21T14:03:31.687" v="384" actId="20577"/>
        <pc:sldMkLst>
          <pc:docMk/>
          <pc:sldMk cId="2931478302" sldId="260"/>
        </pc:sldMkLst>
        <pc:spChg chg="mod">
          <ac:chgData name="Rafal Sroczynski" userId="de7ef6056cdd7904" providerId="LiveId" clId="{D7D74809-1A82-48F7-B180-8175EDDF3D69}" dt="2025-11-18T21:20:46.430" v="0" actId="1076"/>
          <ac:spMkLst>
            <pc:docMk/>
            <pc:sldMk cId="2931478302" sldId="260"/>
            <ac:spMk id="2" creationId="{7F5A0EE8-CB5C-5953-A221-1E6C438E4E49}"/>
          </ac:spMkLst>
        </pc:spChg>
        <pc:spChg chg="mod">
          <ac:chgData name="Rafal Sroczynski" userId="de7ef6056cdd7904" providerId="LiveId" clId="{D7D74809-1A82-48F7-B180-8175EDDF3D69}" dt="2025-11-19T14:35:05.156" v="36" actId="20577"/>
          <ac:spMkLst>
            <pc:docMk/>
            <pc:sldMk cId="2931478302" sldId="260"/>
            <ac:spMk id="3" creationId="{1289D158-A133-2D19-94DD-8232A111AC72}"/>
          </ac:spMkLst>
        </pc:spChg>
        <pc:spChg chg="add mod">
          <ac:chgData name="Rafal Sroczynski" userId="de7ef6056cdd7904" providerId="LiveId" clId="{D7D74809-1A82-48F7-B180-8175EDDF3D69}" dt="2025-11-21T14:03:31.687" v="384" actId="20577"/>
          <ac:spMkLst>
            <pc:docMk/>
            <pc:sldMk cId="2931478302" sldId="260"/>
            <ac:spMk id="4" creationId="{8AD0E9ED-2B89-49EF-88D6-E2E9F93237FC}"/>
          </ac:spMkLst>
        </pc:spChg>
      </pc:sldChg>
      <pc:sldChg chg="addSp delSp modSp mod setBg">
        <pc:chgData name="Rafal Sroczynski" userId="de7ef6056cdd7904" providerId="LiveId" clId="{D7D74809-1A82-48F7-B180-8175EDDF3D69}" dt="2025-11-19T15:23:18.702" v="317" actId="14100"/>
        <pc:sldMkLst>
          <pc:docMk/>
          <pc:sldMk cId="3248182405" sldId="261"/>
        </pc:sldMkLst>
        <pc:spChg chg="mod">
          <ac:chgData name="Rafal Sroczynski" userId="de7ef6056cdd7904" providerId="LiveId" clId="{D7D74809-1A82-48F7-B180-8175EDDF3D69}" dt="2025-11-19T14:41:48.256" v="41" actId="26606"/>
          <ac:spMkLst>
            <pc:docMk/>
            <pc:sldMk cId="3248182405" sldId="261"/>
            <ac:spMk id="2" creationId="{2B298328-036D-E278-4D84-59721974DEB1}"/>
          </ac:spMkLst>
        </pc:spChg>
        <pc:spChg chg="add del mod">
          <ac:chgData name="Rafal Sroczynski" userId="de7ef6056cdd7904" providerId="LiveId" clId="{D7D74809-1A82-48F7-B180-8175EDDF3D69}" dt="2025-11-19T15:23:18.702" v="317" actId="14100"/>
          <ac:spMkLst>
            <pc:docMk/>
            <pc:sldMk cId="3248182405" sldId="261"/>
            <ac:spMk id="8" creationId="{5DDCEEF9-B614-419F-7338-749D8DD001DE}"/>
          </ac:spMkLst>
        </pc:spChg>
        <pc:spChg chg="add">
          <ac:chgData name="Rafal Sroczynski" userId="de7ef6056cdd7904" providerId="LiveId" clId="{D7D74809-1A82-48F7-B180-8175EDDF3D69}" dt="2025-11-19T14:41:48.256" v="41" actId="26606"/>
          <ac:spMkLst>
            <pc:docMk/>
            <pc:sldMk cId="3248182405" sldId="261"/>
            <ac:spMk id="11" creationId="{50666DC1-CD27-4874-9484-9D06C59FE4D0}"/>
          </ac:spMkLst>
        </pc:spChg>
        <pc:spChg chg="add">
          <ac:chgData name="Rafal Sroczynski" userId="de7ef6056cdd7904" providerId="LiveId" clId="{D7D74809-1A82-48F7-B180-8175EDDF3D69}" dt="2025-11-19T14:41:48.256" v="41" actId="26606"/>
          <ac:spMkLst>
            <pc:docMk/>
            <pc:sldMk cId="3248182405" sldId="261"/>
            <ac:spMk id="13" creationId="{0BE66D35-6371-4809-9433-1EBF879150EC}"/>
          </ac:spMkLst>
        </pc:spChg>
        <pc:spChg chg="add">
          <ac:chgData name="Rafal Sroczynski" userId="de7ef6056cdd7904" providerId="LiveId" clId="{D7D74809-1A82-48F7-B180-8175EDDF3D69}" dt="2025-11-19T14:41:48.256" v="41" actId="26606"/>
          <ac:spMkLst>
            <pc:docMk/>
            <pc:sldMk cId="3248182405" sldId="261"/>
            <ac:spMk id="15" creationId="{72EF3F9A-9717-4ACB-A30D-96694842C4F7}"/>
          </ac:spMkLst>
        </pc:spChg>
        <pc:grpChg chg="add">
          <ac:chgData name="Rafal Sroczynski" userId="de7ef6056cdd7904" providerId="LiveId" clId="{D7D74809-1A82-48F7-B180-8175EDDF3D69}" dt="2025-11-19T14:41:48.256" v="41" actId="26606"/>
          <ac:grpSpMkLst>
            <pc:docMk/>
            <pc:sldMk cId="3248182405" sldId="261"/>
            <ac:grpSpMk id="17" creationId="{0EB82B4C-9249-4CFC-A372-7B0FF5E36EA8}"/>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11/21/2025</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540973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11/21/2025</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45554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11/21/2025</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5244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11/21/2025</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7307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11/21/2025</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51417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11/21/2025</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92239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11/21/2025</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86083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11/21/2025</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04004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11/21/2025</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50387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11/21/2025</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74876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11/21/2025</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1656643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11/21/2025</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872691006"/>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45" r:id="rId6"/>
    <p:sldLayoutId id="2147483741" r:id="rId7"/>
    <p:sldLayoutId id="2147483742" r:id="rId8"/>
    <p:sldLayoutId id="2147483743" r:id="rId9"/>
    <p:sldLayoutId id="2147483744" r:id="rId10"/>
    <p:sldLayoutId id="2147483746"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atthecrossroads.com/life-skills-vs-academic-skills-why-book-smarts-arent-enough/"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ceeol.com/search/article-detail?id=70695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D279CB98-976B-40EA-81C0-E41C11E7A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D10FC428-98F2-41B0-859F-EC3A5A41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9E2D9-14DC-8EC3-1445-543FA0FA3291}"/>
              </a:ext>
            </a:extLst>
          </p:cNvPr>
          <p:cNvSpPr>
            <a:spLocks noGrp="1"/>
          </p:cNvSpPr>
          <p:nvPr>
            <p:ph type="ctrTitle"/>
          </p:nvPr>
        </p:nvSpPr>
        <p:spPr>
          <a:xfrm>
            <a:off x="484552" y="365125"/>
            <a:ext cx="8212639" cy="2663825"/>
          </a:xfrm>
        </p:spPr>
        <p:txBody>
          <a:bodyPr vert="horz" lIns="91440" tIns="45720" rIns="91440" bIns="45720" rtlCol="0" anchor="b">
            <a:normAutofit/>
          </a:bodyPr>
          <a:lstStyle/>
          <a:p>
            <a:br>
              <a:rPr lang="en-US"/>
            </a:br>
            <a:br>
              <a:rPr lang="en-US"/>
            </a:br>
            <a:endParaRPr lang="en-US"/>
          </a:p>
        </p:txBody>
      </p:sp>
      <p:pic>
        <p:nvPicPr>
          <p:cNvPr id="7" name="Picture 6" descr="A group of people sitting at desks&#10;&#10;AI-generated content may be incorrect.">
            <a:extLst>
              <a:ext uri="{FF2B5EF4-FFF2-40B4-BE49-F238E27FC236}">
                <a16:creationId xmlns:a16="http://schemas.microsoft.com/office/drawing/2014/main" id="{92D9A37A-4757-857B-965C-FEBBEAF2987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293" b="24040"/>
          <a:stretch>
            <a:fillRect/>
          </a:stretch>
        </p:blipFill>
        <p:spPr>
          <a:xfrm>
            <a:off x="-2" y="3429000"/>
            <a:ext cx="9143999" cy="3429000"/>
          </a:xfrm>
          <a:prstGeom prst="rect">
            <a:avLst/>
          </a:prstGeom>
        </p:spPr>
      </p:pic>
      <p:sp>
        <p:nvSpPr>
          <p:cNvPr id="3" name="Subtitle 2">
            <a:extLst>
              <a:ext uri="{FF2B5EF4-FFF2-40B4-BE49-F238E27FC236}">
                <a16:creationId xmlns:a16="http://schemas.microsoft.com/office/drawing/2014/main" id="{DDA99E1B-B97E-BBA7-13D4-1B4311CBBE49}"/>
              </a:ext>
            </a:extLst>
          </p:cNvPr>
          <p:cNvSpPr>
            <a:spLocks noGrp="1"/>
          </p:cNvSpPr>
          <p:nvPr>
            <p:ph type="subTitle" idx="1"/>
          </p:nvPr>
        </p:nvSpPr>
        <p:spPr>
          <a:xfrm>
            <a:off x="9388185" y="649432"/>
            <a:ext cx="2587337" cy="5527531"/>
          </a:xfrm>
        </p:spPr>
        <p:txBody>
          <a:bodyPr vert="horz" lIns="91440" tIns="45720" rIns="91440" bIns="45720" rtlCol="0" anchor="ctr">
            <a:normAutofit/>
          </a:bodyPr>
          <a:lstStyle/>
          <a:p>
            <a:r>
              <a:rPr lang="en-US" sz="1600"/>
              <a:t> </a:t>
            </a:r>
          </a:p>
          <a:p>
            <a:r>
              <a:rPr lang="en-US" sz="1600" b="1"/>
              <a:t>Module Name: Academic Skills in the Digital Era</a:t>
            </a:r>
          </a:p>
          <a:p>
            <a:r>
              <a:rPr lang="en-US" sz="1600" b="1"/>
              <a:t>Module Code:  BMSW4013</a:t>
            </a:r>
          </a:p>
          <a:p>
            <a:r>
              <a:rPr lang="en-US" sz="1600" b="1"/>
              <a:t>Assessment 1: Presentation </a:t>
            </a:r>
          </a:p>
          <a:p>
            <a:r>
              <a:rPr lang="en-US" sz="1600" b="1"/>
              <a:t>Student Name: Rafal Sroczynski	</a:t>
            </a:r>
          </a:p>
          <a:p>
            <a:r>
              <a:rPr lang="en-US" sz="1600" b="1"/>
              <a:t>Student Number: 2507392</a:t>
            </a:r>
          </a:p>
          <a:p>
            <a:r>
              <a:rPr lang="en-US" sz="1600" b="1"/>
              <a:t>Lecturer: Scott James</a:t>
            </a:r>
          </a:p>
          <a:p>
            <a:r>
              <a:rPr lang="en-US" sz="1600" b="1"/>
              <a:t>Deadline: Friday 21st November 23:59PM</a:t>
            </a:r>
          </a:p>
          <a:p>
            <a:endParaRPr lang="en-US" sz="1600"/>
          </a:p>
          <a:p>
            <a:endParaRPr lang="en-US" sz="1600"/>
          </a:p>
        </p:txBody>
      </p:sp>
    </p:spTree>
    <p:extLst>
      <p:ext uri="{BB962C8B-B14F-4D97-AF65-F5344CB8AC3E}">
        <p14:creationId xmlns:p14="http://schemas.microsoft.com/office/powerpoint/2010/main" val="536129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0BE66D35-6371-4809-9433-1EBF87915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047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B37646-2F81-D63D-D333-3DCCEF9CA01C}"/>
              </a:ext>
            </a:extLst>
          </p:cNvPr>
          <p:cNvSpPr>
            <a:spLocks noGrp="1"/>
          </p:cNvSpPr>
          <p:nvPr>
            <p:ph type="title"/>
          </p:nvPr>
        </p:nvSpPr>
        <p:spPr>
          <a:xfrm>
            <a:off x="146221" y="397275"/>
            <a:ext cx="2628785" cy="3761257"/>
          </a:xfrm>
        </p:spPr>
        <p:txBody>
          <a:bodyPr vert="horz" lIns="91440" tIns="45720" rIns="91440" bIns="45720" rtlCol="0" anchor="ctr">
            <a:normAutofit/>
          </a:bodyPr>
          <a:lstStyle/>
          <a:p>
            <a:r>
              <a:rPr lang="en-US" sz="3200" dirty="0"/>
              <a:t>OVERVIEW</a:t>
            </a:r>
          </a:p>
        </p:txBody>
      </p:sp>
      <p:grpSp>
        <p:nvGrpSpPr>
          <p:cNvPr id="38" name="Group 37">
            <a:extLst>
              <a:ext uri="{FF2B5EF4-FFF2-40B4-BE49-F238E27FC236}">
                <a16:creationId xmlns:a16="http://schemas.microsoft.com/office/drawing/2014/main" id="{0EB82B4C-9249-4CFC-A372-7B0FF5E36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65226"/>
            <a:ext cx="3048003" cy="2292774"/>
            <a:chOff x="6096002" y="-9073"/>
            <a:chExt cx="6095998" cy="6867073"/>
          </a:xfrm>
        </p:grpSpPr>
        <p:sp>
          <p:nvSpPr>
            <p:cNvPr id="39" name="Rectangle 38">
              <a:extLst>
                <a:ext uri="{FF2B5EF4-FFF2-40B4-BE49-F238E27FC236}">
                  <a16:creationId xmlns:a16="http://schemas.microsoft.com/office/drawing/2014/main" id="{41B9437E-0974-4AB4-8491-D8BDD841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CB975E-33D1-4FB0-AA40-C2250AA66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 name="Content Placeholder 8">
            <a:extLst>
              <a:ext uri="{FF2B5EF4-FFF2-40B4-BE49-F238E27FC236}">
                <a16:creationId xmlns:a16="http://schemas.microsoft.com/office/drawing/2014/main" id="{A419773F-E466-0617-6B67-13B344211769}"/>
              </a:ext>
            </a:extLst>
          </p:cNvPr>
          <p:cNvSpPr>
            <a:spLocks noGrp="1"/>
          </p:cNvSpPr>
          <p:nvPr>
            <p:ph idx="1"/>
          </p:nvPr>
        </p:nvSpPr>
        <p:spPr>
          <a:xfrm>
            <a:off x="3320716" y="397275"/>
            <a:ext cx="8033084" cy="5779688"/>
          </a:xfrm>
        </p:spPr>
        <p:txBody>
          <a:bodyPr/>
          <a:lstStyle/>
          <a:p>
            <a:r>
              <a:rPr lang="en-GB" dirty="0"/>
              <a:t>The topic I focused on in my report was concerning the challenges and opportunities for students in the modern, digital era. </a:t>
            </a:r>
          </a:p>
          <a:p>
            <a:endParaRPr lang="en-GB" dirty="0"/>
          </a:p>
          <a:p>
            <a:r>
              <a:rPr lang="en-GB" dirty="0"/>
              <a:t>I concluded that whilst the tools and resources available to students today are incredibly useful and have improved efficiency of research substantially, they are also to be used with caution as the ease of access can diminish the quality of research. </a:t>
            </a:r>
          </a:p>
        </p:txBody>
      </p:sp>
      <p:sp>
        <p:nvSpPr>
          <p:cNvPr id="3" name="TextBox 2">
            <a:extLst>
              <a:ext uri="{FF2B5EF4-FFF2-40B4-BE49-F238E27FC236}">
                <a16:creationId xmlns:a16="http://schemas.microsoft.com/office/drawing/2014/main" id="{D6EA25BF-B263-B03E-72BA-7F7175DE0A7E}"/>
              </a:ext>
            </a:extLst>
          </p:cNvPr>
          <p:cNvSpPr txBox="1"/>
          <p:nvPr/>
        </p:nvSpPr>
        <p:spPr>
          <a:xfrm>
            <a:off x="8668377" y="6250075"/>
            <a:ext cx="3048002" cy="369332"/>
          </a:xfrm>
          <a:prstGeom prst="rect">
            <a:avLst/>
          </a:prstGeom>
          <a:noFill/>
        </p:spPr>
        <p:txBody>
          <a:bodyPr wrap="square" rtlCol="0">
            <a:spAutoFit/>
          </a:bodyPr>
          <a:lstStyle/>
          <a:p>
            <a:r>
              <a:rPr lang="en-GB" dirty="0"/>
              <a:t>(Elahi and Rehman, 2013).</a:t>
            </a:r>
          </a:p>
        </p:txBody>
      </p:sp>
    </p:spTree>
    <p:extLst>
      <p:ext uri="{BB962C8B-B14F-4D97-AF65-F5344CB8AC3E}">
        <p14:creationId xmlns:p14="http://schemas.microsoft.com/office/powerpoint/2010/main" val="3387902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A852-3750-A1E0-C3FE-6699804FCA9C}"/>
              </a:ext>
            </a:extLst>
          </p:cNvPr>
          <p:cNvSpPr>
            <a:spLocks noGrp="1"/>
          </p:cNvSpPr>
          <p:nvPr>
            <p:ph type="ctrTitle"/>
          </p:nvPr>
        </p:nvSpPr>
        <p:spPr/>
        <p:txBody>
          <a:bodyPr/>
          <a:lstStyle/>
          <a:p>
            <a:r>
              <a:rPr lang="en-GB" dirty="0"/>
              <a:t>Research</a:t>
            </a:r>
          </a:p>
        </p:txBody>
      </p:sp>
      <p:sp>
        <p:nvSpPr>
          <p:cNvPr id="3" name="Content Placeholder 2">
            <a:extLst>
              <a:ext uri="{FF2B5EF4-FFF2-40B4-BE49-F238E27FC236}">
                <a16:creationId xmlns:a16="http://schemas.microsoft.com/office/drawing/2014/main" id="{B8EB328C-9A5B-5ED7-C302-F137BB800353}"/>
              </a:ext>
            </a:extLst>
          </p:cNvPr>
          <p:cNvSpPr>
            <a:spLocks noGrp="1"/>
          </p:cNvSpPr>
          <p:nvPr>
            <p:ph type="subTitle" idx="1"/>
          </p:nvPr>
        </p:nvSpPr>
        <p:spPr/>
        <p:txBody>
          <a:bodyPr>
            <a:normAutofit fontScale="70000" lnSpcReduction="20000"/>
          </a:bodyPr>
          <a:lstStyle/>
          <a:p>
            <a:r>
              <a:rPr lang="en-GB" sz="2400" dirty="0"/>
              <a:t>I found my sources using Google Scholar primarily, as it provides a filter useful to me for conducting academic research</a:t>
            </a:r>
          </a:p>
          <a:p>
            <a:endParaRPr lang="en-GB" sz="2400" dirty="0"/>
          </a:p>
          <a:p>
            <a:r>
              <a:rPr lang="en-GB" sz="2400" dirty="0"/>
              <a:t>It was not difficult to find relevant material, but selecting the correct sources to reference was, as each had to be carefully evaluated before I could proceed.	</a:t>
            </a:r>
          </a:p>
          <a:p>
            <a:r>
              <a:rPr lang="en-GB" sz="2400" dirty="0"/>
              <a:t>I did not find that my research changed my perspective on this issue</a:t>
            </a:r>
          </a:p>
        </p:txBody>
      </p:sp>
      <p:sp>
        <p:nvSpPr>
          <p:cNvPr id="8" name="TextBox 7">
            <a:extLst>
              <a:ext uri="{FF2B5EF4-FFF2-40B4-BE49-F238E27FC236}">
                <a16:creationId xmlns:a16="http://schemas.microsoft.com/office/drawing/2014/main" id="{6AEE3456-302C-F765-6E44-4599FD365146}"/>
              </a:ext>
            </a:extLst>
          </p:cNvPr>
          <p:cNvSpPr txBox="1"/>
          <p:nvPr/>
        </p:nvSpPr>
        <p:spPr>
          <a:xfrm>
            <a:off x="6449961" y="6317733"/>
            <a:ext cx="5466736" cy="369332"/>
          </a:xfrm>
          <a:prstGeom prst="rect">
            <a:avLst/>
          </a:prstGeom>
          <a:noFill/>
        </p:spPr>
        <p:txBody>
          <a:bodyPr wrap="square" rtlCol="0">
            <a:spAutoFit/>
          </a:bodyPr>
          <a:lstStyle/>
          <a:p>
            <a:r>
              <a:rPr lang="en-GB" dirty="0"/>
              <a:t>(Haddaway, 2015). (Warkentin, 2019).</a:t>
            </a:r>
          </a:p>
        </p:txBody>
      </p:sp>
    </p:spTree>
    <p:extLst>
      <p:ext uri="{BB962C8B-B14F-4D97-AF65-F5344CB8AC3E}">
        <p14:creationId xmlns:p14="http://schemas.microsoft.com/office/powerpoint/2010/main" val="4136452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7460-D9C3-734D-C985-964189D8BE98}"/>
              </a:ext>
            </a:extLst>
          </p:cNvPr>
          <p:cNvSpPr>
            <a:spLocks noGrp="1"/>
          </p:cNvSpPr>
          <p:nvPr>
            <p:ph type="title"/>
          </p:nvPr>
        </p:nvSpPr>
        <p:spPr/>
        <p:txBody>
          <a:bodyPr/>
          <a:lstStyle/>
          <a:p>
            <a:r>
              <a:rPr lang="en-GB" dirty="0"/>
              <a:t>Reflecting on planning &amp; writing</a:t>
            </a:r>
          </a:p>
        </p:txBody>
      </p:sp>
      <p:sp>
        <p:nvSpPr>
          <p:cNvPr id="3" name="Content Placeholder 2">
            <a:extLst>
              <a:ext uri="{FF2B5EF4-FFF2-40B4-BE49-F238E27FC236}">
                <a16:creationId xmlns:a16="http://schemas.microsoft.com/office/drawing/2014/main" id="{C92C62B9-55A8-5855-5349-9B2606671B9B}"/>
              </a:ext>
            </a:extLst>
          </p:cNvPr>
          <p:cNvSpPr>
            <a:spLocks noGrp="1"/>
          </p:cNvSpPr>
          <p:nvPr>
            <p:ph idx="1"/>
          </p:nvPr>
        </p:nvSpPr>
        <p:spPr/>
        <p:txBody>
          <a:bodyPr/>
          <a:lstStyle/>
          <a:p>
            <a:r>
              <a:rPr lang="en-GB" dirty="0"/>
              <a:t>When planning my report, I began by setting a structure to follow. I then searched for credible sources to affirm my arguments. </a:t>
            </a:r>
          </a:p>
          <a:p>
            <a:r>
              <a:rPr lang="en-GB" dirty="0"/>
              <a:t>The next step was allocating time to actually write the ideas I had planned and execute the blueprint.</a:t>
            </a:r>
          </a:p>
          <a:p>
            <a:r>
              <a:rPr lang="en-GB" dirty="0"/>
              <a:t>A strategy that helped me with referencing was collecting all the materials I found into one document and then going through them individually to assess their merit.</a:t>
            </a:r>
          </a:p>
          <a:p>
            <a:r>
              <a:rPr lang="en-GB" dirty="0"/>
              <a:t>The most challenging part of the writing process was trying to explain myself fully whilst also not breaching the word count, suggesting that I was not concise enough in my explanations.</a:t>
            </a:r>
          </a:p>
        </p:txBody>
      </p:sp>
      <p:sp>
        <p:nvSpPr>
          <p:cNvPr id="4" name="TextBox 3">
            <a:extLst>
              <a:ext uri="{FF2B5EF4-FFF2-40B4-BE49-F238E27FC236}">
                <a16:creationId xmlns:a16="http://schemas.microsoft.com/office/drawing/2014/main" id="{D6BAFB37-D2EC-E9B0-ADD5-CBD135C4E1E6}"/>
              </a:ext>
            </a:extLst>
          </p:cNvPr>
          <p:cNvSpPr txBox="1"/>
          <p:nvPr/>
        </p:nvSpPr>
        <p:spPr>
          <a:xfrm>
            <a:off x="8504903" y="6331506"/>
            <a:ext cx="3244645" cy="646331"/>
          </a:xfrm>
          <a:prstGeom prst="rect">
            <a:avLst/>
          </a:prstGeom>
          <a:noFill/>
        </p:spPr>
        <p:txBody>
          <a:bodyPr wrap="square" rtlCol="0">
            <a:spAutoFit/>
          </a:bodyPr>
          <a:lstStyle/>
          <a:p>
            <a:r>
              <a:rPr lang="en-GB" dirty="0"/>
              <a:t>(Grigorenko, 2021)</a:t>
            </a:r>
          </a:p>
          <a:p>
            <a:endParaRPr lang="en-GB" dirty="0"/>
          </a:p>
        </p:txBody>
      </p:sp>
    </p:spTree>
    <p:extLst>
      <p:ext uri="{BB962C8B-B14F-4D97-AF65-F5344CB8AC3E}">
        <p14:creationId xmlns:p14="http://schemas.microsoft.com/office/powerpoint/2010/main" val="3756502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A0EE8-CB5C-5953-A221-1E6C438E4E49}"/>
              </a:ext>
            </a:extLst>
          </p:cNvPr>
          <p:cNvSpPr>
            <a:spLocks noGrp="1"/>
          </p:cNvSpPr>
          <p:nvPr>
            <p:ph type="title"/>
          </p:nvPr>
        </p:nvSpPr>
        <p:spPr>
          <a:xfrm>
            <a:off x="484552" y="429293"/>
            <a:ext cx="10869248" cy="1687513"/>
          </a:xfrm>
        </p:spPr>
        <p:txBody>
          <a:bodyPr>
            <a:normAutofit fontScale="90000"/>
          </a:bodyPr>
          <a:lstStyle/>
          <a:p>
            <a:r>
              <a:rPr lang="en-GB" dirty="0"/>
              <a:t>Reflecting on the challenges &amp; success</a:t>
            </a:r>
          </a:p>
        </p:txBody>
      </p:sp>
      <p:sp>
        <p:nvSpPr>
          <p:cNvPr id="3" name="Content Placeholder 2">
            <a:extLst>
              <a:ext uri="{FF2B5EF4-FFF2-40B4-BE49-F238E27FC236}">
                <a16:creationId xmlns:a16="http://schemas.microsoft.com/office/drawing/2014/main" id="{1289D158-A133-2D19-94DD-8232A111AC72}"/>
              </a:ext>
            </a:extLst>
          </p:cNvPr>
          <p:cNvSpPr>
            <a:spLocks noGrp="1"/>
          </p:cNvSpPr>
          <p:nvPr>
            <p:ph idx="1"/>
          </p:nvPr>
        </p:nvSpPr>
        <p:spPr/>
        <p:txBody>
          <a:bodyPr/>
          <a:lstStyle/>
          <a:p>
            <a:r>
              <a:rPr lang="en-GB" dirty="0"/>
              <a:t>As mentioned previously, the biggest challenge I found was selecting the correct sources to reference, based on their value and credibility for my research specifically. </a:t>
            </a:r>
          </a:p>
          <a:p>
            <a:r>
              <a:rPr lang="en-GB" dirty="0"/>
              <a:t>I overcame this by not rushing through this key process, instead being thorough, which helped me make the right choices.</a:t>
            </a:r>
          </a:p>
          <a:p>
            <a:endParaRPr lang="en-GB" dirty="0"/>
          </a:p>
          <a:p>
            <a:r>
              <a:rPr lang="en-GB" dirty="0"/>
              <a:t>I am most proud of myself for producing this work whilst juggling a full-time job, two children, and attending class. It has shown me that I can manage my time very efficiently.</a:t>
            </a:r>
          </a:p>
        </p:txBody>
      </p:sp>
      <p:sp>
        <p:nvSpPr>
          <p:cNvPr id="4" name="TextBox 3">
            <a:extLst>
              <a:ext uri="{FF2B5EF4-FFF2-40B4-BE49-F238E27FC236}">
                <a16:creationId xmlns:a16="http://schemas.microsoft.com/office/drawing/2014/main" id="{8AD0E9ED-2B89-49EF-88D6-E2E9F93237FC}"/>
              </a:ext>
            </a:extLst>
          </p:cNvPr>
          <p:cNvSpPr txBox="1"/>
          <p:nvPr/>
        </p:nvSpPr>
        <p:spPr>
          <a:xfrm>
            <a:off x="6656440" y="6267338"/>
            <a:ext cx="5417574" cy="369332"/>
          </a:xfrm>
          <a:prstGeom prst="rect">
            <a:avLst/>
          </a:prstGeom>
          <a:noFill/>
        </p:spPr>
        <p:txBody>
          <a:bodyPr wrap="square" rtlCol="0">
            <a:spAutoFit/>
          </a:bodyPr>
          <a:lstStyle/>
          <a:p>
            <a:r>
              <a:rPr lang="en-GB" dirty="0"/>
              <a:t>(</a:t>
            </a:r>
            <a:r>
              <a:rPr lang="en-GB" dirty="0" err="1"/>
              <a:t>Nerantzi</a:t>
            </a:r>
            <a:r>
              <a:rPr lang="en-GB" dirty="0"/>
              <a:t> and </a:t>
            </a:r>
            <a:r>
              <a:rPr lang="en-GB" dirty="0" err="1"/>
              <a:t>Chatsidamianos</a:t>
            </a:r>
            <a:r>
              <a:rPr lang="en-GB" dirty="0"/>
              <a:t>, 20).</a:t>
            </a:r>
          </a:p>
        </p:txBody>
      </p:sp>
    </p:spTree>
    <p:extLst>
      <p:ext uri="{BB962C8B-B14F-4D97-AF65-F5344CB8AC3E}">
        <p14:creationId xmlns:p14="http://schemas.microsoft.com/office/powerpoint/2010/main" val="2931478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BE66D35-6371-4809-9433-1EBF87915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047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98328-036D-E278-4D84-59721974DEB1}"/>
              </a:ext>
            </a:extLst>
          </p:cNvPr>
          <p:cNvSpPr>
            <a:spLocks noGrp="1"/>
          </p:cNvSpPr>
          <p:nvPr>
            <p:ph type="title"/>
          </p:nvPr>
        </p:nvSpPr>
        <p:spPr>
          <a:xfrm>
            <a:off x="146221" y="397275"/>
            <a:ext cx="2628785" cy="3761257"/>
          </a:xfrm>
        </p:spPr>
        <p:txBody>
          <a:bodyPr vert="horz" lIns="91440" tIns="45720" rIns="91440" bIns="45720" rtlCol="0" anchor="ctr">
            <a:normAutofit/>
          </a:bodyPr>
          <a:lstStyle/>
          <a:p>
            <a:r>
              <a:rPr lang="en-US" sz="3200"/>
              <a:t>Reference List</a:t>
            </a:r>
          </a:p>
        </p:txBody>
      </p:sp>
      <p:grpSp>
        <p:nvGrpSpPr>
          <p:cNvPr id="17" name="Group 16">
            <a:extLst>
              <a:ext uri="{FF2B5EF4-FFF2-40B4-BE49-F238E27FC236}">
                <a16:creationId xmlns:a16="http://schemas.microsoft.com/office/drawing/2014/main" id="{0EB82B4C-9249-4CFC-A372-7B0FF5E36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65226"/>
            <a:ext cx="3048003" cy="2292774"/>
            <a:chOff x="6096002" y="-9073"/>
            <a:chExt cx="6095998" cy="6867073"/>
          </a:xfrm>
        </p:grpSpPr>
        <p:sp>
          <p:nvSpPr>
            <p:cNvPr id="18" name="Rectangle 17">
              <a:extLst>
                <a:ext uri="{FF2B5EF4-FFF2-40B4-BE49-F238E27FC236}">
                  <a16:creationId xmlns:a16="http://schemas.microsoft.com/office/drawing/2014/main" id="{41B9437E-0974-4AB4-8491-D8BDD841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CB975E-33D1-4FB0-AA40-C2250AA66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Content Placeholder 7">
            <a:extLst>
              <a:ext uri="{FF2B5EF4-FFF2-40B4-BE49-F238E27FC236}">
                <a16:creationId xmlns:a16="http://schemas.microsoft.com/office/drawing/2014/main" id="{5DDCEEF9-B614-419F-7338-749D8DD001DE}"/>
              </a:ext>
            </a:extLst>
          </p:cNvPr>
          <p:cNvSpPr>
            <a:spLocks noGrp="1"/>
          </p:cNvSpPr>
          <p:nvPr>
            <p:ph idx="1"/>
          </p:nvPr>
        </p:nvSpPr>
        <p:spPr>
          <a:xfrm>
            <a:off x="3047998" y="0"/>
            <a:ext cx="9280498" cy="6858000"/>
          </a:xfrm>
        </p:spPr>
        <p:txBody>
          <a:bodyPr>
            <a:normAutofit/>
          </a:bodyPr>
          <a:lstStyle/>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Chrissi </a:t>
            </a:r>
            <a:r>
              <a:rPr lang="en-GB" sz="1600" dirty="0" err="1">
                <a:latin typeface="Arial" panose="020B0604020202020204" pitchFamily="34" charset="0"/>
                <a:cs typeface="Arial" panose="020B0604020202020204" pitchFamily="34" charset="0"/>
              </a:rPr>
              <a:t>Nerantzi</a:t>
            </a:r>
            <a:r>
              <a:rPr lang="en-GB" sz="1600" dirty="0">
                <a:latin typeface="Arial" panose="020B0604020202020204" pitchFamily="34" charset="0"/>
                <a:cs typeface="Arial" panose="020B0604020202020204" pitchFamily="34" charset="0"/>
              </a:rPr>
              <a:t>, Gerasimos </a:t>
            </a:r>
            <a:r>
              <a:rPr lang="en-GB" sz="1600" dirty="0" err="1">
                <a:latin typeface="Arial" panose="020B0604020202020204" pitchFamily="34" charset="0"/>
                <a:cs typeface="Arial" panose="020B0604020202020204" pitchFamily="34" charset="0"/>
              </a:rPr>
              <a:t>Chatzidamianos</a:t>
            </a:r>
            <a:r>
              <a:rPr lang="en-GB" sz="1600" dirty="0">
                <a:latin typeface="Arial" panose="020B0604020202020204" pitchFamily="34" charset="0"/>
                <a:cs typeface="Arial" panose="020B0604020202020204" pitchFamily="34" charset="0"/>
              </a:rPr>
              <a:t> (2018). Reflecting On Academic Development: A Dialogue About a </a:t>
            </a:r>
            <a:r>
              <a:rPr lang="en-GB" sz="1600" dirty="0" err="1">
                <a:latin typeface="Arial" panose="020B0604020202020204" pitchFamily="34" charset="0"/>
                <a:cs typeface="Arial" panose="020B0604020202020204" pitchFamily="34" charset="0"/>
              </a:rPr>
              <a:t>FLEXible</a:t>
            </a:r>
            <a:r>
              <a:rPr lang="en-GB" sz="1600" dirty="0">
                <a:latin typeface="Arial" panose="020B0604020202020204" pitchFamily="34" charset="0"/>
                <a:cs typeface="Arial" panose="020B0604020202020204" pitchFamily="34" charset="0"/>
              </a:rPr>
              <a:t> Journey. International Journal of Management and Applied Research, [online] 5(2), pp.55–68. Available at: </a:t>
            </a:r>
            <a:r>
              <a:rPr lang="en-GB" sz="1600" dirty="0">
                <a:latin typeface="Arial" panose="020B0604020202020204" pitchFamily="34" charset="0"/>
                <a:cs typeface="Arial" panose="020B0604020202020204" pitchFamily="34" charset="0"/>
                <a:hlinkClick r:id="rId2"/>
              </a:rPr>
              <a:t>https://www.ceeol.com/search/article-detail?id=706952</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ELAHI, Y.A. and REHMAN, A. (2013). A Detailed Study on Issues and Challenges of Management Education in Digital Age with Special Reference to Lucknow District. Revista </a:t>
            </a:r>
            <a:r>
              <a:rPr lang="en-GB" sz="1600" dirty="0" err="1">
                <a:latin typeface="Arial" panose="020B0604020202020204" pitchFamily="34" charset="0"/>
                <a:cs typeface="Arial" panose="020B0604020202020204" pitchFamily="34" charset="0"/>
              </a:rPr>
              <a:t>Romaneasca</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pentru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Educatie</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Multidimensionala</a:t>
            </a:r>
            <a:r>
              <a:rPr lang="en-GB" sz="1600" dirty="0">
                <a:latin typeface="Arial" panose="020B0604020202020204" pitchFamily="34" charset="0"/>
                <a:cs typeface="Arial" panose="020B0604020202020204" pitchFamily="34" charset="0"/>
              </a:rPr>
              <a:t>, 5(1), pp.215–233. </a:t>
            </a:r>
            <a:r>
              <a:rPr lang="en-GB" sz="1600" dirty="0" err="1">
                <a:latin typeface="Arial" panose="020B0604020202020204" pitchFamily="34" charset="0"/>
                <a:cs typeface="Arial" panose="020B0604020202020204" pitchFamily="34" charset="0"/>
              </a:rPr>
              <a:t>doi:https</a:t>
            </a:r>
            <a:r>
              <a:rPr lang="en-GB" sz="1600" dirty="0">
                <a:latin typeface="Arial" panose="020B0604020202020204" pitchFamily="34" charset="0"/>
                <a:cs typeface="Arial" panose="020B0604020202020204" pitchFamily="34" charset="0"/>
              </a:rPr>
              <a:t>://doi.org/10.18662/</a:t>
            </a:r>
            <a:r>
              <a:rPr lang="en-GB" sz="1600" dirty="0" err="1">
                <a:latin typeface="Arial" panose="020B0604020202020204" pitchFamily="34" charset="0"/>
                <a:cs typeface="Arial" panose="020B0604020202020204" pitchFamily="34" charset="0"/>
              </a:rPr>
              <a:t>rrem</a:t>
            </a:r>
            <a:r>
              <a:rPr lang="en-GB" sz="1600" dirty="0">
                <a:latin typeface="Arial" panose="020B0604020202020204" pitchFamily="34" charset="0"/>
                <a:cs typeface="Arial" panose="020B0604020202020204" pitchFamily="34" charset="0"/>
              </a:rPr>
              <a:t>/2013.0501.13.</a:t>
            </a:r>
          </a:p>
          <a:p>
            <a:r>
              <a:rPr lang="en-GB" sz="1600" dirty="0">
                <a:latin typeface="Arial" panose="020B0604020202020204" pitchFamily="34" charset="0"/>
                <a:cs typeface="Arial" panose="020B0604020202020204" pitchFamily="34" charset="0"/>
              </a:rPr>
              <a:t>Grigorenko, A. (2021). Developing Academic Writing Skills through Reflection. European Proceedings of Social and Behavioural Sciences, 1(2). </a:t>
            </a:r>
            <a:r>
              <a:rPr lang="en-GB" sz="1600" dirty="0" err="1">
                <a:latin typeface="Arial" panose="020B0604020202020204" pitchFamily="34" charset="0"/>
                <a:cs typeface="Arial" panose="020B0604020202020204" pitchFamily="34" charset="0"/>
              </a:rPr>
              <a:t>doi:https</a:t>
            </a:r>
            <a:r>
              <a:rPr lang="en-GB" sz="1600" dirty="0">
                <a:latin typeface="Arial" panose="020B0604020202020204" pitchFamily="34" charset="0"/>
                <a:cs typeface="Arial" panose="020B0604020202020204" pitchFamily="34" charset="0"/>
              </a:rPr>
              <a:t>://doi.org/10.15405/epsbs.2021.12.31.</a:t>
            </a:r>
          </a:p>
          <a:p>
            <a:r>
              <a:rPr lang="en-GB" sz="1600" dirty="0">
                <a:latin typeface="Arial" panose="020B0604020202020204" pitchFamily="34" charset="0"/>
                <a:cs typeface="Arial" panose="020B0604020202020204" pitchFamily="34" charset="0"/>
              </a:rPr>
              <a:t>Haddaway, N.R., Collins, A.M., Coughlin, D. and Kirk, S. (2015). The Role of Google Scholar in Evidence Reviews and Its Applicability to Grey Literature Searching. PLOS ONE, [online] 10(9), p.e0138237. </a:t>
            </a:r>
            <a:r>
              <a:rPr lang="en-GB" sz="1600" dirty="0" err="1">
                <a:latin typeface="Arial" panose="020B0604020202020204" pitchFamily="34" charset="0"/>
                <a:cs typeface="Arial" panose="020B0604020202020204" pitchFamily="34" charset="0"/>
              </a:rPr>
              <a:t>doi:https</a:t>
            </a:r>
            <a:r>
              <a:rPr lang="en-GB" sz="1600" dirty="0">
                <a:latin typeface="Arial" panose="020B0604020202020204" pitchFamily="34" charset="0"/>
                <a:cs typeface="Arial" panose="020B0604020202020204" pitchFamily="34" charset="0"/>
              </a:rPr>
              <a:t>://doi.org/10.1371/journal.pone.0138237.</a:t>
            </a:r>
          </a:p>
          <a:p>
            <a:r>
              <a:rPr lang="en-GB" sz="1600" dirty="0">
                <a:latin typeface="Arial" panose="020B0604020202020204" pitchFamily="34" charset="0"/>
                <a:cs typeface="Arial" panose="020B0604020202020204" pitchFamily="34" charset="0"/>
              </a:rPr>
              <a:t>Warkentin, J. (2019). Chapter 7: Credible Research Sources. ecampusontario.pressbooks.pub. [online] Available at: https://ecampusontario.pressbooks.pub/comm/chapter/chapter-7-sources-choosing-the-right-ones-writing-for-success-1st-canadian-edition</a:t>
            </a:r>
            <a:r>
              <a:rPr lang="en-GB"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248182405"/>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docProps/app.xml><?xml version="1.0" encoding="utf-8"?>
<Properties xmlns="http://schemas.openxmlformats.org/officeDocument/2006/extended-properties" xmlns:vt="http://schemas.openxmlformats.org/officeDocument/2006/docPropsVTypes">
  <TotalTime>252</TotalTime>
  <Words>669</Words>
  <Application>Microsoft Office PowerPoint</Application>
  <PresentationFormat>Widescreen</PresentationFormat>
  <Paragraphs>39</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Avenir Next LT Pro</vt:lpstr>
      <vt:lpstr>Bahnschrift</vt:lpstr>
      <vt:lpstr>MatrixVTI</vt:lpstr>
      <vt:lpstr>  </vt:lpstr>
      <vt:lpstr>OVERVIEW</vt:lpstr>
      <vt:lpstr>Research</vt:lpstr>
      <vt:lpstr>Reflecting on planning &amp; writing</vt:lpstr>
      <vt:lpstr>Reflecting on the challenges &amp; success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Rafal Sroczynski</dc:creator>
  <cp:lastModifiedBy>Rafal Sroczynski</cp:lastModifiedBy>
  <cp:revision>1</cp:revision>
  <dcterms:created xsi:type="dcterms:W3CDTF">2025-11-18T18:27:05Z</dcterms:created>
  <dcterms:modified xsi:type="dcterms:W3CDTF">2025-11-21T14:03:39Z</dcterms:modified>
</cp:coreProperties>
</file>