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915" r:id="rId1"/>
  </p:sldMasterIdLst>
  <p:sldIdLst>
    <p:sldId id="256" r:id="rId2"/>
    <p:sldId id="259" r:id="rId3"/>
    <p:sldId id="266" r:id="rId4"/>
    <p:sldId id="269" r:id="rId5"/>
    <p:sldId id="261" r:id="rId6"/>
    <p:sldId id="262" r:id="rId7"/>
    <p:sldId id="263" r:id="rId8"/>
    <p:sldId id="264" r:id="rId9"/>
    <p:sldId id="268"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ableStyles" Target="tableStyle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604954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773200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490743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7/24/2022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354941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7/24/2022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271395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7/24/2022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906305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7/24/2022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119826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436284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7/24/2022</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22237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844642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340856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803213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708139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506844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969208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709277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617926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7/24/2022</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23943235"/>
      </p:ext>
    </p:extLst>
  </p:cSld>
  <p:clrMap bg1="dk1" tx1="lt1" bg2="dk2" tx2="lt2" accent1="accent1" accent2="accent2" accent3="accent3" accent4="accent4" accent5="accent5" accent6="accent6" hlink="hlink" folHlink="folHlink"/>
  <p:sldLayoutIdLst>
    <p:sldLayoutId id="2147483916" r:id="rId1"/>
    <p:sldLayoutId id="2147483917" r:id="rId2"/>
    <p:sldLayoutId id="2147483918" r:id="rId3"/>
    <p:sldLayoutId id="2147483919" r:id="rId4"/>
    <p:sldLayoutId id="2147483920" r:id="rId5"/>
    <p:sldLayoutId id="2147483921" r:id="rId6"/>
    <p:sldLayoutId id="2147483922" r:id="rId7"/>
    <p:sldLayoutId id="2147483923" r:id="rId8"/>
    <p:sldLayoutId id="2147483924" r:id="rId9"/>
    <p:sldLayoutId id="2147483925" r:id="rId10"/>
    <p:sldLayoutId id="2147483926" r:id="rId11"/>
    <p:sldLayoutId id="2147483927" r:id="rId12"/>
    <p:sldLayoutId id="2147483928" r:id="rId13"/>
    <p:sldLayoutId id="2147483929" r:id="rId14"/>
    <p:sldLayoutId id="2147483930" r:id="rId15"/>
    <p:sldLayoutId id="2147483931" r:id="rId16"/>
    <p:sldLayoutId id="2147483932"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C984E-194C-8AB1-9425-E166EDEB7FD0}"/>
              </a:ext>
            </a:extLst>
          </p:cNvPr>
          <p:cNvSpPr>
            <a:spLocks noGrp="1"/>
          </p:cNvSpPr>
          <p:nvPr>
            <p:ph type="ctrTitle"/>
          </p:nvPr>
        </p:nvSpPr>
        <p:spPr>
          <a:xfrm>
            <a:off x="1183615" y="254731"/>
            <a:ext cx="9811015" cy="1315716"/>
          </a:xfrm>
        </p:spPr>
        <p:txBody>
          <a:bodyPr>
            <a:normAutofit/>
          </a:bodyPr>
          <a:lstStyle/>
          <a:p>
            <a:r>
              <a:rPr lang="en-US" sz="3600">
                <a:solidFill>
                  <a:schemeClr val="bg1"/>
                </a:solidFill>
                <a:latin typeface="Arial" panose="020B0604020202020204" pitchFamily="34" charset="0"/>
                <a:cs typeface="Arial" panose="020B0604020202020204" pitchFamily="34" charset="0"/>
              </a:rPr>
              <a:t>Addressing the problem of staff shortage in Proper Care, UK</a:t>
            </a:r>
          </a:p>
        </p:txBody>
      </p:sp>
      <p:sp>
        <p:nvSpPr>
          <p:cNvPr id="3" name="Subtitle 2">
            <a:extLst>
              <a:ext uri="{FF2B5EF4-FFF2-40B4-BE49-F238E27FC236}">
                <a16:creationId xmlns:a16="http://schemas.microsoft.com/office/drawing/2014/main" id="{31592BE8-3C0A-2FA2-9C72-FF01D43B3A13}"/>
              </a:ext>
            </a:extLst>
          </p:cNvPr>
          <p:cNvSpPr>
            <a:spLocks noGrp="1"/>
          </p:cNvSpPr>
          <p:nvPr>
            <p:ph type="subTitle" idx="1"/>
          </p:nvPr>
        </p:nvSpPr>
        <p:spPr/>
        <p:txBody>
          <a:bodyPr/>
          <a:lstStyle/>
          <a:p>
            <a:endParaRPr lang="en-GB" sz="2400">
              <a:latin typeface="Arial" panose="020B0604020202020204" pitchFamily="34" charset="0"/>
              <a:cs typeface="Arial" panose="020B0604020202020204" pitchFamily="34" charset="0"/>
            </a:endParaRPr>
          </a:p>
          <a:p>
            <a:endParaRPr lang="en-US"/>
          </a:p>
        </p:txBody>
      </p:sp>
      <p:sp>
        <p:nvSpPr>
          <p:cNvPr id="6" name="TextBox 5">
            <a:extLst>
              <a:ext uri="{FF2B5EF4-FFF2-40B4-BE49-F238E27FC236}">
                <a16:creationId xmlns:a16="http://schemas.microsoft.com/office/drawing/2014/main" id="{F1049E7A-FDEB-0151-C76C-EE61CDAFFA23}"/>
              </a:ext>
            </a:extLst>
          </p:cNvPr>
          <p:cNvSpPr txBox="1"/>
          <p:nvPr/>
        </p:nvSpPr>
        <p:spPr>
          <a:xfrm>
            <a:off x="1599559" y="4848158"/>
            <a:ext cx="8992881" cy="1938992"/>
          </a:xfrm>
          <a:prstGeom prst="rect">
            <a:avLst/>
          </a:prstGeom>
          <a:noFill/>
        </p:spPr>
        <p:txBody>
          <a:bodyPr wrap="square" rtlCol="0">
            <a:spAutoFit/>
          </a:bodyPr>
          <a:lstStyle/>
          <a:p>
            <a:pPr marL="800100" lvl="1" indent="-342900">
              <a:buFont typeface="Arial" panose="020B0604020202020204" pitchFamily="34" charset="0"/>
              <a:buChar char="•"/>
            </a:pPr>
            <a:r>
              <a:rPr lang="en-GB" sz="2400">
                <a:solidFill>
                  <a:schemeClr val="bg1"/>
                </a:solidFill>
                <a:latin typeface="Arial" panose="020B0604020202020204" pitchFamily="34" charset="0"/>
                <a:cs typeface="Arial" panose="020B0604020202020204" pitchFamily="34" charset="0"/>
              </a:rPr>
              <a:t>Module name:     Problem Solving and Decision Making</a:t>
            </a:r>
          </a:p>
          <a:p>
            <a:pPr marL="800100" lvl="1" indent="-342900">
              <a:buFont typeface="Arial" panose="020B0604020202020204" pitchFamily="34" charset="0"/>
              <a:buChar char="•"/>
            </a:pPr>
            <a:r>
              <a:rPr lang="en-GB" sz="2400">
                <a:solidFill>
                  <a:schemeClr val="bg1"/>
                </a:solidFill>
                <a:latin typeface="Arial" panose="020B0604020202020204" pitchFamily="34" charset="0"/>
                <a:cs typeface="Arial" panose="020B0604020202020204" pitchFamily="34" charset="0"/>
              </a:rPr>
              <a:t>Module code:      BMSW4004_BIRM</a:t>
            </a:r>
          </a:p>
          <a:p>
            <a:pPr marL="800100" lvl="1" indent="-342900">
              <a:buFont typeface="Arial" panose="020B0604020202020204" pitchFamily="34" charset="0"/>
              <a:buChar char="•"/>
            </a:pPr>
            <a:r>
              <a:rPr lang="en-GB" sz="2400">
                <a:solidFill>
                  <a:schemeClr val="bg1"/>
                </a:solidFill>
                <a:latin typeface="Arial" panose="020B0604020202020204" pitchFamily="34" charset="0"/>
                <a:cs typeface="Arial" panose="020B0604020202020204" pitchFamily="34" charset="0"/>
              </a:rPr>
              <a:t>Lecturer name:    Besty Jose</a:t>
            </a:r>
          </a:p>
          <a:p>
            <a:pPr marL="800100" lvl="1" indent="-342900">
              <a:buFont typeface="Arial" panose="020B0604020202020204" pitchFamily="34" charset="0"/>
              <a:buChar char="•"/>
            </a:pPr>
            <a:r>
              <a:rPr lang="en-GB" sz="2400">
                <a:solidFill>
                  <a:schemeClr val="bg1"/>
                </a:solidFill>
                <a:latin typeface="Arial" panose="020B0604020202020204" pitchFamily="34" charset="0"/>
                <a:cs typeface="Arial" panose="020B0604020202020204" pitchFamily="34" charset="0"/>
              </a:rPr>
              <a:t>Student name:     Ioan Man</a:t>
            </a:r>
          </a:p>
          <a:p>
            <a:pPr marL="800100" lvl="1" indent="-342900">
              <a:buFont typeface="Arial" panose="020B0604020202020204" pitchFamily="34" charset="0"/>
              <a:buChar char="•"/>
            </a:pPr>
            <a:r>
              <a:rPr lang="en-GB" sz="2400">
                <a:solidFill>
                  <a:schemeClr val="bg1"/>
                </a:solidFill>
                <a:latin typeface="Arial" panose="020B0604020202020204" pitchFamily="34" charset="0"/>
                <a:cs typeface="Arial" panose="020B0604020202020204" pitchFamily="34" charset="0"/>
              </a:rPr>
              <a:t>Student number:  2015341</a:t>
            </a:r>
          </a:p>
        </p:txBody>
      </p:sp>
      <p:pic>
        <p:nvPicPr>
          <p:cNvPr id="7" name="Picture 7">
            <a:extLst>
              <a:ext uri="{FF2B5EF4-FFF2-40B4-BE49-F238E27FC236}">
                <a16:creationId xmlns:a16="http://schemas.microsoft.com/office/drawing/2014/main" id="{0F2EBF8A-3349-4817-A397-BE8B5F3AABB4}"/>
              </a:ext>
            </a:extLst>
          </p:cNvPr>
          <p:cNvPicPr>
            <a:picLocks noChangeAspect="1"/>
          </p:cNvPicPr>
          <p:nvPr/>
        </p:nvPicPr>
        <p:blipFill>
          <a:blip r:embed="rId2"/>
          <a:stretch>
            <a:fillRect/>
          </a:stretch>
        </p:blipFill>
        <p:spPr>
          <a:xfrm>
            <a:off x="3129075" y="1696107"/>
            <a:ext cx="5591140" cy="3152051"/>
          </a:xfrm>
          <a:prstGeom prst="rect">
            <a:avLst/>
          </a:prstGeom>
        </p:spPr>
      </p:pic>
    </p:spTree>
    <p:extLst>
      <p:ext uri="{BB962C8B-B14F-4D97-AF65-F5344CB8AC3E}">
        <p14:creationId xmlns:p14="http://schemas.microsoft.com/office/powerpoint/2010/main" val="17327703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35174CF-4C5D-0312-5DA5-BD1AC7A726AE}"/>
              </a:ext>
            </a:extLst>
          </p:cNvPr>
          <p:cNvSpPr txBox="1"/>
          <p:nvPr/>
        </p:nvSpPr>
        <p:spPr>
          <a:xfrm>
            <a:off x="576314" y="1389050"/>
            <a:ext cx="11195522" cy="4154984"/>
          </a:xfrm>
          <a:prstGeom prst="rect">
            <a:avLst/>
          </a:prstGeom>
          <a:noFill/>
        </p:spPr>
        <p:txBody>
          <a:bodyPr wrap="square" rtlCol="0">
            <a:spAutoFit/>
          </a:bodyPr>
          <a:lstStyle/>
          <a:p>
            <a:pPr lvl="1"/>
            <a:r>
              <a:rPr lang="en-GB" sz="2400">
                <a:solidFill>
                  <a:schemeClr val="bg1"/>
                </a:solidFill>
                <a:latin typeface="Arial" panose="020B0604020202020204" pitchFamily="34" charset="0"/>
                <a:cs typeface="Arial" panose="020B0604020202020204" pitchFamily="34" charset="0"/>
              </a:rPr>
              <a:t>        In this presentation, we will debate the problem of staff shortage in proper care in the UK, using specific tools such as PESTLE Analysis and the Fishbone Diagram.</a:t>
            </a:r>
          </a:p>
          <a:p>
            <a:pPr lvl="1"/>
            <a:endParaRPr lang="en-GB" sz="2400">
              <a:solidFill>
                <a:schemeClr val="bg1"/>
              </a:solidFill>
              <a:latin typeface="Arial" panose="020B0604020202020204" pitchFamily="34" charset="0"/>
              <a:cs typeface="Arial" panose="020B0604020202020204" pitchFamily="34" charset="0"/>
            </a:endParaRPr>
          </a:p>
          <a:p>
            <a:pPr lvl="1"/>
            <a:r>
              <a:rPr lang="en-GB" sz="2400">
                <a:solidFill>
                  <a:schemeClr val="bg1"/>
                </a:solidFill>
                <a:latin typeface="Arial" panose="020B0604020202020204" pitchFamily="34" charset="0"/>
                <a:cs typeface="Arial" panose="020B0604020202020204" pitchFamily="34" charset="0"/>
              </a:rPr>
              <a:t>        Unfortunately, all across the UK healthcare sector, staff shortage has been a huge problem for a number of years and is still an ongoing problem that needs addressing and solving.</a:t>
            </a:r>
          </a:p>
          <a:p>
            <a:pPr lvl="1"/>
            <a:endParaRPr lang="en-GB" sz="2400">
              <a:solidFill>
                <a:schemeClr val="bg1"/>
              </a:solidFill>
              <a:latin typeface="Arial" panose="020B0604020202020204" pitchFamily="34" charset="0"/>
              <a:cs typeface="Arial" panose="020B0604020202020204" pitchFamily="34" charset="0"/>
            </a:endParaRPr>
          </a:p>
          <a:p>
            <a:pPr lvl="1"/>
            <a:r>
              <a:rPr lang="en-GB" sz="2400">
                <a:solidFill>
                  <a:schemeClr val="bg1"/>
                </a:solidFill>
                <a:latin typeface="Arial" panose="020B0604020202020204" pitchFamily="34" charset="0"/>
                <a:cs typeface="Arial" panose="020B0604020202020204" pitchFamily="34" charset="0"/>
              </a:rPr>
              <a:t>        We will identify the problems that are leading to this issue and we will propose some practical solutions to reduce and ideally, eradicate this problem.</a:t>
            </a:r>
          </a:p>
        </p:txBody>
      </p:sp>
      <p:sp>
        <p:nvSpPr>
          <p:cNvPr id="8" name="Title 1">
            <a:extLst>
              <a:ext uri="{FF2B5EF4-FFF2-40B4-BE49-F238E27FC236}">
                <a16:creationId xmlns:a16="http://schemas.microsoft.com/office/drawing/2014/main" id="{CF20B7D3-ED79-CD76-1005-ED2EDACFFA76}"/>
              </a:ext>
            </a:extLst>
          </p:cNvPr>
          <p:cNvSpPr txBox="1">
            <a:spLocks/>
          </p:cNvSpPr>
          <p:nvPr/>
        </p:nvSpPr>
        <p:spPr>
          <a:xfrm>
            <a:off x="3827751" y="73334"/>
            <a:ext cx="9811015" cy="1315716"/>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600">
                <a:solidFill>
                  <a:schemeClr val="bg1"/>
                </a:solidFill>
                <a:latin typeface="Arial" panose="020B0604020202020204" pitchFamily="34" charset="0"/>
                <a:cs typeface="Arial" panose="020B0604020202020204" pitchFamily="34" charset="0"/>
              </a:rPr>
              <a:t>INTRODUCTION</a:t>
            </a:r>
            <a:endParaRPr lang="en-US" sz="360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787338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35174CF-4C5D-0312-5DA5-BD1AC7A726AE}"/>
              </a:ext>
            </a:extLst>
          </p:cNvPr>
          <p:cNvSpPr txBox="1"/>
          <p:nvPr/>
        </p:nvSpPr>
        <p:spPr>
          <a:xfrm>
            <a:off x="498238" y="1814647"/>
            <a:ext cx="11195522" cy="4524315"/>
          </a:xfrm>
          <a:prstGeom prst="rect">
            <a:avLst/>
          </a:prstGeom>
          <a:noFill/>
        </p:spPr>
        <p:txBody>
          <a:bodyPr wrap="square" rtlCol="0">
            <a:spAutoFit/>
          </a:bodyPr>
          <a:lstStyle/>
          <a:p>
            <a:pPr lvl="1"/>
            <a:endParaRPr lang="en-GB" sz="2400">
              <a:solidFill>
                <a:schemeClr val="bg1"/>
              </a:solidFill>
              <a:latin typeface="Arial" panose="020B0604020202020204" pitchFamily="34" charset="0"/>
              <a:cs typeface="Arial" panose="020B0604020202020204" pitchFamily="34" charset="0"/>
            </a:endParaRPr>
          </a:p>
          <a:p>
            <a:pPr lvl="1"/>
            <a:r>
              <a:rPr lang="en-GB" sz="2400">
                <a:solidFill>
                  <a:schemeClr val="bg1"/>
                </a:solidFill>
                <a:latin typeface="Arial" panose="020B0604020202020204" pitchFamily="34" charset="0"/>
                <a:cs typeface="Arial" panose="020B0604020202020204" pitchFamily="34" charset="0"/>
              </a:rPr>
              <a:t>        According to the “The Guardian”, in March 2022, the number of vacant positions in healthcare in England was 110,192, according to the official figures. This figure includes 8,158 doctors and 39,652 nurses.</a:t>
            </a:r>
          </a:p>
          <a:p>
            <a:pPr lvl="1"/>
            <a:endParaRPr lang="en-GB" sz="2400">
              <a:solidFill>
                <a:schemeClr val="bg1"/>
              </a:solidFill>
              <a:latin typeface="Arial" panose="020B0604020202020204" pitchFamily="34" charset="0"/>
              <a:cs typeface="Arial" panose="020B0604020202020204" pitchFamily="34" charset="0"/>
            </a:endParaRPr>
          </a:p>
          <a:p>
            <a:pPr lvl="1"/>
            <a:r>
              <a:rPr lang="en-GB" sz="2400">
                <a:solidFill>
                  <a:schemeClr val="bg1"/>
                </a:solidFill>
                <a:latin typeface="Arial" panose="020B0604020202020204" pitchFamily="34" charset="0"/>
                <a:cs typeface="Arial" panose="020B0604020202020204" pitchFamily="34" charset="0"/>
              </a:rPr>
              <a:t>        These figures are very worrying and alarming at least to say, for such a vital sector that we all rely for the sakeness and safety of our lives.</a:t>
            </a:r>
          </a:p>
          <a:p>
            <a:pPr lvl="1"/>
            <a:r>
              <a:rPr lang="en-GB" sz="2400">
                <a:solidFill>
                  <a:schemeClr val="bg1"/>
                </a:solidFill>
                <a:latin typeface="Arial" panose="020B0604020202020204" pitchFamily="34" charset="0"/>
                <a:cs typeface="Arial" panose="020B0604020202020204" pitchFamily="34" charset="0"/>
              </a:rPr>
              <a:t>        </a:t>
            </a:r>
          </a:p>
          <a:p>
            <a:pPr lvl="1"/>
            <a:r>
              <a:rPr lang="en-GB" sz="2400">
                <a:solidFill>
                  <a:schemeClr val="bg1"/>
                </a:solidFill>
                <a:latin typeface="Arial" panose="020B0604020202020204" pitchFamily="34" charset="0"/>
                <a:cs typeface="Arial" panose="020B0604020202020204" pitchFamily="34" charset="0"/>
              </a:rPr>
              <a:t>        People need to understand that this is a vital problem and we cannot play games, because people lives matter. Everybody has to understand that the lack of staff in the proper care sector, impacts people lives and decreases their lifespan in many cases and on average overall.</a:t>
            </a:r>
          </a:p>
        </p:txBody>
      </p:sp>
      <p:sp>
        <p:nvSpPr>
          <p:cNvPr id="8" name="Title 1">
            <a:extLst>
              <a:ext uri="{FF2B5EF4-FFF2-40B4-BE49-F238E27FC236}">
                <a16:creationId xmlns:a16="http://schemas.microsoft.com/office/drawing/2014/main" id="{CF20B7D3-ED79-CD76-1005-ED2EDACFFA76}"/>
              </a:ext>
            </a:extLst>
          </p:cNvPr>
          <p:cNvSpPr txBox="1">
            <a:spLocks/>
          </p:cNvSpPr>
          <p:nvPr/>
        </p:nvSpPr>
        <p:spPr>
          <a:xfrm>
            <a:off x="1190492" y="318118"/>
            <a:ext cx="9811015" cy="1315716"/>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3600">
                <a:solidFill>
                  <a:schemeClr val="bg1"/>
                </a:solidFill>
                <a:latin typeface="Arial" panose="020B0604020202020204" pitchFamily="34" charset="0"/>
                <a:cs typeface="Arial" panose="020B0604020202020204" pitchFamily="34" charset="0"/>
              </a:rPr>
              <a:t>How Much staff shortage Do we Have in proper care?</a:t>
            </a:r>
            <a:endParaRPr lang="en-US" sz="360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459328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35174CF-4C5D-0312-5DA5-BD1AC7A726AE}"/>
              </a:ext>
            </a:extLst>
          </p:cNvPr>
          <p:cNvSpPr txBox="1"/>
          <p:nvPr/>
        </p:nvSpPr>
        <p:spPr>
          <a:xfrm>
            <a:off x="498238" y="1814647"/>
            <a:ext cx="11195522" cy="3785652"/>
          </a:xfrm>
          <a:prstGeom prst="rect">
            <a:avLst/>
          </a:prstGeom>
          <a:noFill/>
        </p:spPr>
        <p:txBody>
          <a:bodyPr wrap="square" rtlCol="0">
            <a:spAutoFit/>
          </a:bodyPr>
          <a:lstStyle/>
          <a:p>
            <a:pPr lvl="1"/>
            <a:endParaRPr lang="en-GB" sz="2400">
              <a:solidFill>
                <a:schemeClr val="bg1"/>
              </a:solidFill>
              <a:latin typeface="Arial" panose="020B0604020202020204" pitchFamily="34" charset="0"/>
              <a:cs typeface="Arial" panose="020B0604020202020204" pitchFamily="34" charset="0"/>
            </a:endParaRPr>
          </a:p>
          <a:p>
            <a:pPr lvl="1"/>
            <a:r>
              <a:rPr lang="en-GB" sz="2400">
                <a:solidFill>
                  <a:schemeClr val="bg1"/>
                </a:solidFill>
                <a:latin typeface="Arial" panose="020B0604020202020204" pitchFamily="34" charset="0"/>
                <a:cs typeface="Arial" panose="020B0604020202020204" pitchFamily="34" charset="0"/>
              </a:rPr>
              <a:t>        PESTLE Analysis  is a tool meant to offer a big picture over the situation of an industry environment.</a:t>
            </a:r>
          </a:p>
          <a:p>
            <a:pPr lvl="1"/>
            <a:r>
              <a:rPr lang="en-GB" sz="2400">
                <a:solidFill>
                  <a:schemeClr val="bg1"/>
                </a:solidFill>
                <a:latin typeface="Arial" panose="020B0604020202020204" pitchFamily="34" charset="0"/>
                <a:cs typeface="Arial" panose="020B0604020202020204" pitchFamily="34" charset="0"/>
              </a:rPr>
              <a:t>PESTLE stands for:</a:t>
            </a:r>
          </a:p>
          <a:p>
            <a:pPr marL="800100" lvl="1" indent="-342900">
              <a:buFont typeface="Arial" panose="020B0604020202020204" pitchFamily="34" charset="0"/>
              <a:buChar char="•"/>
            </a:pPr>
            <a:r>
              <a:rPr lang="en-GB" sz="2400">
                <a:solidFill>
                  <a:schemeClr val="bg1"/>
                </a:solidFill>
                <a:latin typeface="Arial" panose="020B0604020202020204" pitchFamily="34" charset="0"/>
                <a:cs typeface="Arial" panose="020B0604020202020204" pitchFamily="34" charset="0"/>
              </a:rPr>
              <a:t>Political</a:t>
            </a:r>
          </a:p>
          <a:p>
            <a:pPr marL="800100" lvl="1" indent="-342900">
              <a:buFont typeface="Arial" panose="020B0604020202020204" pitchFamily="34" charset="0"/>
              <a:buChar char="•"/>
            </a:pPr>
            <a:r>
              <a:rPr lang="en-GB" sz="2400">
                <a:solidFill>
                  <a:schemeClr val="bg1"/>
                </a:solidFill>
                <a:latin typeface="Arial" panose="020B0604020202020204" pitchFamily="34" charset="0"/>
                <a:cs typeface="Arial" panose="020B0604020202020204" pitchFamily="34" charset="0"/>
              </a:rPr>
              <a:t>Economical</a:t>
            </a:r>
          </a:p>
          <a:p>
            <a:pPr marL="800100" lvl="1" indent="-342900">
              <a:buFont typeface="Arial" panose="020B0604020202020204" pitchFamily="34" charset="0"/>
              <a:buChar char="•"/>
            </a:pPr>
            <a:r>
              <a:rPr lang="en-GB" sz="2400">
                <a:solidFill>
                  <a:schemeClr val="bg1"/>
                </a:solidFill>
                <a:latin typeface="Arial" panose="020B0604020202020204" pitchFamily="34" charset="0"/>
                <a:cs typeface="Arial" panose="020B0604020202020204" pitchFamily="34" charset="0"/>
              </a:rPr>
              <a:t>Social</a:t>
            </a:r>
          </a:p>
          <a:p>
            <a:pPr marL="800100" lvl="1" indent="-342900">
              <a:buFont typeface="Arial" panose="020B0604020202020204" pitchFamily="34" charset="0"/>
              <a:buChar char="•"/>
            </a:pPr>
            <a:r>
              <a:rPr lang="en-GB" sz="2400">
                <a:solidFill>
                  <a:schemeClr val="bg1"/>
                </a:solidFill>
                <a:latin typeface="Arial" panose="020B0604020202020204" pitchFamily="34" charset="0"/>
                <a:cs typeface="Arial" panose="020B0604020202020204" pitchFamily="34" charset="0"/>
              </a:rPr>
              <a:t>Technological </a:t>
            </a:r>
          </a:p>
          <a:p>
            <a:pPr marL="800100" lvl="1" indent="-342900">
              <a:buFont typeface="Arial" panose="020B0604020202020204" pitchFamily="34" charset="0"/>
              <a:buChar char="•"/>
            </a:pPr>
            <a:r>
              <a:rPr lang="en-GB" sz="2400">
                <a:solidFill>
                  <a:schemeClr val="bg1"/>
                </a:solidFill>
                <a:latin typeface="Arial" panose="020B0604020202020204" pitchFamily="34" charset="0"/>
                <a:cs typeface="Arial" panose="020B0604020202020204" pitchFamily="34" charset="0"/>
              </a:rPr>
              <a:t>Legal</a:t>
            </a:r>
          </a:p>
          <a:p>
            <a:pPr marL="800100" lvl="1" indent="-342900">
              <a:buFont typeface="Arial" panose="020B0604020202020204" pitchFamily="34" charset="0"/>
              <a:buChar char="•"/>
            </a:pPr>
            <a:r>
              <a:rPr lang="en-GB" sz="2400">
                <a:solidFill>
                  <a:schemeClr val="bg1"/>
                </a:solidFill>
                <a:latin typeface="Arial" panose="020B0604020202020204" pitchFamily="34" charset="0"/>
                <a:cs typeface="Arial" panose="020B0604020202020204" pitchFamily="34" charset="0"/>
              </a:rPr>
              <a:t>Environmental</a:t>
            </a:r>
          </a:p>
        </p:txBody>
      </p:sp>
      <p:sp>
        <p:nvSpPr>
          <p:cNvPr id="8" name="Title 1">
            <a:extLst>
              <a:ext uri="{FF2B5EF4-FFF2-40B4-BE49-F238E27FC236}">
                <a16:creationId xmlns:a16="http://schemas.microsoft.com/office/drawing/2014/main" id="{CF20B7D3-ED79-CD76-1005-ED2EDACFFA76}"/>
              </a:ext>
            </a:extLst>
          </p:cNvPr>
          <p:cNvSpPr txBox="1">
            <a:spLocks/>
          </p:cNvSpPr>
          <p:nvPr/>
        </p:nvSpPr>
        <p:spPr>
          <a:xfrm>
            <a:off x="1190492" y="318118"/>
            <a:ext cx="9811015" cy="1315716"/>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3600">
                <a:solidFill>
                  <a:schemeClr val="bg1"/>
                </a:solidFill>
                <a:latin typeface="Arial" panose="020B0604020202020204" pitchFamily="34" charset="0"/>
                <a:cs typeface="Arial" panose="020B0604020202020204" pitchFamily="34" charset="0"/>
              </a:rPr>
              <a:t>PestLe Analysis</a:t>
            </a:r>
            <a:endParaRPr lang="en-US" sz="360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739734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35174CF-4C5D-0312-5DA5-BD1AC7A726AE}"/>
              </a:ext>
            </a:extLst>
          </p:cNvPr>
          <p:cNvSpPr txBox="1"/>
          <p:nvPr/>
        </p:nvSpPr>
        <p:spPr>
          <a:xfrm>
            <a:off x="326387" y="1225689"/>
            <a:ext cx="11711673" cy="5632311"/>
          </a:xfrm>
          <a:prstGeom prst="rect">
            <a:avLst/>
          </a:prstGeom>
          <a:noFill/>
        </p:spPr>
        <p:txBody>
          <a:bodyPr wrap="square" rtlCol="0">
            <a:spAutoFit/>
          </a:bodyPr>
          <a:lstStyle/>
          <a:p>
            <a:pPr lvl="1"/>
            <a:r>
              <a:rPr lang="en-GB" sz="2400">
                <a:solidFill>
                  <a:schemeClr val="bg1"/>
                </a:solidFill>
                <a:latin typeface="Arial" panose="020B0604020202020204" pitchFamily="34" charset="0"/>
                <a:cs typeface="Arial" panose="020B0604020202020204" pitchFamily="34" charset="0"/>
              </a:rPr>
              <a:t>The key to solve this shortage in healthcare is to motivate the staff.</a:t>
            </a:r>
          </a:p>
          <a:p>
            <a:pPr lvl="1"/>
            <a:r>
              <a:rPr lang="en-GB" sz="2400">
                <a:solidFill>
                  <a:schemeClr val="bg1"/>
                </a:solidFill>
                <a:latin typeface="Arial" panose="020B0604020202020204" pitchFamily="34" charset="0"/>
                <a:cs typeface="Arial" panose="020B0604020202020204" pitchFamily="34" charset="0"/>
              </a:rPr>
              <a:t>Whether we like it or not, we have to be honest and say that the financial motivation is the most important factor os solving this problem</a:t>
            </a:r>
          </a:p>
          <a:p>
            <a:pPr lvl="1"/>
            <a:r>
              <a:rPr lang="en-GB" sz="2400">
                <a:solidFill>
                  <a:schemeClr val="bg1"/>
                </a:solidFill>
                <a:latin typeface="Arial" panose="020B0604020202020204" pitchFamily="34" charset="0"/>
                <a:cs typeface="Arial" panose="020B0604020202020204" pitchFamily="34" charset="0"/>
              </a:rPr>
              <a:t>Increasing the wages and offering advantages and discounts.</a:t>
            </a:r>
          </a:p>
          <a:p>
            <a:pPr lvl="1"/>
            <a:r>
              <a:rPr lang="en-GB" sz="2400">
                <a:solidFill>
                  <a:schemeClr val="bg1"/>
                </a:solidFill>
                <a:latin typeface="Arial" panose="020B0604020202020204" pitchFamily="34" charset="0"/>
                <a:cs typeface="Arial" panose="020B0604020202020204" pitchFamily="34" charset="0"/>
              </a:rPr>
              <a:t>Working in healthcare is a job that involves a lot of responsibility, and sadly, the wages are not in concordance with the redponsability it involves. This is the biggest issue that is making a huge number of healthcare staff to quit their jobs and look for other job opportunities.</a:t>
            </a:r>
          </a:p>
          <a:p>
            <a:pPr lvl="1"/>
            <a:r>
              <a:rPr lang="en-GB" sz="2400">
                <a:solidFill>
                  <a:schemeClr val="bg1"/>
                </a:solidFill>
                <a:latin typeface="Arial" panose="020B0604020202020204" pitchFamily="34" charset="0"/>
                <a:cs typeface="Arial" panose="020B0604020202020204" pitchFamily="34" charset="0"/>
              </a:rPr>
              <a:t>Also, many healthcare graduates look for opportunities in other sectors that are better payed, considering a job in healthcare as a “plan B”.</a:t>
            </a:r>
          </a:p>
          <a:p>
            <a:pPr lvl="1"/>
            <a:r>
              <a:rPr lang="en-GB" sz="2400">
                <a:solidFill>
                  <a:schemeClr val="bg1"/>
                </a:solidFill>
                <a:latin typeface="Arial" panose="020B0604020202020204" pitchFamily="34" charset="0"/>
                <a:cs typeface="Arial" panose="020B0604020202020204" pitchFamily="34" charset="0"/>
              </a:rPr>
              <a:t>Without being harsh, or without being a matter of “blaim it all on the government”, the sole one to blame is this case is the government that pretends is solving this issue, but practically doesn’t do much.</a:t>
            </a:r>
          </a:p>
          <a:p>
            <a:pPr lvl="1"/>
            <a:r>
              <a:rPr lang="en-GB" sz="2400">
                <a:solidFill>
                  <a:schemeClr val="bg1"/>
                </a:solidFill>
                <a:latin typeface="Arial" panose="020B0604020202020204" pitchFamily="34" charset="0"/>
                <a:cs typeface="Arial" panose="020B0604020202020204" pitchFamily="34" charset="0"/>
              </a:rPr>
              <a:t>The government should regulate everything in the healthcare sector and apply new rules with the scope of making a better working environment for the staff.</a:t>
            </a:r>
          </a:p>
        </p:txBody>
      </p:sp>
      <p:sp>
        <p:nvSpPr>
          <p:cNvPr id="8" name="Title 1">
            <a:extLst>
              <a:ext uri="{FF2B5EF4-FFF2-40B4-BE49-F238E27FC236}">
                <a16:creationId xmlns:a16="http://schemas.microsoft.com/office/drawing/2014/main" id="{CF20B7D3-ED79-CD76-1005-ED2EDACFFA76}"/>
              </a:ext>
            </a:extLst>
          </p:cNvPr>
          <p:cNvSpPr txBox="1">
            <a:spLocks/>
          </p:cNvSpPr>
          <p:nvPr/>
        </p:nvSpPr>
        <p:spPr>
          <a:xfrm>
            <a:off x="4627736" y="164178"/>
            <a:ext cx="2936527" cy="1411437"/>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600">
                <a:solidFill>
                  <a:schemeClr val="bg1"/>
                </a:solidFill>
                <a:latin typeface="Arial" panose="020B0604020202020204" pitchFamily="34" charset="0"/>
                <a:cs typeface="Arial" panose="020B0604020202020204" pitchFamily="34" charset="0"/>
              </a:rPr>
              <a:t>SOLUTIONS</a:t>
            </a:r>
            <a:endParaRPr lang="en-US" sz="360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83781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35174CF-4C5D-0312-5DA5-BD1AC7A726AE}"/>
              </a:ext>
            </a:extLst>
          </p:cNvPr>
          <p:cNvSpPr txBox="1"/>
          <p:nvPr/>
        </p:nvSpPr>
        <p:spPr>
          <a:xfrm>
            <a:off x="576314" y="1389050"/>
            <a:ext cx="11322296" cy="5632311"/>
          </a:xfrm>
          <a:prstGeom prst="rect">
            <a:avLst/>
          </a:prstGeom>
          <a:noFill/>
        </p:spPr>
        <p:txBody>
          <a:bodyPr wrap="square" rtlCol="0">
            <a:spAutoFit/>
          </a:bodyPr>
          <a:lstStyle/>
          <a:p>
            <a:pPr lvl="1"/>
            <a:r>
              <a:rPr lang="en-GB" sz="2400">
                <a:solidFill>
                  <a:schemeClr val="bg1"/>
                </a:solidFill>
                <a:latin typeface="Arial" panose="020B0604020202020204" pitchFamily="34" charset="0"/>
                <a:cs typeface="Arial" panose="020B0604020202020204" pitchFamily="34" charset="0"/>
              </a:rPr>
              <a:t>What actions should be taken by the government:</a:t>
            </a:r>
          </a:p>
          <a:p>
            <a:pPr marL="914400" lvl="1" indent="-457200">
              <a:buFont typeface="+mj-lt"/>
              <a:buAutoNum type="arabicPeriod"/>
            </a:pPr>
            <a:r>
              <a:rPr lang="en-GB" sz="2400" b="1">
                <a:solidFill>
                  <a:schemeClr val="bg1"/>
                </a:solidFill>
                <a:latin typeface="Arial" panose="020B0604020202020204" pitchFamily="34" charset="0"/>
                <a:cs typeface="Arial" panose="020B0604020202020204" pitchFamily="34" charset="0"/>
              </a:rPr>
              <a:t>Increase wages</a:t>
            </a:r>
            <a:endParaRPr lang="en-GB" sz="2400">
              <a:solidFill>
                <a:schemeClr val="bg1"/>
              </a:solidFill>
              <a:latin typeface="Arial" panose="020B0604020202020204" pitchFamily="34" charset="0"/>
              <a:cs typeface="Arial" panose="020B0604020202020204" pitchFamily="34" charset="0"/>
            </a:endParaRPr>
          </a:p>
          <a:p>
            <a:pPr lvl="2"/>
            <a:r>
              <a:rPr lang="en-GB" sz="2400">
                <a:solidFill>
                  <a:schemeClr val="bg1"/>
                </a:solidFill>
                <a:latin typeface="Arial" panose="020B0604020202020204" pitchFamily="34" charset="0"/>
                <a:cs typeface="Arial" panose="020B0604020202020204" pitchFamily="34" charset="0"/>
              </a:rPr>
              <a:t>We all know that is many workplaces in healthcare pay the minimum wage. In such a demanding sector that involves a huge amount of responsibility, this is unacceptable and shamefull. The government should pay normal wages and show their appreciation for the heathcare staff that save many peoples lives everyday.</a:t>
            </a:r>
          </a:p>
          <a:p>
            <a:pPr lvl="2"/>
            <a:endParaRPr lang="en-GB" sz="2400">
              <a:solidFill>
                <a:schemeClr val="bg1"/>
              </a:solidFill>
              <a:latin typeface="Arial" panose="020B0604020202020204" pitchFamily="34" charset="0"/>
              <a:cs typeface="Arial" panose="020B0604020202020204" pitchFamily="34" charset="0"/>
            </a:endParaRPr>
          </a:p>
          <a:p>
            <a:pPr marL="914400" lvl="1" indent="-457200">
              <a:buFont typeface="+mj-lt"/>
              <a:buAutoNum type="arabicPeriod"/>
            </a:pPr>
            <a:r>
              <a:rPr lang="en-GB" sz="2400" b="1">
                <a:solidFill>
                  <a:schemeClr val="bg1"/>
                </a:solidFill>
                <a:latin typeface="Arial" panose="020B0604020202020204" pitchFamily="34" charset="0"/>
                <a:cs typeface="Arial" panose="020B0604020202020204" pitchFamily="34" charset="0"/>
              </a:rPr>
              <a:t>Increase funding for Universities and other schools for healthcare</a:t>
            </a:r>
          </a:p>
          <a:p>
            <a:pPr lvl="2"/>
            <a:r>
              <a:rPr lang="en-GB" sz="2400">
                <a:solidFill>
                  <a:schemeClr val="bg1"/>
                </a:solidFill>
                <a:latin typeface="Arial" panose="020B0604020202020204" pitchFamily="34" charset="0"/>
                <a:cs typeface="Arial" panose="020B0604020202020204" pitchFamily="34" charset="0"/>
              </a:rPr>
              <a:t>By increasing the funds for universities and other schools in the healthcare sector, many young people would be motivated to pursue a career in healthcare. Although working in healtcare is demanding and sometimes tends to take over their personal lives, they would still pursue this career because the financial reward can outbalance it. </a:t>
            </a:r>
          </a:p>
          <a:p>
            <a:pPr lvl="2"/>
            <a:endParaRPr lang="en-GB" sz="240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C2055339-1FCE-8D41-388B-4FBC23D20DAB}"/>
              </a:ext>
            </a:extLst>
          </p:cNvPr>
          <p:cNvSpPr txBox="1">
            <a:spLocks/>
          </p:cNvSpPr>
          <p:nvPr/>
        </p:nvSpPr>
        <p:spPr>
          <a:xfrm>
            <a:off x="4627736" y="164178"/>
            <a:ext cx="2936527" cy="1411437"/>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600">
                <a:solidFill>
                  <a:schemeClr val="bg1"/>
                </a:solidFill>
                <a:latin typeface="Arial" panose="020B0604020202020204" pitchFamily="34" charset="0"/>
                <a:cs typeface="Arial" panose="020B0604020202020204" pitchFamily="34" charset="0"/>
              </a:rPr>
              <a:t>SOLUTIONS</a:t>
            </a:r>
            <a:endParaRPr lang="en-US" sz="360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679485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35174CF-4C5D-0312-5DA5-BD1AC7A726AE}"/>
              </a:ext>
            </a:extLst>
          </p:cNvPr>
          <p:cNvSpPr txBox="1"/>
          <p:nvPr/>
        </p:nvSpPr>
        <p:spPr>
          <a:xfrm>
            <a:off x="576314" y="1389050"/>
            <a:ext cx="11195522" cy="2308324"/>
          </a:xfrm>
          <a:prstGeom prst="rect">
            <a:avLst/>
          </a:prstGeom>
          <a:noFill/>
        </p:spPr>
        <p:txBody>
          <a:bodyPr wrap="square" rtlCol="0">
            <a:spAutoFit/>
          </a:bodyPr>
          <a:lstStyle/>
          <a:p>
            <a:pPr lvl="1"/>
            <a:r>
              <a:rPr lang="en-GB" sz="2400">
                <a:solidFill>
                  <a:schemeClr val="bg1"/>
                </a:solidFill>
                <a:latin typeface="Arial" panose="020B0604020202020204" pitchFamily="34" charset="0"/>
                <a:cs typeface="Arial" panose="020B0604020202020204" pitchFamily="34" charset="0"/>
              </a:rPr>
              <a:t>What actions should the government take:</a:t>
            </a:r>
          </a:p>
          <a:p>
            <a:pPr lvl="1"/>
            <a:r>
              <a:rPr lang="en-GB" sz="2400" b="1">
                <a:solidFill>
                  <a:schemeClr val="bg1"/>
                </a:solidFill>
                <a:latin typeface="Arial" panose="020B0604020202020204" pitchFamily="34" charset="0"/>
                <a:cs typeface="Arial" panose="020B0604020202020204" pitchFamily="34" charset="0"/>
              </a:rPr>
              <a:t>3.  Raise awareness</a:t>
            </a:r>
          </a:p>
          <a:p>
            <a:pPr lvl="2"/>
            <a:r>
              <a:rPr lang="en-GB" sz="2400">
                <a:solidFill>
                  <a:schemeClr val="bg1"/>
                </a:solidFill>
                <a:latin typeface="Arial" panose="020B0604020202020204" pitchFamily="34" charset="0"/>
                <a:cs typeface="Arial" panose="020B0604020202020204" pitchFamily="34" charset="0"/>
              </a:rPr>
              <a:t>Raising awareness is a crucial factor for the solving the staff shortage. This can be made with the help of the Internet, social media, television, social and schools campaigns.</a:t>
            </a:r>
          </a:p>
          <a:p>
            <a:pPr lvl="2"/>
            <a:endParaRPr lang="en-GB" sz="2400">
              <a:solidFill>
                <a:schemeClr val="bg1"/>
              </a:solidFill>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92B13E6F-3665-BF4F-6EF8-5ECB7410B8B2}"/>
              </a:ext>
            </a:extLst>
          </p:cNvPr>
          <p:cNvSpPr txBox="1">
            <a:spLocks/>
          </p:cNvSpPr>
          <p:nvPr/>
        </p:nvSpPr>
        <p:spPr>
          <a:xfrm>
            <a:off x="4627736" y="164178"/>
            <a:ext cx="2936527" cy="1411437"/>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600">
                <a:solidFill>
                  <a:schemeClr val="bg1"/>
                </a:solidFill>
                <a:latin typeface="Arial" panose="020B0604020202020204" pitchFamily="34" charset="0"/>
                <a:cs typeface="Arial" panose="020B0604020202020204" pitchFamily="34" charset="0"/>
              </a:rPr>
              <a:t>SOLUTIONS</a:t>
            </a:r>
            <a:endParaRPr lang="en-US" sz="360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325403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35174CF-4C5D-0312-5DA5-BD1AC7A726AE}"/>
              </a:ext>
            </a:extLst>
          </p:cNvPr>
          <p:cNvSpPr txBox="1"/>
          <p:nvPr/>
        </p:nvSpPr>
        <p:spPr>
          <a:xfrm>
            <a:off x="576314" y="1389050"/>
            <a:ext cx="11195522" cy="1938992"/>
          </a:xfrm>
          <a:prstGeom prst="rect">
            <a:avLst/>
          </a:prstGeom>
          <a:noFill/>
        </p:spPr>
        <p:txBody>
          <a:bodyPr wrap="square" rtlCol="0">
            <a:spAutoFit/>
          </a:bodyPr>
          <a:lstStyle/>
          <a:p>
            <a:pPr lvl="1"/>
            <a:r>
              <a:rPr lang="en-GB" sz="2400">
                <a:solidFill>
                  <a:schemeClr val="bg1"/>
                </a:solidFill>
                <a:latin typeface="Arial" panose="020B0604020202020204" pitchFamily="34" charset="0"/>
                <a:cs typeface="Arial" panose="020B0604020202020204" pitchFamily="34" charset="0"/>
              </a:rPr>
              <a:t>        I hope in this short presentation, I was able to address all the factors that are leading to the staff shortage in healthcare all across UK, and I hope I was able to make some valid observations and viable solutions that may help to at least reduce and ideally eliminate the this shortage issue that greatly impacts our lives and society overall.</a:t>
            </a:r>
          </a:p>
        </p:txBody>
      </p:sp>
      <p:sp>
        <p:nvSpPr>
          <p:cNvPr id="8" name="Title 1">
            <a:extLst>
              <a:ext uri="{FF2B5EF4-FFF2-40B4-BE49-F238E27FC236}">
                <a16:creationId xmlns:a16="http://schemas.microsoft.com/office/drawing/2014/main" id="{CF20B7D3-ED79-CD76-1005-ED2EDACFFA76}"/>
              </a:ext>
            </a:extLst>
          </p:cNvPr>
          <p:cNvSpPr txBox="1">
            <a:spLocks/>
          </p:cNvSpPr>
          <p:nvPr/>
        </p:nvSpPr>
        <p:spPr>
          <a:xfrm>
            <a:off x="4419466" y="385100"/>
            <a:ext cx="3353068" cy="1003950"/>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600">
                <a:solidFill>
                  <a:schemeClr val="bg1"/>
                </a:solidFill>
                <a:latin typeface="Arial" panose="020B0604020202020204" pitchFamily="34" charset="0"/>
                <a:cs typeface="Arial" panose="020B0604020202020204" pitchFamily="34" charset="0"/>
              </a:rPr>
              <a:t>CONCLUSION</a:t>
            </a:r>
            <a:endParaRPr lang="en-US" sz="360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544032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F20B7D3-ED79-CD76-1005-ED2EDACFFA76}"/>
              </a:ext>
            </a:extLst>
          </p:cNvPr>
          <p:cNvSpPr txBox="1">
            <a:spLocks/>
          </p:cNvSpPr>
          <p:nvPr/>
        </p:nvSpPr>
        <p:spPr>
          <a:xfrm>
            <a:off x="3320656" y="2614619"/>
            <a:ext cx="5408613" cy="1628762"/>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6600">
                <a:solidFill>
                  <a:schemeClr val="bg1"/>
                </a:solidFill>
                <a:latin typeface="Arial" panose="020B0604020202020204" pitchFamily="34" charset="0"/>
                <a:cs typeface="Arial" panose="020B0604020202020204" pitchFamily="34" charset="0"/>
              </a:rPr>
              <a:t>THANK YOU!</a:t>
            </a:r>
          </a:p>
        </p:txBody>
      </p:sp>
    </p:spTree>
    <p:extLst>
      <p:ext uri="{BB962C8B-B14F-4D97-AF65-F5344CB8AC3E}">
        <p14:creationId xmlns:p14="http://schemas.microsoft.com/office/powerpoint/2010/main" val="324629385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Mesh</vt:lpstr>
      <vt:lpstr>Addressing the problem of staff shortage in Proper Care, UK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Ioan Man</dc:creator>
  <cp:lastModifiedBy>Ioan Man</cp:lastModifiedBy>
  <cp:revision>5</cp:revision>
  <dcterms:created xsi:type="dcterms:W3CDTF">2022-07-24T09:20:27Z</dcterms:created>
  <dcterms:modified xsi:type="dcterms:W3CDTF">2022-07-24T13:54:41Z</dcterms:modified>
</cp:coreProperties>
</file>