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DBBC01-B19D-DA45-AF55-DBEB717BBFF5}" type="datetimeFigureOut">
              <a:rPr lang="en-US" smtClean="0"/>
              <a:t>2/19/20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A43162-B768-0444-AEB5-63CE664187FC}" type="slidenum">
              <a:rPr lang="en-US" smtClean="0"/>
              <a:t>‹#›</a:t>
            </a:fld>
            <a:endParaRPr lang="en-US"/>
          </a:p>
        </p:txBody>
      </p:sp>
    </p:spTree>
    <p:extLst>
      <p:ext uri="{BB962C8B-B14F-4D97-AF65-F5344CB8AC3E}">
        <p14:creationId xmlns:p14="http://schemas.microsoft.com/office/powerpoint/2010/main" val="2186841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our meeting. We are a project planning company called </a:t>
            </a:r>
            <a:r>
              <a:rPr lang="en-GB" b="1" dirty="0"/>
              <a:t>THE</a:t>
            </a:r>
            <a:r>
              <a:rPr lang="en-GB" dirty="0"/>
              <a:t> </a:t>
            </a:r>
            <a:r>
              <a:rPr lang="en-GB" b="1" dirty="0"/>
              <a:t>SUCCESSORS. </a:t>
            </a:r>
            <a:r>
              <a:rPr lang="en-GB" b="0" dirty="0"/>
              <a:t>So we would like to thank Doreen, Denise, </a:t>
            </a:r>
            <a:r>
              <a:rPr lang="en-GB" b="0" dirty="0" err="1"/>
              <a:t>Suha</a:t>
            </a:r>
            <a:r>
              <a:rPr lang="en-GB" b="0" dirty="0"/>
              <a:t> and Umar for taking the time to listen to our presentation. Over the next few minutes we will show you how we will how we would organise your move from the shop in Shirley to the new warehouse in Sparkhill.</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1</a:t>
            </a:fld>
            <a:endParaRPr lang="en-US"/>
          </a:p>
        </p:txBody>
      </p:sp>
    </p:spTree>
    <p:extLst>
      <p:ext uri="{BB962C8B-B14F-4D97-AF65-F5344CB8AC3E}">
        <p14:creationId xmlns:p14="http://schemas.microsoft.com/office/powerpoint/2010/main" val="3193600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the project managers and this is our team. I am </a:t>
            </a:r>
            <a:r>
              <a:rPr lang="en-GB" dirty="0" err="1"/>
              <a:t>Nusrat</a:t>
            </a:r>
            <a:r>
              <a:rPr lang="en-GB" dirty="0"/>
              <a:t> this is Sadia Amina and </a:t>
            </a:r>
            <a:r>
              <a:rPr lang="en-GB" dirty="0" err="1"/>
              <a:t>Shaera</a:t>
            </a:r>
            <a:r>
              <a:rPr lang="en-GB" dirty="0"/>
              <a:t>. Our contact details are on the screen now.  We have already share our PowerPoint using </a:t>
            </a:r>
            <a:r>
              <a:rPr lang="en-GB" dirty="0" err="1"/>
              <a:t>moodle</a:t>
            </a:r>
            <a:r>
              <a:rPr lang="en-GB" dirty="0"/>
              <a:t> </a:t>
            </a:r>
            <a:r>
              <a:rPr lang="en-GB" dirty="0" err="1"/>
              <a:t>turitin</a:t>
            </a:r>
            <a:r>
              <a:rPr lang="en-GB" dirty="0"/>
              <a:t>. We have already emailed you some of the documents we have used in this presentation. If you need to contact us again please do so via Skype or Outlook by typing our ID numbers that you can see on the screen. </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2</a:t>
            </a:fld>
            <a:endParaRPr lang="en-US"/>
          </a:p>
        </p:txBody>
      </p:sp>
    </p:spTree>
    <p:extLst>
      <p:ext uri="{BB962C8B-B14F-4D97-AF65-F5344CB8AC3E}">
        <p14:creationId xmlns:p14="http://schemas.microsoft.com/office/powerpoint/2010/main" val="583557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of this project is to shift your business from the current location to the new warehouse. This is divided into three parts:</a:t>
            </a:r>
          </a:p>
          <a:p>
            <a:r>
              <a:rPr lang="en-GB" dirty="0"/>
              <a:t>Refit the new warehouse </a:t>
            </a:r>
          </a:p>
          <a:p>
            <a:r>
              <a:rPr lang="en-GB" dirty="0"/>
              <a:t>Set up new business process</a:t>
            </a:r>
          </a:p>
          <a:p>
            <a:r>
              <a:rPr lang="en-GB" dirty="0"/>
              <a:t>Transfer contents from the shop in Shirley</a:t>
            </a:r>
          </a:p>
          <a:p>
            <a:r>
              <a:rPr lang="en-GB" dirty="0"/>
              <a:t> </a:t>
            </a:r>
          </a:p>
          <a:p>
            <a:r>
              <a:rPr lang="en-GB" dirty="0"/>
              <a:t>We have learned in our class a technique which is based on </a:t>
            </a:r>
            <a:r>
              <a:rPr lang="en-US" sz="1800" dirty="0">
                <a:solidFill>
                  <a:srgbClr val="636363"/>
                </a:solidFill>
                <a:latin typeface="Roboto-Regular"/>
              </a:rPr>
              <a:t>PRINCE2 (</a:t>
            </a:r>
            <a:r>
              <a:rPr lang="en-US" sz="1800" b="1" dirty="0" err="1">
                <a:solidFill>
                  <a:srgbClr val="636363"/>
                </a:solidFill>
                <a:latin typeface="Roboto-Bold"/>
              </a:rPr>
              <a:t>PR</a:t>
            </a:r>
            <a:r>
              <a:rPr lang="en-US" sz="1800" b="0" dirty="0" err="1">
                <a:solidFill>
                  <a:srgbClr val="636363"/>
                </a:solidFill>
                <a:latin typeface="Roboto-Regular"/>
              </a:rPr>
              <a:t>ojects</a:t>
            </a:r>
            <a:r>
              <a:rPr lang="en-US" sz="1800" b="0" dirty="0">
                <a:solidFill>
                  <a:srgbClr val="636363"/>
                </a:solidFill>
                <a:latin typeface="Roboto-Regular"/>
              </a:rPr>
              <a:t> </a:t>
            </a:r>
            <a:r>
              <a:rPr lang="en-US" sz="1800" b="1" dirty="0">
                <a:solidFill>
                  <a:srgbClr val="636363"/>
                </a:solidFill>
                <a:latin typeface="Roboto-Bold"/>
              </a:rPr>
              <a:t>IN</a:t>
            </a:r>
            <a:r>
              <a:rPr lang="en-US" sz="1800" b="0" dirty="0">
                <a:solidFill>
                  <a:srgbClr val="636363"/>
                </a:solidFill>
                <a:latin typeface="Roboto-Regular"/>
              </a:rPr>
              <a:t> </a:t>
            </a:r>
            <a:r>
              <a:rPr lang="en-US" sz="1800" b="1" dirty="0">
                <a:solidFill>
                  <a:srgbClr val="636363"/>
                </a:solidFill>
                <a:latin typeface="Roboto-Bold"/>
              </a:rPr>
              <a:t>C</a:t>
            </a:r>
            <a:r>
              <a:rPr lang="en-US" sz="1800" b="0" dirty="0">
                <a:solidFill>
                  <a:srgbClr val="636363"/>
                </a:solidFill>
                <a:latin typeface="Roboto-Regular"/>
              </a:rPr>
              <a:t>ontrolled </a:t>
            </a:r>
            <a:r>
              <a:rPr lang="en-US" sz="1800" b="1" dirty="0">
                <a:solidFill>
                  <a:srgbClr val="636363"/>
                </a:solidFill>
                <a:latin typeface="Roboto-Bold"/>
              </a:rPr>
              <a:t>E</a:t>
            </a:r>
            <a:r>
              <a:rPr lang="en-US" sz="1800" b="0" dirty="0">
                <a:solidFill>
                  <a:srgbClr val="636363"/>
                </a:solidFill>
                <a:latin typeface="Roboto-Regular"/>
              </a:rPr>
              <a:t>nvironments)</a:t>
            </a:r>
            <a:r>
              <a:rPr lang="en-GB" sz="1800" b="0" dirty="0">
                <a:solidFill>
                  <a:srgbClr val="636363"/>
                </a:solidFill>
                <a:latin typeface="Roboto-Regular"/>
              </a:rPr>
              <a:t>. It is </a:t>
            </a:r>
            <a:r>
              <a:rPr lang="en-US" sz="1800" b="0" dirty="0">
                <a:solidFill>
                  <a:srgbClr val="636363"/>
                </a:solidFill>
                <a:latin typeface="Roboto-Regular"/>
              </a:rPr>
              <a:t> a process-based method for effective project management. </a:t>
            </a:r>
            <a:r>
              <a:rPr lang="en-GB" sz="1800" b="0" dirty="0">
                <a:solidFill>
                  <a:srgbClr val="636363"/>
                </a:solidFill>
                <a:latin typeface="Roboto-Regular"/>
              </a:rPr>
              <a:t>This technique helps to try to reduce the risk of project by working on intuitive framework. Many projects fail but following this framework will reduce the risk and increase the possibility to deliver the project successfully.</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3</a:t>
            </a:fld>
            <a:endParaRPr lang="en-US"/>
          </a:p>
        </p:txBody>
      </p:sp>
    </p:spTree>
    <p:extLst>
      <p:ext uri="{BB962C8B-B14F-4D97-AF65-F5344CB8AC3E}">
        <p14:creationId xmlns:p14="http://schemas.microsoft.com/office/powerpoint/2010/main" val="691069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life cycle of the project. We should understand that every project follows a life cycle as displayed in this chart. We have created this by using </a:t>
            </a:r>
            <a:r>
              <a:rPr lang="en-GB" b="1" dirty="0"/>
              <a:t>smart</a:t>
            </a:r>
            <a:r>
              <a:rPr lang="en-GB" dirty="0"/>
              <a:t> </a:t>
            </a:r>
            <a:r>
              <a:rPr lang="en-GB" b="1" dirty="0"/>
              <a:t>art</a:t>
            </a:r>
            <a:r>
              <a:rPr lang="en-GB" dirty="0"/>
              <a:t> taught in our class. </a:t>
            </a:r>
          </a:p>
          <a:p>
            <a:r>
              <a:rPr lang="en-US" sz="1800" dirty="0">
                <a:solidFill>
                  <a:prstClr val="black"/>
                </a:solidFill>
                <a:latin typeface="LiberationSans"/>
              </a:rPr>
              <a:t>A project should have a discovery phase where we learn what is required</a:t>
            </a:r>
            <a:r>
              <a:rPr lang="en-GB" sz="1800" dirty="0">
                <a:solidFill>
                  <a:prstClr val="black"/>
                </a:solidFill>
                <a:latin typeface="LiberationSans"/>
              </a:rPr>
              <a:t>. </a:t>
            </a:r>
            <a:r>
              <a:rPr lang="en-US" sz="1800" dirty="0">
                <a:solidFill>
                  <a:prstClr val="black"/>
                </a:solidFill>
                <a:latin typeface="LiberationSans"/>
              </a:rPr>
              <a:t>and then we estimate</a:t>
            </a:r>
            <a:r>
              <a:rPr lang="en-GB" sz="1800" dirty="0">
                <a:solidFill>
                  <a:prstClr val="black"/>
                </a:solidFill>
                <a:latin typeface="LiberationSans"/>
              </a:rPr>
              <a:t> the</a:t>
            </a:r>
            <a:r>
              <a:rPr lang="en-US" sz="1800" dirty="0">
                <a:solidFill>
                  <a:prstClr val="black"/>
                </a:solidFill>
                <a:latin typeface="LiberationSans"/>
              </a:rPr>
              <a:t> time and effort </a:t>
            </a:r>
            <a:r>
              <a:rPr lang="en-GB" sz="1800" dirty="0">
                <a:solidFill>
                  <a:prstClr val="black"/>
                </a:solidFill>
                <a:latin typeface="LiberationSans"/>
              </a:rPr>
              <a:t>wended to put in the project.</a:t>
            </a:r>
            <a:r>
              <a:rPr lang="en-US" sz="1800" dirty="0">
                <a:solidFill>
                  <a:prstClr val="black"/>
                </a:solidFill>
                <a:latin typeface="LiberationSans"/>
              </a:rPr>
              <a:t> It is</a:t>
            </a:r>
            <a:r>
              <a:rPr lang="en-GB" sz="1800" dirty="0">
                <a:solidFill>
                  <a:prstClr val="black"/>
                </a:solidFill>
                <a:latin typeface="LiberationSans"/>
              </a:rPr>
              <a:t> an essential stage for the life cycle</a:t>
            </a:r>
            <a:r>
              <a:rPr lang="en-US" sz="1800" dirty="0">
                <a:solidFill>
                  <a:prstClr val="black"/>
                </a:solidFill>
                <a:latin typeface="LiberationSans"/>
              </a:rPr>
              <a:t>. </a:t>
            </a:r>
            <a:r>
              <a:rPr lang="en-GB" sz="1800" dirty="0">
                <a:solidFill>
                  <a:prstClr val="black"/>
                </a:solidFill>
                <a:latin typeface="LiberationSans"/>
              </a:rPr>
              <a:t>If this stage is avoided it can cause the project to fail. </a:t>
            </a:r>
            <a:r>
              <a:rPr lang="en-US" sz="1800" dirty="0">
                <a:solidFill>
                  <a:prstClr val="black"/>
                </a:solidFill>
                <a:latin typeface="LiberationSans"/>
              </a:rPr>
              <a:t>After the project discovery is done we develop a plan that starts the initiation phase. This presentation is the results of the discovery and initiation phase. Now if you agree to this plan then we will go on to the deliver and then close the project. When the project has been closed then we will </a:t>
            </a:r>
            <a:r>
              <a:rPr lang="en-US" sz="1800" dirty="0" err="1">
                <a:solidFill>
                  <a:prstClr val="black"/>
                </a:solidFill>
                <a:latin typeface="LiberationSans"/>
              </a:rPr>
              <a:t>organise</a:t>
            </a:r>
            <a:r>
              <a:rPr lang="en-US" sz="1800" dirty="0">
                <a:solidFill>
                  <a:prstClr val="black"/>
                </a:solidFill>
                <a:latin typeface="LiberationSans"/>
              </a:rPr>
              <a:t> a meeting to assess if it </a:t>
            </a:r>
            <a:r>
              <a:rPr lang="en-GB" sz="1800" dirty="0">
                <a:solidFill>
                  <a:prstClr val="black"/>
                </a:solidFill>
                <a:latin typeface="LiberationSans"/>
              </a:rPr>
              <a:t>has met</a:t>
            </a:r>
            <a:r>
              <a:rPr lang="en-US" sz="1800" dirty="0">
                <a:solidFill>
                  <a:prstClr val="black"/>
                </a:solidFill>
                <a:latin typeface="LiberationSans"/>
              </a:rPr>
              <a:t> your expectations</a:t>
            </a:r>
            <a:r>
              <a:rPr lang="en-GB" sz="1800" dirty="0">
                <a:solidFill>
                  <a:prstClr val="black"/>
                </a:solidFill>
                <a:latin typeface="LiberationSans"/>
              </a:rPr>
              <a:t>. </a:t>
            </a:r>
            <a:r>
              <a:rPr lang="en-US" sz="1800" dirty="0">
                <a:solidFill>
                  <a:prstClr val="black"/>
                </a:solidFill>
                <a:latin typeface="LiberationSans"/>
              </a:rPr>
              <a:t> </a:t>
            </a:r>
            <a:r>
              <a:rPr lang="en-GB" sz="1800" dirty="0">
                <a:solidFill>
                  <a:prstClr val="black"/>
                </a:solidFill>
                <a:latin typeface="LiberationSans"/>
              </a:rPr>
              <a:t>This phase</a:t>
            </a:r>
            <a:r>
              <a:rPr lang="en-US" sz="1800" dirty="0">
                <a:solidFill>
                  <a:prstClr val="black"/>
                </a:solidFill>
                <a:latin typeface="LiberationSans"/>
              </a:rPr>
              <a:t> is called </a:t>
            </a:r>
            <a:r>
              <a:rPr lang="en-US" sz="1800" dirty="0" err="1">
                <a:solidFill>
                  <a:prstClr val="black"/>
                </a:solidFill>
                <a:latin typeface="LiberationSans"/>
              </a:rPr>
              <a:t>realisation</a:t>
            </a:r>
            <a:r>
              <a:rPr lang="en-US" sz="1800" dirty="0">
                <a:solidFill>
                  <a:prstClr val="black"/>
                </a:solidFill>
                <a:latin typeface="LiberationSans"/>
              </a:rPr>
              <a:t>.</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4</a:t>
            </a:fld>
            <a:endParaRPr lang="en-US"/>
          </a:p>
        </p:txBody>
      </p:sp>
    </p:spTree>
    <p:extLst>
      <p:ext uri="{BB962C8B-B14F-4D97-AF65-F5344CB8AC3E}">
        <p14:creationId xmlns:p14="http://schemas.microsoft.com/office/powerpoint/2010/main" val="360713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stakeholders map</a:t>
            </a:r>
          </a:p>
          <a:p>
            <a:r>
              <a:rPr lang="en-GB" dirty="0"/>
              <a:t>Denise is the sponsor, she does the account already so sh has got a clear idea about the financial side of their company. After our presentation she will decide whether our proposal is convenient for them or not. </a:t>
            </a:r>
          </a:p>
          <a:p>
            <a:r>
              <a:rPr lang="en-GB" dirty="0"/>
              <a:t>He is an antique expert and passionate about them. He is the specialist so he will know how to handle the antiques, e.g. How to pack the antiques, how to store them, how to move them, or if any problem how to deal with those problems (damages).</a:t>
            </a:r>
          </a:p>
          <a:p>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5</a:t>
            </a:fld>
            <a:endParaRPr lang="en-US"/>
          </a:p>
        </p:txBody>
      </p:sp>
    </p:spTree>
    <p:extLst>
      <p:ext uri="{BB962C8B-B14F-4D97-AF65-F5344CB8AC3E}">
        <p14:creationId xmlns:p14="http://schemas.microsoft.com/office/powerpoint/2010/main" val="530933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Brown paper planner user story</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6</a:t>
            </a:fld>
            <a:endParaRPr lang="en-US"/>
          </a:p>
        </p:txBody>
      </p:sp>
    </p:spTree>
    <p:extLst>
      <p:ext uri="{BB962C8B-B14F-4D97-AF65-F5344CB8AC3E}">
        <p14:creationId xmlns:p14="http://schemas.microsoft.com/office/powerpoint/2010/main" val="3951617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our digital user story. We have used MoSCoW method to prioritise the user stories. </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7</a:t>
            </a:fld>
            <a:endParaRPr lang="en-US"/>
          </a:p>
        </p:txBody>
      </p:sp>
    </p:spTree>
    <p:extLst>
      <p:ext uri="{BB962C8B-B14F-4D97-AF65-F5344CB8AC3E}">
        <p14:creationId xmlns:p14="http://schemas.microsoft.com/office/powerpoint/2010/main" val="6158755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used the Delphi technique to estimate the prices for tasks</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8</a:t>
            </a:fld>
            <a:endParaRPr lang="en-US"/>
          </a:p>
        </p:txBody>
      </p:sp>
    </p:spTree>
    <p:extLst>
      <p:ext uri="{BB962C8B-B14F-4D97-AF65-F5344CB8AC3E}">
        <p14:creationId xmlns:p14="http://schemas.microsoft.com/office/powerpoint/2010/main" val="11829143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screenshot of the Gantt chart we have created for you. We have used Gantt chart to estimate the time required for this project.</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9</a:t>
            </a:fld>
            <a:endParaRPr lang="en-US"/>
          </a:p>
        </p:txBody>
      </p:sp>
    </p:spTree>
    <p:extLst>
      <p:ext uri="{BB962C8B-B14F-4D97-AF65-F5344CB8AC3E}">
        <p14:creationId xmlns:p14="http://schemas.microsoft.com/office/powerpoint/2010/main" val="111217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only an estimation, we will know the exact figures as we go along</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10</a:t>
            </a:fld>
            <a:endParaRPr lang="en-US"/>
          </a:p>
        </p:txBody>
      </p:sp>
    </p:spTree>
    <p:extLst>
      <p:ext uri="{BB962C8B-B14F-4D97-AF65-F5344CB8AC3E}">
        <p14:creationId xmlns:p14="http://schemas.microsoft.com/office/powerpoint/2010/main" val="4023796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iron triangle. </a:t>
            </a:r>
            <a:r>
              <a:rPr lang="en-GB" sz="1800" dirty="0">
                <a:solidFill>
                  <a:srgbClr val="555555"/>
                </a:solidFill>
                <a:latin typeface="OpenSans-Regular"/>
              </a:rPr>
              <a:t>There are</a:t>
            </a:r>
            <a:r>
              <a:rPr lang="en-US" sz="1800" dirty="0">
                <a:solidFill>
                  <a:srgbClr val="555555"/>
                </a:solidFill>
                <a:latin typeface="OpenSans-Regular"/>
              </a:rPr>
              <a:t> three factors </a:t>
            </a:r>
            <a:r>
              <a:rPr lang="en-GB" sz="1800" dirty="0">
                <a:solidFill>
                  <a:srgbClr val="555555"/>
                </a:solidFill>
                <a:latin typeface="OpenSans-Regular"/>
              </a:rPr>
              <a:t>that</a:t>
            </a:r>
            <a:r>
              <a:rPr lang="en-US" sz="1800" dirty="0">
                <a:solidFill>
                  <a:srgbClr val="555555"/>
                </a:solidFill>
                <a:latin typeface="OpenSans-Regular"/>
              </a:rPr>
              <a:t> the well-known attributes of scope, schedule, and cost. </a:t>
            </a:r>
            <a:r>
              <a:rPr lang="en-US" sz="1800" b="1" dirty="0">
                <a:solidFill>
                  <a:srgbClr val="555555"/>
                </a:solidFill>
                <a:latin typeface="OpenSans-Bold"/>
              </a:rPr>
              <a:t>Scope</a:t>
            </a:r>
            <a:r>
              <a:rPr lang="en-US" sz="1800" b="0" dirty="0">
                <a:solidFill>
                  <a:srgbClr val="555555"/>
                </a:solidFill>
                <a:latin typeface="OpenSans-Regular"/>
              </a:rPr>
              <a:t> refers to the total amount of work involved in delivering the project, </a:t>
            </a:r>
            <a:r>
              <a:rPr lang="en-US" sz="1800" b="1" dirty="0">
                <a:solidFill>
                  <a:srgbClr val="555555"/>
                </a:solidFill>
                <a:latin typeface="OpenSans-Bold"/>
              </a:rPr>
              <a:t>cost</a:t>
            </a:r>
            <a:r>
              <a:rPr lang="en-US" sz="1800" b="0" dirty="0">
                <a:solidFill>
                  <a:srgbClr val="555555"/>
                </a:solidFill>
                <a:latin typeface="OpenSans-Regular"/>
              </a:rPr>
              <a:t> refers to the sum of all resources required to deliver that work, and </a:t>
            </a:r>
            <a:r>
              <a:rPr lang="en-GB" sz="1800" b="1" dirty="0">
                <a:solidFill>
                  <a:srgbClr val="555555"/>
                </a:solidFill>
                <a:latin typeface="OpenSans-Bold"/>
              </a:rPr>
              <a:t>time</a:t>
            </a:r>
            <a:r>
              <a:rPr lang="en-US" sz="1800" b="0" dirty="0">
                <a:solidFill>
                  <a:srgbClr val="555555"/>
                </a:solidFill>
                <a:latin typeface="OpenSans-Regular"/>
              </a:rPr>
              <a:t> reflects the </a:t>
            </a:r>
            <a:r>
              <a:rPr lang="en-GB" sz="1800" b="0" dirty="0">
                <a:solidFill>
                  <a:srgbClr val="555555"/>
                </a:solidFill>
                <a:latin typeface="OpenSans-Regular"/>
              </a:rPr>
              <a:t>amount of </a:t>
            </a:r>
            <a:r>
              <a:rPr lang="en-US" sz="1800" b="0" dirty="0">
                <a:solidFill>
                  <a:srgbClr val="555555"/>
                </a:solidFill>
                <a:latin typeface="OpenSans-Regular"/>
              </a:rPr>
              <a:t>time estimated or allotted to the project's delivery. </a:t>
            </a:r>
            <a:r>
              <a:rPr lang="en-GB" sz="1800" b="0" dirty="0">
                <a:solidFill>
                  <a:srgbClr val="555555"/>
                </a:solidFill>
                <a:latin typeface="OpenSans-Regular"/>
              </a:rPr>
              <a:t>The overall quality of the project depends on these three factors.</a:t>
            </a:r>
            <a:r>
              <a:rPr lang="en-US" sz="1800" b="0" dirty="0">
                <a:solidFill>
                  <a:srgbClr val="555555"/>
                </a:solidFill>
                <a:latin typeface="OpenSans-Regular"/>
              </a:rPr>
              <a:t> </a:t>
            </a:r>
            <a:r>
              <a:rPr lang="en-GB" sz="1800" b="0" dirty="0">
                <a:solidFill>
                  <a:srgbClr val="555555"/>
                </a:solidFill>
                <a:latin typeface="OpenSans-Regular"/>
              </a:rPr>
              <a:t>This </a:t>
            </a:r>
            <a:r>
              <a:rPr lang="en-US" sz="1800" b="0" dirty="0">
                <a:solidFill>
                  <a:srgbClr val="555555"/>
                </a:solidFill>
                <a:latin typeface="OpenSans-Regular"/>
              </a:rPr>
              <a:t>matrix indicates that these three factors can, and should be, linked together.</a:t>
            </a:r>
            <a:endParaRPr lang="en-GB" sz="1800" dirty="0">
              <a:solidFill>
                <a:srgbClr val="303030"/>
              </a:solidFill>
              <a:latin typeface="ArialMT"/>
            </a:endParaRPr>
          </a:p>
          <a:p>
            <a:r>
              <a:rPr lang="en-GB" sz="1800" dirty="0">
                <a:solidFill>
                  <a:srgbClr val="303030"/>
                </a:solidFill>
                <a:latin typeface="ArialMT"/>
              </a:rPr>
              <a:t>A</a:t>
            </a:r>
            <a:r>
              <a:rPr lang="en-US" sz="1800" dirty="0">
                <a:solidFill>
                  <a:srgbClr val="303030"/>
                </a:solidFill>
                <a:latin typeface="ArialMT"/>
              </a:rPr>
              <a:t> project with many tasks becomes increasingly difficult to complete</a:t>
            </a:r>
            <a:r>
              <a:rPr lang="en-GB" sz="1800" dirty="0">
                <a:solidFill>
                  <a:srgbClr val="303030"/>
                </a:solidFill>
                <a:latin typeface="ArialMT"/>
              </a:rPr>
              <a:t> so the time and cost to complete increases. </a:t>
            </a:r>
          </a:p>
          <a:p>
            <a:r>
              <a:rPr lang="en-US" sz="1800" dirty="0">
                <a:solidFill>
                  <a:srgbClr val="303030"/>
                </a:solidFill>
                <a:latin typeface="ArialMT"/>
              </a:rPr>
              <a:t>A project </a:t>
            </a:r>
            <a:r>
              <a:rPr lang="en-GB" sz="1800" dirty="0">
                <a:solidFill>
                  <a:srgbClr val="303030"/>
                </a:solidFill>
                <a:latin typeface="ArialMT"/>
              </a:rPr>
              <a:t>with </a:t>
            </a:r>
            <a:r>
              <a:rPr lang="en-US" sz="1800" dirty="0">
                <a:solidFill>
                  <a:srgbClr val="303030"/>
                </a:solidFill>
                <a:latin typeface="ArialMT"/>
              </a:rPr>
              <a:t>poor</a:t>
            </a:r>
            <a:r>
              <a:rPr lang="en-GB" sz="1800" dirty="0">
                <a:solidFill>
                  <a:srgbClr val="303030"/>
                </a:solidFill>
                <a:latin typeface="ArialMT"/>
              </a:rPr>
              <a:t> </a:t>
            </a:r>
            <a:r>
              <a:rPr lang="en-US" sz="1800" dirty="0">
                <a:solidFill>
                  <a:srgbClr val="303030"/>
                </a:solidFill>
                <a:latin typeface="ArialMT"/>
              </a:rPr>
              <a:t>fund will not have as many features as we would like</a:t>
            </a:r>
            <a:endParaRPr lang="en-US" dirty="0"/>
          </a:p>
        </p:txBody>
      </p:sp>
      <p:sp>
        <p:nvSpPr>
          <p:cNvPr id="4" name="Slide Number Placeholder 3"/>
          <p:cNvSpPr>
            <a:spLocks noGrp="1"/>
          </p:cNvSpPr>
          <p:nvPr>
            <p:ph type="sldNum" sz="quarter" idx="5"/>
          </p:nvPr>
        </p:nvSpPr>
        <p:spPr/>
        <p:txBody>
          <a:bodyPr/>
          <a:lstStyle/>
          <a:p>
            <a:fld id="{88A43162-B768-0444-AEB5-63CE664187FC}" type="slidenum">
              <a:rPr lang="en-US" smtClean="0"/>
              <a:t>11</a:t>
            </a:fld>
            <a:endParaRPr lang="en-US"/>
          </a:p>
        </p:txBody>
      </p:sp>
    </p:spTree>
    <p:extLst>
      <p:ext uri="{BB962C8B-B14F-4D97-AF65-F5344CB8AC3E}">
        <p14:creationId xmlns:p14="http://schemas.microsoft.com/office/powerpoint/2010/main" val="36040869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2/19/20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83528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2673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2/19/20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25617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1233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2/19/20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09558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2/19/20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29766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2/19/20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02473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62541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2/19/20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90787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98468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9892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2/19/20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83268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08864-FCF8-704C-A399-9DD20007B345}"/>
              </a:ext>
            </a:extLst>
          </p:cNvPr>
          <p:cNvSpPr>
            <a:spLocks noGrp="1"/>
          </p:cNvSpPr>
          <p:nvPr>
            <p:ph type="ctrTitle"/>
          </p:nvPr>
        </p:nvSpPr>
        <p:spPr/>
        <p:txBody>
          <a:bodyPr/>
          <a:lstStyle/>
          <a:p>
            <a:r>
              <a:rPr lang="en-GB" dirty="0"/>
              <a:t>The successors</a:t>
            </a:r>
            <a:endParaRPr lang="en-US" dirty="0"/>
          </a:p>
        </p:txBody>
      </p:sp>
      <p:sp>
        <p:nvSpPr>
          <p:cNvPr id="3" name="Subtitle 2">
            <a:extLst>
              <a:ext uri="{FF2B5EF4-FFF2-40B4-BE49-F238E27FC236}">
                <a16:creationId xmlns:a16="http://schemas.microsoft.com/office/drawing/2014/main" id="{0466ABB7-5F14-3B45-B884-D927561B26A1}"/>
              </a:ext>
            </a:extLst>
          </p:cNvPr>
          <p:cNvSpPr>
            <a:spLocks noGrp="1"/>
          </p:cNvSpPr>
          <p:nvPr>
            <p:ph type="subTitle" idx="1"/>
          </p:nvPr>
        </p:nvSpPr>
        <p:spPr/>
        <p:txBody>
          <a:bodyPr>
            <a:normAutofit/>
          </a:bodyPr>
          <a:lstStyle/>
          <a:p>
            <a:r>
              <a:rPr lang="en-GB" sz="3600" dirty="0"/>
              <a:t>Project planning company </a:t>
            </a:r>
            <a:endParaRPr lang="en-US" sz="3600" dirty="0"/>
          </a:p>
        </p:txBody>
      </p:sp>
    </p:spTree>
    <p:extLst>
      <p:ext uri="{BB962C8B-B14F-4D97-AF65-F5344CB8AC3E}">
        <p14:creationId xmlns:p14="http://schemas.microsoft.com/office/powerpoint/2010/main" val="1385686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63" name="Rectangle 137">
            <a:extLst>
              <a:ext uri="{FF2B5EF4-FFF2-40B4-BE49-F238E27FC236}">
                <a16:creationId xmlns:a16="http://schemas.microsoft.com/office/drawing/2014/main" id="{58394E52-1609-430B-A7A5-BFF43EB9C9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4" name="Straight Connector 139">
            <a:extLst>
              <a:ext uri="{FF2B5EF4-FFF2-40B4-BE49-F238E27FC236}">
                <a16:creationId xmlns:a16="http://schemas.microsoft.com/office/drawing/2014/main" id="{8DC4616F-FBF8-4855-A506-67D86C06BBA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DB846A17-5776-F342-BC60-AC9258EEF65E}"/>
              </a:ext>
            </a:extLst>
          </p:cNvPr>
          <p:cNvSpPr>
            <a:spLocks noGrp="1"/>
          </p:cNvSpPr>
          <p:nvPr>
            <p:ph type="title"/>
          </p:nvPr>
        </p:nvSpPr>
        <p:spPr>
          <a:xfrm>
            <a:off x="1451580" y="804520"/>
            <a:ext cx="3530157" cy="1049235"/>
          </a:xfrm>
        </p:spPr>
        <p:txBody>
          <a:bodyPr vert="horz" lIns="91440" tIns="45720" rIns="91440" bIns="0" rtlCol="0">
            <a:normAutofit/>
          </a:bodyPr>
          <a:lstStyle/>
          <a:p>
            <a:r>
              <a:rPr lang="en-US"/>
              <a:t>Our team</a:t>
            </a:r>
          </a:p>
        </p:txBody>
      </p:sp>
      <p:sp>
        <p:nvSpPr>
          <p:cNvPr id="165" name="Rectangle 141">
            <a:extLst>
              <a:ext uri="{FF2B5EF4-FFF2-40B4-BE49-F238E27FC236}">
                <a16:creationId xmlns:a16="http://schemas.microsoft.com/office/drawing/2014/main" id="{D3697D93-D148-4A98-A3A4-98AA7C2B62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66" name="Content Placeholder 134">
            <a:extLst>
              <a:ext uri="{FF2B5EF4-FFF2-40B4-BE49-F238E27FC236}">
                <a16:creationId xmlns:a16="http://schemas.microsoft.com/office/drawing/2014/main" id="{0128B64E-EB8A-436A-9AD3-0E0D214FFFC1}"/>
              </a:ext>
            </a:extLst>
          </p:cNvPr>
          <p:cNvSpPr>
            <a:spLocks noGrp="1"/>
          </p:cNvSpPr>
          <p:nvPr>
            <p:ph idx="1"/>
          </p:nvPr>
        </p:nvSpPr>
        <p:spPr>
          <a:xfrm>
            <a:off x="1451581" y="2015732"/>
            <a:ext cx="3526523" cy="3450613"/>
          </a:xfrm>
        </p:spPr>
        <p:txBody>
          <a:bodyPr>
            <a:normAutofit/>
          </a:bodyPr>
          <a:lstStyle/>
          <a:p>
            <a:pPr>
              <a:buFont typeface="Wingdings" pitchFamily="2" charset="2"/>
              <a:buChar char="v"/>
            </a:pPr>
            <a:r>
              <a:rPr lang="en-GB" dirty="0"/>
              <a:t>Sadia </a:t>
            </a:r>
            <a:r>
              <a:rPr lang="en-GB" dirty="0" err="1"/>
              <a:t>Anjum</a:t>
            </a:r>
            <a:r>
              <a:rPr lang="en-GB" dirty="0"/>
              <a:t> 1708775</a:t>
            </a:r>
          </a:p>
          <a:p>
            <a:pPr>
              <a:buFont typeface="Wingdings" pitchFamily="2" charset="2"/>
              <a:buChar char="v"/>
            </a:pPr>
            <a:r>
              <a:rPr lang="en-GB" dirty="0" err="1"/>
              <a:t>Shaera</a:t>
            </a:r>
            <a:r>
              <a:rPr lang="en-GB" dirty="0"/>
              <a:t> Miah 1711954</a:t>
            </a:r>
          </a:p>
          <a:p>
            <a:pPr>
              <a:buFont typeface="Wingdings" pitchFamily="2" charset="2"/>
              <a:buChar char="v"/>
            </a:pPr>
            <a:r>
              <a:rPr lang="en-GB" dirty="0" err="1"/>
              <a:t>Nusrat</a:t>
            </a:r>
            <a:r>
              <a:rPr lang="en-GB" dirty="0"/>
              <a:t> Yasmin 1712117</a:t>
            </a:r>
          </a:p>
          <a:p>
            <a:pPr>
              <a:buFont typeface="Wingdings" pitchFamily="2" charset="2"/>
              <a:buChar char="v"/>
            </a:pPr>
            <a:r>
              <a:rPr lang="en-GB" dirty="0"/>
              <a:t>Amino Begum 1709433</a:t>
            </a:r>
            <a:endParaRPr lang="en-US" dirty="0"/>
          </a:p>
        </p:txBody>
      </p:sp>
      <p:grpSp>
        <p:nvGrpSpPr>
          <p:cNvPr id="167" name="Group 143">
            <a:extLst>
              <a:ext uri="{FF2B5EF4-FFF2-40B4-BE49-F238E27FC236}">
                <a16:creationId xmlns:a16="http://schemas.microsoft.com/office/drawing/2014/main" id="{3F354BC6-2994-4F4D-AF23-2386109F20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46003" y="583365"/>
            <a:chExt cx="6091790" cy="5181928"/>
          </a:xfrm>
        </p:grpSpPr>
        <p:sp>
          <p:nvSpPr>
            <p:cNvPr id="145" name="Rectangle 144">
              <a:extLst>
                <a:ext uri="{FF2B5EF4-FFF2-40B4-BE49-F238E27FC236}">
                  <a16:creationId xmlns:a16="http://schemas.microsoft.com/office/drawing/2014/main" id="{948D8A8A-377B-4E5C-BEFB-15AD256EB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6003" y="583365"/>
              <a:ext cx="609179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8" name="Rectangle 145">
              <a:extLst>
                <a:ext uri="{FF2B5EF4-FFF2-40B4-BE49-F238E27FC236}">
                  <a16:creationId xmlns:a16="http://schemas.microsoft.com/office/drawing/2014/main" id="{C589EFFC-BCBD-45AD-9D67-24B6C7C56E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64828" y="915807"/>
              <a:ext cx="54617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6" name="Picture 6">
            <a:extLst>
              <a:ext uri="{FF2B5EF4-FFF2-40B4-BE49-F238E27FC236}">
                <a16:creationId xmlns:a16="http://schemas.microsoft.com/office/drawing/2014/main" id="{F040FCBA-9EF2-B84B-AA20-A9C1BC8BAC93}"/>
              </a:ext>
            </a:extLst>
          </p:cNvPr>
          <p:cNvPicPr>
            <a:picLocks noChangeAspect="1"/>
          </p:cNvPicPr>
          <p:nvPr/>
        </p:nvPicPr>
        <p:blipFill rotWithShape="1">
          <a:blip r:embed="rId3"/>
          <a:srcRect/>
          <a:stretch/>
        </p:blipFill>
        <p:spPr>
          <a:xfrm>
            <a:off x="6333616" y="1116346"/>
            <a:ext cx="1850258" cy="1850258"/>
          </a:xfrm>
          <a:prstGeom prst="rect">
            <a:avLst/>
          </a:prstGeom>
        </p:spPr>
      </p:pic>
      <p:pic>
        <p:nvPicPr>
          <p:cNvPr id="20" name="Picture 21">
            <a:extLst>
              <a:ext uri="{FF2B5EF4-FFF2-40B4-BE49-F238E27FC236}">
                <a16:creationId xmlns:a16="http://schemas.microsoft.com/office/drawing/2014/main" id="{BE849987-CF9A-F841-B737-237F45AE5376}"/>
              </a:ext>
            </a:extLst>
          </p:cNvPr>
          <p:cNvPicPr>
            <a:picLocks noChangeAspect="1"/>
          </p:cNvPicPr>
          <p:nvPr/>
        </p:nvPicPr>
        <p:blipFill rotWithShape="1">
          <a:blip r:embed="rId4"/>
          <a:srcRect/>
          <a:stretch/>
        </p:blipFill>
        <p:spPr>
          <a:xfrm>
            <a:off x="8912828" y="1124571"/>
            <a:ext cx="1676625" cy="1842033"/>
          </a:xfrm>
          <a:prstGeom prst="rect">
            <a:avLst/>
          </a:prstGeom>
        </p:spPr>
      </p:pic>
      <p:pic>
        <p:nvPicPr>
          <p:cNvPr id="26" name="Picture 27">
            <a:extLst>
              <a:ext uri="{FF2B5EF4-FFF2-40B4-BE49-F238E27FC236}">
                <a16:creationId xmlns:a16="http://schemas.microsoft.com/office/drawing/2014/main" id="{EB764888-36FC-724C-8357-DAFB85C2398C}"/>
              </a:ext>
            </a:extLst>
          </p:cNvPr>
          <p:cNvPicPr>
            <a:picLocks noChangeAspect="1"/>
          </p:cNvPicPr>
          <p:nvPr/>
        </p:nvPicPr>
        <p:blipFill rotWithShape="1">
          <a:blip r:embed="rId5"/>
          <a:srcRect/>
          <a:stretch/>
        </p:blipFill>
        <p:spPr>
          <a:xfrm>
            <a:off x="6493550" y="2981575"/>
            <a:ext cx="1874519" cy="1874519"/>
          </a:xfrm>
          <a:prstGeom prst="rect">
            <a:avLst/>
          </a:prstGeom>
        </p:spPr>
      </p:pic>
      <p:pic>
        <p:nvPicPr>
          <p:cNvPr id="9" name="Picture 9">
            <a:extLst>
              <a:ext uri="{FF2B5EF4-FFF2-40B4-BE49-F238E27FC236}">
                <a16:creationId xmlns:a16="http://schemas.microsoft.com/office/drawing/2014/main" id="{020A8CC7-0576-EF40-B0A4-0307AD38EADA}"/>
              </a:ext>
            </a:extLst>
          </p:cNvPr>
          <p:cNvPicPr>
            <a:picLocks noChangeAspect="1"/>
          </p:cNvPicPr>
          <p:nvPr/>
        </p:nvPicPr>
        <p:blipFill rotWithShape="1">
          <a:blip r:embed="rId6"/>
          <a:srcRect/>
          <a:stretch/>
        </p:blipFill>
        <p:spPr>
          <a:xfrm>
            <a:off x="8823665" y="3131196"/>
            <a:ext cx="1851321" cy="1851321"/>
          </a:xfrm>
          <a:prstGeom prst="rect">
            <a:avLst/>
          </a:prstGeom>
        </p:spPr>
      </p:pic>
      <p:pic>
        <p:nvPicPr>
          <p:cNvPr id="169" name="Picture 147">
            <a:extLst>
              <a:ext uri="{FF2B5EF4-FFF2-40B4-BE49-F238E27FC236}">
                <a16:creationId xmlns:a16="http://schemas.microsoft.com/office/drawing/2014/main" id="{F190D68A-CD84-4965-890D-4829B6C1ED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70" name="Straight Connector 149">
            <a:extLst>
              <a:ext uri="{FF2B5EF4-FFF2-40B4-BE49-F238E27FC236}">
                <a16:creationId xmlns:a16="http://schemas.microsoft.com/office/drawing/2014/main" id="{7588CF8F-1D58-4649-9E47-A418EB852D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6155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CC01C1C4-86D7-524B-A67C-CE3C5B464EE7}"/>
              </a:ext>
            </a:extLst>
          </p:cNvPr>
          <p:cNvSpPr>
            <a:spLocks noGrp="1"/>
          </p:cNvSpPr>
          <p:nvPr>
            <p:ph type="title"/>
          </p:nvPr>
        </p:nvSpPr>
        <p:spPr>
          <a:xfrm>
            <a:off x="1451580" y="804520"/>
            <a:ext cx="5442706" cy="1285414"/>
          </a:xfrm>
        </p:spPr>
        <p:txBody>
          <a:bodyPr>
            <a:normAutofit/>
          </a:bodyPr>
          <a:lstStyle/>
          <a:p>
            <a:r>
              <a:rPr lang="en-GB" sz="1500" b="1" dirty="0"/>
              <a:t>Overview</a:t>
            </a:r>
            <a:br>
              <a:rPr lang="en-GB" sz="1500" dirty="0"/>
            </a:br>
            <a:br>
              <a:rPr lang="en-GB" sz="1500" dirty="0"/>
            </a:br>
            <a:r>
              <a:rPr lang="en-GB" sz="1500" dirty="0"/>
              <a:t>the information from the case study</a:t>
            </a:r>
            <a:endParaRPr lang="en-US" sz="1500" b="1" dirty="0"/>
          </a:p>
        </p:txBody>
      </p:sp>
      <p:sp>
        <p:nvSpPr>
          <p:cNvPr id="30" name="Rectangle 29">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7168D91F-FA03-CC45-88E2-4EDBA7CE3109}"/>
              </a:ext>
            </a:extLst>
          </p:cNvPr>
          <p:cNvSpPr>
            <a:spLocks noGrp="1"/>
          </p:cNvSpPr>
          <p:nvPr>
            <p:ph idx="1"/>
          </p:nvPr>
        </p:nvSpPr>
        <p:spPr>
          <a:xfrm>
            <a:off x="1451581" y="2015732"/>
            <a:ext cx="5116628" cy="3450613"/>
          </a:xfrm>
        </p:spPr>
        <p:txBody>
          <a:bodyPr>
            <a:normAutofit/>
          </a:bodyPr>
          <a:lstStyle/>
          <a:p>
            <a:endParaRPr lang="en-GB" dirty="0"/>
          </a:p>
          <a:p>
            <a:r>
              <a:rPr lang="en-GB" dirty="0"/>
              <a:t>Setting up new business process</a:t>
            </a:r>
          </a:p>
          <a:p>
            <a:r>
              <a:rPr lang="en-GB" dirty="0"/>
              <a:t>Refit the new warehouse in Sparkhill</a:t>
            </a:r>
          </a:p>
          <a:p>
            <a:r>
              <a:rPr lang="en-GB" dirty="0"/>
              <a:t>Transfer contents from the shop in Shirley </a:t>
            </a:r>
            <a:endParaRPr lang="en-US" dirty="0"/>
          </a:p>
        </p:txBody>
      </p:sp>
      <p:pic>
        <p:nvPicPr>
          <p:cNvPr id="4" name="Picture 4">
            <a:extLst>
              <a:ext uri="{FF2B5EF4-FFF2-40B4-BE49-F238E27FC236}">
                <a16:creationId xmlns:a16="http://schemas.microsoft.com/office/drawing/2014/main" id="{7DDAAEDA-4975-3946-BAB3-CEC7CC59DB06}"/>
              </a:ext>
            </a:extLst>
          </p:cNvPr>
          <p:cNvPicPr>
            <a:picLocks noChangeAspect="1"/>
          </p:cNvPicPr>
          <p:nvPr/>
        </p:nvPicPr>
        <p:blipFill rotWithShape="1">
          <a:blip r:embed="rId3"/>
          <a:stretch/>
        </p:blipFill>
        <p:spPr>
          <a:xfrm>
            <a:off x="7230881" y="805583"/>
            <a:ext cx="3507223" cy="4660762"/>
          </a:xfrm>
          <a:prstGeom prst="rect">
            <a:avLst/>
          </a:prstGeom>
        </p:spPr>
      </p:pic>
      <p:pic>
        <p:nvPicPr>
          <p:cNvPr id="32" name="Picture 31">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4" name="Straight Connector 33">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0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A9460-7076-CD43-A08D-43FA5D2BA69C}"/>
              </a:ext>
            </a:extLst>
          </p:cNvPr>
          <p:cNvSpPr>
            <a:spLocks noGrp="1"/>
          </p:cNvSpPr>
          <p:nvPr>
            <p:ph type="title"/>
          </p:nvPr>
        </p:nvSpPr>
        <p:spPr/>
        <p:txBody>
          <a:bodyPr/>
          <a:lstStyle/>
          <a:p>
            <a:r>
              <a:rPr lang="en-GB" dirty="0"/>
              <a:t>The project life cycle</a:t>
            </a:r>
            <a:endParaRPr lang="en-US" dirty="0"/>
          </a:p>
        </p:txBody>
      </p:sp>
      <p:sp>
        <p:nvSpPr>
          <p:cNvPr id="3" name="Content Placeholder 2">
            <a:extLst>
              <a:ext uri="{FF2B5EF4-FFF2-40B4-BE49-F238E27FC236}">
                <a16:creationId xmlns:a16="http://schemas.microsoft.com/office/drawing/2014/main" id="{A6933F18-66E5-CE46-B186-0E6BE048D132}"/>
              </a:ext>
            </a:extLst>
          </p:cNvPr>
          <p:cNvSpPr>
            <a:spLocks noGrp="1"/>
          </p:cNvSpPr>
          <p:nvPr>
            <p:ph idx="1"/>
          </p:nvPr>
        </p:nvSpPr>
        <p:spPr>
          <a:xfrm>
            <a:off x="393095" y="1970375"/>
            <a:ext cx="11445119" cy="3450613"/>
          </a:xfrm>
        </p:spPr>
        <p:txBody>
          <a:bodyPr/>
          <a:lstStyle/>
          <a:p>
            <a:endParaRPr lang="en-US" dirty="0"/>
          </a:p>
        </p:txBody>
      </p:sp>
      <p:sp>
        <p:nvSpPr>
          <p:cNvPr id="8" name="Arrow: Notched Right 7">
            <a:extLst>
              <a:ext uri="{FF2B5EF4-FFF2-40B4-BE49-F238E27FC236}">
                <a16:creationId xmlns:a16="http://schemas.microsoft.com/office/drawing/2014/main" id="{85237A7F-476C-6546-9AA8-3F9C41D8F682}"/>
              </a:ext>
            </a:extLst>
          </p:cNvPr>
          <p:cNvSpPr/>
          <p:nvPr/>
        </p:nvSpPr>
        <p:spPr>
          <a:xfrm>
            <a:off x="684288" y="3053702"/>
            <a:ext cx="2313567" cy="1283958"/>
          </a:xfrm>
          <a:prstGeom prst="notchedRightArrow">
            <a:avLst>
              <a:gd name="adj1" fmla="val 50000"/>
              <a:gd name="adj2" fmla="val 34029"/>
            </a:avLst>
          </a:prstGeom>
          <a:solidFill>
            <a:schemeClr val="accent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DISCOVERY</a:t>
            </a:r>
            <a:endParaRPr lang="en-US" b="1" dirty="0"/>
          </a:p>
        </p:txBody>
      </p:sp>
      <p:sp>
        <p:nvSpPr>
          <p:cNvPr id="10" name="Arrow: Notched Right 9">
            <a:extLst>
              <a:ext uri="{FF2B5EF4-FFF2-40B4-BE49-F238E27FC236}">
                <a16:creationId xmlns:a16="http://schemas.microsoft.com/office/drawing/2014/main" id="{BBE52737-6DE3-5F4B-ADEB-18E81C513415}"/>
              </a:ext>
            </a:extLst>
          </p:cNvPr>
          <p:cNvSpPr/>
          <p:nvPr/>
        </p:nvSpPr>
        <p:spPr>
          <a:xfrm>
            <a:off x="2932443" y="3033041"/>
            <a:ext cx="2313567" cy="1325280"/>
          </a:xfrm>
          <a:prstGeom prst="notchedRight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INITIATION</a:t>
            </a:r>
            <a:endParaRPr lang="en-US" b="1" dirty="0"/>
          </a:p>
        </p:txBody>
      </p:sp>
      <p:sp>
        <p:nvSpPr>
          <p:cNvPr id="12" name="Arrow: Notched Right 11">
            <a:extLst>
              <a:ext uri="{FF2B5EF4-FFF2-40B4-BE49-F238E27FC236}">
                <a16:creationId xmlns:a16="http://schemas.microsoft.com/office/drawing/2014/main" id="{434BB7CC-E6CC-834C-BB81-B58FDC205BDB}"/>
              </a:ext>
            </a:extLst>
          </p:cNvPr>
          <p:cNvSpPr/>
          <p:nvPr/>
        </p:nvSpPr>
        <p:spPr>
          <a:xfrm>
            <a:off x="5106812" y="3033041"/>
            <a:ext cx="2075796" cy="1325280"/>
          </a:xfrm>
          <a:prstGeom prst="notchedRightArrow">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DELIVERY</a:t>
            </a:r>
            <a:endParaRPr lang="en-US" b="1" dirty="0"/>
          </a:p>
        </p:txBody>
      </p:sp>
      <p:sp>
        <p:nvSpPr>
          <p:cNvPr id="14" name="Arrow: Notched Right 13">
            <a:extLst>
              <a:ext uri="{FF2B5EF4-FFF2-40B4-BE49-F238E27FC236}">
                <a16:creationId xmlns:a16="http://schemas.microsoft.com/office/drawing/2014/main" id="{99BE0026-6BD4-1047-A994-FDBA49D81EE8}"/>
              </a:ext>
            </a:extLst>
          </p:cNvPr>
          <p:cNvSpPr/>
          <p:nvPr/>
        </p:nvSpPr>
        <p:spPr>
          <a:xfrm>
            <a:off x="7062962" y="3033041"/>
            <a:ext cx="2185762" cy="1325280"/>
          </a:xfrm>
          <a:prstGeom prst="notchedRightArrow">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CLOSURE</a:t>
            </a:r>
            <a:endParaRPr lang="en-US" b="1" dirty="0"/>
          </a:p>
        </p:txBody>
      </p:sp>
      <p:sp>
        <p:nvSpPr>
          <p:cNvPr id="16" name="Arrow: Notched Right 15">
            <a:extLst>
              <a:ext uri="{FF2B5EF4-FFF2-40B4-BE49-F238E27FC236}">
                <a16:creationId xmlns:a16="http://schemas.microsoft.com/office/drawing/2014/main" id="{B9364B56-8A4F-1B42-B4C2-06F676BBD037}"/>
              </a:ext>
            </a:extLst>
          </p:cNvPr>
          <p:cNvSpPr/>
          <p:nvPr/>
        </p:nvSpPr>
        <p:spPr>
          <a:xfrm>
            <a:off x="9162143" y="3033041"/>
            <a:ext cx="2497119" cy="1325280"/>
          </a:xfrm>
          <a:prstGeom prst="notchedRightArrow">
            <a:avLst>
              <a:gd name="adj1" fmla="val 45437"/>
              <a:gd name="adj2" fmla="val 50000"/>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REALISATION</a:t>
            </a:r>
            <a:r>
              <a:rPr lang="en-GB" dirty="0"/>
              <a:t> </a:t>
            </a:r>
            <a:endParaRPr lang="en-US" dirty="0"/>
          </a:p>
        </p:txBody>
      </p:sp>
    </p:spTree>
    <p:extLst>
      <p:ext uri="{BB962C8B-B14F-4D97-AF65-F5344CB8AC3E}">
        <p14:creationId xmlns:p14="http://schemas.microsoft.com/office/powerpoint/2010/main" val="4085000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0CF9F-312A-E841-A64E-6A43DAF39CCC}"/>
              </a:ext>
            </a:extLst>
          </p:cNvPr>
          <p:cNvSpPr>
            <a:spLocks noGrp="1"/>
          </p:cNvSpPr>
          <p:nvPr>
            <p:ph type="title"/>
          </p:nvPr>
        </p:nvSpPr>
        <p:spPr>
          <a:xfrm>
            <a:off x="1451579" y="804519"/>
            <a:ext cx="9603275" cy="609315"/>
          </a:xfrm>
        </p:spPr>
        <p:txBody>
          <a:bodyPr/>
          <a:lstStyle/>
          <a:p>
            <a:r>
              <a:rPr lang="en-GB" dirty="0"/>
              <a:t>Stakeholders </a:t>
            </a:r>
            <a:endParaRPr lang="en-US" dirty="0"/>
          </a:p>
        </p:txBody>
      </p:sp>
      <p:graphicFrame>
        <p:nvGraphicFramePr>
          <p:cNvPr id="4" name="Table 4">
            <a:extLst>
              <a:ext uri="{FF2B5EF4-FFF2-40B4-BE49-F238E27FC236}">
                <a16:creationId xmlns:a16="http://schemas.microsoft.com/office/drawing/2014/main" id="{729429B6-D9DD-6D41-814E-5571DA72077A}"/>
              </a:ext>
            </a:extLst>
          </p:cNvPr>
          <p:cNvGraphicFramePr>
            <a:graphicFrameLocks noGrp="1"/>
          </p:cNvGraphicFramePr>
          <p:nvPr>
            <p:ph idx="1"/>
            <p:extLst>
              <p:ext uri="{D42A27DB-BD31-4B8C-83A1-F6EECF244321}">
                <p14:modId xmlns:p14="http://schemas.microsoft.com/office/powerpoint/2010/main" val="2396696290"/>
              </p:ext>
            </p:extLst>
          </p:nvPr>
        </p:nvGraphicFramePr>
        <p:xfrm>
          <a:off x="1375380" y="1759101"/>
          <a:ext cx="9604374" cy="741680"/>
        </p:xfrm>
        <a:graphic>
          <a:graphicData uri="http://schemas.openxmlformats.org/drawingml/2006/table">
            <a:tbl>
              <a:tblPr firstRow="1" bandRow="1">
                <a:tableStyleId>{5C22544A-7EE6-4342-B048-85BDC9FD1C3A}</a:tableStyleId>
              </a:tblPr>
              <a:tblGrid>
                <a:gridCol w="3201458">
                  <a:extLst>
                    <a:ext uri="{9D8B030D-6E8A-4147-A177-3AD203B41FA5}">
                      <a16:colId xmlns:a16="http://schemas.microsoft.com/office/drawing/2014/main" val="147938912"/>
                    </a:ext>
                  </a:extLst>
                </a:gridCol>
                <a:gridCol w="3201458">
                  <a:extLst>
                    <a:ext uri="{9D8B030D-6E8A-4147-A177-3AD203B41FA5}">
                      <a16:colId xmlns:a16="http://schemas.microsoft.com/office/drawing/2014/main" val="4134973749"/>
                    </a:ext>
                  </a:extLst>
                </a:gridCol>
                <a:gridCol w="3201458">
                  <a:extLst>
                    <a:ext uri="{9D8B030D-6E8A-4147-A177-3AD203B41FA5}">
                      <a16:colId xmlns:a16="http://schemas.microsoft.com/office/drawing/2014/main" val="1768237349"/>
                    </a:ext>
                  </a:extLst>
                </a:gridCol>
              </a:tblGrid>
              <a:tr h="370840">
                <a:tc>
                  <a:txBody>
                    <a:bodyPr/>
                    <a:lstStyle/>
                    <a:p>
                      <a:endParaRPr lang="en-US" dirty="0"/>
                    </a:p>
                  </a:txBody>
                  <a:tcPr/>
                </a:tc>
                <a:tc>
                  <a:txBody>
                    <a:bodyPr/>
                    <a:lstStyle/>
                    <a:p>
                      <a:r>
                        <a:rPr lang="en-GB" dirty="0"/>
                        <a:t>Sponsor</a:t>
                      </a:r>
                      <a:endParaRPr lang="en-US" dirty="0"/>
                    </a:p>
                  </a:txBody>
                  <a:tcPr/>
                </a:tc>
                <a:tc>
                  <a:txBody>
                    <a:bodyPr/>
                    <a:lstStyle/>
                    <a:p>
                      <a:endParaRPr lang="en-US" dirty="0"/>
                    </a:p>
                  </a:txBody>
                  <a:tcPr/>
                </a:tc>
                <a:extLst>
                  <a:ext uri="{0D108BD9-81ED-4DB2-BD59-A6C34878D82A}">
                    <a16:rowId xmlns:a16="http://schemas.microsoft.com/office/drawing/2014/main" val="886514890"/>
                  </a:ext>
                </a:extLst>
              </a:tr>
              <a:tr h="370840">
                <a:tc>
                  <a:txBody>
                    <a:bodyPr/>
                    <a:lstStyle/>
                    <a:p>
                      <a:endParaRPr lang="en-US"/>
                    </a:p>
                  </a:txBody>
                  <a:tcPr/>
                </a:tc>
                <a:tc>
                  <a:txBody>
                    <a:bodyPr/>
                    <a:lstStyle/>
                    <a:p>
                      <a:r>
                        <a:rPr lang="en-GB" dirty="0"/>
                        <a:t>Decision </a:t>
                      </a:r>
                      <a:endParaRPr lang="en-US" dirty="0"/>
                    </a:p>
                  </a:txBody>
                  <a:tcPr/>
                </a:tc>
                <a:tc>
                  <a:txBody>
                    <a:bodyPr/>
                    <a:lstStyle/>
                    <a:p>
                      <a:endParaRPr lang="en-US" dirty="0"/>
                    </a:p>
                  </a:txBody>
                  <a:tcPr/>
                </a:tc>
                <a:extLst>
                  <a:ext uri="{0D108BD9-81ED-4DB2-BD59-A6C34878D82A}">
                    <a16:rowId xmlns:a16="http://schemas.microsoft.com/office/drawing/2014/main" val="3513421877"/>
                  </a:ext>
                </a:extLst>
              </a:tr>
            </a:tbl>
          </a:graphicData>
        </a:graphic>
      </p:graphicFrame>
      <p:sp>
        <p:nvSpPr>
          <p:cNvPr id="6" name="Arrow: Down 5">
            <a:extLst>
              <a:ext uri="{FF2B5EF4-FFF2-40B4-BE49-F238E27FC236}">
                <a16:creationId xmlns:a16="http://schemas.microsoft.com/office/drawing/2014/main" id="{A063FE91-5330-9546-9A45-FCF1CBA7C1A1}"/>
              </a:ext>
            </a:extLst>
          </p:cNvPr>
          <p:cNvSpPr/>
          <p:nvPr/>
        </p:nvSpPr>
        <p:spPr>
          <a:xfrm>
            <a:off x="5256892" y="2525714"/>
            <a:ext cx="1678215" cy="4665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rrow: Down 7">
            <a:extLst>
              <a:ext uri="{FF2B5EF4-FFF2-40B4-BE49-F238E27FC236}">
                <a16:creationId xmlns:a16="http://schemas.microsoft.com/office/drawing/2014/main" id="{2321453D-EA8E-0B48-BA7B-74F3231BD28B}"/>
              </a:ext>
            </a:extLst>
          </p:cNvPr>
          <p:cNvSpPr/>
          <p:nvPr/>
        </p:nvSpPr>
        <p:spPr>
          <a:xfrm>
            <a:off x="5199440" y="3789144"/>
            <a:ext cx="1678215" cy="4665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0" name="Table 4">
            <a:extLst>
              <a:ext uri="{FF2B5EF4-FFF2-40B4-BE49-F238E27FC236}">
                <a16:creationId xmlns:a16="http://schemas.microsoft.com/office/drawing/2014/main" id="{D14F3519-597E-5145-AC1A-8A00B808D7EF}"/>
              </a:ext>
            </a:extLst>
          </p:cNvPr>
          <p:cNvGraphicFramePr>
            <a:graphicFrameLocks/>
          </p:cNvGraphicFramePr>
          <p:nvPr>
            <p:extLst>
              <p:ext uri="{D42A27DB-BD31-4B8C-83A1-F6EECF244321}">
                <p14:modId xmlns:p14="http://schemas.microsoft.com/office/powerpoint/2010/main" val="418070404"/>
              </p:ext>
            </p:extLst>
          </p:nvPr>
        </p:nvGraphicFramePr>
        <p:xfrm>
          <a:off x="1466094" y="3027817"/>
          <a:ext cx="9735912" cy="731520"/>
        </p:xfrm>
        <a:graphic>
          <a:graphicData uri="http://schemas.openxmlformats.org/drawingml/2006/table">
            <a:tbl>
              <a:tblPr firstRow="1" bandRow="1">
                <a:tableStyleId>{5C22544A-7EE6-4342-B048-85BDC9FD1C3A}</a:tableStyleId>
              </a:tblPr>
              <a:tblGrid>
                <a:gridCol w="3245304">
                  <a:extLst>
                    <a:ext uri="{9D8B030D-6E8A-4147-A177-3AD203B41FA5}">
                      <a16:colId xmlns:a16="http://schemas.microsoft.com/office/drawing/2014/main" val="147938912"/>
                    </a:ext>
                  </a:extLst>
                </a:gridCol>
                <a:gridCol w="3245304">
                  <a:extLst>
                    <a:ext uri="{9D8B030D-6E8A-4147-A177-3AD203B41FA5}">
                      <a16:colId xmlns:a16="http://schemas.microsoft.com/office/drawing/2014/main" val="4134973749"/>
                    </a:ext>
                  </a:extLst>
                </a:gridCol>
                <a:gridCol w="3245304">
                  <a:extLst>
                    <a:ext uri="{9D8B030D-6E8A-4147-A177-3AD203B41FA5}">
                      <a16:colId xmlns:a16="http://schemas.microsoft.com/office/drawing/2014/main" val="1768237349"/>
                    </a:ext>
                  </a:extLst>
                </a:gridCol>
              </a:tblGrid>
              <a:tr h="0">
                <a:tc>
                  <a:txBody>
                    <a:bodyPr/>
                    <a:lstStyle/>
                    <a:p>
                      <a:endParaRPr lang="en-US" dirty="0"/>
                    </a:p>
                  </a:txBody>
                  <a:tcPr/>
                </a:tc>
                <a:tc>
                  <a:txBody>
                    <a:bodyPr/>
                    <a:lstStyle/>
                    <a:p>
                      <a:r>
                        <a:rPr lang="en-GB" dirty="0"/>
                        <a:t>Steering group</a:t>
                      </a:r>
                      <a:endParaRPr lang="en-US" dirty="0"/>
                    </a:p>
                  </a:txBody>
                  <a:tcPr/>
                </a:tc>
                <a:tc>
                  <a:txBody>
                    <a:bodyPr/>
                    <a:lstStyle/>
                    <a:p>
                      <a:endParaRPr lang="en-US" dirty="0"/>
                    </a:p>
                  </a:txBody>
                  <a:tcPr/>
                </a:tc>
                <a:extLst>
                  <a:ext uri="{0D108BD9-81ED-4DB2-BD59-A6C34878D82A}">
                    <a16:rowId xmlns:a16="http://schemas.microsoft.com/office/drawing/2014/main" val="886514890"/>
                  </a:ext>
                </a:extLst>
              </a:tr>
              <a:tr h="0">
                <a:tc>
                  <a:txBody>
                    <a:bodyPr/>
                    <a:lstStyle/>
                    <a:p>
                      <a:r>
                        <a:rPr lang="en-GB" dirty="0"/>
                        <a:t>Commercial </a:t>
                      </a:r>
                      <a:endParaRPr lang="en-US" dirty="0"/>
                    </a:p>
                  </a:txBody>
                  <a:tcPr/>
                </a:tc>
                <a:tc>
                  <a:txBody>
                    <a:bodyPr/>
                    <a:lstStyle/>
                    <a:p>
                      <a:r>
                        <a:rPr lang="en-GB" dirty="0"/>
                        <a:t>Specialist </a:t>
                      </a:r>
                      <a:endParaRPr lang="en-US" dirty="0"/>
                    </a:p>
                  </a:txBody>
                  <a:tcPr/>
                </a:tc>
                <a:tc>
                  <a:txBody>
                    <a:bodyPr/>
                    <a:lstStyle/>
                    <a:p>
                      <a:r>
                        <a:rPr lang="en-GB" dirty="0"/>
                        <a:t>Manager</a:t>
                      </a:r>
                      <a:endParaRPr lang="en-US" dirty="0"/>
                    </a:p>
                  </a:txBody>
                  <a:tcPr/>
                </a:tc>
                <a:extLst>
                  <a:ext uri="{0D108BD9-81ED-4DB2-BD59-A6C34878D82A}">
                    <a16:rowId xmlns:a16="http://schemas.microsoft.com/office/drawing/2014/main" val="3513421877"/>
                  </a:ext>
                </a:extLst>
              </a:tr>
            </a:tbl>
          </a:graphicData>
        </a:graphic>
      </p:graphicFrame>
      <p:graphicFrame>
        <p:nvGraphicFramePr>
          <p:cNvPr id="22" name="Table 4">
            <a:extLst>
              <a:ext uri="{FF2B5EF4-FFF2-40B4-BE49-F238E27FC236}">
                <a16:creationId xmlns:a16="http://schemas.microsoft.com/office/drawing/2014/main" id="{0D8B2A90-B9F7-AD49-A3C1-33FAF070AFE0}"/>
              </a:ext>
            </a:extLst>
          </p:cNvPr>
          <p:cNvGraphicFramePr>
            <a:graphicFrameLocks/>
          </p:cNvGraphicFramePr>
          <p:nvPr>
            <p:extLst>
              <p:ext uri="{D42A27DB-BD31-4B8C-83A1-F6EECF244321}">
                <p14:modId xmlns:p14="http://schemas.microsoft.com/office/powerpoint/2010/main" val="275658447"/>
              </p:ext>
            </p:extLst>
          </p:nvPr>
        </p:nvGraphicFramePr>
        <p:xfrm>
          <a:off x="1430563" y="4331391"/>
          <a:ext cx="9735912" cy="741680"/>
        </p:xfrm>
        <a:graphic>
          <a:graphicData uri="http://schemas.openxmlformats.org/drawingml/2006/table">
            <a:tbl>
              <a:tblPr firstRow="1" bandRow="1">
                <a:tableStyleId>{5C22544A-7EE6-4342-B048-85BDC9FD1C3A}</a:tableStyleId>
              </a:tblPr>
              <a:tblGrid>
                <a:gridCol w="3245304">
                  <a:extLst>
                    <a:ext uri="{9D8B030D-6E8A-4147-A177-3AD203B41FA5}">
                      <a16:colId xmlns:a16="http://schemas.microsoft.com/office/drawing/2014/main" val="147938912"/>
                    </a:ext>
                  </a:extLst>
                </a:gridCol>
                <a:gridCol w="3245304">
                  <a:extLst>
                    <a:ext uri="{9D8B030D-6E8A-4147-A177-3AD203B41FA5}">
                      <a16:colId xmlns:a16="http://schemas.microsoft.com/office/drawing/2014/main" val="4134973749"/>
                    </a:ext>
                  </a:extLst>
                </a:gridCol>
                <a:gridCol w="3245304">
                  <a:extLst>
                    <a:ext uri="{9D8B030D-6E8A-4147-A177-3AD203B41FA5}">
                      <a16:colId xmlns:a16="http://schemas.microsoft.com/office/drawing/2014/main" val="1768237349"/>
                    </a:ext>
                  </a:extLst>
                </a:gridCol>
              </a:tblGrid>
              <a:tr h="370840">
                <a:tc>
                  <a:txBody>
                    <a:bodyPr/>
                    <a:lstStyle/>
                    <a:p>
                      <a:endParaRPr lang="en-US" dirty="0"/>
                    </a:p>
                  </a:txBody>
                  <a:tcPr/>
                </a:tc>
                <a:tc>
                  <a:txBody>
                    <a:bodyPr/>
                    <a:lstStyle/>
                    <a:p>
                      <a:r>
                        <a:rPr lang="en-GB" dirty="0"/>
                        <a:t>Project manager</a:t>
                      </a:r>
                      <a:endParaRPr lang="en-US" dirty="0"/>
                    </a:p>
                  </a:txBody>
                  <a:tcPr/>
                </a:tc>
                <a:tc>
                  <a:txBody>
                    <a:bodyPr/>
                    <a:lstStyle/>
                    <a:p>
                      <a:endParaRPr lang="en-US" dirty="0"/>
                    </a:p>
                  </a:txBody>
                  <a:tcPr/>
                </a:tc>
                <a:extLst>
                  <a:ext uri="{0D108BD9-81ED-4DB2-BD59-A6C34878D82A}">
                    <a16:rowId xmlns:a16="http://schemas.microsoft.com/office/drawing/2014/main" val="886514890"/>
                  </a:ext>
                </a:extLst>
              </a:tr>
              <a:tr h="370840">
                <a:tc>
                  <a:txBody>
                    <a:bodyPr/>
                    <a:lstStyle/>
                    <a:p>
                      <a:r>
                        <a:rPr lang="en-GB" dirty="0"/>
                        <a:t>Plan 1</a:t>
                      </a:r>
                      <a:endParaRPr lang="en-US" dirty="0"/>
                    </a:p>
                  </a:txBody>
                  <a:tcPr/>
                </a:tc>
                <a:tc>
                  <a:txBody>
                    <a:bodyPr/>
                    <a:lstStyle/>
                    <a:p>
                      <a:r>
                        <a:rPr lang="en-GB" dirty="0"/>
                        <a:t>Plan 2</a:t>
                      </a:r>
                      <a:endParaRPr lang="en-US" dirty="0"/>
                    </a:p>
                  </a:txBody>
                  <a:tcPr/>
                </a:tc>
                <a:tc>
                  <a:txBody>
                    <a:bodyPr/>
                    <a:lstStyle/>
                    <a:p>
                      <a:r>
                        <a:rPr lang="en-GB" dirty="0"/>
                        <a:t>Plan 3</a:t>
                      </a:r>
                      <a:endParaRPr lang="en-US" dirty="0"/>
                    </a:p>
                  </a:txBody>
                  <a:tcPr/>
                </a:tc>
                <a:extLst>
                  <a:ext uri="{0D108BD9-81ED-4DB2-BD59-A6C34878D82A}">
                    <a16:rowId xmlns:a16="http://schemas.microsoft.com/office/drawing/2014/main" val="3513421877"/>
                  </a:ext>
                </a:extLst>
              </a:tr>
            </a:tbl>
          </a:graphicData>
        </a:graphic>
      </p:graphicFrame>
    </p:spTree>
    <p:extLst>
      <p:ext uri="{BB962C8B-B14F-4D97-AF65-F5344CB8AC3E}">
        <p14:creationId xmlns:p14="http://schemas.microsoft.com/office/powerpoint/2010/main" val="3117449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0B55E-EFC1-3B41-BB50-71A42B262635}"/>
              </a:ext>
            </a:extLst>
          </p:cNvPr>
          <p:cNvSpPr>
            <a:spLocks noGrp="1"/>
          </p:cNvSpPr>
          <p:nvPr>
            <p:ph type="title"/>
          </p:nvPr>
        </p:nvSpPr>
        <p:spPr/>
        <p:txBody>
          <a:bodyPr/>
          <a:lstStyle/>
          <a:p>
            <a:r>
              <a:rPr lang="en-GB" dirty="0"/>
              <a:t>User story</a:t>
            </a:r>
            <a:endParaRPr lang="en-US" dirty="0"/>
          </a:p>
        </p:txBody>
      </p:sp>
      <p:sp>
        <p:nvSpPr>
          <p:cNvPr id="3" name="Content Placeholder 2">
            <a:extLst>
              <a:ext uri="{FF2B5EF4-FFF2-40B4-BE49-F238E27FC236}">
                <a16:creationId xmlns:a16="http://schemas.microsoft.com/office/drawing/2014/main" id="{C4ACE8C9-C524-A94E-A3F5-9B56A41A539A}"/>
              </a:ext>
            </a:extLst>
          </p:cNvPr>
          <p:cNvSpPr>
            <a:spLocks noGrp="1"/>
          </p:cNvSpPr>
          <p:nvPr>
            <p:ph idx="1"/>
          </p:nvPr>
        </p:nvSpPr>
        <p:spPr/>
        <p:txBody>
          <a:bodyPr/>
          <a:lstStyle/>
          <a:p>
            <a:r>
              <a:rPr lang="en-GB" dirty="0"/>
              <a:t>What it is</a:t>
            </a:r>
            <a:endParaRPr lang="en-US" dirty="0"/>
          </a:p>
        </p:txBody>
      </p:sp>
      <p:pic>
        <p:nvPicPr>
          <p:cNvPr id="4" name="Picture 4">
            <a:extLst>
              <a:ext uri="{FF2B5EF4-FFF2-40B4-BE49-F238E27FC236}">
                <a16:creationId xmlns:a16="http://schemas.microsoft.com/office/drawing/2014/main" id="{4811254D-DA2B-7B48-A730-4EDDC66475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4635500" y="1478279"/>
            <a:ext cx="2921000" cy="3901440"/>
          </a:xfrm>
          <a:prstGeom prst="rect">
            <a:avLst/>
          </a:prstGeom>
        </p:spPr>
      </p:pic>
    </p:spTree>
    <p:extLst>
      <p:ext uri="{BB962C8B-B14F-4D97-AF65-F5344CB8AC3E}">
        <p14:creationId xmlns:p14="http://schemas.microsoft.com/office/powerpoint/2010/main" val="4236514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DB0C81EF-C783-2C45-8BC7-586E08913618}"/>
              </a:ext>
            </a:extLst>
          </p:cNvPr>
          <p:cNvSpPr>
            <a:spLocks noGrp="1"/>
          </p:cNvSpPr>
          <p:nvPr>
            <p:ph type="title"/>
          </p:nvPr>
        </p:nvSpPr>
        <p:spPr>
          <a:xfrm>
            <a:off x="1451580" y="804520"/>
            <a:ext cx="4176511" cy="1049235"/>
          </a:xfrm>
        </p:spPr>
        <p:txBody>
          <a:bodyPr>
            <a:normAutofit/>
          </a:bodyPr>
          <a:lstStyle/>
          <a:p>
            <a:r>
              <a:rPr lang="en-GB" dirty="0"/>
              <a:t>User story</a:t>
            </a:r>
            <a:endParaRPr lang="en-US" dirty="0"/>
          </a:p>
        </p:txBody>
      </p:sp>
      <p:sp>
        <p:nvSpPr>
          <p:cNvPr id="13" name="Rectangle 12">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59C42AAE-0BF0-514A-B5C8-9E0631122E71}"/>
              </a:ext>
            </a:extLst>
          </p:cNvPr>
          <p:cNvSpPr>
            <a:spLocks noGrp="1"/>
          </p:cNvSpPr>
          <p:nvPr>
            <p:ph idx="1"/>
          </p:nvPr>
        </p:nvSpPr>
        <p:spPr>
          <a:xfrm>
            <a:off x="1451581" y="2015732"/>
            <a:ext cx="4172212" cy="3450613"/>
          </a:xfrm>
        </p:spPr>
        <p:txBody>
          <a:bodyPr>
            <a:normAutofit/>
          </a:bodyPr>
          <a:lstStyle/>
          <a:p>
            <a:r>
              <a:rPr lang="en-GB" dirty="0"/>
              <a:t>Our one</a:t>
            </a:r>
            <a:endParaRPr lang="en-US" dirty="0"/>
          </a:p>
        </p:txBody>
      </p:sp>
      <p:pic>
        <p:nvPicPr>
          <p:cNvPr id="4" name="Picture 4">
            <a:extLst>
              <a:ext uri="{FF2B5EF4-FFF2-40B4-BE49-F238E27FC236}">
                <a16:creationId xmlns:a16="http://schemas.microsoft.com/office/drawing/2014/main" id="{2D76DF73-C3B0-FC46-B042-B7F71E4E3D6A}"/>
              </a:ext>
            </a:extLst>
          </p:cNvPr>
          <p:cNvPicPr>
            <a:picLocks noChangeAspect="1"/>
          </p:cNvPicPr>
          <p:nvPr/>
        </p:nvPicPr>
        <p:blipFill>
          <a:blip r:embed="rId3"/>
          <a:srcRect/>
          <a:stretch/>
        </p:blipFill>
        <p:spPr>
          <a:xfrm>
            <a:off x="6094411" y="1275798"/>
            <a:ext cx="5587388" cy="4190541"/>
          </a:xfrm>
          <a:prstGeom prst="rect">
            <a:avLst/>
          </a:prstGeom>
        </p:spPr>
      </p:pic>
      <p:pic>
        <p:nvPicPr>
          <p:cNvPr id="15" name="Picture 14">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7" name="Straight Connector 16">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7342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5B88C-A021-7B43-854F-9BF70ADE1B51}"/>
              </a:ext>
            </a:extLst>
          </p:cNvPr>
          <p:cNvSpPr>
            <a:spLocks noGrp="1"/>
          </p:cNvSpPr>
          <p:nvPr>
            <p:ph type="title"/>
          </p:nvPr>
        </p:nvSpPr>
        <p:spPr/>
        <p:txBody>
          <a:bodyPr/>
          <a:lstStyle/>
          <a:p>
            <a:r>
              <a:rPr lang="en-GB" dirty="0"/>
              <a:t>Estimating using product project technique</a:t>
            </a:r>
            <a:endParaRPr lang="en-US" dirty="0"/>
          </a:p>
        </p:txBody>
      </p:sp>
      <p:sp>
        <p:nvSpPr>
          <p:cNvPr id="3" name="Content Placeholder 2">
            <a:extLst>
              <a:ext uri="{FF2B5EF4-FFF2-40B4-BE49-F238E27FC236}">
                <a16:creationId xmlns:a16="http://schemas.microsoft.com/office/drawing/2014/main" id="{E262BE05-08A2-8943-BE73-4C9B55F76A19}"/>
              </a:ext>
            </a:extLst>
          </p:cNvPr>
          <p:cNvSpPr>
            <a:spLocks noGrp="1"/>
          </p:cNvSpPr>
          <p:nvPr>
            <p:ph idx="1"/>
          </p:nvPr>
        </p:nvSpPr>
        <p:spPr/>
        <p:txBody>
          <a:bodyPr/>
          <a:lstStyle/>
          <a:p>
            <a:r>
              <a:rPr lang="en-GB" dirty="0"/>
              <a:t>Delphi technique </a:t>
            </a:r>
            <a:endParaRPr lang="en-US" dirty="0"/>
          </a:p>
        </p:txBody>
      </p:sp>
      <p:graphicFrame>
        <p:nvGraphicFramePr>
          <p:cNvPr id="5" name="Table 4">
            <a:extLst>
              <a:ext uri="{FF2B5EF4-FFF2-40B4-BE49-F238E27FC236}">
                <a16:creationId xmlns:a16="http://schemas.microsoft.com/office/drawing/2014/main" id="{71497E5B-86D8-3143-B216-F5F84AF384F0}"/>
              </a:ext>
            </a:extLst>
          </p:cNvPr>
          <p:cNvGraphicFramePr/>
          <p:nvPr>
            <p:extLst>
              <p:ext uri="{D42A27DB-BD31-4B8C-83A1-F6EECF244321}">
                <p14:modId xmlns:p14="http://schemas.microsoft.com/office/powerpoint/2010/main" val="1140970625"/>
              </p:ext>
            </p:extLst>
          </p:nvPr>
        </p:nvGraphicFramePr>
        <p:xfrm>
          <a:off x="5125357" y="2015732"/>
          <a:ext cx="5929497" cy="4243551"/>
        </p:xfrm>
        <a:graphic>
          <a:graphicData uri="http://schemas.openxmlformats.org/drawingml/2006/table">
            <a:tbl>
              <a:tblPr firstRow="1" firstCol="1" bandRow="1">
                <a:tableStyleId>{5C22544A-7EE6-4342-B048-85BDC9FD1C3A}</a:tableStyleId>
              </a:tblPr>
              <a:tblGrid>
                <a:gridCol w="1976280">
                  <a:extLst>
                    <a:ext uri="{9D8B030D-6E8A-4147-A177-3AD203B41FA5}">
                      <a16:colId xmlns:a16="http://schemas.microsoft.com/office/drawing/2014/main" val="2309184124"/>
                    </a:ext>
                  </a:extLst>
                </a:gridCol>
                <a:gridCol w="1976280">
                  <a:extLst>
                    <a:ext uri="{9D8B030D-6E8A-4147-A177-3AD203B41FA5}">
                      <a16:colId xmlns:a16="http://schemas.microsoft.com/office/drawing/2014/main" val="3763514187"/>
                    </a:ext>
                  </a:extLst>
                </a:gridCol>
                <a:gridCol w="1976937">
                  <a:extLst>
                    <a:ext uri="{9D8B030D-6E8A-4147-A177-3AD203B41FA5}">
                      <a16:colId xmlns:a16="http://schemas.microsoft.com/office/drawing/2014/main" val="3971211931"/>
                    </a:ext>
                  </a:extLst>
                </a:gridCol>
              </a:tblGrid>
              <a:tr h="223345">
                <a:tc>
                  <a:txBody>
                    <a:bodyPr/>
                    <a:lstStyle/>
                    <a:p>
                      <a:pPr>
                        <a:spcAft>
                          <a:spcPts val="0"/>
                        </a:spcAft>
                      </a:pPr>
                      <a:r>
                        <a:rPr lang="en-GB" sz="1100">
                          <a:effectLst/>
                        </a:rPr>
                        <a:t>Task</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Estimated cost</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Actual cost</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3630704364"/>
                  </a:ext>
                </a:extLst>
              </a:tr>
              <a:tr h="223345">
                <a:tc>
                  <a:txBody>
                    <a:bodyPr/>
                    <a:lstStyle/>
                    <a:p>
                      <a:pPr>
                        <a:spcAft>
                          <a:spcPts val="0"/>
                        </a:spcAft>
                      </a:pPr>
                      <a:r>
                        <a:rPr lang="en-GB" sz="1100">
                          <a:effectLst/>
                        </a:rPr>
                        <a:t>Fix roof</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£3,000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2571057840"/>
                  </a:ext>
                </a:extLst>
              </a:tr>
              <a:tr h="446688">
                <a:tc>
                  <a:txBody>
                    <a:bodyPr/>
                    <a:lstStyle/>
                    <a:p>
                      <a:pPr>
                        <a:spcAft>
                          <a:spcPts val="0"/>
                        </a:spcAft>
                      </a:pPr>
                      <a:r>
                        <a:rPr lang="en-GB" sz="1100">
                          <a:effectLst/>
                        </a:rPr>
                        <a:t>Connection of electricity water and gas</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£1,500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2571820300"/>
                  </a:ext>
                </a:extLst>
              </a:tr>
              <a:tr h="223345">
                <a:tc>
                  <a:txBody>
                    <a:bodyPr/>
                    <a:lstStyle/>
                    <a:p>
                      <a:pPr>
                        <a:spcAft>
                          <a:spcPts val="0"/>
                        </a:spcAft>
                      </a:pPr>
                      <a:r>
                        <a:rPr lang="en-GB" sz="1100">
                          <a:effectLst/>
                        </a:rPr>
                        <a:t>Health and safety check</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£300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1956846234"/>
                  </a:ext>
                </a:extLst>
              </a:tr>
              <a:tr h="223345">
                <a:tc>
                  <a:txBody>
                    <a:bodyPr/>
                    <a:lstStyle/>
                    <a:p>
                      <a:pPr>
                        <a:spcAft>
                          <a:spcPts val="0"/>
                        </a:spcAft>
                      </a:pPr>
                      <a:r>
                        <a:rPr lang="en-GB" sz="1100">
                          <a:effectLst/>
                        </a:rPr>
                        <a:t>Interior walls</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£4,000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1830717734"/>
                  </a:ext>
                </a:extLst>
              </a:tr>
              <a:tr h="223345">
                <a:tc>
                  <a:txBody>
                    <a:bodyPr/>
                    <a:lstStyle/>
                    <a:p>
                      <a:pPr>
                        <a:spcAft>
                          <a:spcPts val="0"/>
                        </a:spcAft>
                      </a:pPr>
                      <a:r>
                        <a:rPr lang="en-GB" sz="1100">
                          <a:effectLst/>
                        </a:rPr>
                        <a:t>Toilet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£3,000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3061297316"/>
                  </a:ext>
                </a:extLst>
              </a:tr>
              <a:tr h="223345">
                <a:tc>
                  <a:txBody>
                    <a:bodyPr/>
                    <a:lstStyle/>
                    <a:p>
                      <a:pPr>
                        <a:spcAft>
                          <a:spcPts val="0"/>
                        </a:spcAft>
                      </a:pPr>
                      <a:r>
                        <a:rPr lang="en-GB" sz="1100">
                          <a:effectLst/>
                        </a:rPr>
                        <a:t>Kitchen appliances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£800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307618065"/>
                  </a:ext>
                </a:extLst>
              </a:tr>
              <a:tr h="223345">
                <a:tc>
                  <a:txBody>
                    <a:bodyPr/>
                    <a:lstStyle/>
                    <a:p>
                      <a:pPr>
                        <a:spcAft>
                          <a:spcPts val="0"/>
                        </a:spcAft>
                      </a:pPr>
                      <a:r>
                        <a:rPr lang="en-GB" sz="1100">
                          <a:effectLst/>
                        </a:rPr>
                        <a:t>Paint external walls</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£1,200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548646353"/>
                  </a:ext>
                </a:extLst>
              </a:tr>
              <a:tr h="223345">
                <a:tc>
                  <a:txBody>
                    <a:bodyPr/>
                    <a:lstStyle/>
                    <a:p>
                      <a:pPr>
                        <a:spcAft>
                          <a:spcPts val="0"/>
                        </a:spcAft>
                      </a:pPr>
                      <a:r>
                        <a:rPr lang="en-GB" sz="1100">
                          <a:effectLst/>
                        </a:rPr>
                        <a:t>Paint internal walls</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£1,500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1146824232"/>
                  </a:ext>
                </a:extLst>
              </a:tr>
              <a:tr h="223345">
                <a:tc>
                  <a:txBody>
                    <a:bodyPr/>
                    <a:lstStyle/>
                    <a:p>
                      <a:pPr>
                        <a:spcAft>
                          <a:spcPts val="0"/>
                        </a:spcAft>
                      </a:pPr>
                      <a:r>
                        <a:rPr lang="en-GB" sz="1100">
                          <a:effectLst/>
                        </a:rPr>
                        <a:t>Shelves</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£2,500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449151848"/>
                  </a:ext>
                </a:extLst>
              </a:tr>
              <a:tr h="223345">
                <a:tc>
                  <a:txBody>
                    <a:bodyPr/>
                    <a:lstStyle/>
                    <a:p>
                      <a:pPr>
                        <a:spcAft>
                          <a:spcPts val="0"/>
                        </a:spcAft>
                      </a:pPr>
                      <a:r>
                        <a:rPr lang="en-GB" sz="1100">
                          <a:effectLst/>
                        </a:rPr>
                        <a:t>Wrapping materials</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£800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902249476"/>
                  </a:ext>
                </a:extLst>
              </a:tr>
              <a:tr h="223345">
                <a:tc>
                  <a:txBody>
                    <a:bodyPr/>
                    <a:lstStyle/>
                    <a:p>
                      <a:pPr>
                        <a:spcAft>
                          <a:spcPts val="0"/>
                        </a:spcAft>
                      </a:pPr>
                      <a:r>
                        <a:rPr lang="en-GB" sz="1100">
                          <a:effectLst/>
                        </a:rPr>
                        <a:t>Vehicle fuel</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£300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222292550"/>
                  </a:ext>
                </a:extLst>
              </a:tr>
              <a:tr h="223345">
                <a:tc>
                  <a:txBody>
                    <a:bodyPr/>
                    <a:lstStyle/>
                    <a:p>
                      <a:pPr>
                        <a:spcAft>
                          <a:spcPts val="0"/>
                        </a:spcAft>
                      </a:pPr>
                      <a:r>
                        <a:rPr lang="en-GB" sz="1100">
                          <a:effectLst/>
                        </a:rPr>
                        <a:t>Labour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£6,500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3309321754"/>
                  </a:ext>
                </a:extLst>
              </a:tr>
              <a:tr h="223345">
                <a:tc>
                  <a:txBody>
                    <a:bodyPr/>
                    <a:lstStyle/>
                    <a:p>
                      <a:pPr>
                        <a:spcAft>
                          <a:spcPts val="0"/>
                        </a:spcAft>
                      </a:pPr>
                      <a:r>
                        <a:rPr lang="en-GB" sz="1100">
                          <a:effectLst/>
                        </a:rPr>
                        <a:t>Bills</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£800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766342543"/>
                  </a:ext>
                </a:extLst>
              </a:tr>
              <a:tr h="223345">
                <a:tc>
                  <a:txBody>
                    <a:bodyPr/>
                    <a:lstStyle/>
                    <a:p>
                      <a:pPr>
                        <a:spcAft>
                          <a:spcPts val="0"/>
                        </a:spcAft>
                      </a:pPr>
                      <a:r>
                        <a:rPr lang="en-GB" sz="1100">
                          <a:effectLst/>
                        </a:rPr>
                        <a:t>Telephone and wifi</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£100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3860074764"/>
                  </a:ext>
                </a:extLst>
              </a:tr>
              <a:tr h="446688">
                <a:tc>
                  <a:txBody>
                    <a:bodyPr/>
                    <a:lstStyle/>
                    <a:p>
                      <a:pPr>
                        <a:spcAft>
                          <a:spcPts val="0"/>
                        </a:spcAft>
                      </a:pPr>
                      <a:r>
                        <a:rPr lang="en-GB" sz="1100">
                          <a:effectLst/>
                        </a:rPr>
                        <a:t>Phone, computer and other technology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£2,000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a:effectLst/>
                        </a:rPr>
                        <a:t> </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364924931"/>
                  </a:ext>
                </a:extLst>
              </a:tr>
              <a:tr h="223345">
                <a:tc>
                  <a:txBody>
                    <a:bodyPr/>
                    <a:lstStyle/>
                    <a:p>
                      <a:pPr>
                        <a:spcAft>
                          <a:spcPts val="0"/>
                        </a:spcAft>
                      </a:pPr>
                      <a:r>
                        <a:rPr lang="en-GB" sz="1100">
                          <a:effectLst/>
                        </a:rPr>
                        <a:t>Total</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lgn="r">
                        <a:spcAft>
                          <a:spcPts val="0"/>
                        </a:spcAft>
                      </a:pPr>
                      <a:r>
                        <a:rPr lang="en-GB" sz="1100">
                          <a:effectLst/>
                        </a:rPr>
                        <a:t>£28,300</a:t>
                      </a:r>
                      <a:endParaRPr lang="en-GB" sz="110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tc>
                  <a:txBody>
                    <a:bodyPr/>
                    <a:lstStyle/>
                    <a:p>
                      <a:pPr>
                        <a:spcAft>
                          <a:spcPts val="0"/>
                        </a:spcAft>
                      </a:pPr>
                      <a:r>
                        <a:rPr lang="en-GB" sz="1100" dirty="0">
                          <a:effectLst/>
                        </a:rPr>
                        <a:t> </a:t>
                      </a:r>
                      <a:endParaRPr lang="en-GB" sz="1100" dirty="0">
                        <a:effectLst/>
                        <a:latin typeface="Calibri" panose="020F0502020204030204" pitchFamily="34" charset="0"/>
                        <a:ea typeface="Times New Roman" panose="020F0502020204030204" pitchFamily="34" charset="0"/>
                        <a:cs typeface="Times New Roman" panose="020F0502020204030204" pitchFamily="34" charset="0"/>
                      </a:endParaRPr>
                    </a:p>
                  </a:txBody>
                  <a:tcPr marL="68580" marR="68580" marT="0" marB="0"/>
                </a:tc>
                <a:extLst>
                  <a:ext uri="{0D108BD9-81ED-4DB2-BD59-A6C34878D82A}">
                    <a16:rowId xmlns:a16="http://schemas.microsoft.com/office/drawing/2014/main" val="3954931837"/>
                  </a:ext>
                </a:extLst>
              </a:tr>
            </a:tbl>
          </a:graphicData>
        </a:graphic>
      </p:graphicFrame>
    </p:spTree>
    <p:extLst>
      <p:ext uri="{BB962C8B-B14F-4D97-AF65-F5344CB8AC3E}">
        <p14:creationId xmlns:p14="http://schemas.microsoft.com/office/powerpoint/2010/main" val="2110015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EC17D08F-2133-44A9-B28C-CB29928FA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CC36881-E309-4C41-8B5B-203AADC15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506AC21E-8C0E-6D44-B339-EA8DE95A069E}"/>
              </a:ext>
            </a:extLst>
          </p:cNvPr>
          <p:cNvSpPr>
            <a:spLocks noGrp="1"/>
          </p:cNvSpPr>
          <p:nvPr>
            <p:ph type="title"/>
          </p:nvPr>
        </p:nvSpPr>
        <p:spPr>
          <a:xfrm>
            <a:off x="659301" y="1474969"/>
            <a:ext cx="2823919" cy="1868760"/>
          </a:xfrm>
        </p:spPr>
        <p:txBody>
          <a:bodyPr vert="horz" lIns="91440" tIns="45720" rIns="91440" bIns="0" rtlCol="0" anchor="b">
            <a:normAutofit/>
          </a:bodyPr>
          <a:lstStyle/>
          <a:p>
            <a:r>
              <a:rPr lang="en-US" sz="3600"/>
              <a:t>Gantt chart</a:t>
            </a:r>
          </a:p>
        </p:txBody>
      </p:sp>
      <p:sp>
        <p:nvSpPr>
          <p:cNvPr id="3" name="Content Placeholder 2">
            <a:extLst>
              <a:ext uri="{FF2B5EF4-FFF2-40B4-BE49-F238E27FC236}">
                <a16:creationId xmlns:a16="http://schemas.microsoft.com/office/drawing/2014/main" id="{11892847-CBF7-B64E-8958-4AC74F2E9873}"/>
              </a:ext>
            </a:extLst>
          </p:cNvPr>
          <p:cNvSpPr>
            <a:spLocks noGrp="1"/>
          </p:cNvSpPr>
          <p:nvPr>
            <p:ph idx="1"/>
          </p:nvPr>
        </p:nvSpPr>
        <p:spPr>
          <a:xfrm>
            <a:off x="659302" y="3531204"/>
            <a:ext cx="2823919" cy="1610643"/>
          </a:xfrm>
        </p:spPr>
        <p:txBody>
          <a:bodyPr vert="horz" lIns="91440" tIns="91440" rIns="91440" bIns="91440" rtlCol="0">
            <a:normAutofit/>
          </a:bodyPr>
          <a:lstStyle/>
          <a:p>
            <a:pPr marL="0" indent="0">
              <a:buNone/>
            </a:pPr>
            <a:r>
              <a:rPr lang="en-US" sz="1600" cap="all"/>
              <a:t>Our one</a:t>
            </a:r>
          </a:p>
        </p:txBody>
      </p:sp>
      <p:cxnSp>
        <p:nvCxnSpPr>
          <p:cNvPr id="21" name="Straight Connector 20">
            <a:extLst>
              <a:ext uri="{FF2B5EF4-FFF2-40B4-BE49-F238E27FC236}">
                <a16:creationId xmlns:a16="http://schemas.microsoft.com/office/drawing/2014/main" id="{84F2C6A8-7D46-49EA-860B-0F0B020843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3" name="Group 22">
            <a:extLst>
              <a:ext uri="{FF2B5EF4-FFF2-40B4-BE49-F238E27FC236}">
                <a16:creationId xmlns:a16="http://schemas.microsoft.com/office/drawing/2014/main" id="{AED92372-F778-4E96-9E90-4E63BAF3CA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7463258" y="583365"/>
            <a:chExt cx="7560115" cy="5181928"/>
          </a:xfrm>
        </p:grpSpPr>
        <p:sp>
          <p:nvSpPr>
            <p:cNvPr id="24" name="Rectangle 23">
              <a:extLst>
                <a:ext uri="{FF2B5EF4-FFF2-40B4-BE49-F238E27FC236}">
                  <a16:creationId xmlns:a16="http://schemas.microsoft.com/office/drawing/2014/main" id="{EB4EC089-8B60-43F4-9BF5-1F0B0E398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8" y="583365"/>
              <a:ext cx="7560115"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C0BAC91-1725-4E5A-92CE-F5A2EB066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7" y="915807"/>
              <a:ext cx="69282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4">
            <a:extLst>
              <a:ext uri="{FF2B5EF4-FFF2-40B4-BE49-F238E27FC236}">
                <a16:creationId xmlns:a16="http://schemas.microsoft.com/office/drawing/2014/main" id="{5881F7F1-14BC-4347-AF3E-98234AC0D7C1}"/>
              </a:ext>
            </a:extLst>
          </p:cNvPr>
          <p:cNvPicPr>
            <a:picLocks noChangeAspect="1"/>
          </p:cNvPicPr>
          <p:nvPr/>
        </p:nvPicPr>
        <p:blipFill rotWithShape="1">
          <a:blip r:embed="rId4">
            <a:extLst>
              <a:ext uri="{28A0092B-C50C-407E-A947-70E740481C1C}">
                <a14:useLocalDpi xmlns:a14="http://schemas.microsoft.com/office/drawing/2010/main" val="0"/>
              </a:ext>
            </a:extLst>
          </a:blip>
          <a:srcRect t="8107" r="-2" b="9845"/>
          <a:stretch/>
        </p:blipFill>
        <p:spPr>
          <a:xfrm>
            <a:off x="4292448" y="811444"/>
            <a:ext cx="6928279" cy="4466452"/>
          </a:xfrm>
          <a:prstGeom prst="rect">
            <a:avLst/>
          </a:prstGeom>
        </p:spPr>
      </p:pic>
      <p:pic>
        <p:nvPicPr>
          <p:cNvPr id="27" name="Picture 26">
            <a:extLst>
              <a:ext uri="{FF2B5EF4-FFF2-40B4-BE49-F238E27FC236}">
                <a16:creationId xmlns:a16="http://schemas.microsoft.com/office/drawing/2014/main" id="{4B61EBEC-D0CA-456C-98A6-EDA1AC9FB0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9" name="Straight Connector 28">
            <a:extLst>
              <a:ext uri="{FF2B5EF4-FFF2-40B4-BE49-F238E27FC236}">
                <a16:creationId xmlns:a16="http://schemas.microsoft.com/office/drawing/2014/main" id="{718A71EB-D327-4458-85FB-26336B2BA0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483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7F101-99B0-4B44-86E7-15BC30B8C220}"/>
              </a:ext>
            </a:extLst>
          </p:cNvPr>
          <p:cNvSpPr>
            <a:spLocks noGrp="1"/>
          </p:cNvSpPr>
          <p:nvPr>
            <p:ph type="title"/>
          </p:nvPr>
        </p:nvSpPr>
        <p:spPr/>
        <p:txBody>
          <a:bodyPr/>
          <a:lstStyle/>
          <a:p>
            <a:r>
              <a:rPr lang="en-GB" dirty="0"/>
              <a:t>Price and time estimation</a:t>
            </a:r>
            <a:endParaRPr lang="en-US" dirty="0"/>
          </a:p>
        </p:txBody>
      </p:sp>
      <p:sp>
        <p:nvSpPr>
          <p:cNvPr id="3" name="Content Placeholder 2">
            <a:extLst>
              <a:ext uri="{FF2B5EF4-FFF2-40B4-BE49-F238E27FC236}">
                <a16:creationId xmlns:a16="http://schemas.microsoft.com/office/drawing/2014/main" id="{F2A7F329-BB5B-5B4A-9152-F0E876B68734}"/>
              </a:ext>
            </a:extLst>
          </p:cNvPr>
          <p:cNvSpPr>
            <a:spLocks noGrp="1"/>
          </p:cNvSpPr>
          <p:nvPr>
            <p:ph idx="1"/>
          </p:nvPr>
        </p:nvSpPr>
        <p:spPr/>
        <p:txBody>
          <a:bodyPr>
            <a:normAutofit/>
          </a:bodyPr>
          <a:lstStyle/>
          <a:p>
            <a:r>
              <a:rPr lang="en-GB" sz="2800" dirty="0"/>
              <a:t>Estimated time: 31 days</a:t>
            </a:r>
          </a:p>
          <a:p>
            <a:r>
              <a:rPr lang="en-GB" sz="2800" dirty="0"/>
              <a:t>Estimated cost: £28,300.00</a:t>
            </a:r>
            <a:endParaRPr lang="en-US" sz="2800" dirty="0"/>
          </a:p>
        </p:txBody>
      </p:sp>
    </p:spTree>
    <p:extLst>
      <p:ext uri="{BB962C8B-B14F-4D97-AF65-F5344CB8AC3E}">
        <p14:creationId xmlns:p14="http://schemas.microsoft.com/office/powerpoint/2010/main" val="2469834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43" name="Rectangle 10">
            <a:extLst>
              <a:ext uri="{FF2B5EF4-FFF2-40B4-BE49-F238E27FC236}">
                <a16:creationId xmlns:a16="http://schemas.microsoft.com/office/drawing/2014/main" id="{3193BA5C-B8F3-4972-BA54-014C48FAF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4" name="Straight Connector 12">
            <a:extLst>
              <a:ext uri="{FF2B5EF4-FFF2-40B4-BE49-F238E27FC236}">
                <a16:creationId xmlns:a16="http://schemas.microsoft.com/office/drawing/2014/main" id="{D7162BAB-C25E-4CE9-B87C-F118DC7E7C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94217288-D55A-2B47-9CB5-0677082E8A56}"/>
              </a:ext>
            </a:extLst>
          </p:cNvPr>
          <p:cNvSpPr>
            <a:spLocks noGrp="1"/>
          </p:cNvSpPr>
          <p:nvPr>
            <p:ph type="title"/>
          </p:nvPr>
        </p:nvSpPr>
        <p:spPr>
          <a:xfrm>
            <a:off x="1449495" y="732583"/>
            <a:ext cx="3530157" cy="1049235"/>
          </a:xfrm>
        </p:spPr>
        <p:txBody>
          <a:bodyPr>
            <a:normAutofit/>
          </a:bodyPr>
          <a:lstStyle/>
          <a:p>
            <a:r>
              <a:rPr lang="en-GB"/>
              <a:t>The iron triangle</a:t>
            </a:r>
            <a:endParaRPr lang="en-US" dirty="0"/>
          </a:p>
        </p:txBody>
      </p:sp>
      <p:sp>
        <p:nvSpPr>
          <p:cNvPr id="45" name="Rectangle 14">
            <a:extLst>
              <a:ext uri="{FF2B5EF4-FFF2-40B4-BE49-F238E27FC236}">
                <a16:creationId xmlns:a16="http://schemas.microsoft.com/office/drawing/2014/main" id="{05B93327-222A-4DAC-9163-371BF44CD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6" name="Content Placeholder 7">
            <a:extLst>
              <a:ext uri="{FF2B5EF4-FFF2-40B4-BE49-F238E27FC236}">
                <a16:creationId xmlns:a16="http://schemas.microsoft.com/office/drawing/2014/main" id="{D03A6D2D-DD18-42C3-96A9-CB88C33A281F}"/>
              </a:ext>
            </a:extLst>
          </p:cNvPr>
          <p:cNvSpPr>
            <a:spLocks noGrp="1"/>
          </p:cNvSpPr>
          <p:nvPr>
            <p:ph idx="1"/>
          </p:nvPr>
        </p:nvSpPr>
        <p:spPr>
          <a:xfrm>
            <a:off x="1453129" y="2131308"/>
            <a:ext cx="3526523" cy="3265586"/>
          </a:xfrm>
        </p:spPr>
        <p:txBody>
          <a:bodyPr>
            <a:normAutofit/>
          </a:bodyPr>
          <a:lstStyle/>
          <a:p>
            <a:endParaRPr lang="en-US"/>
          </a:p>
        </p:txBody>
      </p:sp>
      <p:grpSp>
        <p:nvGrpSpPr>
          <p:cNvPr id="47" name="Group 16">
            <a:extLst>
              <a:ext uri="{FF2B5EF4-FFF2-40B4-BE49-F238E27FC236}">
                <a16:creationId xmlns:a16="http://schemas.microsoft.com/office/drawing/2014/main" id="{14EE34E3-F117-4487-8ACF-33DA65FA11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60131" y="482171"/>
            <a:chExt cx="6091791" cy="5149101"/>
          </a:xfrm>
        </p:grpSpPr>
        <p:sp>
          <p:nvSpPr>
            <p:cNvPr id="18" name="Rectangle 17">
              <a:extLst>
                <a:ext uri="{FF2B5EF4-FFF2-40B4-BE49-F238E27FC236}">
                  <a16:creationId xmlns:a16="http://schemas.microsoft.com/office/drawing/2014/main" id="{39ACC02C-6424-4165-93C4-E83C8E81D4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60131" y="482171"/>
              <a:ext cx="6091791"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Rectangle 18">
              <a:extLst>
                <a:ext uri="{FF2B5EF4-FFF2-40B4-BE49-F238E27FC236}">
                  <a16:creationId xmlns:a16="http://schemas.microsoft.com/office/drawing/2014/main" id="{C182CB9C-C978-4C9B-9AAD-8B13418975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78956" y="812507"/>
              <a:ext cx="5461780"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49" name="Rectangle 20">
            <a:extLst>
              <a:ext uri="{FF2B5EF4-FFF2-40B4-BE49-F238E27FC236}">
                <a16:creationId xmlns:a16="http://schemas.microsoft.com/office/drawing/2014/main" id="{56388820-A63D-463C-9DBC-060A5ABE3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42379" y="977965"/>
            <a:ext cx="5134631"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32C8FE9D-68D3-394E-9557-AEB444882C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9628" y="1116345"/>
            <a:ext cx="4630146" cy="3866172"/>
          </a:xfrm>
          <a:prstGeom prst="rect">
            <a:avLst/>
          </a:prstGeom>
        </p:spPr>
      </p:pic>
      <p:pic>
        <p:nvPicPr>
          <p:cNvPr id="50" name="Picture 22">
            <a:extLst>
              <a:ext uri="{FF2B5EF4-FFF2-40B4-BE49-F238E27FC236}">
                <a16:creationId xmlns:a16="http://schemas.microsoft.com/office/drawing/2014/main" id="{C04ED70F-D6FD-4EB1-A171-D30F885FE73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5" name="Straight Connector 24">
            <a:extLst>
              <a:ext uri="{FF2B5EF4-FFF2-40B4-BE49-F238E27FC236}">
                <a16:creationId xmlns:a16="http://schemas.microsoft.com/office/drawing/2014/main" id="{DA26CAE9-74C4-4EDD-8A80-77F79EAA86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6349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B97A3-79AF-714A-B0D9-2EFA19AF509C}"/>
              </a:ext>
            </a:extLst>
          </p:cNvPr>
          <p:cNvSpPr>
            <a:spLocks noGrp="1"/>
          </p:cNvSpPr>
          <p:nvPr>
            <p:ph type="title"/>
          </p:nvPr>
        </p:nvSpPr>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793B62ED-8B67-A64A-94B7-45528F8BE7DB}"/>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55145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D72F7-4E7D-2E43-A87E-605D2115F5DA}"/>
              </a:ext>
            </a:extLst>
          </p:cNvPr>
          <p:cNvSpPr>
            <a:spLocks noGrp="1"/>
          </p:cNvSpPr>
          <p:nvPr>
            <p:ph type="title"/>
          </p:nvPr>
        </p:nvSpPr>
        <p:spPr/>
        <p:txBody>
          <a:bodyPr/>
          <a:lstStyle/>
          <a:p>
            <a:r>
              <a:rPr lang="en-GB" dirty="0"/>
              <a:t>Thank you for listening</a:t>
            </a:r>
            <a:endParaRPr lang="en-US" dirty="0"/>
          </a:p>
        </p:txBody>
      </p:sp>
      <p:sp>
        <p:nvSpPr>
          <p:cNvPr id="3" name="Content Placeholder 2">
            <a:extLst>
              <a:ext uri="{FF2B5EF4-FFF2-40B4-BE49-F238E27FC236}">
                <a16:creationId xmlns:a16="http://schemas.microsoft.com/office/drawing/2014/main" id="{1927324A-1809-E246-90C5-1118524D8147}"/>
              </a:ext>
            </a:extLst>
          </p:cNvPr>
          <p:cNvSpPr>
            <a:spLocks noGrp="1"/>
          </p:cNvSpPr>
          <p:nvPr>
            <p:ph idx="1"/>
          </p:nvPr>
        </p:nvSpPr>
        <p:spPr/>
        <p:txBody>
          <a:bodyPr/>
          <a:lstStyle/>
          <a:p>
            <a:r>
              <a:rPr lang="en-GB" dirty="0"/>
              <a:t>Is there any questions?</a:t>
            </a:r>
            <a:endParaRPr lang="en-US" dirty="0"/>
          </a:p>
        </p:txBody>
      </p:sp>
    </p:spTree>
    <p:extLst>
      <p:ext uri="{BB962C8B-B14F-4D97-AF65-F5344CB8AC3E}">
        <p14:creationId xmlns:p14="http://schemas.microsoft.com/office/powerpoint/2010/main" val="416394525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11</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Gallery</vt:lpstr>
      <vt:lpstr>The successors</vt:lpstr>
      <vt:lpstr>Our team</vt:lpstr>
      <vt:lpstr>Overview  the information from the case study</vt:lpstr>
      <vt:lpstr>The project life cycle</vt:lpstr>
      <vt:lpstr>Stakeholders </vt:lpstr>
      <vt:lpstr>User story</vt:lpstr>
      <vt:lpstr>User story</vt:lpstr>
      <vt:lpstr>Estimating using product project technique</vt:lpstr>
      <vt:lpstr>Gantt chart</vt:lpstr>
      <vt:lpstr>Price and time estimation</vt:lpstr>
      <vt:lpstr>The iron triangle</vt:lpstr>
      <vt:lpstr>References</vt:lpstr>
      <vt:lpstr>Thank 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Sadia Anjum</dc:creator>
  <cp:lastModifiedBy>Sadia Anjum</cp:lastModifiedBy>
  <cp:revision>8</cp:revision>
  <dcterms:created xsi:type="dcterms:W3CDTF">2020-02-12T11:51:01Z</dcterms:created>
  <dcterms:modified xsi:type="dcterms:W3CDTF">2020-02-20T11:31:12Z</dcterms:modified>
</cp:coreProperties>
</file>