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7"/>
  </p:notes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0E552F2-915D-2C46-9F50-25DDE3BCBA69}" v="78" dt="2021-02-28T23:06:51.83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8049"/>
    <p:restoredTop sz="94650"/>
  </p:normalViewPr>
  <p:slideViewPr>
    <p:cSldViewPr snapToGrid="0" snapToObjects="1">
      <p:cViewPr varScale="1">
        <p:scale>
          <a:sx n="120" d="100"/>
          <a:sy n="120" d="100"/>
        </p:scale>
        <p:origin x="68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Thomas Dexter (1907923)" userId="e5b42a74-9116-4abd-924c-f0ff29fa4e05" providerId="ADAL" clId="{80E552F2-915D-2C46-9F50-25DDE3BCBA69}"/>
    <pc:docChg chg="undo redo custSel addSld modSld">
      <pc:chgData name="James Thomas Dexter (1907923)" userId="e5b42a74-9116-4abd-924c-f0ff29fa4e05" providerId="ADAL" clId="{80E552F2-915D-2C46-9F50-25DDE3BCBA69}" dt="2021-02-28T23:06:49.088" v="959" actId="122"/>
      <pc:docMkLst>
        <pc:docMk/>
      </pc:docMkLst>
      <pc:sldChg chg="addSp delSp modSp mod setBg">
        <pc:chgData name="James Thomas Dexter (1907923)" userId="e5b42a74-9116-4abd-924c-f0ff29fa4e05" providerId="ADAL" clId="{80E552F2-915D-2C46-9F50-25DDE3BCBA69}" dt="2021-02-28T23:04:39.950" v="926" actId="20577"/>
        <pc:sldMkLst>
          <pc:docMk/>
          <pc:sldMk cId="2974889024" sldId="256"/>
        </pc:sldMkLst>
        <pc:spChg chg="del">
          <ac:chgData name="James Thomas Dexter (1907923)" userId="e5b42a74-9116-4abd-924c-f0ff29fa4e05" providerId="ADAL" clId="{80E552F2-915D-2C46-9F50-25DDE3BCBA69}" dt="2021-02-28T20:50:32.526" v="11" actId="478"/>
          <ac:spMkLst>
            <pc:docMk/>
            <pc:sldMk cId="2974889024" sldId="256"/>
            <ac:spMk id="2" creationId="{07DE47F7-5954-8744-9035-F48CD1337FC2}"/>
          </ac:spMkLst>
        </pc:spChg>
        <pc:spChg chg="del">
          <ac:chgData name="James Thomas Dexter (1907923)" userId="e5b42a74-9116-4abd-924c-f0ff29fa4e05" providerId="ADAL" clId="{80E552F2-915D-2C46-9F50-25DDE3BCBA69}" dt="2021-02-28T20:50:35.120" v="12" actId="478"/>
          <ac:spMkLst>
            <pc:docMk/>
            <pc:sldMk cId="2974889024" sldId="256"/>
            <ac:spMk id="3" creationId="{305F0A7E-D37B-6443-86AB-E486C79B7941}"/>
          </ac:spMkLst>
        </pc:spChg>
        <pc:spChg chg="mod">
          <ac:chgData name="James Thomas Dexter (1907923)" userId="e5b42a74-9116-4abd-924c-f0ff29fa4e05" providerId="ADAL" clId="{80E552F2-915D-2C46-9F50-25DDE3BCBA69}" dt="2021-02-28T23:04:39.950" v="926" actId="20577"/>
          <ac:spMkLst>
            <pc:docMk/>
            <pc:sldMk cId="2974889024" sldId="256"/>
            <ac:spMk id="10" creationId="{C3ABD935-B910-DE40-9F95-B7357B04A075}"/>
          </ac:spMkLst>
        </pc:spChg>
        <pc:spChg chg="mod">
          <ac:chgData name="James Thomas Dexter (1907923)" userId="e5b42a74-9116-4abd-924c-f0ff29fa4e05" providerId="ADAL" clId="{80E552F2-915D-2C46-9F50-25DDE3BCBA69}" dt="2021-02-28T20:52:21.915" v="48" actId="255"/>
          <ac:spMkLst>
            <pc:docMk/>
            <pc:sldMk cId="2974889024" sldId="256"/>
            <ac:spMk id="12" creationId="{3130453D-4D1A-C04A-A0A0-07B73DBC4C0C}"/>
          </ac:spMkLst>
        </pc:spChg>
        <pc:spChg chg="mod">
          <ac:chgData name="James Thomas Dexter (1907923)" userId="e5b42a74-9116-4abd-924c-f0ff29fa4e05" providerId="ADAL" clId="{80E552F2-915D-2C46-9F50-25DDE3BCBA69}" dt="2021-02-28T20:52:28.760" v="49" actId="255"/>
          <ac:spMkLst>
            <pc:docMk/>
            <pc:sldMk cId="2974889024" sldId="256"/>
            <ac:spMk id="13" creationId="{2D9A80C6-D098-6F46-A44A-C0333F9038C6}"/>
          </ac:spMkLst>
        </pc:spChg>
        <pc:spChg chg="add del mod">
          <ac:chgData name="James Thomas Dexter (1907923)" userId="e5b42a74-9116-4abd-924c-f0ff29fa4e05" providerId="ADAL" clId="{80E552F2-915D-2C46-9F50-25DDE3BCBA69}" dt="2021-02-28T21:06:31.774" v="88"/>
          <ac:spMkLst>
            <pc:docMk/>
            <pc:sldMk cId="2974889024" sldId="256"/>
            <ac:spMk id="14" creationId="{EB331982-6D01-BF4B-B749-9545349B5849}"/>
          </ac:spMkLst>
        </pc:spChg>
        <pc:spChg chg="add mod">
          <ac:chgData name="James Thomas Dexter (1907923)" userId="e5b42a74-9116-4abd-924c-f0ff29fa4e05" providerId="ADAL" clId="{80E552F2-915D-2C46-9F50-25DDE3BCBA69}" dt="2021-02-28T21:07:24.670" v="102" actId="207"/>
          <ac:spMkLst>
            <pc:docMk/>
            <pc:sldMk cId="2974889024" sldId="256"/>
            <ac:spMk id="15" creationId="{C880CED8-C185-BF47-94CE-16A231D6C0A4}"/>
          </ac:spMkLst>
        </pc:spChg>
        <pc:spChg chg="add mod">
          <ac:chgData name="James Thomas Dexter (1907923)" userId="e5b42a74-9116-4abd-924c-f0ff29fa4e05" providerId="ADAL" clId="{80E552F2-915D-2C46-9F50-25DDE3BCBA69}" dt="2021-02-28T21:07:46.898" v="112" actId="255"/>
          <ac:spMkLst>
            <pc:docMk/>
            <pc:sldMk cId="2974889024" sldId="256"/>
            <ac:spMk id="16" creationId="{FE2E21B9-1CF2-F545-A4F7-B7063FD3FB55}"/>
          </ac:spMkLst>
        </pc:spChg>
        <pc:spChg chg="add mod">
          <ac:chgData name="James Thomas Dexter (1907923)" userId="e5b42a74-9116-4abd-924c-f0ff29fa4e05" providerId="ADAL" clId="{80E552F2-915D-2C46-9F50-25DDE3BCBA69}" dt="2021-02-28T22:49:53.614" v="495" actId="1076"/>
          <ac:spMkLst>
            <pc:docMk/>
            <pc:sldMk cId="2974889024" sldId="256"/>
            <ac:spMk id="17" creationId="{79A89BEA-D162-2540-B707-810B470B0BB8}"/>
          </ac:spMkLst>
        </pc:spChg>
        <pc:picChg chg="del mod">
          <ac:chgData name="James Thomas Dexter (1907923)" userId="e5b42a74-9116-4abd-924c-f0ff29fa4e05" providerId="ADAL" clId="{80E552F2-915D-2C46-9F50-25DDE3BCBA69}" dt="2021-02-28T20:50:27.855" v="10" actId="478"/>
          <ac:picMkLst>
            <pc:docMk/>
            <pc:sldMk cId="2974889024" sldId="256"/>
            <ac:picMk id="9" creationId="{B4EB37C7-C15A-474D-ABA5-3B10ED3BD315}"/>
          </ac:picMkLst>
        </pc:picChg>
      </pc:sldChg>
      <pc:sldChg chg="addSp delSp modSp new mod setBg">
        <pc:chgData name="James Thomas Dexter (1907923)" userId="e5b42a74-9116-4abd-924c-f0ff29fa4e05" providerId="ADAL" clId="{80E552F2-915D-2C46-9F50-25DDE3BCBA69}" dt="2021-02-28T22:50:33.954" v="512" actId="1076"/>
        <pc:sldMkLst>
          <pc:docMk/>
          <pc:sldMk cId="2700355101" sldId="257"/>
        </pc:sldMkLst>
        <pc:spChg chg="del">
          <ac:chgData name="James Thomas Dexter (1907923)" userId="e5b42a74-9116-4abd-924c-f0ff29fa4e05" providerId="ADAL" clId="{80E552F2-915D-2C46-9F50-25DDE3BCBA69}" dt="2021-02-28T20:54:51.930" v="53" actId="478"/>
          <ac:spMkLst>
            <pc:docMk/>
            <pc:sldMk cId="2700355101" sldId="257"/>
            <ac:spMk id="2" creationId="{7E59671B-C113-0949-85D5-4A8737244303}"/>
          </ac:spMkLst>
        </pc:spChg>
        <pc:spChg chg="del">
          <ac:chgData name="James Thomas Dexter (1907923)" userId="e5b42a74-9116-4abd-924c-f0ff29fa4e05" providerId="ADAL" clId="{80E552F2-915D-2C46-9F50-25DDE3BCBA69}" dt="2021-02-28T20:54:49.465" v="52" actId="478"/>
          <ac:spMkLst>
            <pc:docMk/>
            <pc:sldMk cId="2700355101" sldId="257"/>
            <ac:spMk id="3" creationId="{D94890EC-59A4-C641-BBCE-01FB94F9176E}"/>
          </ac:spMkLst>
        </pc:spChg>
        <pc:spChg chg="add mod">
          <ac:chgData name="James Thomas Dexter (1907923)" userId="e5b42a74-9116-4abd-924c-f0ff29fa4e05" providerId="ADAL" clId="{80E552F2-915D-2C46-9F50-25DDE3BCBA69}" dt="2021-02-28T21:02:56.109" v="72" actId="1076"/>
          <ac:spMkLst>
            <pc:docMk/>
            <pc:sldMk cId="2700355101" sldId="257"/>
            <ac:spMk id="4" creationId="{67430734-9815-A04F-A308-A2455E510083}"/>
          </ac:spMkLst>
        </pc:spChg>
        <pc:spChg chg="add mod">
          <ac:chgData name="James Thomas Dexter (1907923)" userId="e5b42a74-9116-4abd-924c-f0ff29fa4e05" providerId="ADAL" clId="{80E552F2-915D-2C46-9F50-25DDE3BCBA69}" dt="2021-02-28T21:03:00.386" v="73" actId="1076"/>
          <ac:spMkLst>
            <pc:docMk/>
            <pc:sldMk cId="2700355101" sldId="257"/>
            <ac:spMk id="5" creationId="{8FFEEE4E-EE6D-054E-8B31-A331FCE0765E}"/>
          </ac:spMkLst>
        </pc:spChg>
        <pc:spChg chg="add mod">
          <ac:chgData name="James Thomas Dexter (1907923)" userId="e5b42a74-9116-4abd-924c-f0ff29fa4e05" providerId="ADAL" clId="{80E552F2-915D-2C46-9F50-25DDE3BCBA69}" dt="2021-02-28T21:05:32.657" v="85" actId="1076"/>
          <ac:spMkLst>
            <pc:docMk/>
            <pc:sldMk cId="2700355101" sldId="257"/>
            <ac:spMk id="6" creationId="{D1660124-6409-9C43-8834-DA68890AC361}"/>
          </ac:spMkLst>
        </pc:spChg>
        <pc:spChg chg="add mod">
          <ac:chgData name="James Thomas Dexter (1907923)" userId="e5b42a74-9116-4abd-924c-f0ff29fa4e05" providerId="ADAL" clId="{80E552F2-915D-2C46-9F50-25DDE3BCBA69}" dt="2021-02-28T21:08:19.909" v="123" actId="1076"/>
          <ac:spMkLst>
            <pc:docMk/>
            <pc:sldMk cId="2700355101" sldId="257"/>
            <ac:spMk id="7" creationId="{196F5B19-EB21-3546-9BB0-102944A9007A}"/>
          </ac:spMkLst>
        </pc:spChg>
        <pc:spChg chg="add mod">
          <ac:chgData name="James Thomas Dexter (1907923)" userId="e5b42a74-9116-4abd-924c-f0ff29fa4e05" providerId="ADAL" clId="{80E552F2-915D-2C46-9F50-25DDE3BCBA69}" dt="2021-02-28T21:08:45.937" v="133" actId="255"/>
          <ac:spMkLst>
            <pc:docMk/>
            <pc:sldMk cId="2700355101" sldId="257"/>
            <ac:spMk id="8" creationId="{51079F32-299E-C645-883E-6FE34C002374}"/>
          </ac:spMkLst>
        </pc:spChg>
        <pc:spChg chg="add del mod">
          <ac:chgData name="James Thomas Dexter (1907923)" userId="e5b42a74-9116-4abd-924c-f0ff29fa4e05" providerId="ADAL" clId="{80E552F2-915D-2C46-9F50-25DDE3BCBA69}" dt="2021-02-28T22:50:03.002" v="498"/>
          <ac:spMkLst>
            <pc:docMk/>
            <pc:sldMk cId="2700355101" sldId="257"/>
            <ac:spMk id="9" creationId="{18F9793E-2CC8-5B4B-881D-5CCCF8D6EC03}"/>
          </ac:spMkLst>
        </pc:spChg>
        <pc:spChg chg="add mod">
          <ac:chgData name="James Thomas Dexter (1907923)" userId="e5b42a74-9116-4abd-924c-f0ff29fa4e05" providerId="ADAL" clId="{80E552F2-915D-2C46-9F50-25DDE3BCBA69}" dt="2021-02-28T22:50:33.954" v="512" actId="1076"/>
          <ac:spMkLst>
            <pc:docMk/>
            <pc:sldMk cId="2700355101" sldId="257"/>
            <ac:spMk id="10" creationId="{E89FB68A-FB6C-E24D-8D5A-CBD142AC3DAE}"/>
          </ac:spMkLst>
        </pc:spChg>
      </pc:sldChg>
      <pc:sldChg chg="addSp delSp modSp new mod setBg setClrOvrMap">
        <pc:chgData name="James Thomas Dexter (1907923)" userId="e5b42a74-9116-4abd-924c-f0ff29fa4e05" providerId="ADAL" clId="{80E552F2-915D-2C46-9F50-25DDE3BCBA69}" dt="2021-02-28T22:51:12.273" v="528" actId="313"/>
        <pc:sldMkLst>
          <pc:docMk/>
          <pc:sldMk cId="3394284828" sldId="258"/>
        </pc:sldMkLst>
        <pc:spChg chg="del">
          <ac:chgData name="James Thomas Dexter (1907923)" userId="e5b42a74-9116-4abd-924c-f0ff29fa4e05" providerId="ADAL" clId="{80E552F2-915D-2C46-9F50-25DDE3BCBA69}" dt="2021-02-28T21:08:52.922" v="135" actId="478"/>
          <ac:spMkLst>
            <pc:docMk/>
            <pc:sldMk cId="3394284828" sldId="258"/>
            <ac:spMk id="2" creationId="{DF9311B0-EFA5-584F-A413-8F17AF3611A6}"/>
          </ac:spMkLst>
        </pc:spChg>
        <pc:spChg chg="del">
          <ac:chgData name="James Thomas Dexter (1907923)" userId="e5b42a74-9116-4abd-924c-f0ff29fa4e05" providerId="ADAL" clId="{80E552F2-915D-2C46-9F50-25DDE3BCBA69}" dt="2021-02-28T21:08:55.701" v="136" actId="478"/>
          <ac:spMkLst>
            <pc:docMk/>
            <pc:sldMk cId="3394284828" sldId="258"/>
            <ac:spMk id="3" creationId="{262BD4D4-B253-9E49-AB30-7B6D7EA6F227}"/>
          </ac:spMkLst>
        </pc:spChg>
        <pc:spChg chg="add del mod ord">
          <ac:chgData name="James Thomas Dexter (1907923)" userId="e5b42a74-9116-4abd-924c-f0ff29fa4e05" providerId="ADAL" clId="{80E552F2-915D-2C46-9F50-25DDE3BCBA69}" dt="2021-02-28T22:37:35.897" v="249" actId="26606"/>
          <ac:spMkLst>
            <pc:docMk/>
            <pc:sldMk cId="3394284828" sldId="258"/>
            <ac:spMk id="4" creationId="{5775C255-1E3F-1A4A-ADCA-56D5BF7293BD}"/>
          </ac:spMkLst>
        </pc:spChg>
        <pc:spChg chg="add del mod">
          <ac:chgData name="James Thomas Dexter (1907923)" userId="e5b42a74-9116-4abd-924c-f0ff29fa4e05" providerId="ADAL" clId="{80E552F2-915D-2C46-9F50-25DDE3BCBA69}" dt="2021-02-28T22:38:12.902" v="255" actId="767"/>
          <ac:spMkLst>
            <pc:docMk/>
            <pc:sldMk cId="3394284828" sldId="258"/>
            <ac:spMk id="7" creationId="{EBA19464-36E7-174B-BBD2-0DD5C0F4EAE3}"/>
          </ac:spMkLst>
        </pc:spChg>
        <pc:spChg chg="add mod">
          <ac:chgData name="James Thomas Dexter (1907923)" userId="e5b42a74-9116-4abd-924c-f0ff29fa4e05" providerId="ADAL" clId="{80E552F2-915D-2C46-9F50-25DDE3BCBA69}" dt="2021-02-28T22:44:28.293" v="473" actId="20577"/>
          <ac:spMkLst>
            <pc:docMk/>
            <pc:sldMk cId="3394284828" sldId="258"/>
            <ac:spMk id="8" creationId="{A4EEC3CC-7109-8C4F-A425-939137A964B8}"/>
          </ac:spMkLst>
        </pc:spChg>
        <pc:spChg chg="add mod">
          <ac:chgData name="James Thomas Dexter (1907923)" userId="e5b42a74-9116-4abd-924c-f0ff29fa4e05" providerId="ADAL" clId="{80E552F2-915D-2C46-9F50-25DDE3BCBA69}" dt="2021-02-28T22:42:23.273" v="461" actId="1076"/>
          <ac:spMkLst>
            <pc:docMk/>
            <pc:sldMk cId="3394284828" sldId="258"/>
            <ac:spMk id="9" creationId="{3E5ADF6B-54EF-FA4E-9590-2FF6540A6A3A}"/>
          </ac:spMkLst>
        </pc:spChg>
        <pc:spChg chg="add mod">
          <ac:chgData name="James Thomas Dexter (1907923)" userId="e5b42a74-9116-4abd-924c-f0ff29fa4e05" providerId="ADAL" clId="{80E552F2-915D-2C46-9F50-25DDE3BCBA69}" dt="2021-02-28T22:44:58.571" v="476" actId="1076"/>
          <ac:spMkLst>
            <pc:docMk/>
            <pc:sldMk cId="3394284828" sldId="258"/>
            <ac:spMk id="10" creationId="{93E28E4F-1A91-6E46-8A96-FFA36050FD26}"/>
          </ac:spMkLst>
        </pc:spChg>
        <pc:spChg chg="add del">
          <ac:chgData name="James Thomas Dexter (1907923)" userId="e5b42a74-9116-4abd-924c-f0ff29fa4e05" providerId="ADAL" clId="{80E552F2-915D-2C46-9F50-25DDE3BCBA69}" dt="2021-02-28T22:35:10.785" v="228" actId="26606"/>
          <ac:spMkLst>
            <pc:docMk/>
            <pc:sldMk cId="3394284828" sldId="258"/>
            <ac:spMk id="11" creationId="{B670DBD5-770C-4383-9F54-5B86E86BD5BB}"/>
          </ac:spMkLst>
        </pc:spChg>
        <pc:spChg chg="add del mod">
          <ac:chgData name="James Thomas Dexter (1907923)" userId="e5b42a74-9116-4abd-924c-f0ff29fa4e05" providerId="ADAL" clId="{80E552F2-915D-2C46-9F50-25DDE3BCBA69}" dt="2021-02-28T22:49:25.037" v="480"/>
          <ac:spMkLst>
            <pc:docMk/>
            <pc:sldMk cId="3394284828" sldId="258"/>
            <ac:spMk id="12" creationId="{A617A3AB-C3A9-6A40-BD34-91D8D4128B76}"/>
          </ac:spMkLst>
        </pc:spChg>
        <pc:spChg chg="add del mod">
          <ac:chgData name="James Thomas Dexter (1907923)" userId="e5b42a74-9116-4abd-924c-f0ff29fa4e05" providerId="ADAL" clId="{80E552F2-915D-2C46-9F50-25DDE3BCBA69}" dt="2021-02-28T22:49:27.497" v="482"/>
          <ac:spMkLst>
            <pc:docMk/>
            <pc:sldMk cId="3394284828" sldId="258"/>
            <ac:spMk id="13" creationId="{46D5D02B-3F17-BD4C-833E-F0A4E3F52BF7}"/>
          </ac:spMkLst>
        </pc:spChg>
        <pc:spChg chg="add mod">
          <ac:chgData name="James Thomas Dexter (1907923)" userId="e5b42a74-9116-4abd-924c-f0ff29fa4e05" providerId="ADAL" clId="{80E552F2-915D-2C46-9F50-25DDE3BCBA69}" dt="2021-02-28T22:51:12.273" v="528" actId="313"/>
          <ac:spMkLst>
            <pc:docMk/>
            <pc:sldMk cId="3394284828" sldId="258"/>
            <ac:spMk id="14" creationId="{44BC31DB-F05A-DF43-A4D3-12568740F594}"/>
          </ac:spMkLst>
        </pc:spChg>
        <pc:picChg chg="add del mod">
          <ac:chgData name="James Thomas Dexter (1907923)" userId="e5b42a74-9116-4abd-924c-f0ff29fa4e05" providerId="ADAL" clId="{80E552F2-915D-2C46-9F50-25DDE3BCBA69}" dt="2021-02-28T22:37:37.437" v="251" actId="931"/>
          <ac:picMkLst>
            <pc:docMk/>
            <pc:sldMk cId="3394284828" sldId="258"/>
            <ac:picMk id="6" creationId="{54E33BA9-9A28-7B46-960F-97F063050307}"/>
          </ac:picMkLst>
        </pc:picChg>
      </pc:sldChg>
      <pc:sldChg chg="modSp new mod">
        <pc:chgData name="James Thomas Dexter (1907923)" userId="e5b42a74-9116-4abd-924c-f0ff29fa4e05" providerId="ADAL" clId="{80E552F2-915D-2C46-9F50-25DDE3BCBA69}" dt="2021-02-28T23:06:49.088" v="959" actId="122"/>
        <pc:sldMkLst>
          <pc:docMk/>
          <pc:sldMk cId="3673540441" sldId="259"/>
        </pc:sldMkLst>
        <pc:spChg chg="mod">
          <ac:chgData name="James Thomas Dexter (1907923)" userId="e5b42a74-9116-4abd-924c-f0ff29fa4e05" providerId="ADAL" clId="{80E552F2-915D-2C46-9F50-25DDE3BCBA69}" dt="2021-02-28T22:21:39.351" v="163" actId="1076"/>
          <ac:spMkLst>
            <pc:docMk/>
            <pc:sldMk cId="3673540441" sldId="259"/>
            <ac:spMk id="2" creationId="{5BBD7165-6986-C44E-B8BC-80B5A522034E}"/>
          </ac:spMkLst>
        </pc:spChg>
        <pc:spChg chg="mod">
          <ac:chgData name="James Thomas Dexter (1907923)" userId="e5b42a74-9116-4abd-924c-f0ff29fa4e05" providerId="ADAL" clId="{80E552F2-915D-2C46-9F50-25DDE3BCBA69}" dt="2021-02-28T23:06:49.088" v="959" actId="122"/>
          <ac:spMkLst>
            <pc:docMk/>
            <pc:sldMk cId="3673540441" sldId="259"/>
            <ac:spMk id="3" creationId="{F03B802D-1D6A-7941-8F6D-2A9F1D0029D1}"/>
          </ac:spMkLst>
        </pc:spChg>
      </pc:sldChg>
      <pc:sldChg chg="modSp new mod">
        <pc:chgData name="James Thomas Dexter (1907923)" userId="e5b42a74-9116-4abd-924c-f0ff29fa4e05" providerId="ADAL" clId="{80E552F2-915D-2C46-9F50-25DDE3BCBA69}" dt="2021-02-28T23:05:20.861" v="930" actId="20577"/>
        <pc:sldMkLst>
          <pc:docMk/>
          <pc:sldMk cId="4038871145" sldId="260"/>
        </pc:sldMkLst>
        <pc:spChg chg="mod">
          <ac:chgData name="James Thomas Dexter (1907923)" userId="e5b42a74-9116-4abd-924c-f0ff29fa4e05" providerId="ADAL" clId="{80E552F2-915D-2C46-9F50-25DDE3BCBA69}" dt="2021-02-28T22:22:19.072" v="203" actId="1076"/>
          <ac:spMkLst>
            <pc:docMk/>
            <pc:sldMk cId="4038871145" sldId="260"/>
            <ac:spMk id="2" creationId="{2BDCA3CE-F458-C14F-8661-ECCCE4024BF0}"/>
          </ac:spMkLst>
        </pc:spChg>
        <pc:spChg chg="mod">
          <ac:chgData name="James Thomas Dexter (1907923)" userId="e5b42a74-9116-4abd-924c-f0ff29fa4e05" providerId="ADAL" clId="{80E552F2-915D-2C46-9F50-25DDE3BCBA69}" dt="2021-02-28T23:05:20.861" v="930" actId="20577"/>
          <ac:spMkLst>
            <pc:docMk/>
            <pc:sldMk cId="4038871145" sldId="260"/>
            <ac:spMk id="3" creationId="{94788B61-A5A2-3541-AD63-B8AE341028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125B7F-FD20-A146-B310-D0135E56EB37}" type="datetimeFigureOut">
              <a:rPr lang="en-US" smtClean="0"/>
              <a:t>2/28/21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1A7CC8E-E3D6-A14B-8CD9-B1B104BDA9BB}" type="slidenum">
              <a:rPr lang="en-US" smtClean="0"/>
              <a:t>‹#›</a:t>
            </a:fld>
            <a:endParaRPr lang="en-US"/>
          </a:p>
        </p:txBody>
      </p:sp>
    </p:spTree>
    <p:extLst>
      <p:ext uri="{BB962C8B-B14F-4D97-AF65-F5344CB8AC3E}">
        <p14:creationId xmlns:p14="http://schemas.microsoft.com/office/powerpoint/2010/main" val="2851483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1A7CC8E-E3D6-A14B-8CD9-B1B104BDA9BB}" type="slidenum">
              <a:rPr lang="en-US" smtClean="0"/>
              <a:t>1</a:t>
            </a:fld>
            <a:endParaRPr lang="en-US"/>
          </a:p>
        </p:txBody>
      </p:sp>
    </p:spTree>
    <p:extLst>
      <p:ext uri="{BB962C8B-B14F-4D97-AF65-F5344CB8AC3E}">
        <p14:creationId xmlns:p14="http://schemas.microsoft.com/office/powerpoint/2010/main" val="25655671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C6E633-D928-F84B-AE69-95BC907F03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0671E25-3EB8-7E4C-BDE5-BFC7EAE8BD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FC4FEB42-DFB1-1044-B524-3A9AF42A1ADA}"/>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5" name="Footer Placeholder 4">
            <a:extLst>
              <a:ext uri="{FF2B5EF4-FFF2-40B4-BE49-F238E27FC236}">
                <a16:creationId xmlns:a16="http://schemas.microsoft.com/office/drawing/2014/main" id="{A45CB072-155D-3741-8682-FECEA9F99D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E50BA2E-1A3A-C048-A028-4337FBDFD4CE}"/>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40342737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5A572-DC38-8E45-88EF-C8A31C4F078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6E8F7D5-50C8-1F4E-A42A-9E4F2A8F3DC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C451CE-1791-8E47-AE75-A08197F13492}"/>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5" name="Footer Placeholder 4">
            <a:extLst>
              <a:ext uri="{FF2B5EF4-FFF2-40B4-BE49-F238E27FC236}">
                <a16:creationId xmlns:a16="http://schemas.microsoft.com/office/drawing/2014/main" id="{480EC462-A3E3-854F-A1A8-5C2F626503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AEF9AE-DD5F-3049-9901-8A20113B6B51}"/>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12293498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9A9276-8F36-8F4F-99C0-3BDEDCF5292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62A9960-C366-0844-9677-8BCC5C039C6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029863E-539C-EA45-8494-55BE684E84D2}"/>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5" name="Footer Placeholder 4">
            <a:extLst>
              <a:ext uri="{FF2B5EF4-FFF2-40B4-BE49-F238E27FC236}">
                <a16:creationId xmlns:a16="http://schemas.microsoft.com/office/drawing/2014/main" id="{09550197-5D7E-8944-96A8-F3CA4BF1D4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514E36-9573-344B-994D-C9B297ADE806}"/>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471108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F9123-08D8-D542-B444-82B659D17E6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049C8E-973F-A142-BF22-9C8DB9D840E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D5C59B4-290B-3D43-9DF9-2733122A305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68ACEA3-DBDE-C347-8515-3E0C2374704B}"/>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6" name="Footer Placeholder 5">
            <a:extLst>
              <a:ext uri="{FF2B5EF4-FFF2-40B4-BE49-F238E27FC236}">
                <a16:creationId xmlns:a16="http://schemas.microsoft.com/office/drawing/2014/main" id="{D1A6CC11-37A7-BE4E-8C59-EB037ED408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6C68C77-95DB-1244-9578-DFE3DB747CFF}"/>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2806249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16A37-84F0-B747-A82C-AFF260A13E2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CF6E65B-A075-E249-B64F-F9A3AA5E94D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A9E171-5DC6-CD4D-85C8-E962F2AC39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1EB070C-4600-7346-A8EC-51162B5EC7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A53739C-46C8-1349-97CF-53A1DBBAD89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5214C68B-1307-1844-9F46-6C92347B430A}"/>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8" name="Footer Placeholder 7">
            <a:extLst>
              <a:ext uri="{FF2B5EF4-FFF2-40B4-BE49-F238E27FC236}">
                <a16:creationId xmlns:a16="http://schemas.microsoft.com/office/drawing/2014/main" id="{13E4284A-891F-FB4A-ACEC-41F261DF45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16CE2ED-801B-D540-B356-897E82793107}"/>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2494011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047DE-A802-754A-9B61-26595EFF6B3B}"/>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FA35EB40-C0A6-9C4F-95E1-931C1FA825A4}"/>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4" name="Footer Placeholder 3">
            <a:extLst>
              <a:ext uri="{FF2B5EF4-FFF2-40B4-BE49-F238E27FC236}">
                <a16:creationId xmlns:a16="http://schemas.microsoft.com/office/drawing/2014/main" id="{DFEEFCB7-78CD-6241-B754-7406484EAB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69E65E5-0EA2-B54A-A9E6-11E24DCCCA32}"/>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21524796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D5F8A5-0E10-8646-B566-148E953CEDDC}"/>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3" name="Footer Placeholder 2">
            <a:extLst>
              <a:ext uri="{FF2B5EF4-FFF2-40B4-BE49-F238E27FC236}">
                <a16:creationId xmlns:a16="http://schemas.microsoft.com/office/drawing/2014/main" id="{7894FA5A-038F-AD4A-A0CD-69DA8B25CBA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3F61CC-45A8-FF47-A754-35057871C032}"/>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961916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A6E9D7-A6A6-6C45-962F-6490513ACB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3DE1B0D-1558-F34F-80B6-F8C2B2DE68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D73D1ED-5E48-5F42-BA3D-D499ECB5ECC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57510DF-8EFF-564F-B2EB-F623BCE3C52C}"/>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6" name="Footer Placeholder 5">
            <a:extLst>
              <a:ext uri="{FF2B5EF4-FFF2-40B4-BE49-F238E27FC236}">
                <a16:creationId xmlns:a16="http://schemas.microsoft.com/office/drawing/2014/main" id="{179031E8-5533-424A-A225-8906C081F7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3223A77-A8F5-2444-9E5A-B36FCDCD222B}"/>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1067121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A919C-5FB7-F945-A819-FCBD5B341F2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D2F944E-881A-F74C-9634-D89D92CF37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15FB335-C559-1342-9EFF-464D656F2D4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F469381-9D05-3E45-81DF-0E7BAAD0E86D}"/>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6" name="Footer Placeholder 5">
            <a:extLst>
              <a:ext uri="{FF2B5EF4-FFF2-40B4-BE49-F238E27FC236}">
                <a16:creationId xmlns:a16="http://schemas.microsoft.com/office/drawing/2014/main" id="{770CD4C3-F6AE-5542-96C3-278266B0A4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CEDFFF-0342-D546-992A-8FD33AF841BB}"/>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35906030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62EFDF-9389-794D-BDD8-7925F5EFCE1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B20453CF-E911-D640-BC94-3D253DC224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2FBE94E-9FBD-EF41-87A1-832345690694}"/>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5" name="Footer Placeholder 4">
            <a:extLst>
              <a:ext uri="{FF2B5EF4-FFF2-40B4-BE49-F238E27FC236}">
                <a16:creationId xmlns:a16="http://schemas.microsoft.com/office/drawing/2014/main" id="{3FBDD67E-6B1A-DF4E-8189-0019B3D58F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4F08ABD-7B84-9A48-B84C-B01F3B6AC809}"/>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883405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035C6E4-A980-7841-906E-C3471D42C1B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67D184-7F17-4F45-9723-E70A48141C8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D55E942-96F3-F944-9774-E871BEA14C1B}"/>
              </a:ext>
            </a:extLst>
          </p:cNvPr>
          <p:cNvSpPr>
            <a:spLocks noGrp="1"/>
          </p:cNvSpPr>
          <p:nvPr>
            <p:ph type="dt" sz="half" idx="10"/>
          </p:nvPr>
        </p:nvSpPr>
        <p:spPr/>
        <p:txBody>
          <a:bodyPr/>
          <a:lstStyle/>
          <a:p>
            <a:fld id="{F9AEE2F1-F822-8A4A-9EFC-80DBC0F99613}" type="datetimeFigureOut">
              <a:rPr lang="en-US" smtClean="0"/>
              <a:t>2/28/21</a:t>
            </a:fld>
            <a:endParaRPr lang="en-US"/>
          </a:p>
        </p:txBody>
      </p:sp>
      <p:sp>
        <p:nvSpPr>
          <p:cNvPr id="5" name="Footer Placeholder 4">
            <a:extLst>
              <a:ext uri="{FF2B5EF4-FFF2-40B4-BE49-F238E27FC236}">
                <a16:creationId xmlns:a16="http://schemas.microsoft.com/office/drawing/2014/main" id="{89952768-03F3-0343-BF37-2CCDBF8409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4450F10-014C-BF4D-917F-C1B1B09B422F}"/>
              </a:ext>
            </a:extLst>
          </p:cNvPr>
          <p:cNvSpPr>
            <a:spLocks noGrp="1"/>
          </p:cNvSpPr>
          <p:nvPr>
            <p:ph type="sldNum" sz="quarter" idx="12"/>
          </p:nvPr>
        </p:nvSpPr>
        <p:spPr/>
        <p:txBody>
          <a:bodyPr/>
          <a:lstStyle/>
          <a:p>
            <a:fld id="{48CC571D-ACA9-3E41-87C9-B04647846C73}" type="slidenum">
              <a:rPr lang="en-US" smtClean="0"/>
              <a:t>‹#›</a:t>
            </a:fld>
            <a:endParaRPr lang="en-US"/>
          </a:p>
        </p:txBody>
      </p:sp>
    </p:spTree>
    <p:extLst>
      <p:ext uri="{BB962C8B-B14F-4D97-AF65-F5344CB8AC3E}">
        <p14:creationId xmlns:p14="http://schemas.microsoft.com/office/powerpoint/2010/main" val="9090817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373760-A5B5-0E45-8269-46D5FF6BA7D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6D68D2A-378C-C14D-B9C0-10A69BEE33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C0D78E-5BBF-6D47-9D41-D621A61726C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9AEE2F1-F822-8A4A-9EFC-80DBC0F99613}" type="datetimeFigureOut">
              <a:rPr lang="en-US" smtClean="0"/>
              <a:t>2/28/21</a:t>
            </a:fld>
            <a:endParaRPr lang="en-US"/>
          </a:p>
        </p:txBody>
      </p:sp>
      <p:sp>
        <p:nvSpPr>
          <p:cNvPr id="5" name="Footer Placeholder 4">
            <a:extLst>
              <a:ext uri="{FF2B5EF4-FFF2-40B4-BE49-F238E27FC236}">
                <a16:creationId xmlns:a16="http://schemas.microsoft.com/office/drawing/2014/main" id="{C2034E91-19A1-2740-A7D0-372BF29628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122C59E-88E3-3B46-B502-06CEAE6A406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CC571D-ACA9-3E41-87C9-B04647846C73}" type="slidenum">
              <a:rPr lang="en-US" smtClean="0"/>
              <a:t>‹#›</a:t>
            </a:fld>
            <a:endParaRPr lang="en-US"/>
          </a:p>
        </p:txBody>
      </p:sp>
    </p:spTree>
    <p:extLst>
      <p:ext uri="{BB962C8B-B14F-4D97-AF65-F5344CB8AC3E}">
        <p14:creationId xmlns:p14="http://schemas.microsoft.com/office/powerpoint/2010/main" val="42222901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hyperlink" Target="https://www.carmarthenshirehalls.org.uk/hall.php?hall_id=37Cached" TargetMode="External"/><Relationship Id="rId3" Type="http://schemas.openxmlformats.org/officeDocument/2006/relationships/hyperlink" Target="https://www.gov.uk/government/statistics/defining-rural-areas" TargetMode="External"/><Relationship Id="rId7" Type="http://schemas.openxmlformats.org/officeDocument/2006/relationships/hyperlink" Target="https://www.bbc.co.uk/programmes/m000k592" TargetMode="External"/><Relationship Id="rId12" Type="http://schemas.openxmlformats.org/officeDocument/2006/relationships/hyperlink" Target="https://www.nationalarchives.gov.uk/education/resources/rebecca-riots/" TargetMode="External"/><Relationship Id="rId2" Type="http://schemas.openxmlformats.org/officeDocument/2006/relationships/hyperlink" Target="https://www.citypopulation.de/en/uk/wales/carmarthenshire/W38000097__tumble/" TargetMode="External"/><Relationship Id="rId1" Type="http://schemas.openxmlformats.org/officeDocument/2006/relationships/slideLayout" Target="../slideLayouts/slideLayout2.xml"/><Relationship Id="rId6" Type="http://schemas.openxmlformats.org/officeDocument/2006/relationships/hyperlink" Target="https://www.myaccountingcourse.com/accounting-dictionary/diversification" TargetMode="External"/><Relationship Id="rId11" Type="http://schemas.openxmlformats.org/officeDocument/2006/relationships/hyperlink" Target="https://www.poverty.ac.uk/definitions-poverty/social-exclusion" TargetMode="External"/><Relationship Id="rId5" Type="http://schemas.openxmlformats.org/officeDocument/2006/relationships/hyperlink" Target="https://tumble.rfc.wales/club-history/84377570-582a-4610-9c0e-b9b6715ac95a/international-players" TargetMode="External"/><Relationship Id="rId10" Type="http://schemas.openxmlformats.org/officeDocument/2006/relationships/hyperlink" Target="https://www.met.police.uk/advice/advice-and-information/asb/asb/antisocial-behaviour/what-is-antisocial-behaviour/" TargetMode="External"/><Relationship Id="rId4" Type="http://schemas.openxmlformats.org/officeDocument/2006/relationships/hyperlink" Target="http://www.welshcoalmines.co.uk/Carm/great_mountain_colliery.htm" TargetMode="External"/><Relationship Id="rId9" Type="http://schemas.openxmlformats.org/officeDocument/2006/relationships/hyperlink" Target="https://www.streetcheck.co.uk/crime/sa146hd"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intl/en-GB/about/" TargetMode="External"/><Relationship Id="rId2" Type="http://schemas.openxmlformats.org/officeDocument/2006/relationships/hyperlink" Target="https://www.facebook.com/canolfancarwyn/" TargetMode="External"/><Relationship Id="rId1" Type="http://schemas.openxmlformats.org/officeDocument/2006/relationships/slideLayout" Target="../slideLayouts/slideLayout2.xml"/><Relationship Id="rId5" Type="http://schemas.openxmlformats.org/officeDocument/2006/relationships/hyperlink" Target="https://www.instagram.com/p/CGnoylJnF8B/" TargetMode="External"/><Relationship Id="rId4" Type="http://schemas.openxmlformats.org/officeDocument/2006/relationships/hyperlink" Target="https://www.statista.com/statistics/325587/instagram-global-age-grou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53000"/>
            <a:lum/>
          </a:blip>
          <a:srcRect/>
          <a:stretch>
            <a:fillRect/>
          </a:stretch>
        </a:blipFill>
        <a:effectLst/>
      </p:bgPr>
    </p:bg>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C3ABD935-B910-DE40-9F95-B7357B04A075}"/>
              </a:ext>
            </a:extLst>
          </p:cNvPr>
          <p:cNvSpPr txBox="1"/>
          <p:nvPr/>
        </p:nvSpPr>
        <p:spPr>
          <a:xfrm>
            <a:off x="1524000" y="-59491"/>
            <a:ext cx="8877300" cy="369332"/>
          </a:xfrm>
          <a:prstGeom prst="rect">
            <a:avLst/>
          </a:prstGeom>
          <a:noFill/>
        </p:spPr>
        <p:txBody>
          <a:bodyPr wrap="square" rtlCol="0">
            <a:spAutoFit/>
          </a:bodyPr>
          <a:lstStyle/>
          <a:p>
            <a:r>
              <a:rPr lang="en-US" b="1" u="sng" dirty="0"/>
              <a:t>How a rural town embraced contemporary sports for the future of its community</a:t>
            </a:r>
          </a:p>
        </p:txBody>
      </p:sp>
      <p:sp>
        <p:nvSpPr>
          <p:cNvPr id="12" name="TextBox 11">
            <a:extLst>
              <a:ext uri="{FF2B5EF4-FFF2-40B4-BE49-F238E27FC236}">
                <a16:creationId xmlns:a16="http://schemas.microsoft.com/office/drawing/2014/main" id="{3130453D-4D1A-C04A-A0A0-07B73DBC4C0C}"/>
              </a:ext>
            </a:extLst>
          </p:cNvPr>
          <p:cNvSpPr txBox="1"/>
          <p:nvPr/>
        </p:nvSpPr>
        <p:spPr>
          <a:xfrm>
            <a:off x="208428" y="228123"/>
            <a:ext cx="4995584" cy="6186309"/>
          </a:xfrm>
          <a:prstGeom prst="rect">
            <a:avLst/>
          </a:prstGeom>
          <a:noFill/>
        </p:spPr>
        <p:txBody>
          <a:bodyPr wrap="square" rtlCol="0">
            <a:spAutoFit/>
          </a:bodyPr>
          <a:lstStyle/>
          <a:p>
            <a:pPr algn="ctr"/>
            <a:r>
              <a:rPr lang="en-GB" sz="1100" u="sng" dirty="0"/>
              <a:t>Tumble</a:t>
            </a:r>
            <a:endParaRPr lang="en-GB" sz="1100" dirty="0"/>
          </a:p>
          <a:p>
            <a:r>
              <a:rPr lang="en-GB" sz="1100" dirty="0"/>
              <a:t> </a:t>
            </a:r>
          </a:p>
          <a:p>
            <a:r>
              <a:rPr lang="en-GB" sz="1100" dirty="0"/>
              <a:t>Tumble is a village close to Cross hands in Carmarthenshire, with a population of around 4000 people according to </a:t>
            </a:r>
            <a:r>
              <a:rPr lang="en-GB" sz="1100" dirty="0" err="1"/>
              <a:t>citypopulation</a:t>
            </a:r>
            <a:r>
              <a:rPr lang="en-GB" sz="1100" dirty="0"/>
              <a:t> which means that this village comes under the rural classification by the UK government which states a rural area has a population of less than 10,000. Tumble not having much growth over the past many years can be seen and has been noticed by the local community. Tumble was thriving around the late 19</a:t>
            </a:r>
            <a:r>
              <a:rPr lang="en-GB" sz="1100" baseline="30000" dirty="0"/>
              <a:t>th</a:t>
            </a:r>
            <a:r>
              <a:rPr lang="en-GB" sz="1100" dirty="0"/>
              <a:t> century and through the 20</a:t>
            </a:r>
            <a:r>
              <a:rPr lang="en-GB" sz="1100" baseline="30000" dirty="0"/>
              <a:t>th</a:t>
            </a:r>
            <a:r>
              <a:rPr lang="en-GB" sz="1100" dirty="0"/>
              <a:t> century due to the rise in demand of coal during the industrial revolution. The Great Mountain Colliery produced huge amounts of coal making it one of the largest and most productive within the </a:t>
            </a:r>
            <a:r>
              <a:rPr lang="en-GB" sz="1100" dirty="0" err="1"/>
              <a:t>Gwendraeth</a:t>
            </a:r>
            <a:r>
              <a:rPr lang="en-GB" sz="1100" dirty="0"/>
              <a:t> Valley but eventually the mine was closed in 1962. This meant that some families and workers were then transferred to another place called The Giant </a:t>
            </a:r>
            <a:r>
              <a:rPr lang="en-GB" sz="1100" dirty="0" err="1"/>
              <a:t>Cynheidre</a:t>
            </a:r>
            <a:r>
              <a:rPr lang="en-GB" sz="1100" dirty="0"/>
              <a:t> Complex (Welsh coal mines). Not everyone would leave tumble to work and thus created a community that still exists today even through the hardships of the mines closing. Since the mines have been closed jobs had become scarce and the community would need to pull together more than ever. Rugby and football clubs were created and have been able to keep tumble on the map by producing some great professional athletes such as Gareth Davies who was born in Tumble and was part of the tumble RFC team before moving onto the Llanelli teams (Tumble RFC). Tourism to the area with lockdown has almost been non-existent but even before lockdowns Tumble doesn’t offer much for the community to be active in other than football and rugby. Other than these sports Tumble does have the local hall that is managed by the </a:t>
            </a:r>
            <a:r>
              <a:rPr lang="en-GB" sz="1100" dirty="0" err="1"/>
              <a:t>Llanon</a:t>
            </a:r>
            <a:r>
              <a:rPr lang="en-GB" sz="1100" dirty="0"/>
              <a:t> council. The hall is multifunctional large space that is used for events and even local dinners for the community. The hall can be hired out for events and also can be used for local meetings. </a:t>
            </a:r>
          </a:p>
          <a:p>
            <a:r>
              <a:rPr lang="en-GB" sz="1100" dirty="0"/>
              <a:t>Just like any small-neglected village there will be some issues in the community such as social exclusion and antisocial behaviour. In the park itself there is also a disused bowls green that has not seen any attention in what looks like quite a long time and this can be due to not having any club or interest in Tumble, being an outdoor bowls green, it is already flat and quite a big space just not being made use of, not far from the bowls green is an old children’s play park which is very minimal and does not cater for a large amount of people to use it. Just down the road from tumble in </a:t>
            </a:r>
            <a:r>
              <a:rPr lang="en-GB" sz="1100" dirty="0" err="1"/>
              <a:t>Drefach</a:t>
            </a:r>
            <a:r>
              <a:rPr lang="en-GB" sz="1100" dirty="0"/>
              <a:t> there is a school which hires out its leisure centre and also the squash courts but is not very well advertised and not many people have been able to go during local lockdowns and on a recent Facebook post that was set up they have said they will be closed for the foreseeable future. </a:t>
            </a:r>
          </a:p>
        </p:txBody>
      </p:sp>
      <p:sp>
        <p:nvSpPr>
          <p:cNvPr id="13" name="TextBox 12">
            <a:extLst>
              <a:ext uri="{FF2B5EF4-FFF2-40B4-BE49-F238E27FC236}">
                <a16:creationId xmlns:a16="http://schemas.microsoft.com/office/drawing/2014/main" id="{2D9A80C6-D098-6F46-A44A-C0333F9038C6}"/>
              </a:ext>
            </a:extLst>
          </p:cNvPr>
          <p:cNvSpPr txBox="1"/>
          <p:nvPr/>
        </p:nvSpPr>
        <p:spPr>
          <a:xfrm>
            <a:off x="5849471" y="228123"/>
            <a:ext cx="6342529" cy="6524863"/>
          </a:xfrm>
          <a:prstGeom prst="rect">
            <a:avLst/>
          </a:prstGeom>
          <a:noFill/>
        </p:spPr>
        <p:txBody>
          <a:bodyPr wrap="square" rtlCol="0">
            <a:spAutoFit/>
          </a:bodyPr>
          <a:lstStyle/>
          <a:p>
            <a:pPr algn="ctr"/>
            <a:r>
              <a:rPr lang="en-GB" sz="1100" u="sng" dirty="0"/>
              <a:t>The need for a something new</a:t>
            </a:r>
            <a:endParaRPr lang="en-GB" sz="1100" dirty="0"/>
          </a:p>
          <a:p>
            <a:r>
              <a:rPr lang="en-GB" sz="1100" dirty="0"/>
              <a:t> </a:t>
            </a:r>
          </a:p>
          <a:p>
            <a:r>
              <a:rPr lang="en-GB" sz="1100" dirty="0"/>
              <a:t>The local council in previous years has held consultations with the local residents in order to identify issues and areas to improve on. The main issues that were mentioned by residents would be the antisocial behaviour happening and also the lack of places to take families in Tumble forcing people to travel to cross hands and local areas just to play. The old kids park is very minimal and cannot accommodate many users, the football and rugby pitches are hardly used other than training and games, from time-to-time people may use the pitches but not very often, this is limiting what activities are available as these are mainly team sports. The Tumble community over a good number of years has not had any new facilities or major improvements which has led to meetings and discussions in terms of what the community would like to see come to the area. The community had decided on a few ideas for what they would like in the park, a new playground for the children, a new building with multifunctional spaces and also the most asked for was a skatepark. The main ask for a skatepark proved to the local council that there is a need for skatepark otherwise no one would ask for it. This demand originally sparked the thought of a skatepark and in how it could be done to help the community in various ways.  </a:t>
            </a:r>
          </a:p>
          <a:p>
            <a:r>
              <a:rPr lang="en-GB" sz="1100" dirty="0"/>
              <a:t> </a:t>
            </a:r>
          </a:p>
          <a:p>
            <a:r>
              <a:rPr lang="en-GB" sz="1100" dirty="0"/>
              <a:t>Antisocial behaviour has been a talking point of the community for a long time and even at the beginning of this year in January tumble had 19 crimes reported and 7 of these was antisocial behaviour. Antisocial behaviour can be broken down into different types, personal which is if a person aims towards a specific group or person. Nuisance anti-social behaviour is when someone causes suffering, annoyance and trouble to a community and the last type is environmental which when someone actions cause significant impact to the wider environment, buildings and public spaces.</a:t>
            </a:r>
          </a:p>
          <a:p>
            <a:r>
              <a:rPr lang="en-GB" sz="1100" dirty="0"/>
              <a:t> </a:t>
            </a:r>
          </a:p>
          <a:p>
            <a:r>
              <a:rPr lang="en-GB" sz="1100" dirty="0"/>
              <a:t>The other issue that the council would look to tackle will be social exclusion, this is because of the lack of facilities and especially during lockdown people have been excluded more than ever. Joanna Mack defines social exclusion as a process that involves “the lack or denial of resources, rights, goods and services, and the inability to participate in the normal relationships and activities, available to the majority of people in a society, whether in economic, social, cultural or political arenas. It affects both the quality of life of individuals and the equity and cohesion of society as a whole.” Social exclusion is such an important issue to tackle especially in a small, neglected village like Tumble with not much to do. </a:t>
            </a:r>
          </a:p>
          <a:p>
            <a:r>
              <a:rPr lang="en-GB" sz="1100" dirty="0"/>
              <a:t> </a:t>
            </a:r>
          </a:p>
          <a:p>
            <a:r>
              <a:rPr lang="en-GB" sz="1100" dirty="0"/>
              <a:t>During 2020 there was a step forward when there was a new facility for children to play on by changing the old AstroTurf area completely into a play area with lots more obstacles. Although the new park has been a success so far in the community especially during lockdown and not being able to travel any distance to exercise or take children anywhere the park is being a big benefit so far. The only problem is that there is age restrictions and nothing was built for the older age groups leaving them using the park and causing damage in recent months. So something for the older groups and for the people in urban sports need a place to focus energy on.</a:t>
            </a:r>
          </a:p>
        </p:txBody>
      </p:sp>
      <p:sp>
        <p:nvSpPr>
          <p:cNvPr id="15" name="TextBox 14">
            <a:extLst>
              <a:ext uri="{FF2B5EF4-FFF2-40B4-BE49-F238E27FC236}">
                <a16:creationId xmlns:a16="http://schemas.microsoft.com/office/drawing/2014/main" id="{C880CED8-C185-BF47-94CE-16A231D6C0A4}"/>
              </a:ext>
            </a:extLst>
          </p:cNvPr>
          <p:cNvSpPr txBox="1"/>
          <p:nvPr/>
        </p:nvSpPr>
        <p:spPr>
          <a:xfrm>
            <a:off x="311298" y="6578935"/>
            <a:ext cx="1494642" cy="246221"/>
          </a:xfrm>
          <a:prstGeom prst="rect">
            <a:avLst/>
          </a:prstGeom>
          <a:noFill/>
        </p:spPr>
        <p:txBody>
          <a:bodyPr wrap="square" rtlCol="0">
            <a:spAutoFit/>
          </a:bodyPr>
          <a:lstStyle/>
          <a:p>
            <a:r>
              <a:rPr lang="en-US" sz="1000" dirty="0">
                <a:solidFill>
                  <a:schemeClr val="bg1">
                    <a:lumMod val="50000"/>
                  </a:schemeClr>
                </a:solidFill>
              </a:rPr>
              <a:t>Page 1</a:t>
            </a:r>
          </a:p>
        </p:txBody>
      </p:sp>
      <p:sp>
        <p:nvSpPr>
          <p:cNvPr id="16" name="TextBox 15">
            <a:extLst>
              <a:ext uri="{FF2B5EF4-FFF2-40B4-BE49-F238E27FC236}">
                <a16:creationId xmlns:a16="http://schemas.microsoft.com/office/drawing/2014/main" id="{FE2E21B9-1CF2-F545-A4F7-B7063FD3FB55}"/>
              </a:ext>
            </a:extLst>
          </p:cNvPr>
          <p:cNvSpPr txBox="1"/>
          <p:nvPr/>
        </p:nvSpPr>
        <p:spPr>
          <a:xfrm>
            <a:off x="11590020" y="6578935"/>
            <a:ext cx="742950" cy="246221"/>
          </a:xfrm>
          <a:prstGeom prst="rect">
            <a:avLst/>
          </a:prstGeom>
          <a:noFill/>
        </p:spPr>
        <p:txBody>
          <a:bodyPr wrap="square" rtlCol="0">
            <a:spAutoFit/>
          </a:bodyPr>
          <a:lstStyle/>
          <a:p>
            <a:r>
              <a:rPr lang="en-US" sz="1000" dirty="0">
                <a:solidFill>
                  <a:schemeClr val="bg1">
                    <a:lumMod val="50000"/>
                  </a:schemeClr>
                </a:solidFill>
              </a:rPr>
              <a:t>Page 2</a:t>
            </a:r>
          </a:p>
        </p:txBody>
      </p:sp>
      <p:sp>
        <p:nvSpPr>
          <p:cNvPr id="17" name="TextBox 16">
            <a:extLst>
              <a:ext uri="{FF2B5EF4-FFF2-40B4-BE49-F238E27FC236}">
                <a16:creationId xmlns:a16="http://schemas.microsoft.com/office/drawing/2014/main" id="{79A89BEA-D162-2540-B707-810B470B0BB8}"/>
              </a:ext>
            </a:extLst>
          </p:cNvPr>
          <p:cNvSpPr txBox="1"/>
          <p:nvPr/>
        </p:nvSpPr>
        <p:spPr>
          <a:xfrm>
            <a:off x="11385762" y="67034"/>
            <a:ext cx="1151466" cy="246221"/>
          </a:xfrm>
          <a:prstGeom prst="rect">
            <a:avLst/>
          </a:prstGeom>
          <a:noFill/>
        </p:spPr>
        <p:txBody>
          <a:bodyPr wrap="square" rtlCol="0">
            <a:spAutoFit/>
          </a:bodyPr>
          <a:lstStyle/>
          <a:p>
            <a:r>
              <a:rPr lang="en-US" sz="1000" dirty="0">
                <a:solidFill>
                  <a:schemeClr val="bg1">
                    <a:lumMod val="50000"/>
                  </a:schemeClr>
                </a:solidFill>
              </a:rPr>
              <a:t>Figure 1</a:t>
            </a:r>
          </a:p>
        </p:txBody>
      </p:sp>
    </p:spTree>
    <p:extLst>
      <p:ext uri="{BB962C8B-B14F-4D97-AF65-F5344CB8AC3E}">
        <p14:creationId xmlns:p14="http://schemas.microsoft.com/office/powerpoint/2010/main" val="29748890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3000"/>
            <a:lum/>
          </a:blip>
          <a:srcRect/>
          <a:stretch>
            <a:fillRect l="-3000" r="-3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7430734-9815-A04F-A308-A2455E510083}"/>
              </a:ext>
            </a:extLst>
          </p:cNvPr>
          <p:cNvSpPr txBox="1"/>
          <p:nvPr/>
        </p:nvSpPr>
        <p:spPr>
          <a:xfrm>
            <a:off x="201168" y="0"/>
            <a:ext cx="4541520" cy="2631490"/>
          </a:xfrm>
          <a:prstGeom prst="rect">
            <a:avLst/>
          </a:prstGeom>
          <a:noFill/>
        </p:spPr>
        <p:txBody>
          <a:bodyPr wrap="square" rtlCol="0">
            <a:spAutoFit/>
          </a:bodyPr>
          <a:lstStyle/>
          <a:p>
            <a:r>
              <a:rPr lang="en-GB" sz="1100" u="sng" dirty="0"/>
              <a:t>Diversifying</a:t>
            </a:r>
            <a:endParaRPr lang="en-GB" sz="1100" dirty="0"/>
          </a:p>
          <a:p>
            <a:r>
              <a:rPr lang="en-GB" sz="1100" dirty="0"/>
              <a:t> </a:t>
            </a:r>
          </a:p>
          <a:p>
            <a:r>
              <a:rPr lang="en-GB" sz="1100" dirty="0"/>
              <a:t>Diversification is one of the most important things when it comes to improving or providing something new in a community that will become positive. Diversification according the My Accounting Course defines it as a strategy to create revenue on market opportunities by allocating investments risks over different assets classes. Diversifying is a way in which a business can look at creating or bringing in new avenues to create money and help lessen risks. Tumble being an ex-mining community and not having so much to offer anymore means that there needs to be some diversity, not just for local business but also for a sense of community. Creating new areas or facilities in Tumble would put it back on the map, with lockdowns in place families would be able to make the most of these facilities without having to travel too far and for families further away allows more tourism and money back into the community. </a:t>
            </a:r>
          </a:p>
        </p:txBody>
      </p:sp>
      <p:sp>
        <p:nvSpPr>
          <p:cNvPr id="5" name="TextBox 4">
            <a:extLst>
              <a:ext uri="{FF2B5EF4-FFF2-40B4-BE49-F238E27FC236}">
                <a16:creationId xmlns:a16="http://schemas.microsoft.com/office/drawing/2014/main" id="{8FFEEE4E-EE6D-054E-8B31-A331FCE0765E}"/>
              </a:ext>
            </a:extLst>
          </p:cNvPr>
          <p:cNvSpPr txBox="1"/>
          <p:nvPr/>
        </p:nvSpPr>
        <p:spPr>
          <a:xfrm>
            <a:off x="201168" y="2631490"/>
            <a:ext cx="4974336" cy="4154984"/>
          </a:xfrm>
          <a:prstGeom prst="rect">
            <a:avLst/>
          </a:prstGeom>
          <a:noFill/>
        </p:spPr>
        <p:txBody>
          <a:bodyPr wrap="square" rtlCol="0">
            <a:spAutoFit/>
          </a:bodyPr>
          <a:lstStyle/>
          <a:p>
            <a:r>
              <a:rPr lang="en-GB" sz="1100" u="sng" dirty="0"/>
              <a:t>Riot Urban sports park.</a:t>
            </a:r>
            <a:endParaRPr lang="en-GB" sz="1100" dirty="0"/>
          </a:p>
          <a:p>
            <a:r>
              <a:rPr lang="en-GB" sz="1100" dirty="0"/>
              <a:t> </a:t>
            </a:r>
          </a:p>
          <a:p>
            <a:r>
              <a:rPr lang="en-GB" sz="1100" dirty="0"/>
              <a:t>A new style of skatepark coming to Tumble in the near future? What will this new facility be, will it be like any other skatepark that is in Britain? The answer is no, as this is a facility in Tumble it really does consider all aspects of urban sports and also all other types of users including the differently abled such as wheelchair users and the partially sighted. This being one of the firsts in the UK by becoming disabled accessible would mean another stepping-stone in the fight to include everyone. An upcoming sport called WCMX is an extreme wheelchair sport that is rapidly growing all over the world and one of these extreme wheelchair athletes Lily Rice from Wales has starred in a BBC TV series called Our Lives for becoming the first person in Britain to do a backflip. For the partially sighted there will be textured and colour ways to navigate the park easier and more efficiently for these users. The skatepark itself will be built on a large scale and look to gain around £500,000 in grants and funding in order to get the facility built. The design will heavily look at making it the best experience and facility for disabled users as this will be one of the most important features. The name itself could come across as bad wording but the people of wales with some history knowledge would come to know of the Rebecca riots. From 1839 to 1843 there were many riots that took place around Pembrokeshire, Cardiganshire and Carmarthenshire in which men mainly farmers disguised as women would attack the toll gates as the tolls were being increased too high to use the roads for small farmers. Tumble being the community it is would really embrace the name due to the background it represent and how strong a community can be. </a:t>
            </a:r>
          </a:p>
        </p:txBody>
      </p:sp>
      <p:sp>
        <p:nvSpPr>
          <p:cNvPr id="6" name="TextBox 5">
            <a:extLst>
              <a:ext uri="{FF2B5EF4-FFF2-40B4-BE49-F238E27FC236}">
                <a16:creationId xmlns:a16="http://schemas.microsoft.com/office/drawing/2014/main" id="{D1660124-6409-9C43-8834-DA68890AC361}"/>
              </a:ext>
            </a:extLst>
          </p:cNvPr>
          <p:cNvSpPr txBox="1"/>
          <p:nvPr/>
        </p:nvSpPr>
        <p:spPr>
          <a:xfrm>
            <a:off x="7272528" y="146304"/>
            <a:ext cx="4718304" cy="6863417"/>
          </a:xfrm>
          <a:prstGeom prst="rect">
            <a:avLst/>
          </a:prstGeom>
          <a:noFill/>
        </p:spPr>
        <p:txBody>
          <a:bodyPr wrap="square" rtlCol="0">
            <a:spAutoFit/>
          </a:bodyPr>
          <a:lstStyle/>
          <a:p>
            <a:r>
              <a:rPr lang="en-GB" sz="1100" dirty="0"/>
              <a:t>The park itself will have a wide variety of ramps, rails and bowls to make this urban sports park one of the most catering for all types of urban sports. The features of the park will be progressive and not aimed at one type of level of athlete, so within the design will be obstacles for beginners all the way up to the elite level. This would mean that it appeals to more athletes than normal as participants can skate different things and to their own level and can push themselves further if they want to and at their own level of motivation.  Having a large facility can allow large amounts of space between ramps and obstacles to minimise certain risks such as collisions but also would allow the participant to have enough space to practice on their own without pressure from other people using the park. With the focus of being disabled accessible and to cater for the wheelchair sports and partially sighted there will be features on ramps such as roll ins and coping to allow for wheelchair users to get out of ramps and up ramps more efficiently meaning they won’t be able to get stuck and gives a more positive experience. The main material for the park will be concrete because it will be tough and durable for longevity and the coping and rails will be metal for a smoother grind, ground rails will be square and round to help users get used to different style rails that they could come across. </a:t>
            </a:r>
          </a:p>
          <a:p>
            <a:r>
              <a:rPr lang="en-GB" sz="1100" dirty="0"/>
              <a:t> </a:t>
            </a:r>
          </a:p>
          <a:p>
            <a:r>
              <a:rPr lang="en-GB" sz="1100" dirty="0"/>
              <a:t>Alongside the urban sports park facility would be a small multifunctional skate shop and a new community space from the old disused bowls green. This skate shop would be located in a current building in the park and can cater for many other things than just a shop. The shop itself would create revenue by selling branded merchandise and also allow spaces for community groups to come together as a safe place. The money made from the shop would be reinvested into the community to help with any local causes or maintenance needed to the park.  The old disused bowls green would be an excellent area to revamp into a local community space. The space would be converted into an area for families and people to get together to spectate multiple areas from the skatepark to the rugby pitches. Within this space would be safe urban parkour structures or elements such as steppingstones. There is room for a raised platform area for live performances on a small scale. Events from car boot sales, flea markets to seasonal food and merchandise shacks an example would be Christmas shacks. There is many possibilities to what this space could be used for, each event or days where people have travelled to the park generate great footfall and with this money is made through sales of products and services. The businesses in the community space, the park café, skate shop and the surrounding businesses will all benefit from the increase of people attracted to enjoy the facilities on offer to them. </a:t>
            </a:r>
          </a:p>
          <a:p>
            <a:r>
              <a:rPr lang="en-GB" sz="1100" dirty="0"/>
              <a:t> </a:t>
            </a:r>
          </a:p>
        </p:txBody>
      </p:sp>
      <p:sp>
        <p:nvSpPr>
          <p:cNvPr id="7" name="TextBox 6">
            <a:extLst>
              <a:ext uri="{FF2B5EF4-FFF2-40B4-BE49-F238E27FC236}">
                <a16:creationId xmlns:a16="http://schemas.microsoft.com/office/drawing/2014/main" id="{196F5B19-EB21-3546-9BB0-102944A9007A}"/>
              </a:ext>
            </a:extLst>
          </p:cNvPr>
          <p:cNvSpPr txBox="1"/>
          <p:nvPr/>
        </p:nvSpPr>
        <p:spPr>
          <a:xfrm>
            <a:off x="201168" y="6643123"/>
            <a:ext cx="1319022" cy="246221"/>
          </a:xfrm>
          <a:prstGeom prst="rect">
            <a:avLst/>
          </a:prstGeom>
          <a:noFill/>
        </p:spPr>
        <p:txBody>
          <a:bodyPr wrap="square" rtlCol="0">
            <a:spAutoFit/>
          </a:bodyPr>
          <a:lstStyle/>
          <a:p>
            <a:r>
              <a:rPr lang="en-US" sz="1000" dirty="0">
                <a:solidFill>
                  <a:schemeClr val="bg1">
                    <a:lumMod val="50000"/>
                  </a:schemeClr>
                </a:solidFill>
              </a:rPr>
              <a:t>Page 3</a:t>
            </a:r>
          </a:p>
        </p:txBody>
      </p:sp>
      <p:sp>
        <p:nvSpPr>
          <p:cNvPr id="8" name="TextBox 7">
            <a:extLst>
              <a:ext uri="{FF2B5EF4-FFF2-40B4-BE49-F238E27FC236}">
                <a16:creationId xmlns:a16="http://schemas.microsoft.com/office/drawing/2014/main" id="{51079F32-299E-C645-883E-6FE34C002374}"/>
              </a:ext>
            </a:extLst>
          </p:cNvPr>
          <p:cNvSpPr txBox="1"/>
          <p:nvPr/>
        </p:nvSpPr>
        <p:spPr>
          <a:xfrm>
            <a:off x="11475720" y="6643123"/>
            <a:ext cx="716280" cy="246221"/>
          </a:xfrm>
          <a:prstGeom prst="rect">
            <a:avLst/>
          </a:prstGeom>
          <a:noFill/>
        </p:spPr>
        <p:txBody>
          <a:bodyPr wrap="square" rtlCol="0">
            <a:spAutoFit/>
          </a:bodyPr>
          <a:lstStyle/>
          <a:p>
            <a:r>
              <a:rPr lang="en-US" sz="1000" dirty="0">
                <a:solidFill>
                  <a:schemeClr val="bg1">
                    <a:lumMod val="50000"/>
                  </a:schemeClr>
                </a:solidFill>
              </a:rPr>
              <a:t>Page 4</a:t>
            </a:r>
          </a:p>
        </p:txBody>
      </p:sp>
      <p:sp>
        <p:nvSpPr>
          <p:cNvPr id="10" name="TextBox 9">
            <a:extLst>
              <a:ext uri="{FF2B5EF4-FFF2-40B4-BE49-F238E27FC236}">
                <a16:creationId xmlns:a16="http://schemas.microsoft.com/office/drawing/2014/main" id="{E89FB68A-FB6C-E24D-8D5A-CBD142AC3DAE}"/>
              </a:ext>
            </a:extLst>
          </p:cNvPr>
          <p:cNvSpPr txBox="1"/>
          <p:nvPr/>
        </p:nvSpPr>
        <p:spPr>
          <a:xfrm>
            <a:off x="4742688" y="6540253"/>
            <a:ext cx="1157563" cy="246221"/>
          </a:xfrm>
          <a:prstGeom prst="rect">
            <a:avLst/>
          </a:prstGeom>
          <a:noFill/>
        </p:spPr>
        <p:txBody>
          <a:bodyPr wrap="square" rtlCol="0">
            <a:spAutoFit/>
          </a:bodyPr>
          <a:lstStyle/>
          <a:p>
            <a:r>
              <a:rPr lang="en-US" sz="1000" dirty="0">
                <a:solidFill>
                  <a:schemeClr val="bg1">
                    <a:lumMod val="50000"/>
                  </a:schemeClr>
                </a:solidFill>
              </a:rPr>
              <a:t>Figure 2</a:t>
            </a:r>
          </a:p>
        </p:txBody>
      </p:sp>
    </p:spTree>
    <p:extLst>
      <p:ext uri="{BB962C8B-B14F-4D97-AF65-F5344CB8AC3E}">
        <p14:creationId xmlns:p14="http://schemas.microsoft.com/office/powerpoint/2010/main" val="27003551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3000"/>
            <a:lum/>
          </a:blip>
          <a:srcRect/>
          <a:stretch>
            <a:fillRect l="-11000" r="-11000"/>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75C255-1E3F-1A4A-ADCA-56D5BF7293BD}"/>
              </a:ext>
            </a:extLst>
          </p:cNvPr>
          <p:cNvSpPr txBox="1"/>
          <p:nvPr/>
        </p:nvSpPr>
        <p:spPr>
          <a:xfrm>
            <a:off x="1668780" y="3406140"/>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4EEC3CC-7109-8C4F-A425-939137A964B8}"/>
              </a:ext>
            </a:extLst>
          </p:cNvPr>
          <p:cNvSpPr txBox="1"/>
          <p:nvPr/>
        </p:nvSpPr>
        <p:spPr>
          <a:xfrm>
            <a:off x="7726680" y="651510"/>
            <a:ext cx="4137660" cy="5632311"/>
          </a:xfrm>
          <a:prstGeom prst="rect">
            <a:avLst/>
          </a:prstGeom>
          <a:noFill/>
        </p:spPr>
        <p:txBody>
          <a:bodyPr wrap="square" rtlCol="0">
            <a:spAutoFit/>
          </a:bodyPr>
          <a:lstStyle/>
          <a:p>
            <a:r>
              <a:rPr lang="en-GB" sz="1200" dirty="0"/>
              <a:t>To help become sustainable for the future of the business sales of merchandise would not sell as well during slower seasons if there is next to or if any advertising. To help overcome types of hardships marketing would be targeted through many different social medias in order to gain as many interactions leading to potential customers. Social medias like Facebook, Instagram, Tik Tok and </a:t>
            </a:r>
            <a:r>
              <a:rPr lang="en-GB" sz="1200" dirty="0" err="1"/>
              <a:t>Youtube</a:t>
            </a:r>
            <a:r>
              <a:rPr lang="en-GB" sz="1200" dirty="0"/>
              <a:t> are used by millions of people online which would help gain more of a presence especially when a project like this aims to help so many peoples lives. </a:t>
            </a:r>
            <a:r>
              <a:rPr lang="en-GB" sz="1200" dirty="0" err="1"/>
              <a:t>Youtubes</a:t>
            </a:r>
            <a:r>
              <a:rPr lang="en-GB" sz="1200" dirty="0"/>
              <a:t> about page says “Our mission is to give everyone a voice and to show them the world” and this really speaks to what can happen with Tumble as it will attract the wheel chair users and partially sighted individuals to a new urban sport and a facility to help cater for their needs and open more possibilities for them. Instagram had over 500 million daily active Instagram stories users ( </a:t>
            </a:r>
            <a:r>
              <a:rPr lang="en-GB" sz="1200" dirty="0" err="1"/>
              <a:t>Tankovska</a:t>
            </a:r>
            <a:r>
              <a:rPr lang="en-GB" sz="1200" dirty="0"/>
              <a:t> ), which means that this urban park can reach many different parts of the internet to gain interest for users that may not have seen or had the chance to put their energies into something new and amazing. </a:t>
            </a:r>
          </a:p>
          <a:p>
            <a:endParaRPr lang="en-GB" sz="1200" dirty="0"/>
          </a:p>
          <a:p>
            <a:r>
              <a:rPr lang="en-GB" sz="1200" dirty="0"/>
              <a:t>Tumbles community spirit is high, and an urban sports park can now be the heart of the community along with all the new facilities and working with local businesses that can be offered. These urban sports will help tackle antisocial behaviours because there would be something so interesting and rewarding that they can do they can stay away from the bad things be channelling it into improving themselves and create a urban sports community. it would seem to be a win win if it was to go ahead and the community will be positively impacted for years to come. </a:t>
            </a:r>
          </a:p>
        </p:txBody>
      </p:sp>
      <p:sp>
        <p:nvSpPr>
          <p:cNvPr id="9" name="TextBox 8">
            <a:extLst>
              <a:ext uri="{FF2B5EF4-FFF2-40B4-BE49-F238E27FC236}">
                <a16:creationId xmlns:a16="http://schemas.microsoft.com/office/drawing/2014/main" id="{3E5ADF6B-54EF-FA4E-9590-2FF6540A6A3A}"/>
              </a:ext>
            </a:extLst>
          </p:cNvPr>
          <p:cNvSpPr txBox="1"/>
          <p:nvPr/>
        </p:nvSpPr>
        <p:spPr>
          <a:xfrm>
            <a:off x="0" y="6611779"/>
            <a:ext cx="4023360" cy="246221"/>
          </a:xfrm>
          <a:prstGeom prst="rect">
            <a:avLst/>
          </a:prstGeom>
          <a:noFill/>
        </p:spPr>
        <p:txBody>
          <a:bodyPr wrap="square" rtlCol="0">
            <a:spAutoFit/>
          </a:bodyPr>
          <a:lstStyle/>
          <a:p>
            <a:r>
              <a:rPr lang="en-US" sz="1000" dirty="0">
                <a:solidFill>
                  <a:schemeClr val="bg1">
                    <a:lumMod val="50000"/>
                  </a:schemeClr>
                </a:solidFill>
              </a:rPr>
              <a:t>Page 5</a:t>
            </a:r>
          </a:p>
        </p:txBody>
      </p:sp>
      <p:sp>
        <p:nvSpPr>
          <p:cNvPr id="10" name="TextBox 9">
            <a:extLst>
              <a:ext uri="{FF2B5EF4-FFF2-40B4-BE49-F238E27FC236}">
                <a16:creationId xmlns:a16="http://schemas.microsoft.com/office/drawing/2014/main" id="{93E28E4F-1A91-6E46-8A96-FFA36050FD26}"/>
              </a:ext>
            </a:extLst>
          </p:cNvPr>
          <p:cNvSpPr txBox="1"/>
          <p:nvPr/>
        </p:nvSpPr>
        <p:spPr>
          <a:xfrm>
            <a:off x="11521872" y="6488668"/>
            <a:ext cx="1848256" cy="246221"/>
          </a:xfrm>
          <a:prstGeom prst="rect">
            <a:avLst/>
          </a:prstGeom>
          <a:noFill/>
        </p:spPr>
        <p:txBody>
          <a:bodyPr wrap="square" rtlCol="0">
            <a:spAutoFit/>
          </a:bodyPr>
          <a:lstStyle/>
          <a:p>
            <a:r>
              <a:rPr lang="en-US" sz="1000" dirty="0">
                <a:solidFill>
                  <a:schemeClr val="bg1">
                    <a:lumMod val="50000"/>
                  </a:schemeClr>
                </a:solidFill>
              </a:rPr>
              <a:t>Page 6</a:t>
            </a:r>
          </a:p>
        </p:txBody>
      </p:sp>
      <p:sp>
        <p:nvSpPr>
          <p:cNvPr id="14" name="TextBox 13">
            <a:extLst>
              <a:ext uri="{FF2B5EF4-FFF2-40B4-BE49-F238E27FC236}">
                <a16:creationId xmlns:a16="http://schemas.microsoft.com/office/drawing/2014/main" id="{44BC31DB-F05A-DF43-A4D3-12568740F594}"/>
              </a:ext>
            </a:extLst>
          </p:cNvPr>
          <p:cNvSpPr txBox="1"/>
          <p:nvPr/>
        </p:nvSpPr>
        <p:spPr>
          <a:xfrm>
            <a:off x="0" y="118533"/>
            <a:ext cx="1998133" cy="246221"/>
          </a:xfrm>
          <a:prstGeom prst="rect">
            <a:avLst/>
          </a:prstGeom>
          <a:noFill/>
        </p:spPr>
        <p:txBody>
          <a:bodyPr wrap="square" rtlCol="0">
            <a:spAutoFit/>
          </a:bodyPr>
          <a:lstStyle/>
          <a:p>
            <a:r>
              <a:rPr lang="en-US" sz="1000" dirty="0">
                <a:solidFill>
                  <a:schemeClr val="bg1">
                    <a:lumMod val="50000"/>
                  </a:schemeClr>
                </a:solidFill>
              </a:rPr>
              <a:t>Figure 3</a:t>
            </a:r>
          </a:p>
        </p:txBody>
      </p:sp>
    </p:spTree>
    <p:extLst>
      <p:ext uri="{BB962C8B-B14F-4D97-AF65-F5344CB8AC3E}">
        <p14:creationId xmlns:p14="http://schemas.microsoft.com/office/powerpoint/2010/main" val="33942848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D7165-6986-C44E-B8BC-80B5A522034E}"/>
              </a:ext>
            </a:extLst>
          </p:cNvPr>
          <p:cNvSpPr>
            <a:spLocks noGrp="1"/>
          </p:cNvSpPr>
          <p:nvPr>
            <p:ph type="title"/>
          </p:nvPr>
        </p:nvSpPr>
        <p:spPr>
          <a:xfrm>
            <a:off x="217170" y="-365444"/>
            <a:ext cx="10515600" cy="1325563"/>
          </a:xfrm>
        </p:spPr>
        <p:txBody>
          <a:bodyPr/>
          <a:lstStyle/>
          <a:p>
            <a:r>
              <a:rPr lang="en-US" dirty="0"/>
              <a:t>References </a:t>
            </a:r>
          </a:p>
        </p:txBody>
      </p:sp>
      <p:sp>
        <p:nvSpPr>
          <p:cNvPr id="3" name="Content Placeholder 2">
            <a:extLst>
              <a:ext uri="{FF2B5EF4-FFF2-40B4-BE49-F238E27FC236}">
                <a16:creationId xmlns:a16="http://schemas.microsoft.com/office/drawing/2014/main" id="{F03B802D-1D6A-7941-8F6D-2A9F1D0029D1}"/>
              </a:ext>
            </a:extLst>
          </p:cNvPr>
          <p:cNvSpPr>
            <a:spLocks noGrp="1"/>
          </p:cNvSpPr>
          <p:nvPr>
            <p:ph idx="1"/>
          </p:nvPr>
        </p:nvSpPr>
        <p:spPr>
          <a:xfrm>
            <a:off x="-76200" y="-160020"/>
            <a:ext cx="12344400" cy="7178040"/>
          </a:xfrm>
        </p:spPr>
        <p:txBody>
          <a:bodyPr>
            <a:normAutofit/>
          </a:bodyPr>
          <a:lstStyle/>
          <a:p>
            <a:pPr indent="0">
              <a:buNone/>
            </a:pPr>
            <a:r>
              <a:rPr lang="en-GB" sz="48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City Population, Carmarthenshire, </a:t>
            </a:r>
            <a:r>
              <a:rPr lang="en-GB" sz="1300" dirty="0" err="1">
                <a:latin typeface="Calibri" panose="020F0502020204030204" pitchFamily="34" charset="0"/>
                <a:ea typeface="Times New Roman" panose="02020603050405020304" pitchFamily="18" charset="0"/>
                <a:cs typeface="Times New Roman" panose="02020603050405020304" pitchFamily="18" charset="0"/>
              </a:rPr>
              <a:t>citypopulation.com</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2"/>
              </a:rPr>
              <a:t>https://www.citypopulation.de/en/uk/wales/carmarthenshire/W38000097__tumble/</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The government, official statistics, Defining rural areas using the rural urban classification, 25/06/2015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3"/>
              </a:rPr>
              <a:t>https://www.gov.uk/government/statistics/defining-rural-areas</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The welsh coal mines, Great Mountain Colliery, </a:t>
            </a:r>
            <a:r>
              <a:rPr lang="en-GB" sz="1300" dirty="0" err="1">
                <a:latin typeface="Calibri" panose="020F0502020204030204" pitchFamily="34" charset="0"/>
                <a:ea typeface="Times New Roman" panose="02020603050405020304" pitchFamily="18" charset="0"/>
                <a:cs typeface="Times New Roman" panose="02020603050405020304" pitchFamily="18" charset="0"/>
              </a:rPr>
              <a:t>welshcoalmines.co.uk</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4"/>
              </a:rPr>
              <a:t>http://www.welshcoalmines.co.uk/Carm/great_mountain_colliery.htm</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Tumble RFC, Our history, </a:t>
            </a:r>
            <a:r>
              <a:rPr lang="en-GB" sz="1300" dirty="0" err="1">
                <a:latin typeface="Calibri" panose="020F0502020204030204" pitchFamily="34" charset="0"/>
                <a:ea typeface="Times New Roman" panose="02020603050405020304" pitchFamily="18" charset="0"/>
                <a:cs typeface="Times New Roman" panose="02020603050405020304" pitchFamily="18" charset="0"/>
              </a:rPr>
              <a:t>Tumble.Rfc.Wales</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5"/>
              </a:rPr>
              <a:t>https://tumble.rfc.wales/club-history/84377570-582a-4610-9c0e-b9b6715ac95a/international-players</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My accounting course, my accounting course, What is Diversification?, </a:t>
            </a:r>
            <a:r>
              <a:rPr lang="en-GB" sz="1300" dirty="0" err="1">
                <a:latin typeface="Calibri" panose="020F0502020204030204" pitchFamily="34" charset="0"/>
                <a:ea typeface="Times New Roman" panose="02020603050405020304" pitchFamily="18" charset="0"/>
                <a:cs typeface="Times New Roman" panose="02020603050405020304" pitchFamily="18" charset="0"/>
              </a:rPr>
              <a:t>myaccountingcourse.com</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6"/>
              </a:rPr>
              <a:t>https://www.myaccountingcourse.com/accounting-dictionary/diversification</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BBC, Our Lives, Defying gravity, </a:t>
            </a:r>
            <a:r>
              <a:rPr lang="en-GB" sz="1300" dirty="0" err="1">
                <a:latin typeface="Calibri" panose="020F0502020204030204" pitchFamily="34" charset="0"/>
                <a:ea typeface="Times New Roman" panose="02020603050405020304" pitchFamily="18" charset="0"/>
                <a:cs typeface="Times New Roman" panose="02020603050405020304" pitchFamily="18" charset="0"/>
              </a:rPr>
              <a:t>bbc.co.uk</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7"/>
              </a:rPr>
              <a:t>https://www.bbc.co.uk/programmes/m000k592</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Tumble Hall, Carmarthenshire halls, Tumble Hall, </a:t>
            </a:r>
            <a:r>
              <a:rPr lang="en-GB" sz="1300" dirty="0" err="1">
                <a:latin typeface="Calibri" panose="020F0502020204030204" pitchFamily="34" charset="0"/>
                <a:ea typeface="Times New Roman" panose="02020603050405020304" pitchFamily="18" charset="0"/>
                <a:cs typeface="Times New Roman" panose="02020603050405020304" pitchFamily="18" charset="0"/>
              </a:rPr>
              <a:t>carmarthenshirehalls.org.uk</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8"/>
              </a:rPr>
              <a:t>https://www.carmarthenshirehalls.org.uk/hall.php?hall_id=37Cached</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Street check, street check, crimes committed near high street, Tumble, Llanelli, Wales, SA14 6HD in January 2021, </a:t>
            </a:r>
            <a:r>
              <a:rPr lang="en-GB" sz="1300" dirty="0" err="1">
                <a:latin typeface="Calibri" panose="020F0502020204030204" pitchFamily="34" charset="0"/>
                <a:ea typeface="Times New Roman" panose="02020603050405020304" pitchFamily="18" charset="0"/>
                <a:cs typeface="Times New Roman" panose="02020603050405020304" pitchFamily="18" charset="0"/>
              </a:rPr>
              <a:t>streetcheck.co.uk</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9"/>
              </a:rPr>
              <a:t>https://www.streetcheck.co.uk/crime/sa146hd</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Metropolitan police, what is antisocial behaviour?, </a:t>
            </a:r>
            <a:r>
              <a:rPr lang="en-GB" sz="1300" dirty="0" err="1">
                <a:latin typeface="Calibri" panose="020F0502020204030204" pitchFamily="34" charset="0"/>
                <a:ea typeface="Times New Roman" panose="02020603050405020304" pitchFamily="18" charset="0"/>
                <a:cs typeface="Times New Roman" panose="02020603050405020304" pitchFamily="18" charset="0"/>
              </a:rPr>
              <a:t>met.police.uk</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0"/>
              </a:rPr>
              <a:t>https://www.met.police.uk/advice/advice-and-information/asb/asb/antisocial-behaviour/what-is-antisocial-behaviour/</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J Mack, poverty and social exclusion, social exclusion,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1"/>
              </a:rPr>
              <a:t>https://www.poverty.ac.uk/definitions-poverty/social-exclusion</a:t>
            </a:r>
            <a:r>
              <a:rPr lang="en-GB" sz="1300" dirty="0">
                <a:latin typeface="Calibri" panose="020F0502020204030204" pitchFamily="34" charset="0"/>
                <a:ea typeface="Times New Roman" panose="02020603050405020304" pitchFamily="18" charset="0"/>
                <a:cs typeface="Times New Roman" panose="02020603050405020304" pitchFamily="18" charset="0"/>
              </a:rPr>
              <a:t> </a:t>
            </a:r>
          </a:p>
          <a:p>
            <a:pPr indent="0">
              <a:buNone/>
            </a:pPr>
            <a:r>
              <a:rPr lang="en-GB" sz="1300" dirty="0">
                <a:latin typeface="Calibri" panose="020F0502020204030204" pitchFamily="34" charset="0"/>
                <a:ea typeface="Times New Roman" panose="02020603050405020304" pitchFamily="18" charset="0"/>
                <a:cs typeface="Times New Roman" panose="02020603050405020304" pitchFamily="18" charset="0"/>
              </a:rPr>
              <a:t>The national archives, Rebecca riots, the national archives </a:t>
            </a:r>
            <a:r>
              <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hlinkClick r:id="rId12"/>
              </a:rPr>
              <a:t>https://www.nationalarchives.gov.uk/education/resources/rebecca-riots/</a:t>
            </a:r>
            <a:endParaRPr lang="en-GB" sz="1300" u="sng" dirty="0">
              <a:solidFill>
                <a:srgbClr val="0563C1"/>
              </a:solidFill>
              <a:latin typeface="Calibri" panose="020F0502020204030204" pitchFamily="34" charset="0"/>
              <a:ea typeface="Times New Roman" panose="02020603050405020304" pitchFamily="18" charset="0"/>
              <a:cs typeface="Times New Roman" panose="02020603050405020304" pitchFamily="18" charset="0"/>
            </a:endParaRPr>
          </a:p>
          <a:p>
            <a:pPr indent="0">
              <a:buNone/>
            </a:pPr>
            <a:endParaRPr lang="en-GB" sz="1300" dirty="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35404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CA3CE-F458-C14F-8661-ECCCE4024BF0}"/>
              </a:ext>
            </a:extLst>
          </p:cNvPr>
          <p:cNvSpPr>
            <a:spLocks noGrp="1"/>
          </p:cNvSpPr>
          <p:nvPr>
            <p:ph type="title"/>
          </p:nvPr>
        </p:nvSpPr>
        <p:spPr>
          <a:xfrm>
            <a:off x="0" y="-343535"/>
            <a:ext cx="10515600" cy="1325563"/>
          </a:xfrm>
        </p:spPr>
        <p:txBody>
          <a:bodyPr/>
          <a:lstStyle/>
          <a:p>
            <a:r>
              <a:rPr lang="en-US" dirty="0"/>
              <a:t>References</a:t>
            </a:r>
          </a:p>
        </p:txBody>
      </p:sp>
      <p:sp>
        <p:nvSpPr>
          <p:cNvPr id="3" name="Content Placeholder 2">
            <a:extLst>
              <a:ext uri="{FF2B5EF4-FFF2-40B4-BE49-F238E27FC236}">
                <a16:creationId xmlns:a16="http://schemas.microsoft.com/office/drawing/2014/main" id="{94788B61-A5A2-3541-AD63-B8AE341028D2}"/>
              </a:ext>
            </a:extLst>
          </p:cNvPr>
          <p:cNvSpPr>
            <a:spLocks noGrp="1"/>
          </p:cNvSpPr>
          <p:nvPr>
            <p:ph idx="1"/>
          </p:nvPr>
        </p:nvSpPr>
        <p:spPr>
          <a:xfrm>
            <a:off x="152400" y="819785"/>
            <a:ext cx="10515600" cy="4351338"/>
          </a:xfrm>
        </p:spPr>
        <p:txBody>
          <a:bodyPr>
            <a:normAutofit/>
          </a:bodyPr>
          <a:lstStyle/>
          <a:p>
            <a:pPr marL="0" lvl="0" indent="0">
              <a:buNone/>
            </a:pPr>
            <a:r>
              <a:rPr lang="en-GB" sz="1200" dirty="0" err="1"/>
              <a:t>Canolfan</a:t>
            </a:r>
            <a:r>
              <a:rPr lang="en-GB" sz="1200" dirty="0"/>
              <a:t> Carwyn, Facebook, </a:t>
            </a:r>
            <a:r>
              <a:rPr lang="en-GB" sz="1200" dirty="0" err="1"/>
              <a:t>Canolfan</a:t>
            </a:r>
            <a:r>
              <a:rPr lang="en-GB" sz="1200" dirty="0"/>
              <a:t> Carwyn </a:t>
            </a:r>
            <a:r>
              <a:rPr lang="en-GB" sz="1200" u="sng" dirty="0">
                <a:hlinkClick r:id="rId2"/>
              </a:rPr>
              <a:t>https://www.facebook.com/canolfancarwyn/</a:t>
            </a:r>
            <a:r>
              <a:rPr lang="en-GB" sz="1200" dirty="0"/>
              <a:t> </a:t>
            </a:r>
          </a:p>
          <a:p>
            <a:pPr marL="0" lvl="0" indent="0">
              <a:buNone/>
            </a:pPr>
            <a:r>
              <a:rPr lang="en-GB" sz="1200" dirty="0" err="1"/>
              <a:t>Youtube</a:t>
            </a:r>
            <a:r>
              <a:rPr lang="en-GB" sz="1200" dirty="0"/>
              <a:t>, </a:t>
            </a:r>
            <a:r>
              <a:rPr lang="en-GB" sz="1200" dirty="0" err="1"/>
              <a:t>youtube</a:t>
            </a:r>
            <a:r>
              <a:rPr lang="en-GB" sz="1200" dirty="0"/>
              <a:t> about, </a:t>
            </a:r>
            <a:r>
              <a:rPr lang="en-GB" sz="1200" dirty="0" err="1"/>
              <a:t>youtube.com</a:t>
            </a:r>
            <a:r>
              <a:rPr lang="en-GB" sz="1200" dirty="0"/>
              <a:t> </a:t>
            </a:r>
            <a:r>
              <a:rPr lang="en-GB" sz="1200" u="sng" dirty="0">
                <a:hlinkClick r:id="rId3"/>
              </a:rPr>
              <a:t>https://www.youtube.com/intl/en-GB/about/</a:t>
            </a:r>
            <a:r>
              <a:rPr lang="en-GB" sz="1200" dirty="0"/>
              <a:t> </a:t>
            </a:r>
          </a:p>
          <a:p>
            <a:pPr marL="0" lvl="0" indent="0">
              <a:buNone/>
            </a:pPr>
            <a:r>
              <a:rPr lang="en-GB" sz="1200" dirty="0"/>
              <a:t>H </a:t>
            </a:r>
            <a:r>
              <a:rPr lang="en-GB" sz="1200" dirty="0" err="1"/>
              <a:t>Tankovska</a:t>
            </a:r>
            <a:r>
              <a:rPr lang="en-GB" sz="1200" dirty="0"/>
              <a:t>, </a:t>
            </a:r>
            <a:r>
              <a:rPr lang="en-GB" sz="1200" dirty="0" err="1"/>
              <a:t>Idistribustion</a:t>
            </a:r>
            <a:r>
              <a:rPr lang="en-GB" sz="1200" dirty="0"/>
              <a:t> of Instagram users worldwide as of January 2021, by age group, </a:t>
            </a:r>
            <a:r>
              <a:rPr lang="en-GB" sz="1200" dirty="0" err="1"/>
              <a:t>statista.com</a:t>
            </a:r>
            <a:r>
              <a:rPr lang="en-GB" sz="1200" dirty="0"/>
              <a:t> </a:t>
            </a:r>
            <a:r>
              <a:rPr lang="en-GB" sz="1200" u="sng" dirty="0">
                <a:hlinkClick r:id="rId4"/>
              </a:rPr>
              <a:t>https://www.statista.com/statistics/325587/instagram-global-age-group/</a:t>
            </a:r>
            <a:r>
              <a:rPr lang="en-GB" sz="1200" dirty="0"/>
              <a:t> </a:t>
            </a:r>
          </a:p>
          <a:p>
            <a:pPr marL="0" indent="0">
              <a:buNone/>
            </a:pPr>
            <a:r>
              <a:rPr lang="en-US" sz="1200" dirty="0"/>
              <a:t>Figure 1,   J Dexter, </a:t>
            </a:r>
            <a:r>
              <a:rPr lang="en-US" sz="1200" dirty="0" err="1"/>
              <a:t>The_Lanky_skater</a:t>
            </a:r>
            <a:r>
              <a:rPr lang="en-US" sz="1200" dirty="0"/>
              <a:t>, </a:t>
            </a:r>
            <a:r>
              <a:rPr lang="en-US" sz="1200" dirty="0" err="1"/>
              <a:t>Instagram.com</a:t>
            </a:r>
            <a:r>
              <a:rPr lang="en-US" sz="1200" dirty="0"/>
              <a:t>   </a:t>
            </a:r>
            <a:r>
              <a:rPr lang="en-US" sz="1200" dirty="0">
                <a:hlinkClick r:id="rId5"/>
              </a:rPr>
              <a:t>https://www.instagram.com/p/CGnoylJnF8B/</a:t>
            </a:r>
            <a:r>
              <a:rPr lang="en-US" sz="1200" dirty="0"/>
              <a:t> </a:t>
            </a:r>
          </a:p>
          <a:p>
            <a:pPr marL="0" indent="0">
              <a:buNone/>
            </a:pPr>
            <a:r>
              <a:rPr lang="en-US" sz="1200" dirty="0"/>
              <a:t>Figure 2, Photo taken of a skateboarder at Carmarthen Skate park by James Dexter on 19/11/2020</a:t>
            </a:r>
          </a:p>
          <a:p>
            <a:pPr marL="0" indent="0">
              <a:buNone/>
            </a:pPr>
            <a:r>
              <a:rPr lang="en-US" sz="1200" dirty="0"/>
              <a:t>Figure 3, Photo Taken of Andrew Davies ollie a stair set, Carmarthen, taken by James Dexter 22/04/2018</a:t>
            </a:r>
          </a:p>
        </p:txBody>
      </p:sp>
    </p:spTree>
    <p:extLst>
      <p:ext uri="{BB962C8B-B14F-4D97-AF65-F5344CB8AC3E}">
        <p14:creationId xmlns:p14="http://schemas.microsoft.com/office/powerpoint/2010/main" val="40388711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146</TotalTime>
  <Words>2974</Words>
  <Application>Microsoft Macintosh PowerPoint</Application>
  <PresentationFormat>Widescreen</PresentationFormat>
  <Paragraphs>57</Paragraphs>
  <Slides>5</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PowerPoint Presentation</vt:lpstr>
      <vt:lpstr>PowerPoint Presentation</vt:lpstr>
      <vt:lpstr>PowerPoint Presentation</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Thomas Dexter (1907923)</dc:creator>
  <cp:lastModifiedBy>James Thomas Dexter (1907923)</cp:lastModifiedBy>
  <cp:revision>1</cp:revision>
  <dcterms:created xsi:type="dcterms:W3CDTF">2021-02-28T20:38:49Z</dcterms:created>
  <dcterms:modified xsi:type="dcterms:W3CDTF">2021-02-28T23:06:55Z</dcterms:modified>
</cp:coreProperties>
</file>