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71" r:id="rId14"/>
    <p:sldId id="272" r:id="rId15"/>
    <p:sldId id="273"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4883"/>
    <p:restoredTop sz="94692"/>
  </p:normalViewPr>
  <p:slideViewPr>
    <p:cSldViewPr snapToGrid="0">
      <p:cViewPr>
        <p:scale>
          <a:sx n="68" d="100"/>
          <a:sy n="68" d="100"/>
        </p:scale>
        <p:origin x="144" y="16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1BCB13-A6FE-0C42-914E-1ADDCB78C379}" type="datetimeFigureOut">
              <a:rPr lang="en-GB" smtClean="0"/>
              <a:t>05/05/2025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142C7D-875A-DE46-979B-FF16D72EA3D4}" type="slidenum">
              <a:rPr lang="en-GB" smtClean="0"/>
              <a:t>‹#›</a:t>
            </a:fld>
            <a:endParaRPr lang="en-GB"/>
          </a:p>
        </p:txBody>
      </p:sp>
    </p:spTree>
    <p:extLst>
      <p:ext uri="{BB962C8B-B14F-4D97-AF65-F5344CB8AC3E}">
        <p14:creationId xmlns:p14="http://schemas.microsoft.com/office/powerpoint/2010/main" val="570509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142C7D-875A-DE46-979B-FF16D72EA3D4}" type="slidenum">
              <a:rPr lang="en-GB" smtClean="0"/>
              <a:t>1</a:t>
            </a:fld>
            <a:endParaRPr lang="en-GB"/>
          </a:p>
        </p:txBody>
      </p:sp>
    </p:spTree>
    <p:extLst>
      <p:ext uri="{BB962C8B-B14F-4D97-AF65-F5344CB8AC3E}">
        <p14:creationId xmlns:p14="http://schemas.microsoft.com/office/powerpoint/2010/main" val="1817117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142C7D-875A-DE46-979B-FF16D72EA3D4}" type="slidenum">
              <a:rPr lang="en-GB" smtClean="0"/>
              <a:t>3</a:t>
            </a:fld>
            <a:endParaRPr lang="en-GB"/>
          </a:p>
        </p:txBody>
      </p:sp>
    </p:spTree>
    <p:extLst>
      <p:ext uri="{BB962C8B-B14F-4D97-AF65-F5344CB8AC3E}">
        <p14:creationId xmlns:p14="http://schemas.microsoft.com/office/powerpoint/2010/main" val="22882757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CDE01-2349-9ABF-FD5D-0926D52E766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7214F86-DB2D-7411-3A31-28CF8794C9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EDD4B24-E2FD-987E-F400-279FFDD60F90}"/>
              </a:ext>
            </a:extLst>
          </p:cNvPr>
          <p:cNvSpPr>
            <a:spLocks noGrp="1"/>
          </p:cNvSpPr>
          <p:nvPr>
            <p:ph type="dt" sz="half" idx="10"/>
          </p:nvPr>
        </p:nvSpPr>
        <p:spPr/>
        <p:txBody>
          <a:bodyPr/>
          <a:lstStyle/>
          <a:p>
            <a:fld id="{82C78CFB-FCFF-0449-9C9A-2CF087B79DDA}" type="datetimeFigureOut">
              <a:rPr lang="en-GB" smtClean="0"/>
              <a:t>05/05/2025</a:t>
            </a:fld>
            <a:endParaRPr lang="en-GB"/>
          </a:p>
        </p:txBody>
      </p:sp>
      <p:sp>
        <p:nvSpPr>
          <p:cNvPr id="5" name="Footer Placeholder 4">
            <a:extLst>
              <a:ext uri="{FF2B5EF4-FFF2-40B4-BE49-F238E27FC236}">
                <a16:creationId xmlns:a16="http://schemas.microsoft.com/office/drawing/2014/main" id="{A8BAA3CF-5247-FBA8-2416-DB28D37B88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3AEC89-438D-B9E9-D743-783D987E9301}"/>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10451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55A72-E203-E435-6840-29B50D7C55B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98ECD94-0AA6-1E2A-6B78-A87E017FA8E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700924-5645-439E-F155-431D68F63F29}"/>
              </a:ext>
            </a:extLst>
          </p:cNvPr>
          <p:cNvSpPr>
            <a:spLocks noGrp="1"/>
          </p:cNvSpPr>
          <p:nvPr>
            <p:ph type="dt" sz="half" idx="10"/>
          </p:nvPr>
        </p:nvSpPr>
        <p:spPr/>
        <p:txBody>
          <a:bodyPr/>
          <a:lstStyle/>
          <a:p>
            <a:fld id="{82C78CFB-FCFF-0449-9C9A-2CF087B79DDA}" type="datetimeFigureOut">
              <a:rPr lang="en-GB" smtClean="0"/>
              <a:t>05/05/2025</a:t>
            </a:fld>
            <a:endParaRPr lang="en-GB"/>
          </a:p>
        </p:txBody>
      </p:sp>
      <p:sp>
        <p:nvSpPr>
          <p:cNvPr id="5" name="Footer Placeholder 4">
            <a:extLst>
              <a:ext uri="{FF2B5EF4-FFF2-40B4-BE49-F238E27FC236}">
                <a16:creationId xmlns:a16="http://schemas.microsoft.com/office/drawing/2014/main" id="{5D45B869-FD6F-029C-A534-63A5D7DFB7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FF8C36-0AC4-430F-3888-2430BDF95FE0}"/>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2778529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CDF63-D669-BD82-414E-A75B9D4CF83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3ECDAD8-D671-D101-B193-7D9C24C184E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DF974DF-A3A0-B4EB-423B-631A61F52BEF}"/>
              </a:ext>
            </a:extLst>
          </p:cNvPr>
          <p:cNvSpPr>
            <a:spLocks noGrp="1"/>
          </p:cNvSpPr>
          <p:nvPr>
            <p:ph type="dt" sz="half" idx="10"/>
          </p:nvPr>
        </p:nvSpPr>
        <p:spPr/>
        <p:txBody>
          <a:bodyPr/>
          <a:lstStyle/>
          <a:p>
            <a:fld id="{82C78CFB-FCFF-0449-9C9A-2CF087B79DDA}" type="datetimeFigureOut">
              <a:rPr lang="en-GB" smtClean="0"/>
              <a:t>05/05/2025</a:t>
            </a:fld>
            <a:endParaRPr lang="en-GB"/>
          </a:p>
        </p:txBody>
      </p:sp>
      <p:sp>
        <p:nvSpPr>
          <p:cNvPr id="5" name="Footer Placeholder 4">
            <a:extLst>
              <a:ext uri="{FF2B5EF4-FFF2-40B4-BE49-F238E27FC236}">
                <a16:creationId xmlns:a16="http://schemas.microsoft.com/office/drawing/2014/main" id="{05101A1C-6035-F10A-9686-788CB62BAC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40C109-1B6B-A272-6466-504D85E31409}"/>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4025183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7EE4A-0C6B-D6E3-9086-7D3734BDDDC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87E6837-0CF4-5396-FDA7-2122EBF965F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9AB77D6-6854-C22A-9F46-27826A2DBB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2E2639F-45A6-E161-FC28-5E7D5C06F9D1}"/>
              </a:ext>
            </a:extLst>
          </p:cNvPr>
          <p:cNvSpPr>
            <a:spLocks noGrp="1"/>
          </p:cNvSpPr>
          <p:nvPr>
            <p:ph type="dt" sz="half" idx="10"/>
          </p:nvPr>
        </p:nvSpPr>
        <p:spPr/>
        <p:txBody>
          <a:bodyPr/>
          <a:lstStyle/>
          <a:p>
            <a:fld id="{82C78CFB-FCFF-0449-9C9A-2CF087B79DDA}" type="datetimeFigureOut">
              <a:rPr lang="en-GB" smtClean="0"/>
              <a:t>05/05/2025</a:t>
            </a:fld>
            <a:endParaRPr lang="en-GB"/>
          </a:p>
        </p:txBody>
      </p:sp>
      <p:sp>
        <p:nvSpPr>
          <p:cNvPr id="6" name="Footer Placeholder 5">
            <a:extLst>
              <a:ext uri="{FF2B5EF4-FFF2-40B4-BE49-F238E27FC236}">
                <a16:creationId xmlns:a16="http://schemas.microsoft.com/office/drawing/2014/main" id="{334ABA5F-27C6-60DE-96B3-A8C3A102C5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9C30FB-7B21-A4F6-DF47-E8B23F6F0787}"/>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1276630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9BFA5-8CDB-A3DA-5451-47C608A2006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9AF2E08-2363-79DD-D414-BAA2394FAC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097751D-F28B-D5D6-DD91-0AA8283DD5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96F1FA8-1B7D-635F-06DE-640FFFEB8E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EACB1A0-A8B5-3A6C-4250-A5DB71D2C54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B32141C-52D4-83A5-2ACD-B9EA497B04F4}"/>
              </a:ext>
            </a:extLst>
          </p:cNvPr>
          <p:cNvSpPr>
            <a:spLocks noGrp="1"/>
          </p:cNvSpPr>
          <p:nvPr>
            <p:ph type="dt" sz="half" idx="10"/>
          </p:nvPr>
        </p:nvSpPr>
        <p:spPr/>
        <p:txBody>
          <a:bodyPr/>
          <a:lstStyle/>
          <a:p>
            <a:fld id="{82C78CFB-FCFF-0449-9C9A-2CF087B79DDA}" type="datetimeFigureOut">
              <a:rPr lang="en-GB" smtClean="0"/>
              <a:t>05/05/2025</a:t>
            </a:fld>
            <a:endParaRPr lang="en-GB"/>
          </a:p>
        </p:txBody>
      </p:sp>
      <p:sp>
        <p:nvSpPr>
          <p:cNvPr id="8" name="Footer Placeholder 7">
            <a:extLst>
              <a:ext uri="{FF2B5EF4-FFF2-40B4-BE49-F238E27FC236}">
                <a16:creationId xmlns:a16="http://schemas.microsoft.com/office/drawing/2014/main" id="{D69FD30A-222E-B6E8-25B6-B44FED82E4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300DE0-EC31-F542-C9F1-F3A7005082DD}"/>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3682647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DDF09-CAF4-39B0-1B53-3D8171FF2F9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6006D53-9A35-686E-6BFE-A4B78A874AAF}"/>
              </a:ext>
            </a:extLst>
          </p:cNvPr>
          <p:cNvSpPr>
            <a:spLocks noGrp="1"/>
          </p:cNvSpPr>
          <p:nvPr>
            <p:ph type="dt" sz="half" idx="10"/>
          </p:nvPr>
        </p:nvSpPr>
        <p:spPr/>
        <p:txBody>
          <a:bodyPr/>
          <a:lstStyle/>
          <a:p>
            <a:fld id="{82C78CFB-FCFF-0449-9C9A-2CF087B79DDA}" type="datetimeFigureOut">
              <a:rPr lang="en-GB" smtClean="0"/>
              <a:t>05/05/2025</a:t>
            </a:fld>
            <a:endParaRPr lang="en-GB"/>
          </a:p>
        </p:txBody>
      </p:sp>
      <p:sp>
        <p:nvSpPr>
          <p:cNvPr id="4" name="Footer Placeholder 3">
            <a:extLst>
              <a:ext uri="{FF2B5EF4-FFF2-40B4-BE49-F238E27FC236}">
                <a16:creationId xmlns:a16="http://schemas.microsoft.com/office/drawing/2014/main" id="{69C11D0C-9A7D-4BE0-1351-96BF92CB62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C9605A-F7EF-0C34-90A0-3E6D714D01F7}"/>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2676377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197737-A1D9-3BE1-0057-E93CEC02DF89}"/>
              </a:ext>
            </a:extLst>
          </p:cNvPr>
          <p:cNvSpPr>
            <a:spLocks noGrp="1"/>
          </p:cNvSpPr>
          <p:nvPr>
            <p:ph type="dt" sz="half" idx="10"/>
          </p:nvPr>
        </p:nvSpPr>
        <p:spPr/>
        <p:txBody>
          <a:bodyPr/>
          <a:lstStyle/>
          <a:p>
            <a:fld id="{82C78CFB-FCFF-0449-9C9A-2CF087B79DDA}" type="datetimeFigureOut">
              <a:rPr lang="en-GB" smtClean="0"/>
              <a:t>05/05/2025</a:t>
            </a:fld>
            <a:endParaRPr lang="en-GB"/>
          </a:p>
        </p:txBody>
      </p:sp>
      <p:sp>
        <p:nvSpPr>
          <p:cNvPr id="3" name="Footer Placeholder 2">
            <a:extLst>
              <a:ext uri="{FF2B5EF4-FFF2-40B4-BE49-F238E27FC236}">
                <a16:creationId xmlns:a16="http://schemas.microsoft.com/office/drawing/2014/main" id="{E95C7761-A102-895A-120C-2AE59FC278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732E03-289A-7985-17F0-7735B05916B3}"/>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4032248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35962-8AF7-6A7F-6553-051949BD9B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03251E0-1312-50C4-4136-B0B423B7C7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02778AB-6535-4C04-D821-A83BD02399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830F40-5845-B3CC-CCFB-31BF948399F5}"/>
              </a:ext>
            </a:extLst>
          </p:cNvPr>
          <p:cNvSpPr>
            <a:spLocks noGrp="1"/>
          </p:cNvSpPr>
          <p:nvPr>
            <p:ph type="dt" sz="half" idx="10"/>
          </p:nvPr>
        </p:nvSpPr>
        <p:spPr/>
        <p:txBody>
          <a:bodyPr/>
          <a:lstStyle/>
          <a:p>
            <a:fld id="{82C78CFB-FCFF-0449-9C9A-2CF087B79DDA}" type="datetimeFigureOut">
              <a:rPr lang="en-GB" smtClean="0"/>
              <a:t>05/05/2025</a:t>
            </a:fld>
            <a:endParaRPr lang="en-GB"/>
          </a:p>
        </p:txBody>
      </p:sp>
      <p:sp>
        <p:nvSpPr>
          <p:cNvPr id="6" name="Footer Placeholder 5">
            <a:extLst>
              <a:ext uri="{FF2B5EF4-FFF2-40B4-BE49-F238E27FC236}">
                <a16:creationId xmlns:a16="http://schemas.microsoft.com/office/drawing/2014/main" id="{1C18C26C-A21D-BBAF-6E15-67A56C1843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F4F1E0-C933-D3C2-6443-0BDFB730B225}"/>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2223534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7ECD3-1B43-9632-0FDD-10B7281602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111E5B-5184-7B64-2851-CFBF0AFD46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7F90271-5A74-578F-AF24-2BE77634C8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CE19F5-A1B2-FBAC-1F6A-4D85A5B4BCFA}"/>
              </a:ext>
            </a:extLst>
          </p:cNvPr>
          <p:cNvSpPr>
            <a:spLocks noGrp="1"/>
          </p:cNvSpPr>
          <p:nvPr>
            <p:ph type="dt" sz="half" idx="10"/>
          </p:nvPr>
        </p:nvSpPr>
        <p:spPr/>
        <p:txBody>
          <a:bodyPr/>
          <a:lstStyle/>
          <a:p>
            <a:fld id="{82C78CFB-FCFF-0449-9C9A-2CF087B79DDA}" type="datetimeFigureOut">
              <a:rPr lang="en-GB" smtClean="0"/>
              <a:t>05/05/2025</a:t>
            </a:fld>
            <a:endParaRPr lang="en-GB"/>
          </a:p>
        </p:txBody>
      </p:sp>
      <p:sp>
        <p:nvSpPr>
          <p:cNvPr id="6" name="Footer Placeholder 5">
            <a:extLst>
              <a:ext uri="{FF2B5EF4-FFF2-40B4-BE49-F238E27FC236}">
                <a16:creationId xmlns:a16="http://schemas.microsoft.com/office/drawing/2014/main" id="{69A843A6-6506-C07E-40E4-95A3D02B32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DCA842-DA34-B22A-A1D9-2E30C00100DE}"/>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4107383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79349-CC5A-4311-E5E3-65F37A968F9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D1A3C69-A0F9-5251-D0AA-A131A3FEB42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E82EF5-E658-7D9D-3007-4DF2109ACFDE}"/>
              </a:ext>
            </a:extLst>
          </p:cNvPr>
          <p:cNvSpPr>
            <a:spLocks noGrp="1"/>
          </p:cNvSpPr>
          <p:nvPr>
            <p:ph type="dt" sz="half" idx="10"/>
          </p:nvPr>
        </p:nvSpPr>
        <p:spPr/>
        <p:txBody>
          <a:bodyPr/>
          <a:lstStyle/>
          <a:p>
            <a:fld id="{82C78CFB-FCFF-0449-9C9A-2CF087B79DDA}" type="datetimeFigureOut">
              <a:rPr lang="en-GB" smtClean="0"/>
              <a:t>05/05/2025</a:t>
            </a:fld>
            <a:endParaRPr lang="en-GB"/>
          </a:p>
        </p:txBody>
      </p:sp>
      <p:sp>
        <p:nvSpPr>
          <p:cNvPr id="5" name="Footer Placeholder 4">
            <a:extLst>
              <a:ext uri="{FF2B5EF4-FFF2-40B4-BE49-F238E27FC236}">
                <a16:creationId xmlns:a16="http://schemas.microsoft.com/office/drawing/2014/main" id="{43C4AA5D-B639-9C5C-206C-065B27A5BA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E3868A-0A3D-8329-6331-7161F52A6DD6}"/>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3619204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210196-D999-AC9E-9A7D-74B89DEE110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6D4C57F-130F-13C2-8283-E1EC76B168D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1B2F6A-BCD2-7331-D9DB-708BACE8712E}"/>
              </a:ext>
            </a:extLst>
          </p:cNvPr>
          <p:cNvSpPr>
            <a:spLocks noGrp="1"/>
          </p:cNvSpPr>
          <p:nvPr>
            <p:ph type="dt" sz="half" idx="10"/>
          </p:nvPr>
        </p:nvSpPr>
        <p:spPr/>
        <p:txBody>
          <a:bodyPr/>
          <a:lstStyle/>
          <a:p>
            <a:fld id="{82C78CFB-FCFF-0449-9C9A-2CF087B79DDA}" type="datetimeFigureOut">
              <a:rPr lang="en-GB" smtClean="0"/>
              <a:t>05/05/2025</a:t>
            </a:fld>
            <a:endParaRPr lang="en-GB"/>
          </a:p>
        </p:txBody>
      </p:sp>
      <p:sp>
        <p:nvSpPr>
          <p:cNvPr id="5" name="Footer Placeholder 4">
            <a:extLst>
              <a:ext uri="{FF2B5EF4-FFF2-40B4-BE49-F238E27FC236}">
                <a16:creationId xmlns:a16="http://schemas.microsoft.com/office/drawing/2014/main" id="{77C7A339-6EC6-B9B9-2DAF-98EE3279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4B80F0-7C1F-EBCA-2A19-98F76D4900C6}"/>
              </a:ext>
            </a:extLst>
          </p:cNvPr>
          <p:cNvSpPr>
            <a:spLocks noGrp="1"/>
          </p:cNvSpPr>
          <p:nvPr>
            <p:ph type="sldNum" sz="quarter" idx="12"/>
          </p:nvPr>
        </p:nvSpPr>
        <p:spPr/>
        <p:txBody>
          <a:bodyPr/>
          <a:lstStyle/>
          <a:p>
            <a:fld id="{32C9C21E-01FD-6346-9F0C-76A4C4AAA006}" type="slidenum">
              <a:rPr lang="en-GB" smtClean="0"/>
              <a:t>‹#›</a:t>
            </a:fld>
            <a:endParaRPr lang="en-GB"/>
          </a:p>
        </p:txBody>
      </p:sp>
    </p:spTree>
    <p:extLst>
      <p:ext uri="{BB962C8B-B14F-4D97-AF65-F5344CB8AC3E}">
        <p14:creationId xmlns:p14="http://schemas.microsoft.com/office/powerpoint/2010/main" val="3445236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4830B3-B813-B36B-80BC-C89D1E70DF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C9551FB-A21B-C8DB-DA3E-AAB4DF6735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6F3631-C837-A968-3B9F-9390B3E0D6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2C78CFB-FCFF-0449-9C9A-2CF087B79DDA}" type="datetimeFigureOut">
              <a:rPr lang="en-GB" smtClean="0"/>
              <a:t>05/05/2025</a:t>
            </a:fld>
            <a:endParaRPr lang="en-GB"/>
          </a:p>
        </p:txBody>
      </p:sp>
      <p:sp>
        <p:nvSpPr>
          <p:cNvPr id="5" name="Footer Placeholder 4">
            <a:extLst>
              <a:ext uri="{FF2B5EF4-FFF2-40B4-BE49-F238E27FC236}">
                <a16:creationId xmlns:a16="http://schemas.microsoft.com/office/drawing/2014/main" id="{F9F77291-B295-F57A-E9FD-45F69B287E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6B4153-780D-5EB9-8461-08C4219EE7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2C9C21E-01FD-6346-9F0C-76A4C4AAA006}" type="slidenum">
              <a:rPr lang="en-GB" smtClean="0"/>
              <a:t>‹#›</a:t>
            </a:fld>
            <a:endParaRPr lang="en-GB"/>
          </a:p>
        </p:txBody>
      </p:sp>
    </p:spTree>
    <p:extLst>
      <p:ext uri="{BB962C8B-B14F-4D97-AF65-F5344CB8AC3E}">
        <p14:creationId xmlns:p14="http://schemas.microsoft.com/office/powerpoint/2010/main" val="33316389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m/url?sa=i&amp;url=https%3A%2F%2Fwww.salon.com%2F2024%2F08%2F01%2Fmcdonalds-attempts-to-get-ahead-in-the-ongoing-value-meal-wars-with-an-all-new-supersized-burger%2F&amp;psig=AOvVaw0NuFLog8MOyxkNeRZ8qMjy&amp;ust=1746485863021000&amp;source=images&amp;cd=vfe&amp;opi=89978449&amp;ved=0CBQQjRxqFwoTCKCHn__0io0DFQAAAAAdAAAAABAz"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ylinetimes.com/2021/06/08/fast-food-giants-latest-sector-to-report-brexit-related-staffing-concerns/" TargetMode="External"/><Relationship Id="rId2" Type="http://schemas.openxmlformats.org/officeDocument/2006/relationships/hyperlink" Target="https://www.facingsouth.org/2020/12/mcdonalds-workers-strike-over-low-wages-lack-covid-19-protections" TargetMode="External"/><Relationship Id="rId1" Type="http://schemas.openxmlformats.org/officeDocument/2006/relationships/slideLayout" Target="../slideLayouts/slideLayout2.xml"/><Relationship Id="rId6" Type="http://schemas.openxmlformats.org/officeDocument/2006/relationships/hyperlink" Target="https://www.comparably.com/companies/mcdonalds/retention" TargetMode="External"/><Relationship Id="rId5" Type="http://schemas.openxmlformats.org/officeDocument/2006/relationships/hyperlink" Target="https://www.cipd.org/uk/knowledge/factsheets/pestle-analysis-factsheet/#:~:text=A%20PESTLE%20analysis%20studies%20the,managers%20in%20strategic%20decision%20making" TargetMode="External"/><Relationship Id="rId4" Type="http://schemas.openxmlformats.org/officeDocument/2006/relationships/hyperlink" Target="https://www.calibre-furniture.co.uk/blog/autocratic-management-style-what-is-the-deal#:~:text=However%2C%20there%20are%20some%20very,comes%20to%20changing%20working%20practice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panmore.com/mcdonalds-pestel-pestle-analysis-recommendations#google_vignette" TargetMode="External"/><Relationship Id="rId7" Type="http://schemas.openxmlformats.org/officeDocument/2006/relationships/hyperlink" Target="https://corporate.mcdonalds.com/corpmcd/our-company/who-we-are/our-history.html" TargetMode="External"/><Relationship Id="rId2" Type="http://schemas.openxmlformats.org/officeDocument/2006/relationships/hyperlink" Target="https://edrawmind.wondershare.com/org-chart/mcdonald-organizational-structure.html" TargetMode="External"/><Relationship Id="rId1" Type="http://schemas.openxmlformats.org/officeDocument/2006/relationships/slideLayout" Target="../slideLayouts/slideLayout2.xml"/><Relationship Id="rId6" Type="http://schemas.openxmlformats.org/officeDocument/2006/relationships/hyperlink" Target="https://pestleanalysis.com/pest-analysis-of-mcdonalds/" TargetMode="External"/><Relationship Id="rId5" Type="http://schemas.openxmlformats.org/officeDocument/2006/relationships/hyperlink" Target="https://www.linkedin.com/pulse/what-organizational-culture-andor-leadership-style-needed-kovalenko/" TargetMode="External"/><Relationship Id="rId4" Type="http://schemas.openxmlformats.org/officeDocument/2006/relationships/hyperlink" Target="https://panmore.com/mcdonalds-swot-analysis-recommendation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mcdonalds.com.hk/en/careers/training-and-benefits/" TargetMode="External"/><Relationship Id="rId2" Type="http://schemas.openxmlformats.org/officeDocument/2006/relationships/hyperlink" Target="https://www.mcdonalds.com/gb/en-gb/help/faq/whats-your-staff-turnover.html" TargetMode="External"/><Relationship Id="rId1" Type="http://schemas.openxmlformats.org/officeDocument/2006/relationships/slideLayout" Target="../slideLayouts/slideLayout2.xml"/><Relationship Id="rId5" Type="http://schemas.openxmlformats.org/officeDocument/2006/relationships/hyperlink" Target="https://www.mcdonalds.com/content/dam/sites/uk/nfl/pdf/uploads/careers/COVID-19-Employee-Safety-and-Wellbeing-21022022.pdf" TargetMode="External"/><Relationship Id="rId4" Type="http://schemas.openxmlformats.org/officeDocument/2006/relationships/hyperlink" Target="https://corporate.mcdonalds.com/corpmcd/our-purpose-and-impact/jobs-inclusion-and-empowerment/talent-and-benefits.htm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businessmodelanalyst.com/mcdonalds-swot-analysis/?srsltid=AfmBOopTzJaGf-mUTQyIBGcGR69X26tcCbmodwOmL2UKTkU74Ddlhx_s" TargetMode="External"/><Relationship Id="rId2" Type="http://schemas.openxmlformats.org/officeDocument/2006/relationships/hyperlink" Target="https://serialsjournals.com/abstract/77412_44.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7" name="Rectangle 1036">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a:extLst>
              <a:ext uri="{FF2B5EF4-FFF2-40B4-BE49-F238E27FC236}">
                <a16:creationId xmlns:a16="http://schemas.microsoft.com/office/drawing/2014/main" id="{D6DF13BE-0F37-ECBF-FB04-7AAE5DC86321}"/>
              </a:ext>
            </a:extLst>
          </p:cNvPr>
          <p:cNvPicPr>
            <a:picLocks noChangeAspect="1" noChangeArrowheads="1"/>
          </p:cNvPicPr>
          <p:nvPr/>
        </p:nvPicPr>
        <p:blipFill>
          <a:blip r:embed="rId3">
            <a:alphaModFix amt="50000"/>
            <a:extLst>
              <a:ext uri="{28A0092B-C50C-407E-A947-70E740481C1C}">
                <a14:useLocalDpi xmlns:a14="http://schemas.microsoft.com/office/drawing/2010/main" val="0"/>
              </a:ext>
            </a:extLst>
          </a:blip>
          <a:srcRect t="14620" b="11122"/>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DB8CF57-4A2A-B96A-B575-4B5F9C6C480D}"/>
              </a:ext>
            </a:extLst>
          </p:cNvPr>
          <p:cNvSpPr>
            <a:spLocks noGrp="1"/>
          </p:cNvSpPr>
          <p:nvPr>
            <p:ph type="ctrTitle"/>
          </p:nvPr>
        </p:nvSpPr>
        <p:spPr>
          <a:xfrm>
            <a:off x="1524000" y="1122362"/>
            <a:ext cx="9144000" cy="2900518"/>
          </a:xfrm>
        </p:spPr>
        <p:txBody>
          <a:bodyPr>
            <a:normAutofit/>
          </a:bodyPr>
          <a:lstStyle/>
          <a:p>
            <a:r>
              <a:rPr lang="en-GB" sz="3800" dirty="0">
                <a:solidFill>
                  <a:srgbClr val="FFFFFF"/>
                </a:solidFill>
              </a:rPr>
              <a:t>The Impact of the Macro Environment on HRM and Personal Management at McDonald’s</a:t>
            </a:r>
            <a:br>
              <a:rPr lang="en-GB" sz="3800" dirty="0">
                <a:solidFill>
                  <a:srgbClr val="FFFFFF"/>
                </a:solidFill>
              </a:rPr>
            </a:br>
            <a:br>
              <a:rPr lang="en-GB" sz="3800" dirty="0">
                <a:solidFill>
                  <a:srgbClr val="FFFFFF"/>
                </a:solidFill>
              </a:rPr>
            </a:br>
            <a:r>
              <a:rPr lang="en-GB" sz="3800" dirty="0">
                <a:solidFill>
                  <a:srgbClr val="FFFFFF"/>
                </a:solidFill>
              </a:rPr>
              <a:t>BMGM5005 - Professional Service </a:t>
            </a:r>
          </a:p>
        </p:txBody>
      </p:sp>
      <p:sp>
        <p:nvSpPr>
          <p:cNvPr id="3" name="Subtitle 2">
            <a:extLst>
              <a:ext uri="{FF2B5EF4-FFF2-40B4-BE49-F238E27FC236}">
                <a16:creationId xmlns:a16="http://schemas.microsoft.com/office/drawing/2014/main" id="{9EFF11F6-C55D-DE82-F256-F951DCFEDCA1}"/>
              </a:ext>
            </a:extLst>
          </p:cNvPr>
          <p:cNvSpPr>
            <a:spLocks noGrp="1"/>
          </p:cNvSpPr>
          <p:nvPr>
            <p:ph type="subTitle" idx="1"/>
          </p:nvPr>
        </p:nvSpPr>
        <p:spPr>
          <a:xfrm>
            <a:off x="1524000" y="4159404"/>
            <a:ext cx="9144000" cy="1098395"/>
          </a:xfrm>
        </p:spPr>
        <p:txBody>
          <a:bodyPr>
            <a:normAutofit/>
          </a:bodyPr>
          <a:lstStyle/>
          <a:p>
            <a:r>
              <a:rPr lang="en-GB" sz="1100">
                <a:solidFill>
                  <a:srgbClr val="FFFFFF"/>
                </a:solidFill>
              </a:rPr>
              <a:t>Ayesha Amir</a:t>
            </a:r>
          </a:p>
          <a:p>
            <a:r>
              <a:rPr lang="en-GB" sz="1100">
                <a:solidFill>
                  <a:srgbClr val="FFFFFF"/>
                </a:solidFill>
              </a:rPr>
              <a:t>2306141</a:t>
            </a:r>
          </a:p>
          <a:p>
            <a:r>
              <a:rPr lang="en-GB" sz="1100">
                <a:solidFill>
                  <a:srgbClr val="FFFFFF"/>
                </a:solidFill>
              </a:rPr>
              <a:t>International Gastronomy Management Level 5</a:t>
            </a:r>
          </a:p>
          <a:p>
            <a:r>
              <a:rPr lang="en-GB" sz="1100">
                <a:solidFill>
                  <a:srgbClr val="FFFFFF"/>
                </a:solidFill>
              </a:rPr>
              <a:t>Jemma Smith</a:t>
            </a:r>
          </a:p>
        </p:txBody>
      </p:sp>
    </p:spTree>
    <p:extLst>
      <p:ext uri="{BB962C8B-B14F-4D97-AF65-F5344CB8AC3E}">
        <p14:creationId xmlns:p14="http://schemas.microsoft.com/office/powerpoint/2010/main" val="151302038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E779C-3EF4-E6D4-ABCC-32B2FB005C24}"/>
              </a:ext>
            </a:extLst>
          </p:cNvPr>
          <p:cNvSpPr>
            <a:spLocks noGrp="1"/>
          </p:cNvSpPr>
          <p:nvPr>
            <p:ph type="title"/>
          </p:nvPr>
        </p:nvSpPr>
        <p:spPr>
          <a:xfrm>
            <a:off x="630936" y="640080"/>
            <a:ext cx="4818888" cy="1481328"/>
          </a:xfrm>
        </p:spPr>
        <p:txBody>
          <a:bodyPr anchor="b">
            <a:normAutofit/>
          </a:bodyPr>
          <a:lstStyle/>
          <a:p>
            <a:r>
              <a:rPr lang="en-GB" sz="5400"/>
              <a:t>Content Table</a:t>
            </a:r>
          </a:p>
        </p:txBody>
      </p:sp>
      <p:sp>
        <p:nvSpPr>
          <p:cNvPr id="205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DE6121-66B3-60EC-EB37-FDC06D186C88}"/>
              </a:ext>
            </a:extLst>
          </p:cNvPr>
          <p:cNvSpPr>
            <a:spLocks noGrp="1"/>
          </p:cNvSpPr>
          <p:nvPr>
            <p:ph idx="1"/>
          </p:nvPr>
        </p:nvSpPr>
        <p:spPr>
          <a:xfrm>
            <a:off x="630936" y="2660904"/>
            <a:ext cx="4818888" cy="3547872"/>
          </a:xfrm>
        </p:spPr>
        <p:txBody>
          <a:bodyPr anchor="t">
            <a:normAutofit/>
          </a:bodyPr>
          <a:lstStyle/>
          <a:p>
            <a:r>
              <a:rPr lang="en-GB" sz="1200" dirty="0"/>
              <a:t>Introduction and Background</a:t>
            </a:r>
          </a:p>
          <a:p>
            <a:r>
              <a:rPr lang="en-GB" sz="1200" dirty="0"/>
              <a:t>PESTLE AND SWOT focusing on impact to internal affairs of McDonald’s.</a:t>
            </a:r>
          </a:p>
          <a:p>
            <a:r>
              <a:rPr lang="en-GB" sz="1200" dirty="0"/>
              <a:t>Retention rates of McDonalds</a:t>
            </a:r>
          </a:p>
          <a:p>
            <a:r>
              <a:rPr lang="en-GB" sz="1200" dirty="0"/>
              <a:t>Challenges</a:t>
            </a:r>
          </a:p>
          <a:p>
            <a:r>
              <a:rPr lang="en-GB" sz="1200" dirty="0"/>
              <a:t>Solutions of McDonalds</a:t>
            </a:r>
          </a:p>
          <a:p>
            <a:r>
              <a:rPr lang="en-GB" sz="1200" dirty="0"/>
              <a:t>What has McDonalds had done to deal contemporary trends?</a:t>
            </a:r>
          </a:p>
          <a:p>
            <a:r>
              <a:rPr lang="en-GB" sz="1200" dirty="0"/>
              <a:t> Leadership Style of McDonalds, Which Style of Leadership does McDonalds follows in the business?</a:t>
            </a:r>
          </a:p>
          <a:p>
            <a:r>
              <a:rPr lang="en-GB" sz="1200" dirty="0"/>
              <a:t>F&amp;B Department Impact</a:t>
            </a:r>
          </a:p>
          <a:p>
            <a:r>
              <a:rPr lang="en-GB" sz="1200" dirty="0"/>
              <a:t>Evaluation and Conclusion</a:t>
            </a:r>
          </a:p>
          <a:p>
            <a:r>
              <a:rPr lang="en-GB" sz="1200" dirty="0"/>
              <a:t>References</a:t>
            </a:r>
          </a:p>
        </p:txBody>
      </p:sp>
      <p:pic>
        <p:nvPicPr>
          <p:cNvPr id="2050" name="Picture 2" descr="The History Of The McDonald's Logo And The Company - Hatchwise">
            <a:extLst>
              <a:ext uri="{FF2B5EF4-FFF2-40B4-BE49-F238E27FC236}">
                <a16:creationId xmlns:a16="http://schemas.microsoft.com/office/drawing/2014/main" id="{5EB483C7-DF37-32D8-EE64-6630F7146DF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893665"/>
            <a:ext cx="5458968" cy="307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2789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39ECC-B74C-B057-87D2-FDEDAEC73D7E}"/>
              </a:ext>
            </a:extLst>
          </p:cNvPr>
          <p:cNvSpPr>
            <a:spLocks noGrp="1"/>
          </p:cNvSpPr>
          <p:nvPr>
            <p:ph type="title"/>
          </p:nvPr>
        </p:nvSpPr>
        <p:spPr>
          <a:xfrm>
            <a:off x="838201" y="365125"/>
            <a:ext cx="5251316" cy="1807305"/>
          </a:xfrm>
        </p:spPr>
        <p:txBody>
          <a:bodyPr>
            <a:normAutofit/>
          </a:bodyPr>
          <a:lstStyle/>
          <a:p>
            <a:r>
              <a:rPr lang="en-GB"/>
              <a:t>Introduction and Background</a:t>
            </a:r>
            <a:endParaRPr lang="en-GB" dirty="0"/>
          </a:p>
        </p:txBody>
      </p:sp>
      <p:sp>
        <p:nvSpPr>
          <p:cNvPr id="3" name="Content Placeholder 2">
            <a:extLst>
              <a:ext uri="{FF2B5EF4-FFF2-40B4-BE49-F238E27FC236}">
                <a16:creationId xmlns:a16="http://schemas.microsoft.com/office/drawing/2014/main" id="{6FA5552D-AB04-9BF4-9AD3-57670D485BEF}"/>
              </a:ext>
            </a:extLst>
          </p:cNvPr>
          <p:cNvSpPr>
            <a:spLocks noGrp="1"/>
          </p:cNvSpPr>
          <p:nvPr>
            <p:ph idx="1"/>
          </p:nvPr>
        </p:nvSpPr>
        <p:spPr>
          <a:xfrm>
            <a:off x="838200" y="2333297"/>
            <a:ext cx="4619621" cy="3843666"/>
          </a:xfrm>
        </p:spPr>
        <p:txBody>
          <a:bodyPr>
            <a:normAutofit/>
          </a:bodyPr>
          <a:lstStyle/>
          <a:p>
            <a:r>
              <a:rPr lang="en-GB" sz="1100" dirty="0"/>
              <a:t>McDonalds is worlds famous fast-food restaurant, founded in 1940 by two brothers Richard and Maurice McDonalds, who opened their first restaurant. They introduce a </a:t>
            </a:r>
            <a:r>
              <a:rPr lang="en-GB" sz="1100" b="0" i="0" dirty="0">
                <a:effectLst/>
                <a:latin typeface="Google Sans"/>
              </a:rPr>
              <a:t>Speedee Service System </a:t>
            </a:r>
            <a:r>
              <a:rPr lang="en-GB" sz="1100" dirty="0"/>
              <a:t>that focused on quick service and low price. In 1954 a man called Ray Kroc who sold milkshake went to the McDonalds brother's restaurant and he liked how the fast-food system works. Ray through to become big business and to work with McDonald's brothers and Asked to open more of business along with him. The McDonalds brother along Ray were starting to grow McDonalds together in 1955 and eventually brought the business from McDonalds brother and expanded into global empire. Today McDonalds is one the Largest and most recognised brands in the World, with Over 40,000+ restaurants worldwide (McDonalds,2025).</a:t>
            </a:r>
          </a:p>
          <a:p>
            <a:r>
              <a:rPr lang="en-GB" sz="1100" dirty="0"/>
              <a:t>McDonalds is the largest restaurant which also faces several challenges related to staff retention. McDonalds has a big problem with many workers retention their jobs due to often low wages or lack of career development opportunities, along many workers doesn’t get trained better. These things can make employees feel unimportant or happy at work. A big reason for poor management is Head team are rude, disrespectful or very bossy who doesn’t lead well. This proposal will look at those problem and try to finds wats to make employees feel more satisfied, better trained and want to stay longer in their job. Keeping good with employees is very important for a busy place  like McDonalds is important (</a:t>
            </a:r>
            <a:r>
              <a:rPr lang="en-GB" sz="1100" dirty="0">
                <a:latin typeface="Arial" panose="020B0604020202020204" pitchFamily="34" charset="0"/>
                <a:cs typeface="Arial" panose="020B0604020202020204" pitchFamily="34" charset="0"/>
              </a:rPr>
              <a:t>Naqvi, A. and Naqvi, F 2017)</a:t>
            </a:r>
            <a:r>
              <a:rPr lang="en-GB" sz="1100" dirty="0"/>
              <a:t>. </a:t>
            </a:r>
          </a:p>
          <a:p>
            <a:endParaRPr lang="en-GB" sz="1100" dirty="0"/>
          </a:p>
          <a:p>
            <a:endParaRPr lang="en-GB" sz="1100" dirty="0"/>
          </a:p>
        </p:txBody>
      </p:sp>
      <p:pic>
        <p:nvPicPr>
          <p:cNvPr id="3074" name="Picture 2" descr="McDonald's to make huge change to takeaway bags because of World Cup - The  Mirror">
            <a:extLst>
              <a:ext uri="{FF2B5EF4-FFF2-40B4-BE49-F238E27FC236}">
                <a16:creationId xmlns:a16="http://schemas.microsoft.com/office/drawing/2014/main" id="{5D401FEC-5081-43D1-709C-3BCBF93A7E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805" r="18375"/>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4521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A58C1-EAF3-3E5A-1EF1-5229498ABD64}"/>
              </a:ext>
            </a:extLst>
          </p:cNvPr>
          <p:cNvSpPr>
            <a:spLocks noGrp="1"/>
          </p:cNvSpPr>
          <p:nvPr>
            <p:ph type="title"/>
          </p:nvPr>
        </p:nvSpPr>
        <p:spPr/>
        <p:txBody>
          <a:bodyPr>
            <a:normAutofit fontScale="90000"/>
          </a:bodyPr>
          <a:lstStyle/>
          <a:p>
            <a:r>
              <a:rPr lang="en-GB" sz="4400" dirty="0"/>
              <a:t>PESTLE focusing on impact to internal affairs of McDonald’s.</a:t>
            </a:r>
            <a:br>
              <a:rPr lang="en-GB" sz="4400" dirty="0"/>
            </a:br>
            <a:endParaRPr lang="en-GB" dirty="0"/>
          </a:p>
        </p:txBody>
      </p:sp>
      <p:sp>
        <p:nvSpPr>
          <p:cNvPr id="3" name="Content Placeholder 2">
            <a:extLst>
              <a:ext uri="{FF2B5EF4-FFF2-40B4-BE49-F238E27FC236}">
                <a16:creationId xmlns:a16="http://schemas.microsoft.com/office/drawing/2014/main" id="{34F29109-0313-E19E-68B1-1F19AB4E75C0}"/>
              </a:ext>
            </a:extLst>
          </p:cNvPr>
          <p:cNvSpPr>
            <a:spLocks noGrp="1"/>
          </p:cNvSpPr>
          <p:nvPr>
            <p:ph idx="1"/>
          </p:nvPr>
        </p:nvSpPr>
        <p:spPr>
          <a:xfrm>
            <a:off x="1072327" y="1294035"/>
            <a:ext cx="10935832" cy="5563965"/>
          </a:xfrm>
        </p:spPr>
        <p:txBody>
          <a:bodyPr>
            <a:noAutofit/>
          </a:bodyPr>
          <a:lstStyle/>
          <a:p>
            <a:pPr>
              <a:buNone/>
            </a:pPr>
            <a:r>
              <a:rPr lang="en-GB" sz="1200" b="1" dirty="0">
                <a:latin typeface="Arial" panose="020B0604020202020204" pitchFamily="34" charset="0"/>
                <a:cs typeface="Arial" panose="020B0604020202020204" pitchFamily="34" charset="0"/>
              </a:rPr>
              <a:t>Political</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HR must follow rules about pay, work hours, and workers' rights, and these rules can change.</a:t>
            </a:r>
          </a:p>
          <a:p>
            <a:pPr marL="0" indent="0">
              <a:buNone/>
            </a:pPr>
            <a:r>
              <a:rPr lang="en-GB" sz="1200" dirty="0">
                <a:latin typeface="Arial" panose="020B0604020202020204" pitchFamily="34" charset="0"/>
                <a:cs typeface="Arial" panose="020B0604020202020204" pitchFamily="34" charset="0"/>
              </a:rPr>
              <a:t>HR makes sure to follow the laws in each country where McDonald's operates.</a:t>
            </a:r>
          </a:p>
          <a:p>
            <a:pPr marL="0" indent="0">
              <a:buNone/>
            </a:pPr>
            <a:r>
              <a:rPr lang="en-GB" sz="1200" b="1" dirty="0">
                <a:latin typeface="Arial" panose="020B0604020202020204" pitchFamily="34" charset="0"/>
                <a:cs typeface="Arial" panose="020B0604020202020204" pitchFamily="34" charset="0"/>
              </a:rPr>
              <a:t>Economic</a:t>
            </a:r>
          </a:p>
          <a:p>
            <a:pPr>
              <a:buNone/>
            </a:pPr>
            <a:r>
              <a:rPr lang="en-GB" sz="1200" dirty="0">
                <a:latin typeface="Arial" panose="020B0604020202020204" pitchFamily="34" charset="0"/>
                <a:cs typeface="Arial" panose="020B0604020202020204" pitchFamily="34" charset="0"/>
              </a:rPr>
              <a:t>HR might have to cut down on staff or change work hours during though economic times.</a:t>
            </a:r>
          </a:p>
          <a:p>
            <a:pPr marL="0" indent="0">
              <a:buNone/>
            </a:pPr>
            <a:r>
              <a:rPr lang="en-GB" sz="1200" dirty="0">
                <a:latin typeface="Arial" panose="020B0604020202020204" pitchFamily="34" charset="0"/>
                <a:cs typeface="Arial" panose="020B0604020202020204" pitchFamily="34" charset="0"/>
              </a:rPr>
              <a:t>If wages or costs go up, HR might need to change pay or benefits to keep things affordable.</a:t>
            </a:r>
          </a:p>
          <a:p>
            <a:pPr marL="0" indent="0">
              <a:buNone/>
            </a:pPr>
            <a:r>
              <a:rPr lang="en-GB" sz="1200" b="1" dirty="0">
                <a:latin typeface="Arial" panose="020B0604020202020204" pitchFamily="34" charset="0"/>
                <a:cs typeface="Arial" panose="020B0604020202020204" pitchFamily="34" charset="0"/>
              </a:rPr>
              <a:t>Sociocultural</a:t>
            </a:r>
          </a:p>
          <a:p>
            <a:pPr marL="0" indent="0">
              <a:buNone/>
            </a:pPr>
            <a:r>
              <a:rPr lang="en-GB" sz="1200" dirty="0">
                <a:latin typeface="Arial" panose="020B0604020202020204" pitchFamily="34" charset="0"/>
                <a:cs typeface="Arial" panose="020B0604020202020204" pitchFamily="34" charset="0"/>
              </a:rPr>
              <a:t>HR encourages a mix of different people in the workplace and makes sure everyone feels safe and respected.</a:t>
            </a:r>
          </a:p>
          <a:p>
            <a:pPr>
              <a:buNone/>
            </a:pPr>
            <a:r>
              <a:rPr lang="en-GB" sz="1200" dirty="0">
                <a:latin typeface="Arial" panose="020B0604020202020204" pitchFamily="34" charset="0"/>
                <a:cs typeface="Arial" panose="020B0604020202020204" pitchFamily="34" charset="0"/>
              </a:rPr>
              <a:t>Young workers want flexible hours and a better balance between work and personal life, so HR makes changes to support this.</a:t>
            </a:r>
          </a:p>
          <a:p>
            <a:pPr>
              <a:buNone/>
            </a:pPr>
            <a:r>
              <a:rPr lang="en-GB" sz="1200" b="1" dirty="0">
                <a:latin typeface="Arial" panose="020B0604020202020204" pitchFamily="34" charset="0"/>
                <a:cs typeface="Arial" panose="020B0604020202020204" pitchFamily="34" charset="0"/>
              </a:rPr>
              <a:t>Technological:</a:t>
            </a:r>
          </a:p>
          <a:p>
            <a:pPr>
              <a:buNone/>
            </a:pPr>
            <a:r>
              <a:rPr lang="en-GB" sz="1200" dirty="0">
                <a:latin typeface="Arial" panose="020B0604020202020204" pitchFamily="34" charset="0"/>
                <a:cs typeface="Arial" panose="020B0604020202020204" pitchFamily="34" charset="0"/>
              </a:rPr>
              <a:t>New technology changes how many staff are needed. HR helps train workers to use these new systems.</a:t>
            </a:r>
          </a:p>
          <a:p>
            <a:pPr>
              <a:buNone/>
            </a:pPr>
            <a:r>
              <a:rPr lang="en-GB" sz="1200" dirty="0">
                <a:latin typeface="Arial" panose="020B0604020202020204" pitchFamily="34" charset="0"/>
                <a:cs typeface="Arial" panose="020B0604020202020204" pitchFamily="34" charset="0"/>
              </a:rPr>
              <a:t>Digital tools help HR hire people, track how they’re doing at work, and keep employees happy and involved.</a:t>
            </a:r>
            <a:endParaRPr lang="en-GB" sz="1200" b="1"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Legal: </a:t>
            </a:r>
          </a:p>
          <a:p>
            <a:pPr>
              <a:buNone/>
            </a:pPr>
            <a:r>
              <a:rPr lang="en-GB" sz="1200" dirty="0">
                <a:latin typeface="Arial" panose="020B0604020202020204" pitchFamily="34" charset="0"/>
                <a:cs typeface="Arial" panose="020B0604020202020204" pitchFamily="34" charset="0"/>
              </a:rPr>
              <a:t>HR makes sure McDonald's follows worker laws to avoid any legal problems.</a:t>
            </a:r>
          </a:p>
          <a:p>
            <a:pPr>
              <a:buNone/>
            </a:pPr>
            <a:r>
              <a:rPr lang="en-GB" sz="1200" dirty="0">
                <a:latin typeface="Arial" panose="020B0604020202020204" pitchFamily="34" charset="0"/>
                <a:cs typeface="Arial" panose="020B0604020202020204" pitchFamily="34" charset="0"/>
              </a:rPr>
              <a:t>HR makes sure the workplace is safe and provides the right training and equipment for employees.</a:t>
            </a:r>
          </a:p>
          <a:p>
            <a:pPr marL="0" indent="0">
              <a:buNone/>
            </a:pPr>
            <a:r>
              <a:rPr lang="en-GB" sz="1200" dirty="0">
                <a:latin typeface="Arial" panose="020B0604020202020204" pitchFamily="34" charset="0"/>
                <a:cs typeface="Arial" panose="020B0604020202020204" pitchFamily="34" charset="0"/>
              </a:rPr>
              <a:t>Environmental:</a:t>
            </a:r>
          </a:p>
          <a:p>
            <a:pPr>
              <a:buNone/>
            </a:pPr>
            <a:r>
              <a:rPr lang="en-GB" sz="1200" dirty="0">
                <a:latin typeface="Arial" panose="020B0604020202020204" pitchFamily="34" charset="0"/>
                <a:cs typeface="Arial" panose="020B0604020202020204" pitchFamily="34" charset="0"/>
              </a:rPr>
              <a:t>HR encourages environmentally friendly practices and teaches employees how to be more sustainable.</a:t>
            </a:r>
          </a:p>
          <a:p>
            <a:pPr>
              <a:buNone/>
            </a:pPr>
            <a:r>
              <a:rPr lang="en-GB" sz="1200" dirty="0">
                <a:latin typeface="Arial" panose="020B0604020202020204" pitchFamily="34" charset="0"/>
                <a:cs typeface="Arial" panose="020B0604020202020204" pitchFamily="34" charset="0"/>
              </a:rPr>
              <a:t>HR cares about both the physical and mental health of employees, especially after COVID-19.</a:t>
            </a:r>
          </a:p>
          <a:p>
            <a:pPr marL="0" indent="0">
              <a:buNone/>
            </a:pPr>
            <a:r>
              <a:rPr lang="en-GB" sz="1200" dirty="0">
                <a:latin typeface="Arial" panose="020B0604020202020204" pitchFamily="34" charset="0"/>
                <a:cs typeface="Arial" panose="020B0604020202020204" pitchFamily="34" charset="0"/>
              </a:rPr>
              <a:t>(Greensparn, R., 2024 and Makos, J.,2024)</a:t>
            </a:r>
          </a:p>
        </p:txBody>
      </p:sp>
      <p:sp>
        <p:nvSpPr>
          <p:cNvPr id="5" name="TextBox 4">
            <a:extLst>
              <a:ext uri="{FF2B5EF4-FFF2-40B4-BE49-F238E27FC236}">
                <a16:creationId xmlns:a16="http://schemas.microsoft.com/office/drawing/2014/main" id="{3B9F7BBA-0D04-9D46-479D-39A7092E3483}"/>
              </a:ext>
            </a:extLst>
          </p:cNvPr>
          <p:cNvSpPr txBox="1"/>
          <p:nvPr/>
        </p:nvSpPr>
        <p:spPr>
          <a:xfrm>
            <a:off x="8359832" y="1690688"/>
            <a:ext cx="3321148" cy="1015663"/>
          </a:xfrm>
          <a:prstGeom prst="rect">
            <a:avLst/>
          </a:prstGeom>
          <a:noFill/>
        </p:spPr>
        <p:txBody>
          <a:bodyPr wrap="square">
            <a:spAutoFit/>
          </a:bodyPr>
          <a:lstStyle/>
          <a:p>
            <a:pPr>
              <a:buNone/>
            </a:pPr>
            <a:r>
              <a:rPr lang="en-GB" sz="1200" dirty="0"/>
              <a:t>A PESTLE analysis of McDonald's looks at outside factors that affect how it runs and makes decisions. It helps the McDonalds stop the problems or chances to improve (CIPD,2025).  </a:t>
            </a:r>
          </a:p>
        </p:txBody>
      </p:sp>
    </p:spTree>
    <p:extLst>
      <p:ext uri="{BB962C8B-B14F-4D97-AF65-F5344CB8AC3E}">
        <p14:creationId xmlns:p14="http://schemas.microsoft.com/office/powerpoint/2010/main" val="126296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1224B-86ED-D1D8-5C64-61A57B1EE72F}"/>
              </a:ext>
            </a:extLst>
          </p:cNvPr>
          <p:cNvSpPr>
            <a:spLocks noGrp="1"/>
          </p:cNvSpPr>
          <p:nvPr>
            <p:ph type="title"/>
          </p:nvPr>
        </p:nvSpPr>
        <p:spPr>
          <a:xfrm>
            <a:off x="630936" y="640080"/>
            <a:ext cx="4818888" cy="1481328"/>
          </a:xfrm>
        </p:spPr>
        <p:txBody>
          <a:bodyPr anchor="b">
            <a:normAutofit/>
          </a:bodyPr>
          <a:lstStyle/>
          <a:p>
            <a:r>
              <a:rPr lang="en-GB" sz="3000" dirty="0"/>
              <a:t>SWOT focusing on impact to internal affairs of McDonald’s.</a:t>
            </a:r>
          </a:p>
        </p:txBody>
      </p:sp>
      <p:sp>
        <p:nvSpPr>
          <p:cNvPr id="2060"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E0B867-20CC-2EDC-F2AA-89D7FC7EF5FE}"/>
              </a:ext>
            </a:extLst>
          </p:cNvPr>
          <p:cNvSpPr>
            <a:spLocks noGrp="1"/>
          </p:cNvSpPr>
          <p:nvPr>
            <p:ph idx="1"/>
          </p:nvPr>
        </p:nvSpPr>
        <p:spPr>
          <a:xfrm>
            <a:off x="419920" y="2564540"/>
            <a:ext cx="11593889" cy="3653380"/>
          </a:xfrm>
        </p:spPr>
        <p:txBody>
          <a:bodyPr anchor="t">
            <a:noAutofit/>
          </a:bodyPr>
          <a:lstStyle/>
          <a:p>
            <a:pPr>
              <a:buNone/>
            </a:pPr>
            <a:r>
              <a:rPr lang="en-GB" sz="1400" b="1" dirty="0"/>
              <a:t>Strengths</a:t>
            </a:r>
            <a:br>
              <a:rPr lang="en-GB" sz="1400" dirty="0"/>
            </a:br>
            <a:r>
              <a:rPr lang="en-GB" sz="1400" dirty="0"/>
              <a:t>McDonald's is a well-known brand, which makes it easier to attract and motivate employees. The company offers strong training programs to help workers improve their skills and grow in their careers. Additionally, McDonald's provides benefits like flexible hours and health insurance, which helps keep employees happy and reduces the chances of them leaving.</a:t>
            </a:r>
          </a:p>
          <a:p>
            <a:pPr>
              <a:buNone/>
            </a:pPr>
            <a:r>
              <a:rPr lang="en-GB" sz="1400" b="1" dirty="0"/>
              <a:t>Weaknesses</a:t>
            </a:r>
            <a:br>
              <a:rPr lang="en-GB" sz="1400" dirty="0"/>
            </a:br>
            <a:r>
              <a:rPr lang="en-GB" sz="1400" dirty="0"/>
              <a:t>Like many fast-food companies, McDonald's faces high staff turnover, which can be costly and unstable for the workforce. Employees often deal with long hours, stress, and repetitive tasks, which can lead to burnout. In some locations, workers feel there are limited opportunities for career advancement, leading to dissatisfaction and making it harder to retain employees.</a:t>
            </a:r>
          </a:p>
          <a:p>
            <a:pPr>
              <a:buNone/>
            </a:pPr>
            <a:r>
              <a:rPr lang="en-GB" sz="1400" b="1" dirty="0"/>
              <a:t>Opportunities</a:t>
            </a:r>
            <a:br>
              <a:rPr lang="en-GB" sz="1400" dirty="0"/>
            </a:br>
            <a:r>
              <a:rPr lang="en-GB" sz="1400" dirty="0"/>
              <a:t>McDonald's can increase employee satisfaction by investing more in training and career development, helping workers feel valued and providing opportunities for growth. Offering flexible hours or remote work for certain roles could also boost happiness and reduce turnover. Strengthening diversity and inclusion programs would create a more welcoming environment, improving employee engagement and enhancing the brand's image.</a:t>
            </a:r>
          </a:p>
          <a:p>
            <a:r>
              <a:rPr lang="en-GB" sz="1400" b="1" dirty="0"/>
              <a:t>Threats</a:t>
            </a:r>
            <a:br>
              <a:rPr lang="en-GB" sz="1400" dirty="0"/>
            </a:br>
            <a:r>
              <a:rPr lang="en-GB" sz="1400" dirty="0"/>
              <a:t>McDonald's may struggle to attract and retain workers, especially when other job opportunities offer better pay or benefits. During tough economic times, the company might need to reduce staff or cut benefits, which could lower employee morale. Additionally, changes in </a:t>
            </a:r>
            <a:r>
              <a:rPr lang="en-GB" sz="1400" dirty="0" err="1"/>
              <a:t>labor</a:t>
            </a:r>
            <a:r>
              <a:rPr lang="en-GB" sz="1400" dirty="0"/>
              <a:t> laws, such as higher minimum wages or stricter working conditions, may require McDonald's to adjust its HR practices, which could be costly or cause disruptions.</a:t>
            </a:r>
          </a:p>
          <a:p>
            <a:pPr marL="0" indent="0">
              <a:buNone/>
            </a:pPr>
            <a:r>
              <a:rPr lang="en-GB" sz="1400" dirty="0"/>
              <a:t>(Greenspan, R.,2024 and Pereira, D.,2024)</a:t>
            </a:r>
          </a:p>
        </p:txBody>
      </p:sp>
      <p:pic>
        <p:nvPicPr>
          <p:cNvPr id="2050" name="Picture 2" descr="SWOT: Strengths, Weaknesses, Opportunities, Threats">
            <a:extLst>
              <a:ext uri="{FF2B5EF4-FFF2-40B4-BE49-F238E27FC236}">
                <a16:creationId xmlns:a16="http://schemas.microsoft.com/office/drawing/2014/main" id="{2A74DDA0-2CCC-7361-2428-6F9D43F857E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193705" y="219104"/>
            <a:ext cx="2367359" cy="21720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4751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4F4B1-C446-C312-EFE9-30B593C18430}"/>
              </a:ext>
            </a:extLst>
          </p:cNvPr>
          <p:cNvSpPr>
            <a:spLocks noGrp="1"/>
          </p:cNvSpPr>
          <p:nvPr>
            <p:ph type="title"/>
          </p:nvPr>
        </p:nvSpPr>
        <p:spPr>
          <a:xfrm>
            <a:off x="640080" y="329184"/>
            <a:ext cx="6894576" cy="1783080"/>
          </a:xfrm>
        </p:spPr>
        <p:txBody>
          <a:bodyPr anchor="b">
            <a:normAutofit/>
          </a:bodyPr>
          <a:lstStyle/>
          <a:p>
            <a:r>
              <a:rPr lang="en-GB" sz="4200"/>
              <a:t>Retention rates of McDonalds</a:t>
            </a:r>
            <a:br>
              <a:rPr lang="en-GB" sz="4200"/>
            </a:br>
            <a:endParaRPr lang="en-GB" sz="4200"/>
          </a:p>
        </p:txBody>
      </p:sp>
      <p:sp>
        <p:nvSpPr>
          <p:cNvPr id="105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51AC0765-E99D-814B-2E27-71C800EA4E0A}"/>
              </a:ext>
            </a:extLst>
          </p:cNvPr>
          <p:cNvSpPr>
            <a:spLocks noGrp="1"/>
          </p:cNvSpPr>
          <p:nvPr>
            <p:ph idx="1"/>
          </p:nvPr>
        </p:nvSpPr>
        <p:spPr>
          <a:xfrm>
            <a:off x="640080" y="2706624"/>
            <a:ext cx="6894576" cy="3483864"/>
          </a:xfrm>
        </p:spPr>
        <p:txBody>
          <a:bodyPr>
            <a:normAutofit/>
          </a:bodyPr>
          <a:lstStyle/>
          <a:p>
            <a:r>
              <a:rPr lang="en-GB" sz="2200" dirty="0"/>
              <a:t>McDonald’s shares retention information; however, a website has published a score and grade indicating that McDonald’s is at a D+ level, with a score of 61 out of 100 (Comparably, 2025). Additionally, McDonald’s released a statement acknowledging that its retention rates are below the average for retail or catering companies (McDonalds,2018).</a:t>
            </a:r>
          </a:p>
        </p:txBody>
      </p:sp>
      <p:pic>
        <p:nvPicPr>
          <p:cNvPr id="8" name="Picture 7">
            <a:extLst>
              <a:ext uri="{FF2B5EF4-FFF2-40B4-BE49-F238E27FC236}">
                <a16:creationId xmlns:a16="http://schemas.microsoft.com/office/drawing/2014/main" id="{0E2ABAFC-F0FA-52A4-4AFA-73B0353BD733}"/>
              </a:ext>
            </a:extLst>
          </p:cNvPr>
          <p:cNvPicPr>
            <a:picLocks noChangeAspect="1"/>
          </p:cNvPicPr>
          <p:nvPr/>
        </p:nvPicPr>
        <p:blipFill>
          <a:blip r:embed="rId2"/>
          <a:stretch>
            <a:fillRect/>
          </a:stretch>
        </p:blipFill>
        <p:spPr>
          <a:xfrm>
            <a:off x="6679746" y="1654096"/>
            <a:ext cx="1184094" cy="1052528"/>
          </a:xfrm>
          <a:prstGeom prst="rect">
            <a:avLst/>
          </a:prstGeom>
        </p:spPr>
      </p:pic>
      <p:pic>
        <p:nvPicPr>
          <p:cNvPr id="1026" name="Picture 2" descr="Unite: ONS income figures show 'workers having to fight hard to stand still'">
            <a:extLst>
              <a:ext uri="{FF2B5EF4-FFF2-40B4-BE49-F238E27FC236}">
                <a16:creationId xmlns:a16="http://schemas.microsoft.com/office/drawing/2014/main" id="{65BAE6D4-6A4F-7A47-0DE5-4118747585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63840" y="2414016"/>
            <a:ext cx="3995928" cy="24426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1220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99F8AB-3E03-610B-F5F6-4F8964E9E547}"/>
              </a:ext>
            </a:extLst>
          </p:cNvPr>
          <p:cNvSpPr>
            <a:spLocks noGrp="1"/>
          </p:cNvSpPr>
          <p:nvPr>
            <p:ph type="title"/>
          </p:nvPr>
        </p:nvSpPr>
        <p:spPr>
          <a:xfrm>
            <a:off x="640080" y="325369"/>
            <a:ext cx="4368602" cy="1956841"/>
          </a:xfrm>
        </p:spPr>
        <p:txBody>
          <a:bodyPr anchor="b">
            <a:normAutofit/>
          </a:bodyPr>
          <a:lstStyle/>
          <a:p>
            <a:r>
              <a:rPr lang="en-GB" sz="5400"/>
              <a:t>Challenges</a:t>
            </a:r>
            <a:br>
              <a:rPr lang="en-GB" sz="5400"/>
            </a:br>
            <a:endParaRPr lang="en-GB" sz="5400"/>
          </a:p>
        </p:txBody>
      </p:sp>
      <p:sp>
        <p:nvSpPr>
          <p:cNvPr id="103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92F9B1-6145-48FB-CD77-EA0CCCB9F122}"/>
              </a:ext>
            </a:extLst>
          </p:cNvPr>
          <p:cNvSpPr>
            <a:spLocks noGrp="1"/>
          </p:cNvSpPr>
          <p:nvPr>
            <p:ph idx="1"/>
          </p:nvPr>
        </p:nvSpPr>
        <p:spPr>
          <a:xfrm>
            <a:off x="640080" y="2872899"/>
            <a:ext cx="4243589" cy="3320668"/>
          </a:xfrm>
        </p:spPr>
        <p:txBody>
          <a:bodyPr>
            <a:normAutofit/>
          </a:bodyPr>
          <a:lstStyle/>
          <a:p>
            <a:r>
              <a:rPr lang="en-GB" sz="1200" dirty="0">
                <a:latin typeface="Arial" panose="020B0604020202020204" pitchFamily="34" charset="0"/>
                <a:cs typeface="Arial" panose="020B0604020202020204" pitchFamily="34" charset="0"/>
              </a:rPr>
              <a:t>In December 2020, McDonald’s workers in 15 cities in USA walked off the job. They were asking for fair pay, at least $15 an hour, and better safety at work during COVID-19. Some had gotten sick and felt the company didn’t take care of them. They just wanted to be treated with respect and have enough money to live and stay healthy (Barber, R., 2020).</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McDonald's said that because of two main problems, they depend on workers from outside the UK to run their business. About 12% of their workers are from countries in the European Economic Area (EEA), and around 80% are from the UK (Byline Times, 2021 and McDonalds, 2022)</a:t>
            </a:r>
          </a:p>
        </p:txBody>
      </p:sp>
      <p:pic>
        <p:nvPicPr>
          <p:cNvPr id="1026" name="Picture 2" descr="McDonald's attempts to get ahead in the ongoing “value meal wars” with an  all-new supersized burger | Salon.com">
            <a:hlinkClick r:id="rId2"/>
            <a:extLst>
              <a:ext uri="{FF2B5EF4-FFF2-40B4-BE49-F238E27FC236}">
                <a16:creationId xmlns:a16="http://schemas.microsoft.com/office/drawing/2014/main" id="{B9990422-52AA-1641-E8DD-67C67ECAF7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253" r="3794"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2711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BEBC45E-4D32-2B29-3DBE-D265DB9226CF}"/>
              </a:ext>
            </a:extLst>
          </p:cNvPr>
          <p:cNvPicPr>
            <a:picLocks noChangeAspect="1"/>
          </p:cNvPicPr>
          <p:nvPr/>
        </p:nvPicPr>
        <p:blipFill>
          <a:blip r:embed="rId2"/>
          <a:srcRect l="12291" r="9455"/>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70FD7C-A55F-2BF3-D623-79DEFEACD132}"/>
              </a:ext>
            </a:extLst>
          </p:cNvPr>
          <p:cNvSpPr>
            <a:spLocks noGrp="1"/>
          </p:cNvSpPr>
          <p:nvPr>
            <p:ph type="title"/>
          </p:nvPr>
        </p:nvSpPr>
        <p:spPr>
          <a:xfrm>
            <a:off x="7531610" y="365125"/>
            <a:ext cx="3822189" cy="1899912"/>
          </a:xfrm>
        </p:spPr>
        <p:txBody>
          <a:bodyPr>
            <a:normAutofit/>
          </a:bodyPr>
          <a:lstStyle/>
          <a:p>
            <a:r>
              <a:rPr lang="en-GB" sz="4000" dirty="0"/>
              <a:t>Solutions of McDonalds</a:t>
            </a:r>
          </a:p>
        </p:txBody>
      </p:sp>
      <p:sp>
        <p:nvSpPr>
          <p:cNvPr id="5" name="Content Placeholder 4">
            <a:extLst>
              <a:ext uri="{FF2B5EF4-FFF2-40B4-BE49-F238E27FC236}">
                <a16:creationId xmlns:a16="http://schemas.microsoft.com/office/drawing/2014/main" id="{BB343C55-B5F3-231A-C524-E9B4753FB09A}"/>
              </a:ext>
            </a:extLst>
          </p:cNvPr>
          <p:cNvSpPr>
            <a:spLocks noGrp="1"/>
          </p:cNvSpPr>
          <p:nvPr>
            <p:ph idx="1"/>
          </p:nvPr>
        </p:nvSpPr>
        <p:spPr>
          <a:xfrm>
            <a:off x="7531610" y="2434201"/>
            <a:ext cx="3822189" cy="3742762"/>
          </a:xfrm>
        </p:spPr>
        <p:txBody>
          <a:bodyPr>
            <a:normAutofit lnSpcReduction="10000"/>
          </a:bodyPr>
          <a:lstStyle/>
          <a:p>
            <a:pPr>
              <a:buNone/>
            </a:pPr>
            <a:r>
              <a:rPr lang="en-GB" sz="1600" b="1" dirty="0"/>
              <a:t>1. Fair Pay and Safety in the USA</a:t>
            </a:r>
          </a:p>
          <a:p>
            <a:pPr>
              <a:buNone/>
            </a:pPr>
            <a:r>
              <a:rPr lang="en-GB" sz="1600" b="1" dirty="0"/>
              <a:t>Solution:</a:t>
            </a:r>
            <a:endParaRPr lang="en-GB" sz="1600" dirty="0"/>
          </a:p>
          <a:p>
            <a:pPr>
              <a:buFont typeface="Arial" panose="020B0604020202020204" pitchFamily="34" charset="0"/>
              <a:buChar char="•"/>
            </a:pPr>
            <a:r>
              <a:rPr lang="en-GB" sz="1600" dirty="0"/>
              <a:t>McDonalds could have Increase the minimum wage to at least $15/£14 hour.</a:t>
            </a:r>
          </a:p>
          <a:p>
            <a:pPr>
              <a:buFont typeface="Arial" panose="020B0604020202020204" pitchFamily="34" charset="0"/>
              <a:buChar char="•"/>
            </a:pPr>
            <a:r>
              <a:rPr lang="en-GB" sz="1600" dirty="0"/>
              <a:t>McDonalds could have Improve health and safety measures: provide masks, cleaning supplies, and paid sick leave.</a:t>
            </a:r>
            <a:endParaRPr lang="en-GB" sz="1600" b="1" dirty="0"/>
          </a:p>
          <a:p>
            <a:pPr>
              <a:buNone/>
            </a:pPr>
            <a:r>
              <a:rPr lang="en-GB" sz="1600" b="1" dirty="0"/>
              <a:t>2. Worker Shortage in the UK</a:t>
            </a:r>
          </a:p>
          <a:p>
            <a:pPr>
              <a:buNone/>
            </a:pPr>
            <a:r>
              <a:rPr lang="en-GB" sz="1600" b="1" dirty="0"/>
              <a:t>Solution:</a:t>
            </a:r>
            <a:endParaRPr lang="en-GB" sz="1600" dirty="0"/>
          </a:p>
          <a:p>
            <a:pPr>
              <a:buFont typeface="Arial" panose="020B0604020202020204" pitchFamily="34" charset="0"/>
              <a:buChar char="•"/>
            </a:pPr>
            <a:r>
              <a:rPr lang="en-GB" sz="1600" dirty="0"/>
              <a:t>Hire and train more local workers in the UK.</a:t>
            </a:r>
          </a:p>
          <a:p>
            <a:pPr>
              <a:buFont typeface="Arial" panose="020B0604020202020204" pitchFamily="34" charset="0"/>
              <a:buChar char="•"/>
            </a:pPr>
            <a:r>
              <a:rPr lang="en-GB" sz="1600" dirty="0"/>
              <a:t>Offer better pay, training, and flexible hours to attract them.</a:t>
            </a:r>
          </a:p>
          <a:p>
            <a:endParaRPr lang="en-GB" sz="1400" dirty="0"/>
          </a:p>
        </p:txBody>
      </p:sp>
      <p:sp>
        <p:nvSpPr>
          <p:cNvPr id="8" name="TextBox 7">
            <a:extLst>
              <a:ext uri="{FF2B5EF4-FFF2-40B4-BE49-F238E27FC236}">
                <a16:creationId xmlns:a16="http://schemas.microsoft.com/office/drawing/2014/main" id="{4C61F60F-E19A-0107-E78A-EB412B7EFB2C}"/>
              </a:ext>
            </a:extLst>
          </p:cNvPr>
          <p:cNvSpPr txBox="1"/>
          <p:nvPr/>
        </p:nvSpPr>
        <p:spPr>
          <a:xfrm>
            <a:off x="9241435" y="2630152"/>
            <a:ext cx="2315981"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(Barber, R., 2020).</a:t>
            </a:r>
          </a:p>
        </p:txBody>
      </p:sp>
      <p:sp>
        <p:nvSpPr>
          <p:cNvPr id="10" name="TextBox 9">
            <a:extLst>
              <a:ext uri="{FF2B5EF4-FFF2-40B4-BE49-F238E27FC236}">
                <a16:creationId xmlns:a16="http://schemas.microsoft.com/office/drawing/2014/main" id="{F370CDF0-6782-079A-0039-8829DFF3CBCC}"/>
              </a:ext>
            </a:extLst>
          </p:cNvPr>
          <p:cNvSpPr txBox="1"/>
          <p:nvPr/>
        </p:nvSpPr>
        <p:spPr>
          <a:xfrm>
            <a:off x="9046563" y="4710523"/>
            <a:ext cx="2510853"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(Byline Times, 2021).</a:t>
            </a:r>
            <a:endParaRPr lang="en-GB" dirty="0"/>
          </a:p>
        </p:txBody>
      </p:sp>
    </p:spTree>
    <p:extLst>
      <p:ext uri="{BB962C8B-B14F-4D97-AF65-F5344CB8AC3E}">
        <p14:creationId xmlns:p14="http://schemas.microsoft.com/office/powerpoint/2010/main" val="3569386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75867-4CDF-0F56-3AEE-A0CEECC6165D}"/>
              </a:ext>
            </a:extLst>
          </p:cNvPr>
          <p:cNvSpPr>
            <a:spLocks noGrp="1"/>
          </p:cNvSpPr>
          <p:nvPr>
            <p:ph type="title"/>
          </p:nvPr>
        </p:nvSpPr>
        <p:spPr>
          <a:xfrm>
            <a:off x="838201" y="365125"/>
            <a:ext cx="5251316" cy="1807305"/>
          </a:xfrm>
        </p:spPr>
        <p:txBody>
          <a:bodyPr>
            <a:normAutofit/>
          </a:bodyPr>
          <a:lstStyle/>
          <a:p>
            <a:r>
              <a:rPr lang="en-GB" sz="4100" dirty="0"/>
              <a:t>What has McDonalds had done to deal contemporary trends?</a:t>
            </a:r>
          </a:p>
        </p:txBody>
      </p:sp>
      <p:sp>
        <p:nvSpPr>
          <p:cNvPr id="4" name="Content Placeholder 2">
            <a:extLst>
              <a:ext uri="{FF2B5EF4-FFF2-40B4-BE49-F238E27FC236}">
                <a16:creationId xmlns:a16="http://schemas.microsoft.com/office/drawing/2014/main" id="{71745593-437C-4249-0573-5561A5E7AC1D}"/>
              </a:ext>
            </a:extLst>
          </p:cNvPr>
          <p:cNvSpPr>
            <a:spLocks noGrp="1"/>
          </p:cNvSpPr>
          <p:nvPr>
            <p:ph idx="1"/>
          </p:nvPr>
        </p:nvSpPr>
        <p:spPr>
          <a:xfrm>
            <a:off x="838200" y="2333297"/>
            <a:ext cx="4619621" cy="3843666"/>
          </a:xfrm>
        </p:spPr>
        <p:txBody>
          <a:bodyPr>
            <a:normAutofit/>
          </a:bodyPr>
          <a:lstStyle/>
          <a:p>
            <a:pPr marL="0" indent="0">
              <a:buNone/>
            </a:pPr>
            <a:r>
              <a:rPr lang="en-GB" sz="1600" b="1" dirty="0"/>
              <a:t>How McDonald’s Is Taking Care of Its staffs:</a:t>
            </a:r>
          </a:p>
          <a:p>
            <a:r>
              <a:rPr lang="en-GB" sz="1600" dirty="0"/>
              <a:t>Smart Technology – McDonalds uses a digital tool that manage work schedules, training and pay efficiently</a:t>
            </a:r>
          </a:p>
          <a:p>
            <a:r>
              <a:rPr lang="en-GB" sz="1600" dirty="0"/>
              <a:t>Training Staff -  Having programmes to improve English or help with education and other. </a:t>
            </a:r>
          </a:p>
          <a:p>
            <a:r>
              <a:rPr lang="en-GB" sz="1600" dirty="0"/>
              <a:t>Well-being Support – Offering flexible shifts, mental health support and staff benefits.</a:t>
            </a:r>
          </a:p>
          <a:p>
            <a:r>
              <a:rPr lang="en-GB" sz="1600" dirty="0"/>
              <a:t>Fair pay and Career Growth – High wages in some locations and helping grow in their careers.</a:t>
            </a:r>
          </a:p>
          <a:p>
            <a:r>
              <a:rPr lang="en-GB" sz="1600" dirty="0"/>
              <a:t>Respectful workplace environment – McDonalds wants employees to be proud of where they word and to know they valued. </a:t>
            </a:r>
          </a:p>
          <a:p>
            <a:endParaRPr lang="en-GB" sz="1400" dirty="0"/>
          </a:p>
        </p:txBody>
      </p:sp>
      <p:pic>
        <p:nvPicPr>
          <p:cNvPr id="3" name="Picture 2">
            <a:extLst>
              <a:ext uri="{FF2B5EF4-FFF2-40B4-BE49-F238E27FC236}">
                <a16:creationId xmlns:a16="http://schemas.microsoft.com/office/drawing/2014/main" id="{782C7BFE-668B-2D7A-DFA6-70A55B8ADEBE}"/>
              </a:ext>
            </a:extLst>
          </p:cNvPr>
          <p:cNvPicPr>
            <a:picLocks noChangeAspect="1"/>
          </p:cNvPicPr>
          <p:nvPr/>
        </p:nvPicPr>
        <p:blipFill>
          <a:blip r:embed="rId2"/>
          <a:srcRect l="27139" r="1482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6" name="TextBox 5">
            <a:extLst>
              <a:ext uri="{FF2B5EF4-FFF2-40B4-BE49-F238E27FC236}">
                <a16:creationId xmlns:a16="http://schemas.microsoft.com/office/drawing/2014/main" id="{37D9FF3E-355D-AE4E-D46A-63D298597E31}"/>
              </a:ext>
            </a:extLst>
          </p:cNvPr>
          <p:cNvSpPr txBox="1"/>
          <p:nvPr/>
        </p:nvSpPr>
        <p:spPr>
          <a:xfrm>
            <a:off x="2114560" y="6076220"/>
            <a:ext cx="4619621" cy="523220"/>
          </a:xfrm>
          <a:prstGeom prst="rect">
            <a:avLst/>
          </a:prstGeom>
          <a:noFill/>
        </p:spPr>
        <p:txBody>
          <a:bodyPr wrap="square">
            <a:spAutoFit/>
          </a:bodyPr>
          <a:lstStyle/>
          <a:p>
            <a:r>
              <a:rPr lang="en-GB" sz="1400" dirty="0"/>
              <a:t>(McDonald's Corporation, 2025 and McDonald’s Hong Kong ,2025)</a:t>
            </a:r>
          </a:p>
        </p:txBody>
      </p:sp>
    </p:spTree>
    <p:extLst>
      <p:ext uri="{BB962C8B-B14F-4D97-AF65-F5344CB8AC3E}">
        <p14:creationId xmlns:p14="http://schemas.microsoft.com/office/powerpoint/2010/main" val="1976164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8F37B2-0711-779C-8C43-CA1EE9594C0D}"/>
              </a:ext>
            </a:extLst>
          </p:cNvPr>
          <p:cNvSpPr>
            <a:spLocks noGrp="1"/>
          </p:cNvSpPr>
          <p:nvPr>
            <p:ph type="title"/>
          </p:nvPr>
        </p:nvSpPr>
        <p:spPr>
          <a:xfrm>
            <a:off x="640080" y="329184"/>
            <a:ext cx="6894576" cy="1783080"/>
          </a:xfrm>
        </p:spPr>
        <p:txBody>
          <a:bodyPr anchor="b">
            <a:normAutofit/>
          </a:bodyPr>
          <a:lstStyle/>
          <a:p>
            <a:r>
              <a:rPr lang="en-GB" sz="3400" dirty="0"/>
              <a:t> Leadership Style of McDonalds, Which Style of Leadership does McDonalds follows in the business?</a:t>
            </a:r>
          </a:p>
        </p:txBody>
      </p:sp>
      <p:sp>
        <p:nvSpPr>
          <p:cNvPr id="308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039AC5-8143-2798-80E3-AD4442935FBA}"/>
              </a:ext>
            </a:extLst>
          </p:cNvPr>
          <p:cNvSpPr>
            <a:spLocks noGrp="1"/>
          </p:cNvSpPr>
          <p:nvPr>
            <p:ph idx="1"/>
          </p:nvPr>
        </p:nvSpPr>
        <p:spPr>
          <a:xfrm>
            <a:off x="640080" y="2706624"/>
            <a:ext cx="6894576" cy="3483864"/>
          </a:xfrm>
        </p:spPr>
        <p:txBody>
          <a:bodyPr>
            <a:normAutofit lnSpcReduction="10000"/>
          </a:bodyPr>
          <a:lstStyle/>
          <a:p>
            <a:endParaRPr lang="en-GB" sz="2200" dirty="0"/>
          </a:p>
          <a:p>
            <a:r>
              <a:rPr lang="en-GB" sz="2200" dirty="0">
                <a:latin typeface="Arial" panose="020B0604020202020204" pitchFamily="34" charset="0"/>
                <a:cs typeface="Arial" panose="020B0604020202020204" pitchFamily="34" charset="0"/>
              </a:rPr>
              <a:t>McDonalds Uses the Hierarchical organisation structure in the leadership (</a:t>
            </a:r>
            <a:r>
              <a:rPr lang="en-GB" sz="2200" dirty="0" err="1">
                <a:latin typeface="Arial" panose="020B0604020202020204" pitchFamily="34" charset="0"/>
                <a:cs typeface="Arial" panose="020B0604020202020204" pitchFamily="34" charset="0"/>
              </a:rPr>
              <a:t>Edrawmind</a:t>
            </a:r>
            <a:r>
              <a:rPr lang="en-GB" sz="2200" dirty="0">
                <a:latin typeface="Arial" panose="020B0604020202020204" pitchFamily="34" charset="0"/>
                <a:cs typeface="Arial" panose="020B0604020202020204" pitchFamily="34" charset="0"/>
              </a:rPr>
              <a:t>, 2025).</a:t>
            </a:r>
          </a:p>
          <a:p>
            <a:r>
              <a:rPr lang="en-GB" sz="2200" dirty="0">
                <a:latin typeface="Arial" panose="020B0604020202020204" pitchFamily="34" charset="0"/>
                <a:cs typeface="Arial" panose="020B0604020202020204" pitchFamily="34" charset="0"/>
              </a:rPr>
              <a:t>McDonalds uses the autocratic leadership style follow the business leadership, according to (</a:t>
            </a:r>
            <a:r>
              <a:rPr lang="en-GB" sz="2400" dirty="0">
                <a:latin typeface="Arial" panose="020B0604020202020204" pitchFamily="34" charset="0"/>
                <a:cs typeface="Arial" panose="020B0604020202020204" pitchFamily="34" charset="0"/>
              </a:rPr>
              <a:t>Kovalenko, O.,2020)</a:t>
            </a:r>
            <a:endParaRPr lang="en-GB" sz="2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b="0" i="0" dirty="0">
                <a:effectLst/>
                <a:latin typeface="Arial" panose="020B0604020202020204" pitchFamily="34" charset="0"/>
                <a:cs typeface="Arial" panose="020B0604020202020204" pitchFamily="34" charset="0"/>
              </a:rPr>
              <a:t>An autocratic leadership style is characterised by a single leader making all decisions with limited to no input from other. Example: McDonalds don't ask for suggestions or input from employees on any decisions the business makes or when it comes to changing working practices (</a:t>
            </a:r>
            <a:r>
              <a:rPr lang="en-GB" sz="1600" dirty="0">
                <a:latin typeface="Arial" panose="020B0604020202020204" pitchFamily="34" charset="0"/>
                <a:cs typeface="Arial" panose="020B0604020202020204" pitchFamily="34" charset="0"/>
              </a:rPr>
              <a:t>Calibre Furniture, 2020). </a:t>
            </a:r>
          </a:p>
          <a:p>
            <a:endParaRPr lang="en-GB" sz="2200" dirty="0"/>
          </a:p>
        </p:txBody>
      </p:sp>
      <p:pic>
        <p:nvPicPr>
          <p:cNvPr id="3076" name="Picture 4" descr="Hierarchy of Leadership">
            <a:extLst>
              <a:ext uri="{FF2B5EF4-FFF2-40B4-BE49-F238E27FC236}">
                <a16:creationId xmlns:a16="http://schemas.microsoft.com/office/drawing/2014/main" id="{9BB80A0E-2188-27CA-9706-EF4D1C08566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55963" y="329183"/>
            <a:ext cx="3429969" cy="342996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Autocratic Leadership: Characteristics, Pros, Cons, and Tips">
            <a:extLst>
              <a:ext uri="{FF2B5EF4-FFF2-40B4-BE49-F238E27FC236}">
                <a16:creationId xmlns:a16="http://schemas.microsoft.com/office/drawing/2014/main" id="{B96DF408-835E-4F09-1299-AA21AA7B1C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29600" y="4079193"/>
            <a:ext cx="3264408" cy="2176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8395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06F79-FCF0-94FF-F5D3-D6138464B18F}"/>
              </a:ext>
            </a:extLst>
          </p:cNvPr>
          <p:cNvSpPr>
            <a:spLocks noGrp="1"/>
          </p:cNvSpPr>
          <p:nvPr>
            <p:ph type="title"/>
          </p:nvPr>
        </p:nvSpPr>
        <p:spPr/>
        <p:txBody>
          <a:bodyPr/>
          <a:lstStyle/>
          <a:p>
            <a:r>
              <a:rPr lang="en-GB" sz="4400" dirty="0"/>
              <a:t>F&amp;B Department Impact</a:t>
            </a:r>
            <a:endParaRPr lang="en-GB" dirty="0"/>
          </a:p>
        </p:txBody>
      </p:sp>
      <p:sp>
        <p:nvSpPr>
          <p:cNvPr id="3" name="Content Placeholder 2">
            <a:extLst>
              <a:ext uri="{FF2B5EF4-FFF2-40B4-BE49-F238E27FC236}">
                <a16:creationId xmlns:a16="http://schemas.microsoft.com/office/drawing/2014/main" id="{69335CD6-4120-C2B5-8410-6168FD5A5F2F}"/>
              </a:ext>
            </a:extLst>
          </p:cNvPr>
          <p:cNvSpPr>
            <a:spLocks noGrp="1"/>
          </p:cNvSpPr>
          <p:nvPr>
            <p:ph idx="1"/>
          </p:nvPr>
        </p:nvSpPr>
        <p:spPr>
          <a:xfrm>
            <a:off x="838200" y="1825625"/>
            <a:ext cx="9810750" cy="4351338"/>
          </a:xfrm>
        </p:spPr>
        <p:txBody>
          <a:bodyPr>
            <a:normAutofit lnSpcReduction="10000"/>
          </a:bodyPr>
          <a:lstStyle/>
          <a:p>
            <a:r>
              <a:rPr lang="en-GB" dirty="0"/>
              <a:t>My analysis shows that Human Resource Management (HRM) at McDonald’s plays an important role in helping the Food and Beverage (F&amp;B) team run smoothly on daily basics and HR helps by hiring the right people, giving them proper training, and making sure they’re ready for the fast-</a:t>
            </a:r>
            <a:r>
              <a:rPr lang="en-GB" dirty="0" err="1"/>
              <a:t>peaced</a:t>
            </a:r>
            <a:r>
              <a:rPr lang="en-GB" dirty="0"/>
              <a:t> work. They also check performance to keep food quality, cleanliness, and customer service at a high level. Health and safety rules are in place to protect both staff and customers. HR also works to keep employees happy and motivated by recognising their efforts and offering chances to grow and Overall, HRM makes sure the F&amp;B department runs efficiently and keeps customers satisfied.</a:t>
            </a:r>
          </a:p>
        </p:txBody>
      </p:sp>
    </p:spTree>
    <p:extLst>
      <p:ext uri="{BB962C8B-B14F-4D97-AF65-F5344CB8AC3E}">
        <p14:creationId xmlns:p14="http://schemas.microsoft.com/office/powerpoint/2010/main" val="610116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75F3A-8B6B-3AA5-AEF8-D89843D94B31}"/>
              </a:ext>
            </a:extLst>
          </p:cNvPr>
          <p:cNvSpPr>
            <a:spLocks noGrp="1"/>
          </p:cNvSpPr>
          <p:nvPr>
            <p:ph type="title"/>
          </p:nvPr>
        </p:nvSpPr>
        <p:spPr/>
        <p:txBody>
          <a:bodyPr/>
          <a:lstStyle/>
          <a:p>
            <a:r>
              <a:rPr lang="en-GB" sz="4400" dirty="0"/>
              <a:t>Evaluation and Conclusion</a:t>
            </a:r>
            <a:endParaRPr lang="en-GB" dirty="0"/>
          </a:p>
        </p:txBody>
      </p:sp>
      <p:sp>
        <p:nvSpPr>
          <p:cNvPr id="3" name="Content Placeholder 2">
            <a:extLst>
              <a:ext uri="{FF2B5EF4-FFF2-40B4-BE49-F238E27FC236}">
                <a16:creationId xmlns:a16="http://schemas.microsoft.com/office/drawing/2014/main" id="{9A04F8EE-A27F-430A-5904-AD1BC7B3B02A}"/>
              </a:ext>
            </a:extLst>
          </p:cNvPr>
          <p:cNvSpPr>
            <a:spLocks noGrp="1"/>
          </p:cNvSpPr>
          <p:nvPr>
            <p:ph idx="1"/>
          </p:nvPr>
        </p:nvSpPr>
        <p:spPr/>
        <p:txBody>
          <a:bodyPr/>
          <a:lstStyle/>
          <a:p>
            <a:r>
              <a:rPr lang="en-GB" dirty="0"/>
              <a:t>Overall, I believe that McDonald's needs to improve some parts of its HRM to keep up with the new generation, as things have changed over time and each generation brings new expectations.</a:t>
            </a:r>
          </a:p>
        </p:txBody>
      </p:sp>
    </p:spTree>
    <p:extLst>
      <p:ext uri="{BB962C8B-B14F-4D97-AF65-F5344CB8AC3E}">
        <p14:creationId xmlns:p14="http://schemas.microsoft.com/office/powerpoint/2010/main" val="9061447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BA99E-4F2C-0CE2-8E23-31B173E39F4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E13D2E7-4930-116B-D29B-796FD0AF85F1}"/>
              </a:ext>
            </a:extLst>
          </p:cNvPr>
          <p:cNvSpPr>
            <a:spLocks noGrp="1"/>
          </p:cNvSpPr>
          <p:nvPr>
            <p:ph idx="1"/>
          </p:nvPr>
        </p:nvSpPr>
        <p:spPr/>
        <p:txBody>
          <a:bodyPr>
            <a:normAutofit fontScale="70000" lnSpcReduction="20000"/>
          </a:bodyPr>
          <a:lstStyle/>
          <a:p>
            <a:r>
              <a:rPr lang="en-GB" dirty="0"/>
              <a:t>Barber, R (2020). </a:t>
            </a:r>
            <a:r>
              <a:rPr lang="en-GB" i="1" dirty="0"/>
              <a:t>McDonald's workers strike over low wages, lack of COVID-19 protections</a:t>
            </a:r>
            <a:r>
              <a:rPr lang="en-GB" dirty="0"/>
              <a:t>. Available at: </a:t>
            </a:r>
            <a:r>
              <a:rPr lang="en-GB" dirty="0">
                <a:hlinkClick r:id="rId2">
                  <a:extLst>
                    <a:ext uri="{A12FA001-AC4F-418D-AE19-62706E023703}">
                      <ahyp:hlinkClr xmlns:ahyp="http://schemas.microsoft.com/office/drawing/2018/hyperlinkcolor" val="tx"/>
                    </a:ext>
                  </a:extLst>
                </a:hlinkClick>
              </a:rPr>
              <a:t>https://www.facingsouth.org/2020/12/mcdonalds-workers-strike-over-low-wages-lack-covid-19-protections</a:t>
            </a:r>
            <a:r>
              <a:rPr lang="en-GB" dirty="0"/>
              <a:t> (Accessed: 5 May 2025).</a:t>
            </a:r>
          </a:p>
          <a:p>
            <a:r>
              <a:rPr lang="en-GB" dirty="0"/>
              <a:t>Byline Times (2021). </a:t>
            </a:r>
            <a:r>
              <a:rPr lang="en-GB" i="1" dirty="0"/>
              <a:t>Fast food giant the latest sector to report Brexit-related staffing concerns. </a:t>
            </a:r>
            <a:r>
              <a:rPr lang="en-GB" dirty="0"/>
              <a:t>Available at: </a:t>
            </a:r>
            <a:r>
              <a:rPr lang="en-GB" dirty="0">
                <a:hlinkClick r:id="rId3">
                  <a:extLst>
                    <a:ext uri="{A12FA001-AC4F-418D-AE19-62706E023703}">
                      <ahyp:hlinkClr xmlns:ahyp="http://schemas.microsoft.com/office/drawing/2018/hyperlinkcolor" val="tx"/>
                    </a:ext>
                  </a:extLst>
                </a:hlinkClick>
              </a:rPr>
              <a:t>https://bylinetimes.com/2021/06/08/fast-food-giants-latest-sector-to-report-brexit-related-staffing-concerns/</a:t>
            </a:r>
            <a:r>
              <a:rPr lang="en-GB" dirty="0"/>
              <a:t> (Accessed: 5 May 2025). </a:t>
            </a:r>
          </a:p>
          <a:p>
            <a:r>
              <a:rPr lang="en-GB" dirty="0"/>
              <a:t>Calibre Furniture (2020). </a:t>
            </a:r>
            <a:r>
              <a:rPr lang="en-GB" i="1" dirty="0"/>
              <a:t>Autocratic management style – what is the deal?</a:t>
            </a:r>
            <a:r>
              <a:rPr lang="en-GB" dirty="0"/>
              <a:t>  Calibre Furniture. Available at: </a:t>
            </a:r>
            <a:r>
              <a:rPr lang="en-GB" dirty="0">
                <a:hlinkClick r:id="rId4">
                  <a:extLst>
                    <a:ext uri="{A12FA001-AC4F-418D-AE19-62706E023703}">
                      <ahyp:hlinkClr xmlns:ahyp="http://schemas.microsoft.com/office/drawing/2018/hyperlinkcolor" val="tx"/>
                    </a:ext>
                  </a:extLst>
                </a:hlinkClick>
              </a:rPr>
              <a:t>https://www.calibre-furniture.co.uk/blog/autocratic-management-style-what-is-the-deal#:~:text=However%2C%20there%20are%20some%20very,comes%20to%20changing%20working%20practices</a:t>
            </a:r>
            <a:r>
              <a:rPr lang="en-GB" dirty="0"/>
              <a:t> (Accessed 5 May 2025).</a:t>
            </a:r>
          </a:p>
          <a:p>
            <a:r>
              <a:rPr lang="en-GB" sz="2800" dirty="0">
                <a:latin typeface="Arial" panose="020B0604020202020204" pitchFamily="34" charset="0"/>
                <a:cs typeface="Arial" panose="020B0604020202020204" pitchFamily="34" charset="0"/>
              </a:rPr>
              <a:t>CIPD (2025). ‘PESTLE analysis’, </a:t>
            </a:r>
            <a:r>
              <a:rPr lang="en-GB" sz="2800" i="1" dirty="0">
                <a:latin typeface="Arial" panose="020B0604020202020204" pitchFamily="34" charset="0"/>
                <a:cs typeface="Arial" panose="020B0604020202020204" pitchFamily="34" charset="0"/>
              </a:rPr>
              <a:t>CIPD</a:t>
            </a:r>
            <a:r>
              <a:rPr lang="en-GB" sz="2800" dirty="0">
                <a:latin typeface="Arial" panose="020B0604020202020204" pitchFamily="34" charset="0"/>
                <a:cs typeface="Arial" panose="020B0604020202020204" pitchFamily="34" charset="0"/>
              </a:rPr>
              <a:t>. Available at: </a:t>
            </a:r>
            <a:r>
              <a:rPr lang="en-GB" sz="2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https://www.cipd.org/uk/knowledge/factsheets/pestle-analysis-factsheet/#:~:text=A%20PESTLE%20analysis%20studies%20the,managers%20in%20strategic%20decision%20making</a:t>
            </a:r>
            <a:r>
              <a:rPr lang="en-GB" sz="2800" dirty="0">
                <a:latin typeface="Arial" panose="020B0604020202020204" pitchFamily="34" charset="0"/>
                <a:cs typeface="Arial" panose="020B0604020202020204" pitchFamily="34" charset="0"/>
              </a:rPr>
              <a:t> (Accessed: 2 May 2025).</a:t>
            </a:r>
            <a:endParaRPr lang="en-GB" dirty="0"/>
          </a:p>
          <a:p>
            <a:r>
              <a:rPr lang="en-GB" dirty="0"/>
              <a:t>Comparably (2025). ‘McDonald’s retention score’. </a:t>
            </a:r>
            <a:r>
              <a:rPr lang="en-GB" i="1" dirty="0"/>
              <a:t>Comparably</a:t>
            </a:r>
            <a:r>
              <a:rPr lang="en-GB" dirty="0"/>
              <a:t>. Available at: </a:t>
            </a:r>
            <a:r>
              <a:rPr lang="en-GB" dirty="0">
                <a:hlinkClick r:id="rId6">
                  <a:extLst>
                    <a:ext uri="{A12FA001-AC4F-418D-AE19-62706E023703}">
                      <ahyp:hlinkClr xmlns:ahyp="http://schemas.microsoft.com/office/drawing/2018/hyperlinkcolor" val="tx"/>
                    </a:ext>
                  </a:extLst>
                </a:hlinkClick>
              </a:rPr>
              <a:t>https://www.comparably.com/companies/mcdonalds/retention</a:t>
            </a:r>
            <a:r>
              <a:rPr lang="en-GB" dirty="0"/>
              <a:t> (Accessed: 3 May 2025).</a:t>
            </a:r>
          </a:p>
          <a:p>
            <a:endParaRPr lang="en-GB" dirty="0"/>
          </a:p>
          <a:p>
            <a:endParaRPr lang="en-GB" dirty="0"/>
          </a:p>
        </p:txBody>
      </p:sp>
    </p:spTree>
    <p:extLst>
      <p:ext uri="{BB962C8B-B14F-4D97-AF65-F5344CB8AC3E}">
        <p14:creationId xmlns:p14="http://schemas.microsoft.com/office/powerpoint/2010/main" val="13486704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F64EB-1B97-A954-1248-1B1B8C0A805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A241AB9-8AF8-23FA-4542-D34330351F5A}"/>
              </a:ext>
            </a:extLst>
          </p:cNvPr>
          <p:cNvSpPr>
            <a:spLocks noGrp="1"/>
          </p:cNvSpPr>
          <p:nvPr>
            <p:ph idx="1"/>
          </p:nvPr>
        </p:nvSpPr>
        <p:spPr>
          <a:xfrm>
            <a:off x="838200" y="1825624"/>
            <a:ext cx="10515600" cy="4860925"/>
          </a:xfrm>
        </p:spPr>
        <p:txBody>
          <a:bodyPr>
            <a:normAutofit fontScale="62500" lnSpcReduction="20000"/>
          </a:bodyPr>
          <a:lstStyle/>
          <a:p>
            <a:r>
              <a:rPr lang="en-GB" sz="3200" dirty="0" err="1"/>
              <a:t>EdrawMind</a:t>
            </a:r>
            <a:r>
              <a:rPr lang="en-GB" sz="3200" dirty="0"/>
              <a:t> Team (2025). ‘McDonald’s organisational structure’. </a:t>
            </a:r>
            <a:r>
              <a:rPr lang="en-GB" sz="3200" i="1" dirty="0" err="1"/>
              <a:t>EdrawMind</a:t>
            </a:r>
            <a:r>
              <a:rPr lang="en-GB" sz="3200" dirty="0"/>
              <a:t>. Available at: </a:t>
            </a:r>
            <a:r>
              <a:rPr lang="en-GB" sz="3200" dirty="0">
                <a:hlinkClick r:id="rId2">
                  <a:extLst>
                    <a:ext uri="{A12FA001-AC4F-418D-AE19-62706E023703}">
                      <ahyp:hlinkClr xmlns:ahyp="http://schemas.microsoft.com/office/drawing/2018/hyperlinkcolor" val="tx"/>
                    </a:ext>
                  </a:extLst>
                </a:hlinkClick>
              </a:rPr>
              <a:t>https://edrawmind.wondershare.com/org-chart/mcdonald-organizational-structure.html</a:t>
            </a:r>
            <a:r>
              <a:rPr lang="en-GB" sz="3200" dirty="0"/>
              <a:t> (Accessed: 4 May 2025).</a:t>
            </a:r>
          </a:p>
          <a:p>
            <a:r>
              <a:rPr lang="en-GB" sz="3200" dirty="0">
                <a:latin typeface="Arial" panose="020B0604020202020204" pitchFamily="34" charset="0"/>
                <a:cs typeface="Arial" panose="020B0604020202020204" pitchFamily="34" charset="0"/>
              </a:rPr>
              <a:t>Greenspan, R (2024). ‘McDonald’s PESTEL/PESTLE analysis &amp; recommendations. </a:t>
            </a:r>
            <a:r>
              <a:rPr lang="en-GB" sz="3200" i="1" dirty="0" err="1">
                <a:latin typeface="Arial" panose="020B0604020202020204" pitchFamily="34" charset="0"/>
                <a:cs typeface="Arial" panose="020B0604020202020204" pitchFamily="34" charset="0"/>
              </a:rPr>
              <a:t>Panmore</a:t>
            </a:r>
            <a:r>
              <a:rPr lang="en-GB" sz="3200" i="1" dirty="0">
                <a:latin typeface="Arial" panose="020B0604020202020204" pitchFamily="34" charset="0"/>
                <a:cs typeface="Arial" panose="020B0604020202020204" pitchFamily="34" charset="0"/>
              </a:rPr>
              <a:t> Institute</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https://panmore.com/mcdonalds-pestel-pestle-analysis-recommendations#google_vignette</a:t>
            </a:r>
            <a:r>
              <a:rPr lang="en-GB" sz="3200" dirty="0">
                <a:latin typeface="Arial" panose="020B0604020202020204" pitchFamily="34" charset="0"/>
                <a:cs typeface="Arial" panose="020B0604020202020204" pitchFamily="34" charset="0"/>
              </a:rPr>
              <a:t> (Accessed: 2 May 2025).</a:t>
            </a:r>
          </a:p>
          <a:p>
            <a:r>
              <a:rPr lang="en-GB" sz="3200" dirty="0">
                <a:latin typeface="Arial" panose="020B0604020202020204" pitchFamily="34" charset="0"/>
                <a:cs typeface="Arial" panose="020B0604020202020204" pitchFamily="34" charset="0"/>
              </a:rPr>
              <a:t>Greenspan, R (2024). </a:t>
            </a:r>
            <a:r>
              <a:rPr lang="en-GB" sz="3200" i="0" dirty="0">
                <a:effectLst/>
                <a:latin typeface="Arial" panose="020B0604020202020204" pitchFamily="34" charset="0"/>
                <a:cs typeface="Arial" panose="020B0604020202020204" pitchFamily="34" charset="0"/>
              </a:rPr>
              <a:t>McDonald’s SWOT Analysis &amp; Recommendations</a:t>
            </a:r>
            <a:r>
              <a:rPr lang="en-GB" sz="3200" dirty="0">
                <a:latin typeface="Arial" panose="020B0604020202020204" pitchFamily="34" charset="0"/>
                <a:cs typeface="Arial" panose="020B0604020202020204" pitchFamily="34" charset="0"/>
              </a:rPr>
              <a:t>’. </a:t>
            </a:r>
            <a:r>
              <a:rPr lang="en-GB" sz="3200" i="1" dirty="0" err="1">
                <a:latin typeface="Arial" panose="020B0604020202020204" pitchFamily="34" charset="0"/>
                <a:cs typeface="Arial" panose="020B0604020202020204" pitchFamily="34" charset="0"/>
              </a:rPr>
              <a:t>Panmore</a:t>
            </a:r>
            <a:r>
              <a:rPr lang="en-GB" sz="3200" i="1" dirty="0">
                <a:latin typeface="Arial" panose="020B0604020202020204" pitchFamily="34" charset="0"/>
                <a:cs typeface="Arial" panose="020B0604020202020204" pitchFamily="34" charset="0"/>
              </a:rPr>
              <a:t> Institute</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https://panmore.com/mcdonalds-swot-analysis-recommendations</a:t>
            </a:r>
            <a:r>
              <a:rPr lang="en-GB" sz="3200" dirty="0">
                <a:latin typeface="Arial" panose="020B0604020202020204" pitchFamily="34" charset="0"/>
                <a:cs typeface="Arial" panose="020B0604020202020204" pitchFamily="34" charset="0"/>
              </a:rPr>
              <a:t> (Accessed: 3 May 2025).</a:t>
            </a:r>
          </a:p>
          <a:p>
            <a:r>
              <a:rPr lang="en-GB" sz="3200" dirty="0"/>
              <a:t>Kovalenko, O (2020). ‘What organizational culture and/or leadership style is needed for companies we advise to be agile in the environment?’. </a:t>
            </a:r>
            <a:r>
              <a:rPr lang="en-GB" sz="3200" i="1" dirty="0"/>
              <a:t>LinkedIn</a:t>
            </a:r>
            <a:r>
              <a:rPr lang="en-GB" sz="3200" dirty="0"/>
              <a:t>. Available at: </a:t>
            </a:r>
            <a:r>
              <a:rPr lang="en-GB" sz="3200" dirty="0">
                <a:hlinkClick r:id="rId5">
                  <a:extLst>
                    <a:ext uri="{A12FA001-AC4F-418D-AE19-62706E023703}">
                      <ahyp:hlinkClr xmlns:ahyp="http://schemas.microsoft.com/office/drawing/2018/hyperlinkcolor" val="tx"/>
                    </a:ext>
                  </a:extLst>
                </a:hlinkClick>
              </a:rPr>
              <a:t>https://www.linkedin.com/pulse/what-organizational-culture-andor-leadership-style-needed-kovalenko/</a:t>
            </a:r>
            <a:r>
              <a:rPr lang="en-GB" sz="3200" dirty="0"/>
              <a:t> (Accessed: 4 May 2025).</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Makos, J (2024). ‘McDonald’s PESTLE’. </a:t>
            </a:r>
            <a:r>
              <a:rPr lang="en-GB" sz="3200" i="1" dirty="0">
                <a:latin typeface="Arial" panose="020B0604020202020204" pitchFamily="34" charset="0"/>
                <a:cs typeface="Arial" panose="020B0604020202020204" pitchFamily="34" charset="0"/>
              </a:rPr>
              <a:t>PESTLE analysis</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https://pestleanalysis.com/pest-analysis-of-mcdonalds/</a:t>
            </a:r>
            <a:r>
              <a:rPr lang="en-GB" sz="3200" dirty="0">
                <a:latin typeface="Arial" panose="020B0604020202020204" pitchFamily="34" charset="0"/>
                <a:cs typeface="Arial" panose="020B0604020202020204" pitchFamily="34" charset="0"/>
              </a:rPr>
              <a:t> (Accessed: 3 May 2025).</a:t>
            </a:r>
          </a:p>
          <a:p>
            <a:r>
              <a:rPr lang="en-GB" sz="3200" dirty="0">
                <a:latin typeface="Arial" panose="020B0604020202020204" pitchFamily="34" charset="0"/>
                <a:cs typeface="Arial" panose="020B0604020202020204" pitchFamily="34" charset="0"/>
              </a:rPr>
              <a:t>McDonald's Corporation (2025). ‘Our history’. </a:t>
            </a:r>
            <a:r>
              <a:rPr lang="en-GB" sz="3200" i="1" dirty="0">
                <a:latin typeface="Arial" panose="020B0604020202020204" pitchFamily="34" charset="0"/>
                <a:cs typeface="Arial" panose="020B0604020202020204" pitchFamily="34" charset="0"/>
              </a:rPr>
              <a:t>McDonald's Corporation</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https://corporate.mcdonalds.com/corpmcd/our-company/who-we-are/our-history.html</a:t>
            </a:r>
            <a:r>
              <a:rPr lang="en-GB" sz="3200" dirty="0">
                <a:latin typeface="Arial" panose="020B0604020202020204" pitchFamily="34" charset="0"/>
                <a:cs typeface="Arial" panose="020B0604020202020204" pitchFamily="34" charset="0"/>
              </a:rPr>
              <a:t> (Accessed: 2 May 2025)</a:t>
            </a:r>
          </a:p>
          <a:p>
            <a:endParaRPr lang="en-GB" dirty="0"/>
          </a:p>
        </p:txBody>
      </p:sp>
    </p:spTree>
    <p:extLst>
      <p:ext uri="{BB962C8B-B14F-4D97-AF65-F5344CB8AC3E}">
        <p14:creationId xmlns:p14="http://schemas.microsoft.com/office/powerpoint/2010/main" val="3895793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B9BAC-85FC-53C5-9F4A-C78D99B8F29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E02ED48-CCB1-1005-AE82-2B546AD78B12}"/>
              </a:ext>
            </a:extLst>
          </p:cNvPr>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McDonald's UK (2018). ‘What's your staff turnover?’. </a:t>
            </a:r>
            <a:r>
              <a:rPr lang="en-GB" i="1" dirty="0">
                <a:latin typeface="Arial" panose="020B0604020202020204" pitchFamily="34" charset="0"/>
                <a:cs typeface="Arial" panose="020B0604020202020204" pitchFamily="34" charset="0"/>
              </a:rPr>
              <a:t>McDonald's UK</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https://www.mcdonalds.com/gb/en-gb/help/faq/whats-your-staff-turnover.html</a:t>
            </a:r>
            <a:r>
              <a:rPr lang="en-GB" dirty="0">
                <a:latin typeface="Arial" panose="020B0604020202020204" pitchFamily="34" charset="0"/>
                <a:cs typeface="Arial" panose="020B0604020202020204" pitchFamily="34" charset="0"/>
              </a:rPr>
              <a:t> (Accessed: 4 May 2025).</a:t>
            </a:r>
          </a:p>
          <a:p>
            <a:r>
              <a:rPr lang="en-GB" dirty="0">
                <a:latin typeface="Arial" panose="020B0604020202020204" pitchFamily="34" charset="0"/>
                <a:cs typeface="Arial" panose="020B0604020202020204" pitchFamily="34" charset="0"/>
              </a:rPr>
              <a:t>McDonald's Hong Kong (2025). ‘Training &amp; Benefits’. </a:t>
            </a:r>
            <a:r>
              <a:rPr lang="en-GB" i="1" dirty="0">
                <a:latin typeface="Arial" panose="020B0604020202020204" pitchFamily="34" charset="0"/>
                <a:cs typeface="Arial" panose="020B0604020202020204" pitchFamily="34" charset="0"/>
              </a:rPr>
              <a:t>McDonald's Hong Kong</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https://www.mcdonalds.com.hk/en/careers/training-and-benefits/</a:t>
            </a:r>
            <a:r>
              <a:rPr lang="en-GB" dirty="0">
                <a:latin typeface="Arial" panose="020B0604020202020204" pitchFamily="34" charset="0"/>
                <a:cs typeface="Arial" panose="020B0604020202020204" pitchFamily="34" charset="0"/>
              </a:rPr>
              <a:t> (Accessed: 4 May 2025)</a:t>
            </a:r>
          </a:p>
          <a:p>
            <a:r>
              <a:rPr lang="en-GB" dirty="0">
                <a:latin typeface="Arial" panose="020B0604020202020204" pitchFamily="34" charset="0"/>
                <a:cs typeface="Arial" panose="020B0604020202020204" pitchFamily="34" charset="0"/>
              </a:rPr>
              <a:t>McDonald's Corporation (2025). ‘Talent &amp; Benefits’. </a:t>
            </a:r>
            <a:r>
              <a:rPr lang="en-GB" i="1" dirty="0">
                <a:latin typeface="Arial" panose="020B0604020202020204" pitchFamily="34" charset="0"/>
                <a:cs typeface="Arial" panose="020B0604020202020204" pitchFamily="34" charset="0"/>
              </a:rPr>
              <a:t>McDonald's Corporation</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https://corporate.mcdonalds.com/corpmcd/our-purpose-and-impact/jobs-inclusion-and-empowerment/talent-and-benefits.html</a:t>
            </a:r>
            <a:r>
              <a:rPr lang="en-GB" dirty="0">
                <a:latin typeface="Arial" panose="020B0604020202020204" pitchFamily="34" charset="0"/>
                <a:cs typeface="Arial" panose="020B0604020202020204" pitchFamily="34" charset="0"/>
              </a:rPr>
              <a:t> (Accessed: 5 May 2025).</a:t>
            </a:r>
          </a:p>
          <a:p>
            <a:r>
              <a:rPr lang="en-GB" dirty="0">
                <a:latin typeface="Arial" panose="020B0604020202020204" pitchFamily="34" charset="0"/>
                <a:cs typeface="Arial" panose="020B0604020202020204" pitchFamily="34" charset="0"/>
              </a:rPr>
              <a:t>McDonald's (2022). </a:t>
            </a:r>
            <a:r>
              <a:rPr lang="en-GB" i="1" dirty="0">
                <a:latin typeface="Arial" panose="020B0604020202020204" pitchFamily="34" charset="0"/>
                <a:cs typeface="Arial" panose="020B0604020202020204" pitchFamily="34" charset="0"/>
              </a:rPr>
              <a:t>COVID-19: Employee safety and wellbeing in the UK</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https://www.mcdonalds.com/content/dam/sites/uk/nfl/pdf/uploads/careers/COVID-19-Employee-Safety-and-Wellbeing-21022022.pdf</a:t>
            </a:r>
            <a:r>
              <a:rPr lang="en-GB" dirty="0">
                <a:latin typeface="Arial" panose="020B0604020202020204" pitchFamily="34" charset="0"/>
                <a:cs typeface="Arial" panose="020B0604020202020204" pitchFamily="34" charset="0"/>
              </a:rPr>
              <a:t> (Accessed: 5 May 2025).</a:t>
            </a:r>
          </a:p>
          <a:p>
            <a:endParaRPr lang="en-GB" dirty="0"/>
          </a:p>
          <a:p>
            <a:endParaRPr lang="en-GB" dirty="0"/>
          </a:p>
        </p:txBody>
      </p:sp>
    </p:spTree>
    <p:extLst>
      <p:ext uri="{BB962C8B-B14F-4D97-AF65-F5344CB8AC3E}">
        <p14:creationId xmlns:p14="http://schemas.microsoft.com/office/powerpoint/2010/main" val="3733524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F2848-2E98-B0FB-4D84-0D651457503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B609300-467A-96C1-26B0-7EFDF7D9E26E}"/>
              </a:ext>
            </a:extLst>
          </p:cNvPr>
          <p:cNvSpPr>
            <a:spLocks noGrp="1"/>
          </p:cNvSpPr>
          <p:nvPr>
            <p:ph idx="1"/>
          </p:nvPr>
        </p:nvSpPr>
        <p:spPr/>
        <p:txBody>
          <a:bodyPr>
            <a:normAutofit lnSpcReduction="10000"/>
          </a:bodyPr>
          <a:lstStyle/>
          <a:p>
            <a:r>
              <a:rPr lang="en-GB" sz="2800" dirty="0">
                <a:latin typeface="Arial" panose="020B0604020202020204" pitchFamily="34" charset="0"/>
                <a:cs typeface="Arial" panose="020B0604020202020204" pitchFamily="34" charset="0"/>
              </a:rPr>
              <a:t>Naqvi, A. and Naqvi, F (2017). ‘McDonald’s UK: Staffing &amp; Retention Issues’, </a:t>
            </a:r>
            <a:r>
              <a:rPr lang="en-GB" sz="2800" i="1" dirty="0">
                <a:latin typeface="Arial" panose="020B0604020202020204" pitchFamily="34" charset="0"/>
                <a:cs typeface="Arial" panose="020B0604020202020204" pitchFamily="34" charset="0"/>
              </a:rPr>
              <a:t>International Journal of Economic Research</a:t>
            </a:r>
            <a:r>
              <a:rPr lang="en-GB" sz="2800" dirty="0">
                <a:latin typeface="Arial" panose="020B0604020202020204" pitchFamily="34" charset="0"/>
                <a:cs typeface="Arial" panose="020B0604020202020204" pitchFamily="34" charset="0"/>
              </a:rPr>
              <a:t>, 14(17), pp. 529–534. Available at: </a:t>
            </a:r>
            <a:r>
              <a:rPr lang="en-GB" sz="28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https://serialsjournals.com/abstract/77412_44.pdf</a:t>
            </a:r>
            <a:r>
              <a:rPr lang="en-GB" sz="2800" dirty="0">
                <a:latin typeface="Arial" panose="020B0604020202020204" pitchFamily="34" charset="0"/>
                <a:cs typeface="Arial" panose="020B0604020202020204" pitchFamily="34" charset="0"/>
              </a:rPr>
              <a:t> (Accessed: 2 May 2025).</a:t>
            </a:r>
          </a:p>
          <a:p>
            <a:r>
              <a:rPr lang="en-GB" sz="2800" dirty="0">
                <a:latin typeface="Arial" panose="020B0604020202020204" pitchFamily="34" charset="0"/>
                <a:cs typeface="Arial" panose="020B0604020202020204" pitchFamily="34" charset="0"/>
              </a:rPr>
              <a:t>Pereira, D. (2024). ‘McDonald’s SWOT analysis’. </a:t>
            </a:r>
            <a:r>
              <a:rPr lang="en-GB" sz="2800" i="1" dirty="0">
                <a:latin typeface="Arial" panose="020B0604020202020204" pitchFamily="34" charset="0"/>
                <a:cs typeface="Arial" panose="020B0604020202020204" pitchFamily="34" charset="0"/>
              </a:rPr>
              <a:t>Business Model Analyst</a:t>
            </a:r>
            <a:r>
              <a:rPr lang="en-GB" sz="2800" dirty="0">
                <a:latin typeface="Arial" panose="020B0604020202020204" pitchFamily="34" charset="0"/>
                <a:cs typeface="Arial" panose="020B0604020202020204" pitchFamily="34" charset="0"/>
              </a:rPr>
              <a:t>. Available at: </a:t>
            </a:r>
            <a:r>
              <a:rPr lang="en-GB" sz="28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https://businessmodelanalyst.com/mcdonalds-swot-analysis/?srsltid=AfmBOopTzJaGf-mUTQyIBGcGR69X26tcCbmodwOmL2UKTkU74Ddlhx_s</a:t>
            </a:r>
            <a:r>
              <a:rPr lang="en-GB" sz="2800" dirty="0">
                <a:latin typeface="Arial" panose="020B0604020202020204" pitchFamily="34" charset="0"/>
                <a:cs typeface="Arial" panose="020B0604020202020204" pitchFamily="34" charset="0"/>
              </a:rPr>
              <a:t>  (Accessed: 3 May 2025).</a:t>
            </a:r>
          </a:p>
          <a:p>
            <a:endParaRPr lang="en-GB" dirty="0"/>
          </a:p>
        </p:txBody>
      </p:sp>
    </p:spTree>
    <p:extLst>
      <p:ext uri="{BB962C8B-B14F-4D97-AF65-F5344CB8AC3E}">
        <p14:creationId xmlns:p14="http://schemas.microsoft.com/office/powerpoint/2010/main" val="10335336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5324</TotalTime>
  <Words>2357</Words>
  <Application>Microsoft Macintosh PowerPoint</Application>
  <PresentationFormat>Widescreen</PresentationFormat>
  <Paragraphs>104</Paragraphs>
  <Slides>16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Google Sans</vt:lpstr>
      <vt:lpstr>Office Theme</vt:lpstr>
      <vt:lpstr>The Impact of the Macro Environment on HRM and Personal Management at McDonald’s  BMGM5005 - Professional Service </vt:lpstr>
      <vt:lpstr>Content Table</vt:lpstr>
      <vt:lpstr>Introduction and Background</vt:lpstr>
      <vt:lpstr>PESTLE focusing on impact to internal affairs of McDonald’s. </vt:lpstr>
      <vt:lpstr>SWOT focusing on impact to internal affairs of McDonald’s.</vt:lpstr>
      <vt:lpstr>Retention rates of McDonalds </vt:lpstr>
      <vt:lpstr>Challenges </vt:lpstr>
      <vt:lpstr>Solutions of McDonalds</vt:lpstr>
      <vt:lpstr>What has McDonalds had done to deal contemporary trends?</vt:lpstr>
      <vt:lpstr> Leadership Style of McDonalds, Which Style of Leadership does McDonalds follows in the business?</vt:lpstr>
      <vt:lpstr>F&amp;B Department Impact</vt:lpstr>
      <vt:lpstr>Evaluation and Conclusion</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Ayesha Amir (2306141)</dc:creator>
  <cp:lastModifiedBy>Ayesha Amir (2306141)</cp:lastModifiedBy>
  <cp:revision>13</cp:revision>
  <dcterms:created xsi:type="dcterms:W3CDTF">2025-04-27T18:13:01Z</dcterms:created>
  <dcterms:modified xsi:type="dcterms:W3CDTF">2025-05-05T23:46:39Z</dcterms:modified>
</cp:coreProperties>
</file>