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1" r:id="rId1"/>
  </p:sldMasterIdLst>
  <p:notesMasterIdLst>
    <p:notesMasterId r:id="rId47"/>
  </p:notesMasterIdLst>
  <p:handoutMasterIdLst>
    <p:handoutMasterId r:id="rId48"/>
  </p:handoutMasterIdLst>
  <p:sldIdLst>
    <p:sldId id="557" r:id="rId2"/>
    <p:sldId id="514" r:id="rId3"/>
    <p:sldId id="515" r:id="rId4"/>
    <p:sldId id="516" r:id="rId5"/>
    <p:sldId id="517" r:id="rId6"/>
    <p:sldId id="518" r:id="rId7"/>
    <p:sldId id="519" r:id="rId8"/>
    <p:sldId id="520" r:id="rId9"/>
    <p:sldId id="521" r:id="rId10"/>
    <p:sldId id="522" r:id="rId11"/>
    <p:sldId id="523" r:id="rId12"/>
    <p:sldId id="524" r:id="rId13"/>
    <p:sldId id="525" r:id="rId14"/>
    <p:sldId id="526" r:id="rId15"/>
    <p:sldId id="527" r:id="rId16"/>
    <p:sldId id="528" r:id="rId17"/>
    <p:sldId id="529" r:id="rId18"/>
    <p:sldId id="530" r:id="rId19"/>
    <p:sldId id="531" r:id="rId20"/>
    <p:sldId id="532" r:id="rId21"/>
    <p:sldId id="533" r:id="rId22"/>
    <p:sldId id="534" r:id="rId23"/>
    <p:sldId id="535" r:id="rId24"/>
    <p:sldId id="536" r:id="rId25"/>
    <p:sldId id="537" r:id="rId26"/>
    <p:sldId id="538" r:id="rId27"/>
    <p:sldId id="539" r:id="rId28"/>
    <p:sldId id="540" r:id="rId29"/>
    <p:sldId id="541" r:id="rId30"/>
    <p:sldId id="542" r:id="rId31"/>
    <p:sldId id="543" r:id="rId32"/>
    <p:sldId id="544" r:id="rId33"/>
    <p:sldId id="545" r:id="rId34"/>
    <p:sldId id="546" r:id="rId35"/>
    <p:sldId id="547" r:id="rId36"/>
    <p:sldId id="558" r:id="rId37"/>
    <p:sldId id="548" r:id="rId38"/>
    <p:sldId id="549" r:id="rId39"/>
    <p:sldId id="550" r:id="rId40"/>
    <p:sldId id="551" r:id="rId41"/>
    <p:sldId id="552" r:id="rId42"/>
    <p:sldId id="553" r:id="rId43"/>
    <p:sldId id="555" r:id="rId44"/>
    <p:sldId id="556" r:id="rId45"/>
    <p:sldId id="554" r:id="rId4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B5C50"/>
    <a:srgbClr val="354B97"/>
    <a:srgbClr val="B54901"/>
    <a:srgbClr val="295C6C"/>
    <a:srgbClr val="641218"/>
    <a:srgbClr val="2C1A1A"/>
    <a:srgbClr val="71705E"/>
    <a:srgbClr val="3A525D"/>
    <a:srgbClr val="3E7684"/>
    <a:srgbClr val="C925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62" autoAdjust="0"/>
    <p:restoredTop sz="86404" autoAdjust="0"/>
  </p:normalViewPr>
  <p:slideViewPr>
    <p:cSldViewPr snapToGrid="0">
      <p:cViewPr varScale="1">
        <p:scale>
          <a:sx n="92" d="100"/>
          <a:sy n="92" d="100"/>
        </p:scale>
        <p:origin x="956" y="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5" d="100"/>
          <a:sy n="55" d="100"/>
        </p:scale>
        <p:origin x="2016" y="4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F32CDC-6A96-4C79-9ACD-67A700FDCAD9}" type="datetimeFigureOut">
              <a:rPr lang="en-US" smtClean="0"/>
              <a:t>10/20/2020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98071E-A84A-43E1-82AC-948BA2FE2E97}" type="slidenum">
              <a:rPr lang="en-US" smtClean="0"/>
              <a:t>‹#›</a:t>
            </a:fld>
            <a:endParaRPr lang="en-US"/>
          </a:p>
        </p:txBody>
      </p:sp>
    </p:spTree>
    <p:extLst>
      <p:ext uri="{BB962C8B-B14F-4D97-AF65-F5344CB8AC3E}">
        <p14:creationId xmlns:p14="http://schemas.microsoft.com/office/powerpoint/2010/main" val="6753172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5121"/>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63491" name="Rectangle 5122"/>
          <p:cNvSpPr>
            <a:spLocks noGrp="1" noChangeArrowheads="1"/>
          </p:cNvSpPr>
          <p:nvPr>
            <p:ph type="dt" idx="1"/>
          </p:nvPr>
        </p:nvSpPr>
        <p:spPr bwMode="auto">
          <a:xfrm>
            <a:off x="3884613"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63492" name="Rectangle 5123"/>
          <p:cNvSpPr>
            <a:spLocks noGrp="1" noRot="1" noChangeAspect="1" noChangeArrowheads="1" noTextEdit="1"/>
          </p:cNvSpPr>
          <p:nvPr>
            <p:ph type="sldImg" idx="2"/>
          </p:nvPr>
        </p:nvSpPr>
        <p:spPr bwMode="auto">
          <a:xfrm>
            <a:off x="1143000" y="685800"/>
            <a:ext cx="4572000" cy="3429000"/>
          </a:xfrm>
          <a:prstGeom prst="rect">
            <a:avLst/>
          </a:prstGeom>
          <a:noFill/>
          <a:ln w="9525" algn="ctr">
            <a:solidFill>
              <a:srgbClr val="000000"/>
            </a:solidFill>
            <a:miter lim="800000"/>
            <a:headEnd/>
            <a:tailEnd/>
          </a:ln>
        </p:spPr>
      </p:sp>
      <p:sp>
        <p:nvSpPr>
          <p:cNvPr id="5125" name="Notes Placeholder 5124"/>
          <p:cNvSpPr>
            <a:spLocks noGrp="1" noChangeArrowheads="1"/>
          </p:cNvSpPr>
          <p:nvPr>
            <p:ph type="body" sz="quarter" idx="3"/>
          </p:nvPr>
        </p:nvSpPr>
        <p:spPr bwMode="auto">
          <a:xfrm>
            <a:off x="685800" y="4343400"/>
            <a:ext cx="5486400" cy="4114800"/>
          </a:xfrm>
          <a:prstGeom prst="rect">
            <a:avLst/>
          </a:prstGeom>
          <a:noFill/>
          <a:ln w="9525" cap="flat" cmpd="sng" algn="ctr">
            <a:noFill/>
            <a:prstDash val="solid"/>
            <a:miter lim="800000"/>
            <a:headEnd type="none" w="med" len="med"/>
            <a:tailEnd type="none" w="med" len="me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3494" name="Rectangle 5125"/>
          <p:cNvSpPr>
            <a:spLocks noGrp="1" noChangeArrowheads="1"/>
          </p:cNvSpPr>
          <p:nvPr>
            <p:ph type="ftr" sz="quarter" idx="4"/>
          </p:nvPr>
        </p:nvSpPr>
        <p:spPr bwMode="auto">
          <a:xfrm>
            <a:off x="0"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5127" name="Slide Number Placeholder 5126"/>
          <p:cNvSpPr>
            <a:spLocks noGrp="1" noChangeArrowheads="1"/>
          </p:cNvSpPr>
          <p:nvPr>
            <p:ph type="sldNum" sz="quarter" idx="5"/>
          </p:nvPr>
        </p:nvSpPr>
        <p:spPr bwMode="auto">
          <a:xfrm>
            <a:off x="3884613" y="8685213"/>
            <a:ext cx="2971800" cy="457200"/>
          </a:xfrm>
          <a:prstGeom prst="rect">
            <a:avLst/>
          </a:prstGeom>
          <a:noFill/>
          <a:ln w="9525" cap="flat" cmpd="sng" algn="ctr">
            <a:noFill/>
            <a:prstDash val="solid"/>
            <a:miter lim="800000"/>
            <a:headEnd type="none" w="med" len="med"/>
            <a:tailEnd type="none" w="med" len="med"/>
          </a:ln>
          <a:effectLst/>
        </p:spPr>
        <p:txBody>
          <a:bodyPr vert="horz" wrap="square" lIns="91440" tIns="45720" rIns="91440" bIns="45720" numCol="1" anchor="b" anchorCtr="0" compatLnSpc="1">
            <a:prstTxWarp prst="textNoShape">
              <a:avLst/>
            </a:prstTxWarp>
          </a:bodyPr>
          <a:lstStyle>
            <a:lvl1pPr algn="r">
              <a:defRPr sz="1200"/>
            </a:lvl1pPr>
          </a:lstStyle>
          <a:p>
            <a:fld id="{FCA16ACA-BEA9-4113-B004-2C9FC464C5F8}" type="slidenum">
              <a:rPr lang="en-US"/>
              <a:pPr/>
              <a:t>‹#›</a:t>
            </a:fld>
            <a:endParaRPr lang="en-US"/>
          </a:p>
        </p:txBody>
      </p:sp>
    </p:spTree>
    <p:extLst>
      <p:ext uri="{BB962C8B-B14F-4D97-AF65-F5344CB8AC3E}">
        <p14:creationId xmlns:p14="http://schemas.microsoft.com/office/powerpoint/2010/main" val="157493484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The term </a:t>
            </a:r>
            <a:r>
              <a:rPr lang="en-US" altLang="en-US" b="1" i="0" dirty="0">
                <a:latin typeface="Arial" panose="020B0604020202020204" pitchFamily="34" charset="0"/>
              </a:rPr>
              <a:t>market</a:t>
            </a:r>
            <a:r>
              <a:rPr lang="en-US" altLang="en-US" dirty="0">
                <a:latin typeface="Arial" panose="020B0604020202020204" pitchFamily="34" charset="0"/>
              </a:rPr>
              <a:t> means different things to different people. </a:t>
            </a:r>
          </a:p>
          <a:p>
            <a:pPr marL="171450" indent="-171450" eaLnBrk="1" hangingPunct="1">
              <a:buFont typeface="Arial" panose="020B0604020202020204" pitchFamily="34" charset="0"/>
              <a:buChar char="•"/>
            </a:pPr>
            <a:r>
              <a:rPr lang="en-US" altLang="en-US" dirty="0">
                <a:latin typeface="Arial" panose="020B0604020202020204" pitchFamily="34" charset="0"/>
              </a:rPr>
              <a:t>Familiar markets such as supermarket, stock market, labor market, fish market, and flea market share several characteristics. </a:t>
            </a:r>
          </a:p>
          <a:p>
            <a:pPr marL="171450" indent="-171450">
              <a:buFont typeface="Arial" panose="020B0604020202020204" pitchFamily="34" charset="0"/>
              <a:buChar char="•"/>
            </a:pPr>
            <a:r>
              <a:rPr lang="en-IN" altLang="en-US" dirty="0"/>
              <a:t>A market is composed of people or organizations who:</a:t>
            </a:r>
          </a:p>
          <a:p>
            <a:pPr marL="628650" lvl="1" indent="-171450">
              <a:buFont typeface="Arial" panose="020B0604020202020204" pitchFamily="34" charset="0"/>
              <a:buChar char="•"/>
            </a:pPr>
            <a:r>
              <a:rPr lang="en-IN" altLang="en-US" dirty="0"/>
              <a:t>Have wants and needs that can be satisfied by particular product categories.</a:t>
            </a:r>
          </a:p>
          <a:p>
            <a:pPr marL="628650" lvl="1" indent="-171450">
              <a:buFont typeface="Arial" panose="020B0604020202020204" pitchFamily="34" charset="0"/>
              <a:buChar char="•"/>
            </a:pPr>
            <a:r>
              <a:rPr lang="en-IN" altLang="en-US" dirty="0"/>
              <a:t>Have the ability to buy the products they seek.</a:t>
            </a:r>
          </a:p>
          <a:p>
            <a:pPr marL="628650" lvl="1" indent="-171450">
              <a:buFont typeface="Arial" panose="020B0604020202020204" pitchFamily="34" charset="0"/>
              <a:buChar char="•"/>
            </a:pPr>
            <a:r>
              <a:rPr lang="en-IN" altLang="en-US" dirty="0"/>
              <a:t>Are willing to exchange their resources, usually money or credit, for desired products.</a:t>
            </a:r>
            <a:endParaRPr lang="en-US" altLang="en-US" dirty="0"/>
          </a:p>
          <a:p>
            <a:pPr marL="228600" marR="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altLang="en-US" dirty="0">
                <a:latin typeface="Arial" panose="020B0604020202020204" pitchFamily="34" charset="0"/>
              </a:rPr>
              <a:t>The purpose</a:t>
            </a:r>
            <a:r>
              <a:rPr lang="en-US" altLang="en-US" baseline="0" dirty="0">
                <a:latin typeface="Arial" panose="020B0604020202020204" pitchFamily="34" charset="0"/>
              </a:rPr>
              <a:t> of </a:t>
            </a:r>
            <a:r>
              <a:rPr lang="en-US" altLang="en-US" b="1" baseline="0" dirty="0">
                <a:latin typeface="Arial" panose="020B0604020202020204" pitchFamily="34" charset="0"/>
              </a:rPr>
              <a:t>m</a:t>
            </a:r>
            <a:r>
              <a:rPr lang="en-US" altLang="en-US" b="1" dirty="0">
                <a:latin typeface="Arial" panose="020B0604020202020204" pitchFamily="34" charset="0"/>
              </a:rPr>
              <a:t>arket segmentation </a:t>
            </a:r>
            <a:r>
              <a:rPr lang="en-US" altLang="en-US" dirty="0">
                <a:latin typeface="Arial" panose="020B0604020202020204" pitchFamily="34" charset="0"/>
              </a:rPr>
              <a:t>is to enable the marketer</a:t>
            </a:r>
            <a:r>
              <a:rPr lang="en-US" altLang="en-US" baseline="0" dirty="0">
                <a:latin typeface="Arial" panose="020B0604020202020204" pitchFamily="34" charset="0"/>
              </a:rPr>
              <a:t> to tailor marketing mixes to meet the needs of one or more specific segments</a:t>
            </a:r>
            <a:r>
              <a:rPr lang="en-US" altLang="en-US" dirty="0">
                <a:latin typeface="Arial" panose="020B0604020202020204" pitchFamily="34" charset="0"/>
              </a:rPr>
              <a:t>.	</a:t>
            </a:r>
          </a:p>
        </p:txBody>
      </p:sp>
      <p:sp>
        <p:nvSpPr>
          <p:cNvPr id="4" name="Slide Number Placeholder 3"/>
          <p:cNvSpPr>
            <a:spLocks noGrp="1"/>
          </p:cNvSpPr>
          <p:nvPr>
            <p:ph type="sldNum" sz="quarter" idx="10"/>
          </p:nvPr>
        </p:nvSpPr>
        <p:spPr/>
        <p:txBody>
          <a:bodyPr/>
          <a:lstStyle/>
          <a:p>
            <a:fld id="{FCA16ACA-BEA9-4113-B004-2C9FC464C5F8}" type="slidenum">
              <a:rPr lang="en-US" smtClean="0"/>
              <a:pPr/>
              <a:t>5</a:t>
            </a:fld>
            <a:endParaRPr lang="en-US"/>
          </a:p>
        </p:txBody>
      </p:sp>
    </p:spTree>
    <p:extLst>
      <p:ext uri="{BB962C8B-B14F-4D97-AF65-F5344CB8AC3E}">
        <p14:creationId xmlns:p14="http://schemas.microsoft.com/office/powerpoint/2010/main" val="2319834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pPr>
            <a:r>
              <a:rPr lang="en-US" altLang="en-US" dirty="0">
                <a:latin typeface="Arial" panose="020B0604020202020204" pitchFamily="34" charset="0"/>
              </a:rPr>
              <a:t>Until the 1960s, market segmentation was not used extensively. </a:t>
            </a:r>
          </a:p>
          <a:p>
            <a:pPr marL="685800" lvl="1" indent="-228600" eaLnBrk="1" hangingPunct="1">
              <a:buFont typeface="Arial" panose="020B0604020202020204" pitchFamily="34" charset="0"/>
              <a:buChar char="•"/>
            </a:pPr>
            <a:r>
              <a:rPr lang="en-US" altLang="en-US" dirty="0">
                <a:latin typeface="Arial" panose="020B0604020202020204" pitchFamily="34" charset="0"/>
              </a:rPr>
              <a:t>Example: Before 1960, the Coca-Cola Company produced only one beverage</a:t>
            </a:r>
            <a:r>
              <a:rPr lang="en-US" altLang="en-US" baseline="0" dirty="0">
                <a:latin typeface="Arial" panose="020B0604020202020204" pitchFamily="34" charset="0"/>
              </a:rPr>
              <a:t> and </a:t>
            </a:r>
            <a:r>
              <a:rPr lang="en-US" altLang="en-US" dirty="0">
                <a:latin typeface="Arial" panose="020B0604020202020204" pitchFamily="34" charset="0"/>
              </a:rPr>
              <a:t>aimed it at the entire soft drink market. Today, over a dozen different products are offered by the company to different market segments based on diverse customer preferences. </a:t>
            </a:r>
          </a:p>
          <a:p>
            <a:pPr marL="457200" lvl="1" indent="0" eaLnBrk="1" hangingPunct="1">
              <a:buFont typeface="Arial" panose="020B0604020202020204" pitchFamily="34" charset="0"/>
              <a:buNone/>
            </a:pPr>
            <a:endParaRPr lang="en-US" altLang="en-US" b="0" u="sng" dirty="0">
              <a:latin typeface="Arial" panose="020B0604020202020204" pitchFamily="34" charset="0"/>
            </a:endParaRPr>
          </a:p>
          <a:p>
            <a:pPr marL="228600" indent="-228600" eaLnBrk="1" hangingPunct="1"/>
            <a:r>
              <a:rPr lang="en-US" altLang="en-US" b="0" u="sng" dirty="0">
                <a:latin typeface="Arial" panose="020B0604020202020204" pitchFamily="34" charset="0"/>
              </a:rPr>
              <a:t>Discussion/Team Activity</a:t>
            </a:r>
          </a:p>
          <a:p>
            <a:pPr marL="228600" indent="-228600" eaLnBrk="1" hangingPunct="1">
              <a:buFont typeface="Arial" panose="020B0604020202020204" pitchFamily="34" charset="0"/>
              <a:buChar char="•"/>
            </a:pPr>
            <a:r>
              <a:rPr lang="en-US" altLang="en-US" dirty="0">
                <a:latin typeface="Arial" panose="020B0604020202020204" pitchFamily="34" charset="0"/>
              </a:rPr>
              <a:t>Discuss how Coca-Cola’s product lines fit the needs of different market segments. </a:t>
            </a:r>
          </a:p>
          <a:p>
            <a:pPr marL="228600" indent="-228600" eaLnBrk="1" hangingPunct="1">
              <a:buFont typeface="Arial" panose="020B0604020202020204" pitchFamily="34" charset="0"/>
              <a:buChar char="•"/>
            </a:pPr>
            <a:r>
              <a:rPr lang="en-US" altLang="en-US" dirty="0">
                <a:latin typeface="Arial" panose="020B0604020202020204" pitchFamily="34" charset="0"/>
              </a:rPr>
              <a:t>Name different fashion retailers and identify their market segmentation strategies. </a:t>
            </a:r>
          </a:p>
        </p:txBody>
      </p:sp>
      <p:sp>
        <p:nvSpPr>
          <p:cNvPr id="4" name="Slide Number Placeholder 3"/>
          <p:cNvSpPr>
            <a:spLocks noGrp="1"/>
          </p:cNvSpPr>
          <p:nvPr>
            <p:ph type="sldNum" sz="quarter" idx="10"/>
          </p:nvPr>
        </p:nvSpPr>
        <p:spPr/>
        <p:txBody>
          <a:bodyPr/>
          <a:lstStyle/>
          <a:p>
            <a:fld id="{FCA16ACA-BEA9-4113-B004-2C9FC464C5F8}" type="slidenum">
              <a:rPr lang="en-US" smtClean="0"/>
              <a:pPr/>
              <a:t>7</a:t>
            </a:fld>
            <a:endParaRPr lang="en-US"/>
          </a:p>
        </p:txBody>
      </p:sp>
    </p:spTree>
    <p:extLst>
      <p:ext uri="{BB962C8B-B14F-4D97-AF65-F5344CB8AC3E}">
        <p14:creationId xmlns:p14="http://schemas.microsoft.com/office/powerpoint/2010/main" val="319923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dirty="0"/>
              <a:t>Markets are segmented for three reasons:</a:t>
            </a:r>
          </a:p>
          <a:p>
            <a:pPr marL="628650" lvl="1" indent="-171450" eaLnBrk="1" hangingPunct="1">
              <a:buFont typeface="Arial" panose="020B0604020202020204" pitchFamily="34" charset="0"/>
              <a:buChar char="•"/>
              <a:defRPr/>
            </a:pPr>
            <a:r>
              <a:rPr lang="en-US" dirty="0"/>
              <a:t>Segmentation enables the identification of groups of customers with similar needs and the analysis of the buying behavior of these groups.</a:t>
            </a:r>
          </a:p>
          <a:p>
            <a:pPr marL="628650" lvl="1" indent="-171450" eaLnBrk="1" hangingPunct="1">
              <a:buFont typeface="Arial" panose="020B0604020202020204" pitchFamily="34" charset="0"/>
              <a:buChar char="•"/>
              <a:defRPr/>
            </a:pPr>
            <a:r>
              <a:rPr lang="en-US" dirty="0"/>
              <a:t>Segmentation provides information to design marketing mixes to match the characteristics of the segment.</a:t>
            </a:r>
          </a:p>
          <a:p>
            <a:pPr marL="628650" lvl="1" indent="-171450" eaLnBrk="1" hangingPunct="1">
              <a:buFont typeface="Arial" panose="020B0604020202020204" pitchFamily="34" charset="0"/>
              <a:buChar char="•"/>
              <a:defRPr/>
            </a:pPr>
            <a:r>
              <a:rPr lang="en-US" dirty="0"/>
              <a:t>Segmentation helps marketers satisfy customer wants and needs while meeting the organization’s objectives. </a:t>
            </a:r>
          </a:p>
        </p:txBody>
      </p:sp>
      <p:sp>
        <p:nvSpPr>
          <p:cNvPr id="4" name="Slide Number Placeholder 3"/>
          <p:cNvSpPr>
            <a:spLocks noGrp="1"/>
          </p:cNvSpPr>
          <p:nvPr>
            <p:ph type="sldNum" sz="quarter" idx="10"/>
          </p:nvPr>
        </p:nvSpPr>
        <p:spPr/>
        <p:txBody>
          <a:bodyPr/>
          <a:lstStyle/>
          <a:p>
            <a:fld id="{FCA16ACA-BEA9-4113-B004-2C9FC464C5F8}" type="slidenum">
              <a:rPr lang="en-US" smtClean="0"/>
              <a:pPr/>
              <a:t>9</a:t>
            </a:fld>
            <a:endParaRPr lang="en-US"/>
          </a:p>
        </p:txBody>
      </p:sp>
    </p:spTree>
    <p:extLst>
      <p:ext uri="{BB962C8B-B14F-4D97-AF65-F5344CB8AC3E}">
        <p14:creationId xmlns:p14="http://schemas.microsoft.com/office/powerpoint/2010/main" val="3584017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r>
              <a:rPr lang="en-US" altLang="en-US" b="0" u="sng" dirty="0">
                <a:latin typeface="Arial" panose="020B0604020202020204" pitchFamily="34" charset="0"/>
              </a:rPr>
              <a:t>Discussion/Team Activity</a:t>
            </a:r>
          </a:p>
          <a:p>
            <a:pPr marL="228600" indent="-228600" eaLnBrk="1" hangingPunct="1">
              <a:buFont typeface="Arial" panose="020B0604020202020204" pitchFamily="34" charset="0"/>
              <a:buChar char="•"/>
            </a:pPr>
            <a:r>
              <a:rPr lang="en-US" altLang="en-US" dirty="0">
                <a:latin typeface="Arial" panose="020B0604020202020204" pitchFamily="34" charset="0"/>
              </a:rPr>
              <a:t>Discuss the marketing of regional brands/products in various areas of the country. </a:t>
            </a:r>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12</a:t>
            </a:fld>
            <a:endParaRPr lang="en-US"/>
          </a:p>
        </p:txBody>
      </p:sp>
    </p:spTree>
    <p:extLst>
      <p:ext uri="{BB962C8B-B14F-4D97-AF65-F5344CB8AC3E}">
        <p14:creationId xmlns:p14="http://schemas.microsoft.com/office/powerpoint/2010/main" val="435951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pPr>
            <a:r>
              <a:rPr lang="en-US" altLang="en-US" dirty="0">
                <a:latin typeface="Arial" panose="020B0604020202020204" pitchFamily="34" charset="0"/>
              </a:rPr>
              <a:t>Demographic information is widely available and often related to consumers' buying and consuming behavior.</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13</a:t>
            </a:fld>
            <a:endParaRPr lang="en-US"/>
          </a:p>
        </p:txBody>
      </p:sp>
    </p:spTree>
    <p:extLst>
      <p:ext uri="{BB962C8B-B14F-4D97-AF65-F5344CB8AC3E}">
        <p14:creationId xmlns:p14="http://schemas.microsoft.com/office/powerpoint/2010/main" val="3221829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altLang="en-US" dirty="0"/>
              <a:t>Women make 85 percent of consumer goods purchases annually.</a:t>
            </a:r>
          </a:p>
          <a:p>
            <a:pPr marL="171450" indent="-171450">
              <a:buFont typeface="Arial" panose="020B0604020202020204" pitchFamily="34" charset="0"/>
              <a:buChar char="•"/>
            </a:pPr>
            <a:r>
              <a:rPr lang="en-US" altLang="en-US" dirty="0">
                <a:latin typeface="Arial" panose="020B0604020202020204" pitchFamily="34" charset="0"/>
              </a:rPr>
              <a:t>Women tend to view money and wealth differently than men do. </a:t>
            </a:r>
          </a:p>
          <a:p>
            <a:pPr marL="171450" indent="-171450">
              <a:buFont typeface="Arial" panose="020B0604020202020204" pitchFamily="34" charset="0"/>
              <a:buChar char="•"/>
            </a:pPr>
            <a:r>
              <a:rPr lang="en-US" altLang="en-US" dirty="0">
                <a:latin typeface="Arial" panose="020B0604020202020204" pitchFamily="34" charset="0"/>
              </a:rPr>
              <a:t>They don’t seek to accumulate money but see it as a way to care for their families, improve their lives, and find security. </a:t>
            </a:r>
          </a:p>
          <a:p>
            <a:pPr marL="171450" indent="-171450">
              <a:buFont typeface="Arial" panose="020B0604020202020204" pitchFamily="34" charset="0"/>
              <a:buChar char="•"/>
            </a:pPr>
            <a:r>
              <a:rPr lang="en-US" altLang="en-US" dirty="0"/>
              <a:t>Marketers of products such as clothing and cosmetics still segment markets by gender. </a:t>
            </a:r>
          </a:p>
          <a:p>
            <a:pPr marL="628650" lvl="1" indent="-171450">
              <a:buFont typeface="Arial" panose="020B0604020202020204" pitchFamily="34" charset="0"/>
              <a:buChar char="•"/>
            </a:pPr>
            <a:r>
              <a:rPr lang="en-US" altLang="en-US" dirty="0"/>
              <a:t>Many of these marketers are going after the less-traditional male market.</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15</a:t>
            </a:fld>
            <a:endParaRPr lang="en-US"/>
          </a:p>
        </p:txBody>
      </p:sp>
    </p:spTree>
    <p:extLst>
      <p:ext uri="{BB962C8B-B14F-4D97-AF65-F5344CB8AC3E}">
        <p14:creationId xmlns:p14="http://schemas.microsoft.com/office/powerpoint/2010/main" val="1974645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pPr>
            <a:r>
              <a:rPr lang="en-US" altLang="en-US" dirty="0">
                <a:latin typeface="Arial" panose="020B0604020202020204" pitchFamily="34" charset="0"/>
              </a:rPr>
              <a:t>In the past, ethnic groups in the United States were expected to conform to a homogenized, Anglo-centric ideal. Increasing numbers of ethnic minorities and increased buying power have changed this.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16</a:t>
            </a:fld>
            <a:endParaRPr lang="en-US"/>
          </a:p>
        </p:txBody>
      </p:sp>
    </p:spTree>
    <p:extLst>
      <p:ext uri="{BB962C8B-B14F-4D97-AF65-F5344CB8AC3E}">
        <p14:creationId xmlns:p14="http://schemas.microsoft.com/office/powerpoint/2010/main" val="2747335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pPr>
            <a:r>
              <a:rPr lang="en-US" altLang="en-US" dirty="0">
                <a:latin typeface="Arial" panose="020B0604020202020204" pitchFamily="34" charset="0"/>
              </a:rPr>
              <a:t>In the past, ethnic groups in the United States were expected to conform to a homogenized, Anglo-centric ideal. Increasing numbers of ethnic minorities and increased buying power have changed this.</a:t>
            </a:r>
          </a:p>
          <a:p>
            <a:pPr marL="0" indent="0" eaLnBrk="1" hangingPunct="1">
              <a:buFont typeface="Arial" panose="020B0604020202020204" pitchFamily="34" charset="0"/>
              <a:buNone/>
            </a:pPr>
            <a:r>
              <a:rPr lang="en-US" altLang="en-US" dirty="0">
                <a:latin typeface="Arial" panose="020B0604020202020204" pitchFamily="34" charset="0"/>
              </a:rPr>
              <a:t>[Au: Thi</a:t>
            </a:r>
            <a:r>
              <a:rPr lang="en-US" altLang="en-US" baseline="0" dirty="0">
                <a:latin typeface="Arial" panose="020B0604020202020204" pitchFamily="34" charset="0"/>
              </a:rPr>
              <a:t>s information is same as in Slide 16. Perhaps delete.]</a:t>
            </a:r>
            <a:endParaRPr lang="en-US" altLang="en-US" dirty="0">
              <a:latin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17</a:t>
            </a:fld>
            <a:endParaRPr lang="en-US"/>
          </a:p>
        </p:txBody>
      </p:sp>
    </p:spTree>
    <p:extLst>
      <p:ext uri="{BB962C8B-B14F-4D97-AF65-F5344CB8AC3E}">
        <p14:creationId xmlns:p14="http://schemas.microsoft.com/office/powerpoint/2010/main" val="3254673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b="1" kern="1200" dirty="0"/>
              <a:t>Undifferentiated targeting strategy</a:t>
            </a:r>
            <a:endParaRPr lang="en-US" sz="1200" kern="1200" dirty="0"/>
          </a:p>
          <a:p>
            <a:pPr marL="685800" lvl="1" indent="-228600" eaLnBrk="1" hangingPunct="1">
              <a:buFont typeface="Arial" panose="020B0604020202020204" pitchFamily="34" charset="0"/>
              <a:buChar char="•"/>
            </a:pPr>
            <a:r>
              <a:rPr lang="en-US" altLang="en-US" dirty="0">
                <a:latin typeface="Arial" panose="020B0604020202020204" pitchFamily="34" charset="0"/>
              </a:rPr>
              <a:t>Marketers of commodity products, such as flour and sugar, are likely to use this strategy. </a:t>
            </a:r>
          </a:p>
          <a:p>
            <a:pPr marL="685800" lvl="1" indent="-228600" eaLnBrk="1" hangingPunct="1">
              <a:buFont typeface="Arial" panose="020B0604020202020204" pitchFamily="34" charset="0"/>
              <a:buChar char="•"/>
            </a:pPr>
            <a:r>
              <a:rPr lang="en-US" altLang="en-US" dirty="0">
                <a:latin typeface="Arial" panose="020B0604020202020204" pitchFamily="34" charset="0"/>
              </a:rPr>
              <a:t>Small stores in small towns with no competition may offer one marketing mix and be successful. </a:t>
            </a:r>
          </a:p>
          <a:p>
            <a:pPr marL="228600" indent="-228600" eaLnBrk="1" hangingPunct="1">
              <a:buFont typeface="Arial" panose="020B0604020202020204" pitchFamily="34" charset="0"/>
              <a:buChar char="•"/>
            </a:pPr>
            <a:r>
              <a:rPr lang="en-US" altLang="en-US" b="1" dirty="0">
                <a:latin typeface="Franklin Gothic Medium" panose="020B0603020102020204" pitchFamily="34" charset="0"/>
                <a:ea typeface="Franklin Gothic Medium" panose="020B0603020102020204" pitchFamily="34" charset="0"/>
                <a:cs typeface="Franklin Gothic Medium" panose="020B0603020102020204" pitchFamily="34" charset="0"/>
              </a:rPr>
              <a:t>Concentrated targeting strategy </a:t>
            </a:r>
          </a:p>
          <a:p>
            <a:pPr marL="685800" lvl="1" indent="-228600" eaLnBrk="1" hangingPunct="1">
              <a:buFont typeface="Arial" panose="020B0604020202020204" pitchFamily="34" charset="0"/>
              <a:buChar char="•"/>
            </a:pPr>
            <a:r>
              <a:rPr lang="en-US" altLang="en-US" dirty="0">
                <a:latin typeface="Arial" panose="020B0604020202020204" pitchFamily="34" charset="0"/>
              </a:rPr>
              <a:t>Focusing on a narrow market is sometimes more profitable than spreading resources over several different segments. </a:t>
            </a:r>
          </a:p>
          <a:p>
            <a:pPr marL="685800" lvl="1" indent="-228600" eaLnBrk="1" hangingPunct="1">
              <a:buFont typeface="Arial" panose="020B0604020202020204" pitchFamily="34" charset="0"/>
              <a:buChar char="•"/>
            </a:pPr>
            <a:r>
              <a:rPr lang="en-US" altLang="en-US" dirty="0">
                <a:latin typeface="Arial" panose="020B0604020202020204" pitchFamily="34" charset="0"/>
              </a:rPr>
              <a:t>It often enables small firms to compete effectively with much larger firms. </a:t>
            </a:r>
          </a:p>
          <a:p>
            <a:pPr marL="685800" lvl="1" indent="-228600" eaLnBrk="1" hangingPunct="1">
              <a:buFont typeface="Arial" panose="020B0604020202020204" pitchFamily="34" charset="0"/>
              <a:buChar char="•"/>
            </a:pPr>
            <a:r>
              <a:rPr lang="en-US" altLang="en-US" dirty="0">
                <a:latin typeface="Arial" panose="020B0604020202020204" pitchFamily="34" charset="0"/>
              </a:rPr>
              <a:t>However, it can also be disastrous for a firm that is not successful in its narrowly defined target market.</a:t>
            </a:r>
          </a:p>
          <a:p>
            <a:pPr marL="228600" indent="-228600" eaLnBrk="1" hangingPunct="1"/>
            <a:r>
              <a:rPr lang="en-US" altLang="en-US" b="0" u="sng" dirty="0">
                <a:latin typeface="Arial" panose="020B0604020202020204" pitchFamily="34" charset="0"/>
              </a:rPr>
              <a:t>Discussion/Team Activity</a:t>
            </a:r>
          </a:p>
          <a:p>
            <a:pPr marL="228600" indent="-228600" eaLnBrk="1" hangingPunct="1">
              <a:buFont typeface="Arial" panose="020B0604020202020204" pitchFamily="34" charset="0"/>
              <a:buChar char="•"/>
            </a:pPr>
            <a:r>
              <a:rPr lang="en-US" altLang="en-US" dirty="0">
                <a:latin typeface="Arial" panose="020B0604020202020204" pitchFamily="34" charset="0"/>
              </a:rPr>
              <a:t>Identify firms that have adopted a niche strategy. Examples: Rolex, Porsche, Orvis, Starbucks, AOL, and Enterprise Rent-A-Car</a:t>
            </a:r>
          </a:p>
          <a:p>
            <a:pPr marL="1143000" lvl="2" indent="-228600" eaLnBrk="1" hangingPunct="1">
              <a:buFont typeface="Arial" panose="020B0604020202020204" pitchFamily="34" charset="0"/>
              <a:buChar char="•"/>
            </a:pP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18</a:t>
            </a:fld>
            <a:endParaRPr lang="en-US"/>
          </a:p>
        </p:txBody>
      </p:sp>
    </p:spTree>
    <p:extLst>
      <p:ext uri="{BB962C8B-B14F-4D97-AF65-F5344CB8AC3E}">
        <p14:creationId xmlns:p14="http://schemas.microsoft.com/office/powerpoint/2010/main" val="1119762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defRPr/>
            </a:pPr>
            <a:r>
              <a:rPr lang="en-US" dirty="0"/>
              <a:t>Personality reflects a person’s traits, attitudes, and habits. </a:t>
            </a:r>
          </a:p>
          <a:p>
            <a:pPr marL="685800" lvl="1" indent="-228600" eaLnBrk="1" hangingPunct="1">
              <a:buFont typeface="Arial" panose="020B0604020202020204" pitchFamily="34" charset="0"/>
              <a:buChar char="•"/>
              <a:defRPr/>
            </a:pPr>
            <a:r>
              <a:rPr lang="en-US" dirty="0"/>
              <a:t>Example:</a:t>
            </a:r>
            <a:r>
              <a:rPr lang="en-US" baseline="0" dirty="0"/>
              <a:t> People buy clothes that they feel represent their personalities and give others an idea of who they are</a:t>
            </a:r>
            <a:r>
              <a:rPr lang="en-US" dirty="0"/>
              <a:t>. </a:t>
            </a:r>
          </a:p>
          <a:p>
            <a:pPr marL="228600" marR="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Motives: </a:t>
            </a:r>
            <a:r>
              <a:rPr lang="en-IN" altLang="en-US" dirty="0"/>
              <a:t>Marketers might appeal to emotional, rational, or status-related motives, among others.</a:t>
            </a:r>
            <a:endParaRPr lang="en-US" altLang="en-US" dirty="0"/>
          </a:p>
          <a:p>
            <a:pPr marL="685800" lvl="1" indent="-228600" eaLnBrk="1" hangingPunct="1">
              <a:buFont typeface="Arial" panose="020B0604020202020204" pitchFamily="34" charset="0"/>
              <a:buChar char="•"/>
              <a:defRPr/>
            </a:pPr>
            <a:r>
              <a:rPr lang="en-US" dirty="0"/>
              <a:t>Example: Carmakers might appeal to customers with status-related motives, whereas makers of</a:t>
            </a:r>
            <a:r>
              <a:rPr lang="en-US" baseline="0" dirty="0"/>
              <a:t> </a:t>
            </a:r>
            <a:r>
              <a:rPr lang="en-US" dirty="0"/>
              <a:t>baby product might appeal to emotional motives.</a:t>
            </a:r>
          </a:p>
          <a:p>
            <a:pPr marL="228600" marR="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Lifestyle segmentation divides people into groups according to the way they spend their time, the importance of the things around them, their beliefs, and socioeconomic characteristics such as income and education.</a:t>
            </a:r>
          </a:p>
          <a:p>
            <a:pPr marL="228600" marR="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altLang="en-US" b="1" dirty="0">
                <a:latin typeface="Arial" panose="020B0604020202020204" pitchFamily="34" charset="0"/>
              </a:rPr>
              <a:t>Geodemographic segmentation</a:t>
            </a:r>
            <a:r>
              <a:rPr lang="en-US" altLang="en-US" b="0" dirty="0">
                <a:latin typeface="Arial" panose="020B0604020202020204" pitchFamily="34" charset="0"/>
              </a:rPr>
              <a:t>: It is </a:t>
            </a:r>
            <a:r>
              <a:rPr lang="en-IN" altLang="en-US" b="0" dirty="0">
                <a:latin typeface="Arial" charset="0"/>
              </a:rPr>
              <a:t>s</a:t>
            </a:r>
            <a:r>
              <a:rPr lang="en-IN" altLang="en-US" dirty="0"/>
              <a:t>egmenting potential customers into </a:t>
            </a:r>
            <a:r>
              <a:rPr lang="en-US" altLang="en-US" dirty="0"/>
              <a:t>neighborhood</a:t>
            </a:r>
            <a:r>
              <a:rPr lang="en-IN" altLang="en-US" dirty="0"/>
              <a:t> lifestyle categories.</a:t>
            </a:r>
          </a:p>
          <a:p>
            <a:pPr marL="685800" marR="0" lvl="1"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altLang="en-US" dirty="0">
                <a:latin typeface="Arial" panose="020B0604020202020204" pitchFamily="34" charset="0"/>
              </a:rPr>
              <a:t>It helps marketers develop marketing programs tailored to prospective buyers who live in small geographic regions, such as neighborhoods, or who have very specific lifestyle and demographic characteristics.</a:t>
            </a:r>
          </a:p>
          <a:p>
            <a:pPr marL="685800" marR="0" lvl="1"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IN" altLang="en-US" dirty="0"/>
              <a:t>It</a:t>
            </a:r>
            <a:r>
              <a:rPr lang="en-IN" altLang="en-US" baseline="0" dirty="0"/>
              <a:t> c</a:t>
            </a:r>
            <a:r>
              <a:rPr lang="en-IN" altLang="en-US" dirty="0"/>
              <a:t>ombines geographic, demographic, and lifestyle segmentation.</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19</a:t>
            </a:fld>
            <a:endParaRPr lang="en-US"/>
          </a:p>
        </p:txBody>
      </p:sp>
    </p:spTree>
    <p:extLst>
      <p:ext uri="{BB962C8B-B14F-4D97-AF65-F5344CB8AC3E}">
        <p14:creationId xmlns:p14="http://schemas.microsoft.com/office/powerpoint/2010/main" val="3754545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defRPr/>
            </a:pPr>
            <a:r>
              <a:rPr lang="en-US" dirty="0"/>
              <a:t>Most types of market segmentation are based on the assumption that the selected variable(s) and customers’ needs are related. </a:t>
            </a:r>
          </a:p>
          <a:p>
            <a:pPr marL="228600" indent="-228600" eaLnBrk="1" hangingPunct="1">
              <a:buFont typeface="Arial" panose="020B0604020202020204" pitchFamily="34" charset="0"/>
              <a:buChar char="•"/>
              <a:defRPr/>
            </a:pPr>
            <a:r>
              <a:rPr lang="en-US" dirty="0"/>
              <a:t>Benefit segmentation groups potential customers on the basis of their needs or wants only.</a:t>
            </a:r>
          </a:p>
          <a:p>
            <a:pPr marL="228600" indent="-228600" eaLnBrk="1" hangingPunct="1">
              <a:buFont typeface="Arial" panose="020B0604020202020204" pitchFamily="34" charset="0"/>
              <a:buChar char="•"/>
              <a:defRPr/>
            </a:pPr>
            <a:r>
              <a:rPr lang="en-US" dirty="0"/>
              <a:t>Segmenting by usage rate enables marketers to focus efforts on heavy users or to develop multiple marketing mixes aimed at different segments. </a:t>
            </a:r>
          </a:p>
          <a:p>
            <a:pPr marL="228600" indent="-228600" eaLnBrk="1" hangingPunct="1">
              <a:buFont typeface="Arial" panose="020B0604020202020204" pitchFamily="34" charset="0"/>
              <a:buChar char="•"/>
              <a:defRPr/>
            </a:pPr>
            <a:r>
              <a:rPr lang="en-US" dirty="0"/>
              <a:t>The focus of marketing is often on the heavy-user segment, based on the </a:t>
            </a:r>
            <a:r>
              <a:rPr lang="en-US" b="1" dirty="0"/>
              <a:t>80/20 principle</a:t>
            </a:r>
            <a:r>
              <a:rPr lang="en-US" dirty="0"/>
              <a:t>. </a:t>
            </a:r>
          </a:p>
          <a:p>
            <a:pPr marL="228600" indent="-228600" eaLnBrk="1" hangingPunct="1">
              <a:buFont typeface="Arial" panose="020B0604020202020204" pitchFamily="34" charset="0"/>
              <a:buChar char="•"/>
              <a:defRPr/>
            </a:pPr>
            <a:endParaRPr lang="en-US" b="0" u="sng" dirty="0"/>
          </a:p>
          <a:p>
            <a:pPr marL="228600" indent="-228600" eaLnBrk="1" hangingPunct="1">
              <a:defRPr/>
            </a:pPr>
            <a:r>
              <a:rPr lang="en-US" b="0" u="sng" dirty="0"/>
              <a:t>Discussion/Team Activity</a:t>
            </a:r>
          </a:p>
          <a:p>
            <a:pPr marL="171450" indent="-171450" eaLnBrk="1" hangingPunct="1">
              <a:buFont typeface="Arial" panose="020B0604020202020204" pitchFamily="34" charset="0"/>
              <a:buChar char="•"/>
              <a:defRPr/>
            </a:pPr>
            <a:r>
              <a:rPr lang="en-US" dirty="0"/>
              <a:t>What programs do companies use to develop customers into heavy users? The list should include airlines' frequent flyer programs and in-store coupon dispensing. </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21</a:t>
            </a:fld>
            <a:endParaRPr lang="en-US"/>
          </a:p>
        </p:txBody>
      </p:sp>
    </p:spTree>
    <p:extLst>
      <p:ext uri="{BB962C8B-B14F-4D97-AF65-F5344CB8AC3E}">
        <p14:creationId xmlns:p14="http://schemas.microsoft.com/office/powerpoint/2010/main" val="2578306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pPr>
            <a:r>
              <a:rPr lang="en-US" altLang="en-US" dirty="0">
                <a:latin typeface="Arial" panose="020B0604020202020204" pitchFamily="34" charset="0"/>
              </a:rPr>
              <a:t>The business market consists of four segments: producers, resellers, government, and institutions.</a:t>
            </a:r>
          </a:p>
          <a:p>
            <a:pPr marL="228600" indent="-228600" eaLnBrk="1" hangingPunct="1">
              <a:buFont typeface="Arial" panose="020B0604020202020204" pitchFamily="34" charset="0"/>
              <a:buChar char="•"/>
            </a:pPr>
            <a:r>
              <a:rPr lang="en-US" altLang="en-US" dirty="0">
                <a:latin typeface="Arial" panose="020B0604020202020204" pitchFamily="34" charset="0"/>
              </a:rPr>
              <a:t>Segmenting by customer type allows business marketers to tailor their marketing mixes to the unique needs of particular types of organizations or industries. </a:t>
            </a:r>
          </a:p>
          <a:p>
            <a:pPr marL="228600" indent="-228600" eaLnBrk="1" hangingPunct="1">
              <a:buFont typeface="Arial" panose="020B0604020202020204" pitchFamily="34" charset="0"/>
              <a:buChar char="•"/>
            </a:pPr>
            <a:r>
              <a:rPr lang="en-US" altLang="en-US" dirty="0">
                <a:latin typeface="Arial" panose="020B0604020202020204" pitchFamily="34" charset="0"/>
              </a:rPr>
              <a:t>Volume of purchase (heavy, moderate,</a:t>
            </a:r>
            <a:r>
              <a:rPr lang="en-US" altLang="en-US" baseline="0" dirty="0">
                <a:latin typeface="Arial" panose="020B0604020202020204" pitchFamily="34" charset="0"/>
              </a:rPr>
              <a:t> light) is a commonly used basis for business segmentation.</a:t>
            </a:r>
          </a:p>
          <a:p>
            <a:pPr marL="228600" indent="-228600" eaLnBrk="1" hangingPunct="1">
              <a:buFont typeface="Arial" panose="020B0604020202020204" pitchFamily="34" charset="0"/>
              <a:buChar char="•"/>
            </a:pPr>
            <a:r>
              <a:rPr lang="en-US" altLang="en-US" baseline="0" dirty="0">
                <a:latin typeface="Arial" panose="020B0604020202020204" pitchFamily="34" charset="0"/>
              </a:rPr>
              <a:t>The ways in which customers use a product may influence the amount they buy, their buying criteria, and their selection of vendors.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23</a:t>
            </a:fld>
            <a:endParaRPr lang="en-US"/>
          </a:p>
        </p:txBody>
      </p:sp>
    </p:spTree>
    <p:extLst>
      <p:ext uri="{BB962C8B-B14F-4D97-AF65-F5344CB8AC3E}">
        <p14:creationId xmlns:p14="http://schemas.microsoft.com/office/powerpoint/2010/main" val="1287809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pPr>
            <a:r>
              <a:rPr lang="en-US" altLang="en-US" dirty="0">
                <a:latin typeface="Arial" panose="020B0604020202020204" pitchFamily="34" charset="0"/>
              </a:rPr>
              <a:t>The business market consists of four segments: producers, resellers, government, and institutions.</a:t>
            </a:r>
          </a:p>
          <a:p>
            <a:pPr marL="228600" indent="-228600" eaLnBrk="1" hangingPunct="1">
              <a:buFont typeface="Arial" panose="020B0604020202020204" pitchFamily="34" charset="0"/>
              <a:buChar char="•"/>
            </a:pPr>
            <a:r>
              <a:rPr lang="en-US" altLang="en-US" dirty="0">
                <a:latin typeface="Arial" panose="020B0604020202020204" pitchFamily="34" charset="0"/>
              </a:rPr>
              <a:t>Segmenting by customer type allows business marketers to tailor their marketing mixes to the unique needs of particular types of organizations or industries. </a:t>
            </a:r>
          </a:p>
          <a:p>
            <a:pPr marL="228600" indent="-228600" eaLnBrk="1" hangingPunct="1">
              <a:buFont typeface="Arial" panose="020B0604020202020204" pitchFamily="34" charset="0"/>
              <a:buChar char="•"/>
            </a:pPr>
            <a:r>
              <a:rPr lang="en-US" altLang="en-US" dirty="0">
                <a:latin typeface="Arial" panose="020B0604020202020204" pitchFamily="34" charset="0"/>
              </a:rPr>
              <a:t>Volume of purchase (heavy, moderate,</a:t>
            </a:r>
            <a:r>
              <a:rPr lang="en-US" altLang="en-US" baseline="0" dirty="0">
                <a:latin typeface="Arial" panose="020B0604020202020204" pitchFamily="34" charset="0"/>
              </a:rPr>
              <a:t> light) is a commonly used basis for business segmentation.</a:t>
            </a:r>
          </a:p>
          <a:p>
            <a:pPr marL="228600" indent="-228600" eaLnBrk="1" hangingPunct="1">
              <a:buFont typeface="Arial" panose="020B0604020202020204" pitchFamily="34" charset="0"/>
              <a:buChar char="•"/>
            </a:pPr>
            <a:r>
              <a:rPr lang="en-US" altLang="en-US" baseline="0" dirty="0">
                <a:latin typeface="Arial" panose="020B0604020202020204" pitchFamily="34" charset="0"/>
              </a:rPr>
              <a:t>The ways in which customers use a product may influence the amount they buy, their buying criteria, and their selection of vendors.</a:t>
            </a:r>
          </a:p>
          <a:p>
            <a:pPr marL="228600" indent="-228600" eaLnBrk="1" hangingPunct="1"/>
            <a:r>
              <a:rPr lang="en-US" altLang="en-US" dirty="0">
                <a:latin typeface="Arial" panose="020B0604020202020204" pitchFamily="34" charset="0"/>
              </a:rPr>
              <a:t>[Au: Thi</a:t>
            </a:r>
            <a:r>
              <a:rPr lang="en-US" altLang="en-US" baseline="0" dirty="0">
                <a:latin typeface="Arial" panose="020B0604020202020204" pitchFamily="34" charset="0"/>
              </a:rPr>
              <a:t>s information is same as in Slide 23. Perhaps delete.]</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24</a:t>
            </a:fld>
            <a:endParaRPr lang="en-US"/>
          </a:p>
        </p:txBody>
      </p:sp>
    </p:spTree>
    <p:extLst>
      <p:ext uri="{BB962C8B-B14F-4D97-AF65-F5344CB8AC3E}">
        <p14:creationId xmlns:p14="http://schemas.microsoft.com/office/powerpoint/2010/main" val="3089300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defRPr/>
            </a:pPr>
            <a:r>
              <a:rPr lang="en-US" dirty="0"/>
              <a:t>Many business marketers find it helpful to segment customers and prospective customers on the basis of how they buy. </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25</a:t>
            </a:fld>
            <a:endParaRPr lang="en-US"/>
          </a:p>
        </p:txBody>
      </p:sp>
    </p:spTree>
    <p:extLst>
      <p:ext uri="{BB962C8B-B14F-4D97-AF65-F5344CB8AC3E}">
        <p14:creationId xmlns:p14="http://schemas.microsoft.com/office/powerpoint/2010/main" val="3655505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28</a:t>
            </a:fld>
            <a:endParaRPr lang="en-US"/>
          </a:p>
        </p:txBody>
      </p:sp>
    </p:spTree>
    <p:extLst>
      <p:ext uri="{BB962C8B-B14F-4D97-AF65-F5344CB8AC3E}">
        <p14:creationId xmlns:p14="http://schemas.microsoft.com/office/powerpoint/2010/main" val="11681546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pPr>
            <a:r>
              <a:rPr lang="en-US" altLang="en-US" dirty="0">
                <a:latin typeface="Arial" panose="020B0604020202020204" pitchFamily="34" charset="0"/>
              </a:rPr>
              <a:t>Market segmentation is the first step in determining whom to approach about buying a product. The next task is to choose one or more target markets. </a:t>
            </a:r>
          </a:p>
          <a:p>
            <a:pPr marL="228600" indent="-228600" eaLnBrk="1" hangingPunct="1">
              <a:buFont typeface="Arial" panose="020B0604020202020204" pitchFamily="34" charset="0"/>
              <a:buChar char="•"/>
            </a:pPr>
            <a:r>
              <a:rPr lang="en-US" altLang="en-US" dirty="0">
                <a:latin typeface="Arial" panose="020B0604020202020204" pitchFamily="34" charset="0"/>
              </a:rPr>
              <a:t>Because most markets will include customers with different lifestyles, backgrounds, and income levels, it is unlikely that a single marketing mix will attract all segments of the market. </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29</a:t>
            </a:fld>
            <a:endParaRPr lang="en-US"/>
          </a:p>
        </p:txBody>
      </p:sp>
    </p:spTree>
    <p:extLst>
      <p:ext uri="{BB962C8B-B14F-4D97-AF65-F5344CB8AC3E}">
        <p14:creationId xmlns:p14="http://schemas.microsoft.com/office/powerpoint/2010/main" val="372245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b="1" kern="1200" dirty="0"/>
              <a:t>Undifferentiated targeting strategy</a:t>
            </a:r>
            <a:endParaRPr lang="en-US" sz="1200" kern="1200" dirty="0"/>
          </a:p>
          <a:p>
            <a:pPr marL="685800" lvl="1" indent="-228600" eaLnBrk="1" hangingPunct="1">
              <a:buFont typeface="Arial" panose="020B0604020202020204" pitchFamily="34" charset="0"/>
              <a:buChar char="•"/>
            </a:pPr>
            <a:r>
              <a:rPr lang="en-US" altLang="en-US" dirty="0">
                <a:latin typeface="Arial" panose="020B0604020202020204" pitchFamily="34" charset="0"/>
              </a:rPr>
              <a:t>Essentially a mass-market philosophy—viewing the market as one big market and using one marketing mix</a:t>
            </a:r>
          </a:p>
          <a:p>
            <a:pPr marL="685800" lvl="1" indent="-228600" eaLnBrk="1" hangingPunct="1">
              <a:buFont typeface="Arial" panose="020B0604020202020204" pitchFamily="34" charset="0"/>
              <a:buChar char="•"/>
            </a:pPr>
            <a:r>
              <a:rPr lang="en-US" altLang="en-US" dirty="0">
                <a:latin typeface="Arial" panose="020B0604020202020204" pitchFamily="34" charset="0"/>
              </a:rPr>
              <a:t>The first firm in an industry sometimes uses this strategy.</a:t>
            </a:r>
          </a:p>
          <a:p>
            <a:pPr marL="1143000" lvl="2" indent="-228600" eaLnBrk="1" hangingPunct="1">
              <a:buFont typeface="Arial" panose="020B0604020202020204" pitchFamily="34" charset="0"/>
              <a:buChar char="•"/>
            </a:pPr>
            <a:r>
              <a:rPr lang="en-US" altLang="en-US" dirty="0">
                <a:latin typeface="Arial" panose="020B0604020202020204" pitchFamily="34" charset="0"/>
              </a:rPr>
              <a:t>With no competition, the firm may not need to tailor marketing mixes to the preferences of market segments.</a:t>
            </a:r>
          </a:p>
          <a:p>
            <a:pPr marL="685800" lvl="1" indent="-228600" eaLnBrk="1" hangingPunct="1">
              <a:buFont typeface="Arial" panose="020B0604020202020204" pitchFamily="34" charset="0"/>
              <a:buChar char="•"/>
            </a:pPr>
            <a:r>
              <a:rPr lang="en-US" altLang="en-US" dirty="0">
                <a:latin typeface="Arial" panose="020B0604020202020204" pitchFamily="34" charset="0"/>
              </a:rPr>
              <a:t>Too often, it emerges by default rather than by design, reflecting a failure to consider the advantages of a segmented approach. </a:t>
            </a:r>
          </a:p>
          <a:p>
            <a:pPr marL="685800" lvl="1" indent="-228600" eaLnBrk="1" hangingPunct="1">
              <a:buFont typeface="Arial" panose="020B0604020202020204" pitchFamily="34" charset="0"/>
              <a:buChar char="•"/>
            </a:pPr>
            <a:r>
              <a:rPr lang="en-US" altLang="en-US" dirty="0">
                <a:latin typeface="Arial" panose="020B0604020202020204" pitchFamily="34" charset="0"/>
              </a:rPr>
              <a:t>The result is often sterile, unimaginative product offerings that have little appeal to anyone.</a:t>
            </a:r>
          </a:p>
          <a:p>
            <a:pPr marL="228600" marR="0" lvl="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altLang="en-US" b="1" dirty="0">
                <a:latin typeface="Franklin Gothic Medium" panose="020B0603020102020204" pitchFamily="34" charset="0"/>
                <a:ea typeface="Franklin Gothic Medium" panose="020B0603020102020204" pitchFamily="34" charset="0"/>
                <a:cs typeface="Franklin Gothic Medium" panose="020B0603020102020204" pitchFamily="34" charset="0"/>
              </a:rPr>
              <a:t>Concentrated targeting strategy </a:t>
            </a:r>
          </a:p>
          <a:p>
            <a:pPr marL="685800" lvl="1" indent="-228600" eaLnBrk="1" hangingPunct="1">
              <a:buFont typeface="Arial" panose="020B0604020202020204" pitchFamily="34" charset="0"/>
              <a:buChar char="•"/>
              <a:defRPr/>
            </a:pPr>
            <a:r>
              <a:rPr lang="en-US" dirty="0"/>
              <a:t>A firm selects a </a:t>
            </a:r>
            <a:r>
              <a:rPr lang="en-US" b="1" dirty="0"/>
              <a:t>niche</a:t>
            </a:r>
            <a:r>
              <a:rPr lang="en-US" dirty="0"/>
              <a:t> for targeting its marketing efforts. </a:t>
            </a:r>
          </a:p>
          <a:p>
            <a:pPr marL="685800" lvl="1" indent="-228600" eaLnBrk="1" hangingPunct="1">
              <a:buFont typeface="Arial" panose="020B0604020202020204" pitchFamily="34" charset="0"/>
              <a:buChar char="•"/>
              <a:defRPr/>
            </a:pPr>
            <a:r>
              <a:rPr lang="en-US" dirty="0"/>
              <a:t>Because the firm is appealing to a single segment, it can concentrate on understanding the needs, motives, and satisfactions of that segment’s members and on developing and maintaining a highly specialized marketing mix.</a:t>
            </a:r>
          </a:p>
          <a:p>
            <a:pPr marL="228600" marR="0" lvl="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b="1" kern="1200" dirty="0" err="1"/>
              <a:t>Multisegment</a:t>
            </a:r>
            <a:r>
              <a:rPr lang="en-US" sz="1200" b="1" kern="1200" dirty="0"/>
              <a:t> Targeting Strategy</a:t>
            </a:r>
          </a:p>
          <a:p>
            <a:pPr marL="685800" marR="0" lvl="1"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A firm that chooses to serve two or more well-defined market segments and develops a distinct marketing mix for each</a:t>
            </a:r>
          </a:p>
          <a:p>
            <a:pPr marL="685800" lvl="1" indent="-228600" eaLnBrk="1" hangingPunct="1">
              <a:buFont typeface="Arial" panose="020B0604020202020204" pitchFamily="34" charset="0"/>
              <a:buChar char="•"/>
              <a:defRPr/>
            </a:pPr>
            <a:r>
              <a:rPr lang="en-US" dirty="0"/>
              <a:t>Example: P&amp;G offers 18 different laundry detergents, each targeting a different segment of the market.</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30</a:t>
            </a:fld>
            <a:endParaRPr lang="en-US"/>
          </a:p>
        </p:txBody>
      </p:sp>
    </p:spTree>
    <p:extLst>
      <p:ext uri="{BB962C8B-B14F-4D97-AF65-F5344CB8AC3E}">
        <p14:creationId xmlns:p14="http://schemas.microsoft.com/office/powerpoint/2010/main" val="22368159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sz="1200" b="1" kern="1200" dirty="0"/>
              <a:t>Undifferentiated targeting strategy</a:t>
            </a:r>
            <a:endParaRPr lang="en-US" sz="1200" kern="1200" dirty="0"/>
          </a:p>
          <a:p>
            <a:pPr marL="685800" lvl="1" indent="-228600" eaLnBrk="1" hangingPunct="1">
              <a:buFont typeface="Arial" panose="020B0604020202020204" pitchFamily="34" charset="0"/>
              <a:buChar char="•"/>
            </a:pPr>
            <a:r>
              <a:rPr lang="en-US" altLang="en-US" dirty="0">
                <a:latin typeface="Arial" panose="020B0604020202020204" pitchFamily="34" charset="0"/>
              </a:rPr>
              <a:t>Marketers of commodity products, such as flour and sugar, are likely to use this strategy. </a:t>
            </a:r>
          </a:p>
          <a:p>
            <a:pPr marL="685800" lvl="1" indent="-228600" eaLnBrk="1" hangingPunct="1">
              <a:buFont typeface="Arial" panose="020B0604020202020204" pitchFamily="34" charset="0"/>
              <a:buChar char="•"/>
            </a:pPr>
            <a:r>
              <a:rPr lang="en-US" altLang="en-US" dirty="0">
                <a:latin typeface="Arial" panose="020B0604020202020204" pitchFamily="34" charset="0"/>
              </a:rPr>
              <a:t>Small stores in small towns with no competition may offer one marketing mix and be successful. </a:t>
            </a:r>
          </a:p>
          <a:p>
            <a:pPr marL="228600" indent="-228600" eaLnBrk="1" hangingPunct="1">
              <a:buFont typeface="Arial" panose="020B0604020202020204" pitchFamily="34" charset="0"/>
              <a:buChar char="•"/>
            </a:pPr>
            <a:r>
              <a:rPr lang="en-US" altLang="en-US" b="1" dirty="0">
                <a:latin typeface="Franklin Gothic Medium" panose="020B0603020102020204" pitchFamily="34" charset="0"/>
                <a:ea typeface="Franklin Gothic Medium" panose="020B0603020102020204" pitchFamily="34" charset="0"/>
                <a:cs typeface="Franklin Gothic Medium" panose="020B0603020102020204" pitchFamily="34" charset="0"/>
              </a:rPr>
              <a:t>Concentrated targeting strategy </a:t>
            </a:r>
          </a:p>
          <a:p>
            <a:pPr marL="685800" lvl="1" indent="-228600" eaLnBrk="1" hangingPunct="1">
              <a:buFont typeface="Arial" panose="020B0604020202020204" pitchFamily="34" charset="0"/>
              <a:buChar char="•"/>
            </a:pPr>
            <a:r>
              <a:rPr lang="en-US" altLang="en-US" dirty="0">
                <a:latin typeface="Arial" panose="020B0604020202020204" pitchFamily="34" charset="0"/>
              </a:rPr>
              <a:t>Focusing on a narrow market is sometimes more profitable than spreading resources over several different segments. </a:t>
            </a:r>
          </a:p>
          <a:p>
            <a:pPr marL="685800" lvl="1" indent="-228600" eaLnBrk="1" hangingPunct="1">
              <a:buFont typeface="Arial" panose="020B0604020202020204" pitchFamily="34" charset="0"/>
              <a:buChar char="•"/>
            </a:pPr>
            <a:r>
              <a:rPr lang="en-US" altLang="en-US" dirty="0">
                <a:latin typeface="Arial" panose="020B0604020202020204" pitchFamily="34" charset="0"/>
              </a:rPr>
              <a:t>It often enables small firms to compete effectively with much larger firms. </a:t>
            </a:r>
          </a:p>
          <a:p>
            <a:pPr marL="685800" lvl="1" indent="-228600" eaLnBrk="1" hangingPunct="1">
              <a:buFont typeface="Arial" panose="020B0604020202020204" pitchFamily="34" charset="0"/>
              <a:buChar char="•"/>
            </a:pPr>
            <a:r>
              <a:rPr lang="en-US" altLang="en-US" dirty="0">
                <a:latin typeface="Arial" panose="020B0604020202020204" pitchFamily="34" charset="0"/>
              </a:rPr>
              <a:t>However, it can also be disastrous for a firm that is not successful in its narrowly defined target market.</a:t>
            </a:r>
          </a:p>
          <a:p>
            <a:pPr marL="228600" indent="-228600" eaLnBrk="1" hangingPunct="1"/>
            <a:r>
              <a:rPr lang="en-US" altLang="en-US" b="0" u="sng" dirty="0">
                <a:latin typeface="Arial" panose="020B0604020202020204" pitchFamily="34" charset="0"/>
              </a:rPr>
              <a:t>Discussion/Team Activity</a:t>
            </a:r>
          </a:p>
          <a:p>
            <a:pPr marL="228600" indent="-228600" eaLnBrk="1" hangingPunct="1">
              <a:buFont typeface="Arial" panose="020B0604020202020204" pitchFamily="34" charset="0"/>
              <a:buChar char="•"/>
            </a:pPr>
            <a:r>
              <a:rPr lang="en-US" altLang="en-US" dirty="0">
                <a:latin typeface="Arial" panose="020B0604020202020204" pitchFamily="34" charset="0"/>
              </a:rPr>
              <a:t>Identify firms that have adopted a niche strategy. Examples: Rolex, Porsche, Orvis, Starbucks, AOL, and Enterprise Rent-A-Car</a:t>
            </a:r>
          </a:p>
          <a:p>
            <a:pPr marL="914400" lvl="2" indent="0" eaLnBrk="1" hangingPunct="1">
              <a:buFont typeface="Arial" panose="020B0604020202020204" pitchFamily="34" charset="0"/>
              <a:buNone/>
            </a:pP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31</a:t>
            </a:fld>
            <a:endParaRPr lang="en-US"/>
          </a:p>
        </p:txBody>
      </p:sp>
    </p:spTree>
    <p:extLst>
      <p:ext uri="{BB962C8B-B14F-4D97-AF65-F5344CB8AC3E}">
        <p14:creationId xmlns:p14="http://schemas.microsoft.com/office/powerpoint/2010/main" val="40671913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32</a:t>
            </a:fld>
            <a:endParaRPr lang="en-US"/>
          </a:p>
        </p:txBody>
      </p:sp>
    </p:spTree>
    <p:extLst>
      <p:ext uri="{BB962C8B-B14F-4D97-AF65-F5344CB8AC3E}">
        <p14:creationId xmlns:p14="http://schemas.microsoft.com/office/powerpoint/2010/main" val="1176713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defRPr/>
            </a:pPr>
            <a:r>
              <a:rPr lang="en-US" dirty="0"/>
              <a:t>Although mass marketing will continue to be used, especially to create brand awareness or to</a:t>
            </a:r>
            <a:r>
              <a:rPr lang="en-US" baseline="0" dirty="0"/>
              <a:t> </a:t>
            </a:r>
            <a:r>
              <a:rPr lang="en-US" dirty="0"/>
              <a:t>remind consumers of a product, the advantages of CRM cannot be ignored. </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34</a:t>
            </a:fld>
            <a:endParaRPr lang="en-US"/>
          </a:p>
        </p:txBody>
      </p:sp>
    </p:spTree>
    <p:extLst>
      <p:ext uri="{BB962C8B-B14F-4D97-AF65-F5344CB8AC3E}">
        <p14:creationId xmlns:p14="http://schemas.microsoft.com/office/powerpoint/2010/main" val="22357620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37</a:t>
            </a:fld>
            <a:endParaRPr lang="en-US"/>
          </a:p>
        </p:txBody>
      </p:sp>
    </p:spTree>
    <p:extLst>
      <p:ext uri="{BB962C8B-B14F-4D97-AF65-F5344CB8AC3E}">
        <p14:creationId xmlns:p14="http://schemas.microsoft.com/office/powerpoint/2010/main" val="38988731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buFont typeface="Arial" panose="020B0604020202020204" pitchFamily="34" charset="0"/>
              <a:buChar char="•"/>
            </a:pPr>
            <a:r>
              <a:rPr lang="en-US" altLang="en-US" b="1" dirty="0">
                <a:latin typeface="Arial" panose="020B0604020202020204" pitchFamily="34" charset="0"/>
              </a:rPr>
              <a:t>Position </a:t>
            </a:r>
            <a:r>
              <a:rPr lang="en-US" altLang="en-US" dirty="0">
                <a:latin typeface="Arial" panose="020B0604020202020204" pitchFamily="34" charset="0"/>
              </a:rPr>
              <a:t>is the place a product, brand, or group of products occupies in consumers’ minds relative to competing offerings. </a:t>
            </a:r>
          </a:p>
          <a:p>
            <a:pPr marL="228600" indent="-228600" eaLnBrk="1" hangingPunct="1">
              <a:buFont typeface="Arial" panose="020B0604020202020204" pitchFamily="34" charset="0"/>
              <a:buChar char="•"/>
            </a:pPr>
            <a:r>
              <a:rPr lang="en-US" altLang="en-US" dirty="0">
                <a:latin typeface="Arial" panose="020B0604020202020204" pitchFamily="34" charset="0"/>
              </a:rPr>
              <a:t>Positioning assumes that consumers compare products on the basis of important features. </a:t>
            </a:r>
          </a:p>
          <a:p>
            <a:pPr marL="228600" marR="0" lvl="0" indent="-22860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1" dirty="0"/>
              <a:t>Product differentiation</a:t>
            </a:r>
            <a:r>
              <a:rPr lang="en-US" b="1" baseline="0" dirty="0"/>
              <a:t> </a:t>
            </a:r>
            <a:r>
              <a:rPr lang="en-IN" sz="1200" b="0" i="0" kern="1200" dirty="0">
                <a:solidFill>
                  <a:schemeClr val="tx2"/>
                </a:solidFill>
              </a:rPr>
              <a:t>is the positioning strategy used by firms to distinguish their products from those of competitors</a:t>
            </a:r>
            <a:endParaRPr lang="en-US" sz="1200" i="0" kern="1200" dirty="0">
              <a:solidFill>
                <a:schemeClr val="tx2"/>
              </a:solidFill>
            </a:endParaRPr>
          </a:p>
          <a:p>
            <a:pPr marL="228600" indent="-228600" eaLnBrk="1" hangingPunct="1">
              <a:buFont typeface="Arial" panose="020B0604020202020204" pitchFamily="34" charset="0"/>
              <a:buChar char="•"/>
            </a:pPr>
            <a:r>
              <a:rPr lang="en-US" altLang="en-US" dirty="0">
                <a:latin typeface="Arial" panose="020B0604020202020204" pitchFamily="34" charset="0"/>
              </a:rPr>
              <a:t>Effective positioning requires:</a:t>
            </a:r>
          </a:p>
          <a:p>
            <a:pPr marL="685800" lvl="1" indent="-228600" eaLnBrk="1" hangingPunct="1">
              <a:buFont typeface="Arial" panose="020B0604020202020204" pitchFamily="34" charset="0"/>
              <a:buChar char="•"/>
            </a:pPr>
            <a:r>
              <a:rPr lang="en-US" altLang="en-US" dirty="0">
                <a:latin typeface="Arial" panose="020B0604020202020204" pitchFamily="34" charset="0"/>
              </a:rPr>
              <a:t>Assessing the positions occupied by competing products.</a:t>
            </a:r>
          </a:p>
          <a:p>
            <a:pPr marL="685800" lvl="1" indent="-228600" eaLnBrk="1" hangingPunct="1">
              <a:buFont typeface="Arial" panose="020B0604020202020204" pitchFamily="34" charset="0"/>
              <a:buChar char="•"/>
            </a:pPr>
            <a:r>
              <a:rPr lang="en-US" altLang="en-US" dirty="0">
                <a:latin typeface="Arial" panose="020B0604020202020204" pitchFamily="34" charset="0"/>
              </a:rPr>
              <a:t>Determining the important dimensions underlying these positions.</a:t>
            </a:r>
          </a:p>
          <a:p>
            <a:pPr marL="685800" lvl="1" indent="-228600" eaLnBrk="1" hangingPunct="1">
              <a:buFont typeface="Arial" panose="020B0604020202020204" pitchFamily="34" charset="0"/>
              <a:buChar char="•"/>
            </a:pPr>
            <a:r>
              <a:rPr lang="en-US" altLang="en-US" dirty="0">
                <a:latin typeface="Arial" panose="020B0604020202020204" pitchFamily="34" charset="0"/>
              </a:rPr>
              <a:t>Choosing a position in the market where the marketing efforts will have the greatest impact. </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38</a:t>
            </a:fld>
            <a:endParaRPr lang="en-US"/>
          </a:p>
        </p:txBody>
      </p:sp>
    </p:spTree>
    <p:extLst>
      <p:ext uri="{BB962C8B-B14F-4D97-AF65-F5344CB8AC3E}">
        <p14:creationId xmlns:p14="http://schemas.microsoft.com/office/powerpoint/2010/main" val="24407722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eaLnBrk="1" hangingPunct="1">
              <a:buFont typeface="Arial" panose="020B0604020202020204" pitchFamily="34" charset="0"/>
              <a:buChar char="•"/>
            </a:pPr>
            <a:r>
              <a:rPr lang="en-US" altLang="en-US" dirty="0">
                <a:latin typeface="Arial" panose="020B0604020202020204" pitchFamily="34" charset="0"/>
              </a:rPr>
              <a:t>Attribute: Association of a product with an attribute, product feature, or customer benefit</a:t>
            </a:r>
          </a:p>
          <a:p>
            <a:pPr marL="228600" lvl="0" indent="-228600" eaLnBrk="1" hangingPunct="1">
              <a:buFont typeface="Arial" panose="020B0604020202020204" pitchFamily="34" charset="0"/>
              <a:buChar char="•"/>
            </a:pPr>
            <a:r>
              <a:rPr lang="en-US" altLang="en-US" dirty="0">
                <a:latin typeface="Arial" panose="020B0604020202020204" pitchFamily="34" charset="0"/>
              </a:rPr>
              <a:t>Price and quality: High price as a signal of quality or low price as an indicator of value</a:t>
            </a:r>
          </a:p>
          <a:p>
            <a:pPr marL="228600" lvl="0" indent="-228600" eaLnBrk="1" hangingPunct="1">
              <a:buFont typeface="Arial" panose="020B0604020202020204" pitchFamily="34" charset="0"/>
              <a:buChar char="•"/>
            </a:pPr>
            <a:r>
              <a:rPr lang="en-US" altLang="en-US" dirty="0">
                <a:latin typeface="Arial" panose="020B0604020202020204" pitchFamily="34" charset="0"/>
              </a:rPr>
              <a:t>Use or application: </a:t>
            </a:r>
            <a:r>
              <a:rPr lang="en-US" sz="1200" kern="1200" dirty="0">
                <a:solidFill>
                  <a:schemeClr val="tx1"/>
                </a:solidFill>
                <a:effectLst/>
                <a:latin typeface="Arial" charset="0"/>
                <a:ea typeface="+mn-ea"/>
                <a:cs typeface="+mn-cs"/>
              </a:rPr>
              <a:t>Stresses on uses or applications</a:t>
            </a:r>
            <a:endParaRPr lang="en-US" altLang="en-US" dirty="0">
              <a:latin typeface="Arial" panose="020B0604020202020204" pitchFamily="34" charset="0"/>
            </a:endParaRPr>
          </a:p>
          <a:p>
            <a:pPr marL="228600" lvl="0" indent="-228600" eaLnBrk="1" hangingPunct="1">
              <a:buFont typeface="Arial" panose="020B0604020202020204" pitchFamily="34" charset="0"/>
              <a:buChar char="•"/>
            </a:pPr>
            <a:r>
              <a:rPr lang="en-US" altLang="en-US" dirty="0">
                <a:latin typeface="Arial" panose="020B0604020202020204" pitchFamily="34" charset="0"/>
              </a:rPr>
              <a:t>Product user: Focuses on a personality or type of user</a:t>
            </a:r>
          </a:p>
          <a:p>
            <a:pPr marL="228600" lvl="0" indent="-228600" eaLnBrk="1" hangingPunct="1">
              <a:buFont typeface="Arial" panose="020B0604020202020204" pitchFamily="34" charset="0"/>
              <a:buChar char="•"/>
            </a:pPr>
            <a:r>
              <a:rPr lang="en-US" altLang="en-US" dirty="0">
                <a:latin typeface="Arial" panose="020B0604020202020204" pitchFamily="34" charset="0"/>
              </a:rPr>
              <a:t>Product class: Positioning a product as being associated with a particular category</a:t>
            </a:r>
          </a:p>
          <a:p>
            <a:pPr marL="228600" lvl="0" indent="-228600" eaLnBrk="1" hangingPunct="1">
              <a:buFont typeface="Arial" panose="020B0604020202020204" pitchFamily="34" charset="0"/>
              <a:buChar char="•"/>
            </a:pPr>
            <a:r>
              <a:rPr lang="en-US" altLang="en-US" dirty="0">
                <a:latin typeface="Arial" panose="020B0604020202020204" pitchFamily="34" charset="0"/>
              </a:rPr>
              <a:t>Competitor: Positioning against competitors is part of any positioning strategy</a:t>
            </a:r>
          </a:p>
          <a:p>
            <a:pPr marL="228600" lvl="0" indent="-228600" eaLnBrk="1" hangingPunct="1">
              <a:buFont typeface="Arial" panose="020B0604020202020204" pitchFamily="34" charset="0"/>
              <a:buChar char="•"/>
            </a:pPr>
            <a:r>
              <a:rPr lang="en-US" altLang="en-US" dirty="0">
                <a:latin typeface="Arial" panose="020B0604020202020204" pitchFamily="34" charset="0"/>
              </a:rPr>
              <a:t>Emotion: Focuses on how the product makes customers feel</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39</a:t>
            </a:fld>
            <a:endParaRPr lang="en-US"/>
          </a:p>
        </p:txBody>
      </p:sp>
    </p:spTree>
    <p:extLst>
      <p:ext uri="{BB962C8B-B14F-4D97-AF65-F5344CB8AC3E}">
        <p14:creationId xmlns:p14="http://schemas.microsoft.com/office/powerpoint/2010/main" val="4517808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eaLnBrk="1" hangingPunct="1">
              <a:buFont typeface="Arial" panose="020B0604020202020204" pitchFamily="34" charset="0"/>
              <a:buChar char="•"/>
            </a:pPr>
            <a:r>
              <a:rPr lang="en-US" altLang="en-US" dirty="0">
                <a:latin typeface="Arial" panose="020B0604020202020204" pitchFamily="34" charset="0"/>
              </a:rPr>
              <a:t>Attribute: Association of a product with an attribute, product feature, or customer benefit</a:t>
            </a:r>
          </a:p>
          <a:p>
            <a:pPr marL="228600" lvl="0" indent="-228600" eaLnBrk="1" hangingPunct="1">
              <a:buFont typeface="Arial" panose="020B0604020202020204" pitchFamily="34" charset="0"/>
              <a:buChar char="•"/>
            </a:pPr>
            <a:r>
              <a:rPr lang="en-US" altLang="en-US" dirty="0">
                <a:latin typeface="Arial" panose="020B0604020202020204" pitchFamily="34" charset="0"/>
              </a:rPr>
              <a:t>Price and quality: High price as a signal of quality or low price as an indicator of value</a:t>
            </a:r>
          </a:p>
          <a:p>
            <a:pPr marL="228600" lvl="0" indent="-228600" eaLnBrk="1" hangingPunct="1">
              <a:buFont typeface="Arial" panose="020B0604020202020204" pitchFamily="34" charset="0"/>
              <a:buChar char="•"/>
            </a:pPr>
            <a:r>
              <a:rPr lang="en-US" altLang="en-US" dirty="0">
                <a:latin typeface="Arial" panose="020B0604020202020204" pitchFamily="34" charset="0"/>
              </a:rPr>
              <a:t>Use or application: </a:t>
            </a:r>
            <a:r>
              <a:rPr lang="en-US" sz="1200" kern="1200" dirty="0">
                <a:solidFill>
                  <a:schemeClr val="tx1"/>
                </a:solidFill>
                <a:effectLst/>
                <a:latin typeface="Arial" charset="0"/>
                <a:ea typeface="+mn-ea"/>
                <a:cs typeface="+mn-cs"/>
              </a:rPr>
              <a:t>Stresses on uses or applications</a:t>
            </a:r>
            <a:endParaRPr lang="en-US" altLang="en-US" dirty="0">
              <a:latin typeface="Arial" panose="020B0604020202020204" pitchFamily="34" charset="0"/>
            </a:endParaRPr>
          </a:p>
          <a:p>
            <a:pPr marL="228600" lvl="0" indent="-228600" eaLnBrk="1" hangingPunct="1">
              <a:buFont typeface="Arial" panose="020B0604020202020204" pitchFamily="34" charset="0"/>
              <a:buChar char="•"/>
            </a:pPr>
            <a:r>
              <a:rPr lang="en-US" altLang="en-US" dirty="0">
                <a:latin typeface="Arial" panose="020B0604020202020204" pitchFamily="34" charset="0"/>
              </a:rPr>
              <a:t>Product user: Focuses on a personality or type of user</a:t>
            </a:r>
          </a:p>
          <a:p>
            <a:pPr marL="228600" lvl="0" indent="-228600" eaLnBrk="1" hangingPunct="1">
              <a:buFont typeface="Arial" panose="020B0604020202020204" pitchFamily="34" charset="0"/>
              <a:buChar char="•"/>
            </a:pPr>
            <a:r>
              <a:rPr lang="en-US" altLang="en-US" dirty="0">
                <a:latin typeface="Arial" panose="020B0604020202020204" pitchFamily="34" charset="0"/>
              </a:rPr>
              <a:t>Product class: Positioning a product as being associated with a particular category</a:t>
            </a:r>
          </a:p>
          <a:p>
            <a:pPr marL="228600" lvl="0" indent="-228600" eaLnBrk="1" hangingPunct="1">
              <a:buFont typeface="Arial" panose="020B0604020202020204" pitchFamily="34" charset="0"/>
              <a:buChar char="•"/>
            </a:pPr>
            <a:r>
              <a:rPr lang="en-US" altLang="en-US" dirty="0">
                <a:latin typeface="Arial" panose="020B0604020202020204" pitchFamily="34" charset="0"/>
              </a:rPr>
              <a:t>Competitor: Positioning against competitors is part of any positioning strategy</a:t>
            </a:r>
          </a:p>
          <a:p>
            <a:pPr marL="228600" lvl="0" indent="-228600" eaLnBrk="1" hangingPunct="1">
              <a:buFont typeface="Arial" panose="020B0604020202020204" pitchFamily="34" charset="0"/>
              <a:buChar char="•"/>
            </a:pPr>
            <a:r>
              <a:rPr lang="en-US" altLang="en-US" dirty="0">
                <a:latin typeface="Arial" panose="020B0604020202020204" pitchFamily="34" charset="0"/>
              </a:rPr>
              <a:t>Emotion: Focuses on how the product makes customers feel</a:t>
            </a:r>
          </a:p>
          <a:p>
            <a:pPr marL="228600" lvl="0" indent="-228600" eaLnBrk="1" hangingPunct="1">
              <a:buFont typeface="Arial" panose="020B0604020202020204" pitchFamily="34" charset="0"/>
              <a:buChar char="•"/>
            </a:pPr>
            <a:endParaRPr lang="en-US" altLang="en-US" dirty="0">
              <a:latin typeface="Arial" panose="020B0604020202020204" pitchFamily="34" charset="0"/>
            </a:endParaRPr>
          </a:p>
          <a:p>
            <a:pPr marL="0" lvl="0" indent="0" eaLnBrk="1" hangingPunct="1">
              <a:buFont typeface="Arial" panose="020B0604020202020204" pitchFamily="34" charset="0"/>
              <a:buNone/>
            </a:pPr>
            <a:r>
              <a:rPr lang="en-US" altLang="en-US" dirty="0">
                <a:latin typeface="Arial" panose="020B0604020202020204" pitchFamily="34" charset="0"/>
              </a:rPr>
              <a:t>[Au:</a:t>
            </a:r>
            <a:r>
              <a:rPr lang="en-US" altLang="en-US" baseline="0" dirty="0">
                <a:latin typeface="Arial" panose="020B0604020202020204" pitchFamily="34" charset="0"/>
              </a:rPr>
              <a:t> this information is same as on Slide 38. Perhaps delete.]</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40</a:t>
            </a:fld>
            <a:endParaRPr lang="en-US"/>
          </a:p>
        </p:txBody>
      </p:sp>
    </p:spTree>
    <p:extLst>
      <p:ext uri="{BB962C8B-B14F-4D97-AF65-F5344CB8AC3E}">
        <p14:creationId xmlns:p14="http://schemas.microsoft.com/office/powerpoint/2010/main" val="16603246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eaLnBrk="1" hangingPunct="1">
              <a:buFont typeface="Arial" panose="020B0604020202020204" pitchFamily="34" charset="0"/>
              <a:buChar char="•"/>
            </a:pPr>
            <a:r>
              <a:rPr lang="en-US" altLang="en-US" dirty="0">
                <a:latin typeface="Arial" panose="020B0604020202020204" pitchFamily="34" charset="0"/>
              </a:rPr>
              <a:t>Attribute: Association of a product with an attribute, product feature, or customer benefit</a:t>
            </a:r>
          </a:p>
          <a:p>
            <a:pPr marL="228600" lvl="0" indent="-228600" eaLnBrk="1" hangingPunct="1">
              <a:buFont typeface="Arial" panose="020B0604020202020204" pitchFamily="34" charset="0"/>
              <a:buChar char="•"/>
            </a:pPr>
            <a:r>
              <a:rPr lang="en-US" altLang="en-US" dirty="0">
                <a:latin typeface="Arial" panose="020B0604020202020204" pitchFamily="34" charset="0"/>
              </a:rPr>
              <a:t>Price and quality: High price as a signal of quality or low price as an indicator of value</a:t>
            </a:r>
          </a:p>
          <a:p>
            <a:pPr marL="228600" lvl="0" indent="-228600" eaLnBrk="1" hangingPunct="1">
              <a:buFont typeface="Arial" panose="020B0604020202020204" pitchFamily="34" charset="0"/>
              <a:buChar char="•"/>
            </a:pPr>
            <a:r>
              <a:rPr lang="en-US" altLang="en-US" dirty="0">
                <a:latin typeface="Arial" panose="020B0604020202020204" pitchFamily="34" charset="0"/>
              </a:rPr>
              <a:t>Use or application: </a:t>
            </a:r>
            <a:r>
              <a:rPr lang="en-US" sz="1200" kern="1200" dirty="0">
                <a:solidFill>
                  <a:schemeClr val="tx1"/>
                </a:solidFill>
                <a:effectLst/>
                <a:latin typeface="Arial" charset="0"/>
                <a:ea typeface="+mn-ea"/>
                <a:cs typeface="+mn-cs"/>
              </a:rPr>
              <a:t>Stresses on uses or applications</a:t>
            </a:r>
            <a:endParaRPr lang="en-US" altLang="en-US" dirty="0">
              <a:latin typeface="Arial" panose="020B0604020202020204" pitchFamily="34" charset="0"/>
            </a:endParaRPr>
          </a:p>
          <a:p>
            <a:pPr marL="228600" lvl="0" indent="-228600" eaLnBrk="1" hangingPunct="1">
              <a:buFont typeface="Arial" panose="020B0604020202020204" pitchFamily="34" charset="0"/>
              <a:buChar char="•"/>
            </a:pPr>
            <a:r>
              <a:rPr lang="en-US" altLang="en-US" dirty="0">
                <a:latin typeface="Arial" panose="020B0604020202020204" pitchFamily="34" charset="0"/>
              </a:rPr>
              <a:t>Product user: Focuses on a personality or type of user</a:t>
            </a:r>
          </a:p>
          <a:p>
            <a:pPr marL="228600" lvl="0" indent="-228600" eaLnBrk="1" hangingPunct="1">
              <a:buFont typeface="Arial" panose="020B0604020202020204" pitchFamily="34" charset="0"/>
              <a:buChar char="•"/>
            </a:pPr>
            <a:r>
              <a:rPr lang="en-US" altLang="en-US" dirty="0">
                <a:latin typeface="Arial" panose="020B0604020202020204" pitchFamily="34" charset="0"/>
              </a:rPr>
              <a:t>Product class: Positioning a product as being associated with a particular category</a:t>
            </a:r>
          </a:p>
          <a:p>
            <a:pPr marL="228600" lvl="0" indent="-228600" eaLnBrk="1" hangingPunct="1">
              <a:buFont typeface="Arial" panose="020B0604020202020204" pitchFamily="34" charset="0"/>
              <a:buChar char="•"/>
            </a:pPr>
            <a:r>
              <a:rPr lang="en-US" altLang="en-US" dirty="0">
                <a:latin typeface="Arial" panose="020B0604020202020204" pitchFamily="34" charset="0"/>
              </a:rPr>
              <a:t>Competitor: Positioning against competitors is part of any positioning strategy.</a:t>
            </a:r>
          </a:p>
          <a:p>
            <a:pPr marL="228600" lvl="0" indent="-228600" eaLnBrk="1" hangingPunct="1">
              <a:buFont typeface="Arial" panose="020B0604020202020204" pitchFamily="34" charset="0"/>
              <a:buChar char="•"/>
            </a:pPr>
            <a:r>
              <a:rPr lang="en-US" altLang="en-US" dirty="0">
                <a:latin typeface="Arial" panose="020B0604020202020204" pitchFamily="34" charset="0"/>
              </a:rPr>
              <a:t>Emotion: Focuses on how the product makes customers feel</a:t>
            </a:r>
          </a:p>
          <a:p>
            <a:pPr marL="0" lvl="0" indent="0" eaLnBrk="1" hangingPunct="1">
              <a:buFont typeface="Arial" panose="020B0604020202020204" pitchFamily="34" charset="0"/>
              <a:buNone/>
            </a:pPr>
            <a:endParaRPr lang="en-US" altLang="en-US" dirty="0">
              <a:latin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altLang="en-US" dirty="0">
                <a:latin typeface="Arial" panose="020B0604020202020204" pitchFamily="34" charset="0"/>
              </a:rPr>
              <a:t>[Au:</a:t>
            </a:r>
            <a:r>
              <a:rPr lang="en-US" altLang="en-US" baseline="0" dirty="0">
                <a:latin typeface="Arial" panose="020B0604020202020204" pitchFamily="34" charset="0"/>
              </a:rPr>
              <a:t> this information is same as on Slide 38. Perhaps delete.]</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41</a:t>
            </a:fld>
            <a:endParaRPr lang="en-US"/>
          </a:p>
        </p:txBody>
      </p:sp>
    </p:spTree>
    <p:extLst>
      <p:ext uri="{BB962C8B-B14F-4D97-AF65-F5344CB8AC3E}">
        <p14:creationId xmlns:p14="http://schemas.microsoft.com/office/powerpoint/2010/main" val="895215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5" name="Rectangle 4"/>
          <p:cNvSpPr/>
          <p:nvPr userDrawn="1"/>
        </p:nvSpPr>
        <p:spPr>
          <a:xfrm>
            <a:off x="-7938" y="-13987"/>
            <a:ext cx="9151938" cy="1244263"/>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32804" y="65560"/>
            <a:ext cx="8887348" cy="1103087"/>
          </a:xfrm>
        </p:spPr>
        <p:txBody>
          <a:bodyPr>
            <a:normAutofit/>
          </a:bodyPr>
          <a:lstStyle>
            <a:lvl1pPr algn="ctr">
              <a:buClr>
                <a:srgbClr val="3A525D"/>
              </a:buClr>
              <a:defRPr sz="3600">
                <a:solidFill>
                  <a:schemeClr val="bg1"/>
                </a:solidFill>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a:xfrm>
            <a:off x="373265" y="1614715"/>
            <a:ext cx="8393364" cy="4481286"/>
          </a:xfrm>
        </p:spPr>
        <p:txBody>
          <a:bodyPr vert="horz" lIns="91440" tIns="45720" rIns="91440" bIns="45720" rtlCol="0">
            <a:normAutofit/>
          </a:bodyPr>
          <a:lstStyle>
            <a:lvl1pPr>
              <a:buClr>
                <a:srgbClr val="5B5C50"/>
              </a:buClr>
              <a:defRPr lang="en-US" dirty="0" smtClean="0"/>
            </a:lvl1pPr>
            <a:lvl2pPr>
              <a:buClr>
                <a:srgbClr val="5B5C50"/>
              </a:buClr>
              <a:defRPr lang="en-US" dirty="0" smtClean="0"/>
            </a:lvl2pPr>
            <a:lvl3pPr>
              <a:buClr>
                <a:srgbClr val="5B5C50"/>
              </a:buClr>
              <a:defRPr lang="en-US" dirty="0" smtClean="0"/>
            </a:lvl3pPr>
            <a:lvl4pPr>
              <a:buClr>
                <a:srgbClr val="5B5C50"/>
              </a:buClr>
              <a:defRPr lang="en-US" dirty="0" smtClean="0"/>
            </a:lvl4pPr>
            <a:lvl5pPr>
              <a:buClr>
                <a:srgbClr val="5B5C50"/>
              </a:buClr>
              <a:defRPr lang="en-US" dirty="0"/>
            </a:lvl5pPr>
          </a:lstStyle>
          <a:p>
            <a:pPr marL="461963" lvl="0" indent="-461963">
              <a:buSzPct val="100000"/>
            </a:pPr>
            <a:r>
              <a:rPr lang="en-US" dirty="0"/>
              <a:t>Click to edit Master text styles</a:t>
            </a:r>
          </a:p>
          <a:p>
            <a:pPr marL="914400" lvl="1" indent="-457200"/>
            <a:r>
              <a:rPr lang="en-US" dirty="0"/>
              <a:t>Second level</a:t>
            </a:r>
          </a:p>
          <a:p>
            <a:pPr marL="1376363" lvl="2" indent="-461963"/>
            <a:r>
              <a:rPr lang="en-US" dirty="0"/>
              <a:t>Third level</a:t>
            </a:r>
          </a:p>
          <a:p>
            <a:pPr lvl="3"/>
            <a:r>
              <a:rPr lang="en-US" dirty="0"/>
              <a:t>Fourth level</a:t>
            </a:r>
          </a:p>
          <a:p>
            <a:pPr lvl="4"/>
            <a:r>
              <a:rPr lang="en-US" dirty="0"/>
              <a:t>Fifth level</a:t>
            </a:r>
          </a:p>
        </p:txBody>
      </p:sp>
      <p:pic>
        <p:nvPicPr>
          <p:cNvPr id="7" name="Picture 3" descr="Z:\PDF Accessibility\Cengage Logo\Cengage_Logo_White.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68277" y="6391056"/>
            <a:ext cx="1644645" cy="368484"/>
          </a:xfrm>
          <a:prstGeom prst="rect">
            <a:avLst/>
          </a:prstGeom>
          <a:noFill/>
          <a:extLst>
            <a:ext uri="{909E8E84-426E-40DD-AFC4-6F175D3DCCD1}">
              <a14:hiddenFill xmlns:a14="http://schemas.microsoft.com/office/drawing/2010/main">
                <a:solidFill>
                  <a:srgbClr val="FFFFFF"/>
                </a:solidFill>
              </a14:hiddenFill>
            </a:ext>
          </a:extLst>
        </p:spPr>
      </p:pic>
      <p:sp>
        <p:nvSpPr>
          <p:cNvPr id="9" name="Text Placeholder 8"/>
          <p:cNvSpPr txBox="1">
            <a:spLocks/>
          </p:cNvSpPr>
          <p:nvPr userDrawn="1"/>
        </p:nvSpPr>
        <p:spPr>
          <a:xfrm>
            <a:off x="2531010" y="6339481"/>
            <a:ext cx="4996380" cy="404979"/>
          </a:xfrm>
          <a:prstGeom prst="rect">
            <a:avLst/>
          </a:prstGeom>
        </p:spPr>
        <p:txBody>
          <a:bodyPr anchor="ctr">
            <a:noAutofit/>
          </a:bodyPr>
          <a:lst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fontAlgn="base" hangingPunct="0">
              <a:spcBef>
                <a:spcPct val="0"/>
              </a:spcBef>
              <a:spcAft>
                <a:spcPct val="0"/>
              </a:spcAft>
              <a:buClrTx/>
              <a:buFont typeface="Arial" pitchFamily="34" charset="0"/>
              <a:buNone/>
              <a:defRPr/>
            </a:pPr>
            <a:r>
              <a:rPr lang="en-US" sz="1200" dirty="0">
                <a:solidFill>
                  <a:schemeClr val="bg1"/>
                </a:solidFill>
              </a:rPr>
              <a:t>© 2019 Cengage. All rights reserved</a:t>
            </a:r>
            <a:r>
              <a:rPr lang="en-US" sz="1200" dirty="0">
                <a:solidFill>
                  <a:schemeClr val="bg1"/>
                </a:solidFill>
                <a:ea typeface="ＭＳ Ｐゴシック" charset="-128"/>
              </a:rPr>
              <a:t>.</a:t>
            </a:r>
            <a:endParaRPr lang="en-US" sz="1200" dirty="0">
              <a:solidFill>
                <a:schemeClr val="bg1"/>
              </a:solidFill>
            </a:endParaRPr>
          </a:p>
        </p:txBody>
      </p:sp>
    </p:spTree>
    <p:extLst>
      <p:ext uri="{BB962C8B-B14F-4D97-AF65-F5344CB8AC3E}">
        <p14:creationId xmlns:p14="http://schemas.microsoft.com/office/powerpoint/2010/main" val="3672379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8" name="Title 7"/>
          <p:cNvSpPr>
            <a:spLocks noGrp="1"/>
          </p:cNvSpPr>
          <p:nvPr>
            <p:ph type="title"/>
          </p:nvPr>
        </p:nvSpPr>
        <p:spPr>
          <a:xfrm>
            <a:off x="168277" y="2660843"/>
            <a:ext cx="8887348" cy="1103087"/>
          </a:xfrm>
        </p:spPr>
        <p:txBody>
          <a:bodyPr>
            <a:normAutofit/>
          </a:bodyPr>
          <a:lstStyle>
            <a:lvl1pPr algn="ctr">
              <a:buClr>
                <a:srgbClr val="3A525D"/>
              </a:buCl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pic>
        <p:nvPicPr>
          <p:cNvPr id="7" name="Picture 3" descr="Z:\PDF Accessibility\Cengage Logo\Cengage_Logo_White.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68277" y="6391056"/>
            <a:ext cx="1644645" cy="368484"/>
          </a:xfrm>
          <a:prstGeom prst="rect">
            <a:avLst/>
          </a:prstGeom>
          <a:noFill/>
          <a:extLst>
            <a:ext uri="{909E8E84-426E-40DD-AFC4-6F175D3DCCD1}">
              <a14:hiddenFill xmlns:a14="http://schemas.microsoft.com/office/drawing/2010/main">
                <a:solidFill>
                  <a:srgbClr val="FFFFFF"/>
                </a:solidFill>
              </a14:hiddenFill>
            </a:ext>
          </a:extLst>
        </p:spPr>
      </p:pic>
      <p:sp>
        <p:nvSpPr>
          <p:cNvPr id="9" name="Text Placeholder 8"/>
          <p:cNvSpPr txBox="1">
            <a:spLocks/>
          </p:cNvSpPr>
          <p:nvPr userDrawn="1"/>
        </p:nvSpPr>
        <p:spPr>
          <a:xfrm>
            <a:off x="2531010" y="6339481"/>
            <a:ext cx="4996380" cy="404979"/>
          </a:xfrm>
          <a:prstGeom prst="rect">
            <a:avLst/>
          </a:prstGeom>
        </p:spPr>
        <p:txBody>
          <a:bodyPr anchor="ctr">
            <a:noAutofit/>
          </a:bodyPr>
          <a:lst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fontAlgn="base" hangingPunct="0">
              <a:spcBef>
                <a:spcPct val="0"/>
              </a:spcBef>
              <a:spcAft>
                <a:spcPct val="0"/>
              </a:spcAft>
              <a:buClrTx/>
              <a:buFont typeface="Arial" pitchFamily="34" charset="0"/>
              <a:buNone/>
              <a:defRPr/>
            </a:pPr>
            <a:r>
              <a:rPr lang="en-US" sz="1200" dirty="0">
                <a:solidFill>
                  <a:schemeClr val="bg1"/>
                </a:solidFill>
              </a:rPr>
              <a:t>© 2019 Cengage. All rights reserved</a:t>
            </a:r>
            <a:r>
              <a:rPr lang="en-US" sz="1200" dirty="0">
                <a:solidFill>
                  <a:schemeClr val="bg1"/>
                </a:solidFill>
                <a:ea typeface="ＭＳ Ｐゴシック" charset="-128"/>
              </a:rPr>
              <a:t>.</a:t>
            </a:r>
            <a:endParaRPr lang="en-US" sz="1200" dirty="0">
              <a:solidFill>
                <a:schemeClr val="bg1"/>
              </a:solidFill>
            </a:endParaRPr>
          </a:p>
        </p:txBody>
      </p:sp>
      <p:sp>
        <p:nvSpPr>
          <p:cNvPr id="10" name="Rectangle 9"/>
          <p:cNvSpPr/>
          <p:nvPr userDrawn="1"/>
        </p:nvSpPr>
        <p:spPr>
          <a:xfrm>
            <a:off x="-7938" y="-13987"/>
            <a:ext cx="9151938" cy="1244263"/>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5537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Figure + Caption Layout">
    <p:bg>
      <p:bgPr>
        <a:pattFill prst="pct5">
          <a:fgClr>
            <a:schemeClr val="bg1"/>
          </a:fgClr>
          <a:bgClr>
            <a:schemeClr val="bg1"/>
          </a:bgClr>
        </a:pattFill>
        <a:effectLst/>
      </p:bgPr>
    </p:bg>
    <p:spTree>
      <p:nvGrpSpPr>
        <p:cNvPr id="1" name=""/>
        <p:cNvGrpSpPr/>
        <p:nvPr/>
      </p:nvGrpSpPr>
      <p:grpSpPr>
        <a:xfrm>
          <a:off x="0" y="0"/>
          <a:ext cx="0" cy="0"/>
          <a:chOff x="0" y="0"/>
          <a:chExt cx="0" cy="0"/>
        </a:xfrm>
      </p:grpSpPr>
      <p:sp>
        <p:nvSpPr>
          <p:cNvPr id="10" name="Rectangle 9"/>
          <p:cNvSpPr/>
          <p:nvPr userDrawn="1"/>
        </p:nvSpPr>
        <p:spPr>
          <a:xfrm>
            <a:off x="-7938" y="6248400"/>
            <a:ext cx="9151938" cy="629874"/>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7"/>
          <p:cNvSpPr>
            <a:spLocks noGrp="1"/>
          </p:cNvSpPr>
          <p:nvPr>
            <p:ph type="title"/>
          </p:nvPr>
        </p:nvSpPr>
        <p:spPr>
          <a:xfrm>
            <a:off x="118290" y="140125"/>
            <a:ext cx="8887348" cy="1213396"/>
          </a:xfrm>
        </p:spPr>
        <p:txBody>
          <a:bodyPr>
            <a:normAutofit/>
          </a:bodyPr>
          <a:lstStyle>
            <a:lvl1pPr algn="ctr">
              <a:buClr>
                <a:srgbClr val="3A525D"/>
              </a:buCl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11" name="Text Placeholder 3"/>
          <p:cNvSpPr>
            <a:spLocks noGrp="1"/>
          </p:cNvSpPr>
          <p:nvPr>
            <p:ph type="body" sz="half" idx="2"/>
          </p:nvPr>
        </p:nvSpPr>
        <p:spPr>
          <a:xfrm>
            <a:off x="519169" y="5399316"/>
            <a:ext cx="8032638" cy="6651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Content Placeholder 3"/>
          <p:cNvSpPr>
            <a:spLocks noGrp="1"/>
          </p:cNvSpPr>
          <p:nvPr>
            <p:ph sz="quarter" idx="11"/>
          </p:nvPr>
        </p:nvSpPr>
        <p:spPr>
          <a:xfrm>
            <a:off x="356788" y="1707244"/>
            <a:ext cx="8589962" cy="479425"/>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marL="461963" lvl="0" indent="-461963">
              <a:buClr>
                <a:srgbClr val="5B5C50"/>
              </a:buClr>
              <a:buSzPct val="100000"/>
            </a:pPr>
            <a:r>
              <a:rPr lang="en-US" dirty="0"/>
              <a:t>Click to edit Master text styles</a:t>
            </a:r>
          </a:p>
          <a:p>
            <a:pPr marL="914400" lvl="1" indent="-457200">
              <a:buClr>
                <a:srgbClr val="5B5C50"/>
              </a:buClr>
            </a:pPr>
            <a:r>
              <a:rPr lang="en-US" dirty="0"/>
              <a:t>Second level</a:t>
            </a:r>
          </a:p>
          <a:p>
            <a:pPr marL="1376363" lvl="2" indent="-461963">
              <a:buClr>
                <a:srgbClr val="5B5C50"/>
              </a:buClr>
            </a:pPr>
            <a:r>
              <a:rPr lang="en-US" dirty="0"/>
              <a:t>Third level</a:t>
            </a:r>
          </a:p>
          <a:p>
            <a:pPr lvl="3">
              <a:buClr>
                <a:srgbClr val="5B5C50"/>
              </a:buClr>
            </a:pPr>
            <a:r>
              <a:rPr lang="en-US" dirty="0"/>
              <a:t>Fourth level</a:t>
            </a:r>
          </a:p>
          <a:p>
            <a:pPr lvl="4">
              <a:buClr>
                <a:srgbClr val="5B5C50"/>
              </a:buClr>
            </a:pPr>
            <a:r>
              <a:rPr lang="en-US" dirty="0"/>
              <a:t>Fifth level</a:t>
            </a:r>
          </a:p>
        </p:txBody>
      </p:sp>
      <p:pic>
        <p:nvPicPr>
          <p:cNvPr id="7" name="Picture 3" descr="Z:\PDF Accessibility\Cengage Logo\Cengage_Logo_White.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68277" y="6391056"/>
            <a:ext cx="1644645" cy="368484"/>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8"/>
          <p:cNvSpPr txBox="1">
            <a:spLocks/>
          </p:cNvSpPr>
          <p:nvPr userDrawn="1"/>
        </p:nvSpPr>
        <p:spPr>
          <a:xfrm>
            <a:off x="2531010" y="6339481"/>
            <a:ext cx="4996380" cy="404979"/>
          </a:xfrm>
          <a:prstGeom prst="rect">
            <a:avLst/>
          </a:prstGeom>
        </p:spPr>
        <p:txBody>
          <a:bodyPr anchor="ctr">
            <a:noAutofit/>
          </a:bodyPr>
          <a:lst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fontAlgn="base" hangingPunct="0">
              <a:spcBef>
                <a:spcPct val="0"/>
              </a:spcBef>
              <a:spcAft>
                <a:spcPct val="0"/>
              </a:spcAft>
              <a:buClrTx/>
              <a:buFont typeface="Arial" pitchFamily="34" charset="0"/>
              <a:buNone/>
              <a:defRPr/>
            </a:pPr>
            <a:r>
              <a:rPr lang="en-US" sz="1200" dirty="0">
                <a:solidFill>
                  <a:schemeClr val="bg1"/>
                </a:solidFill>
              </a:rPr>
              <a:t>© 2019 Cengage. All rights reserved</a:t>
            </a:r>
            <a:r>
              <a:rPr lang="en-US" sz="1200" dirty="0">
                <a:solidFill>
                  <a:schemeClr val="bg1"/>
                </a:solidFill>
                <a:ea typeface="ＭＳ Ｐゴシック" charset="-128"/>
              </a:rPr>
              <a:t>.</a:t>
            </a:r>
            <a:endParaRPr lang="en-US" sz="1200" dirty="0">
              <a:solidFill>
                <a:schemeClr val="bg1"/>
              </a:solidFill>
            </a:endParaRPr>
          </a:p>
        </p:txBody>
      </p:sp>
    </p:spTree>
    <p:extLst>
      <p:ext uri="{BB962C8B-B14F-4D97-AF65-F5344CB8AC3E}">
        <p14:creationId xmlns:p14="http://schemas.microsoft.com/office/powerpoint/2010/main" val="1786561692"/>
      </p:ext>
    </p:extLst>
  </p:cSld>
  <p:clrMapOvr>
    <a:masterClrMapping/>
  </p:clrMapOvr>
  <p:transition spd="slow"/>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9" name="Rectangle 8"/>
          <p:cNvSpPr/>
          <p:nvPr userDrawn="1"/>
        </p:nvSpPr>
        <p:spPr>
          <a:xfrm>
            <a:off x="-7938" y="-13987"/>
            <a:ext cx="9151938" cy="1557037"/>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 y="76201"/>
            <a:ext cx="8991600" cy="685800"/>
          </a:xfrm>
        </p:spPr>
        <p:txBody>
          <a:bodyPr/>
          <a:lstStyle>
            <a:lvl1pPr algn="l">
              <a:defRPr lang="en-US" sz="3600" kern="1200" dirty="0" smtClean="0">
                <a:solidFill>
                  <a:schemeClr val="bg1"/>
                </a:solidFill>
                <a:latin typeface="Arial" panose="020B0604020202020204" pitchFamily="34" charset="0"/>
                <a:ea typeface="Verdana" panose="020B0604030504040204" pitchFamily="34" charset="0"/>
                <a:cs typeface="Arial" panose="020B0604020202020204" pitchFamily="34" charset="0"/>
              </a:defRPr>
            </a:lvl1pPr>
          </a:lstStyle>
          <a:p>
            <a:r>
              <a:rPr lang="en-US" dirty="0"/>
              <a:t>Click to edit Master title style</a:t>
            </a:r>
          </a:p>
        </p:txBody>
      </p:sp>
      <p:sp>
        <p:nvSpPr>
          <p:cNvPr id="5" name="Content Placeholder 4"/>
          <p:cNvSpPr>
            <a:spLocks noGrp="1"/>
          </p:cNvSpPr>
          <p:nvPr>
            <p:ph sz="quarter" idx="12"/>
          </p:nvPr>
        </p:nvSpPr>
        <p:spPr>
          <a:xfrm>
            <a:off x="0" y="990600"/>
            <a:ext cx="9067800" cy="457200"/>
          </a:xfrm>
        </p:spPr>
        <p:txBody>
          <a:bodyPr vert="horz" lIns="91440" tIns="45720" rIns="91440" bIns="45720" rtlCol="0">
            <a:normAutofit/>
          </a:bodyPr>
          <a:lstStyle>
            <a:lvl1pPr marL="0" indent="0">
              <a:buNone/>
              <a:defRPr lang="en-US" dirty="0" smtClean="0">
                <a:solidFill>
                  <a:schemeClr val="bg1"/>
                </a:solidFill>
              </a:defRPr>
            </a:lvl1pPr>
            <a:lvl2pPr>
              <a:defRPr lang="en-US"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US" dirty="0">
                <a:solidFill>
                  <a:schemeClr val="bg1"/>
                </a:solidFill>
              </a:defRPr>
            </a:lvl5pPr>
          </a:lstStyle>
          <a:p>
            <a:pPr marL="461963" lvl="0" indent="-461963">
              <a:buClr>
                <a:srgbClr val="295C6C"/>
              </a:buClr>
              <a:buSzPct val="100000"/>
            </a:pPr>
            <a:endParaRPr lang="en-US" dirty="0"/>
          </a:p>
        </p:txBody>
      </p:sp>
      <p:sp>
        <p:nvSpPr>
          <p:cNvPr id="3" name="Subtitle 2"/>
          <p:cNvSpPr>
            <a:spLocks noGrp="1"/>
          </p:cNvSpPr>
          <p:nvPr>
            <p:ph type="subTitle" idx="1"/>
          </p:nvPr>
        </p:nvSpPr>
        <p:spPr>
          <a:xfrm>
            <a:off x="4568031" y="1825171"/>
            <a:ext cx="4385469" cy="4061279"/>
          </a:xfrm>
        </p:spPr>
        <p:txBody>
          <a:bodyPr vert="horz" lIns="91440" tIns="45720" rIns="91440" bIns="45720" rtlCol="0" anchor="ctr">
            <a:normAutofit/>
          </a:bodyPr>
          <a:lstStyle>
            <a:lvl1pPr algn="ctr">
              <a:defRPr lang="en-US" sz="4400">
                <a:solidFill>
                  <a:schemeClr val="tx1"/>
                </a:solidFill>
                <a:latin typeface="Arial" panose="020B0604020202020204" pitchFamily="34" charset="0"/>
                <a:ea typeface="Verdana" pitchFamily="34" charset="0"/>
                <a:cs typeface="Arial" panose="020B0604020202020204" pitchFamily="34" charset="0"/>
              </a:defRPr>
            </a:lvl1pPr>
          </a:lstStyle>
          <a:p>
            <a:pPr lvl="0">
              <a:spcBef>
                <a:spcPct val="0"/>
              </a:spcBef>
              <a:buNone/>
            </a:pPr>
            <a:r>
              <a:rPr lang="en-US" dirty="0"/>
              <a:t>Click to edit Master subtitle style</a:t>
            </a:r>
          </a:p>
        </p:txBody>
      </p:sp>
      <p:sp>
        <p:nvSpPr>
          <p:cNvPr id="10" name="Text Placeholder 9"/>
          <p:cNvSpPr>
            <a:spLocks noGrp="1"/>
          </p:cNvSpPr>
          <p:nvPr>
            <p:ph type="body" sz="quarter" idx="11"/>
          </p:nvPr>
        </p:nvSpPr>
        <p:spPr>
          <a:xfrm>
            <a:off x="914400" y="6305550"/>
            <a:ext cx="7315200" cy="432362"/>
          </a:xfrm>
        </p:spPr>
        <p:txBody>
          <a:bodyPr/>
          <a:lstStyle>
            <a:lvl1pPr marL="0" indent="0">
              <a:buNone/>
              <a:defRPr>
                <a:solidFill>
                  <a:schemeClr val="bg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endParaRPr lang="en-US" dirty="0"/>
          </a:p>
        </p:txBody>
      </p:sp>
    </p:spTree>
    <p:extLst>
      <p:ext uri="{BB962C8B-B14F-4D97-AF65-F5344CB8AC3E}">
        <p14:creationId xmlns:p14="http://schemas.microsoft.com/office/powerpoint/2010/main" val="39915476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Rectangle 4"/>
          <p:cNvSpPr/>
          <p:nvPr userDrawn="1"/>
        </p:nvSpPr>
        <p:spPr>
          <a:xfrm>
            <a:off x="-7938" y="6248400"/>
            <a:ext cx="9151938" cy="629874"/>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type="title"/>
          </p:nvPr>
        </p:nvSpPr>
        <p:spPr>
          <a:xfrm>
            <a:off x="45720" y="56737"/>
            <a:ext cx="9052560" cy="1039091"/>
          </a:xfrm>
          <a:prstGeom prst="rect">
            <a:avLst/>
          </a:prstGeom>
        </p:spPr>
        <p:txBody>
          <a:bodyPr vert="horz" lIns="91440" tIns="45720" rIns="91440" bIns="45720" rtlCol="0" anchor="ctr">
            <a:normAutofit/>
          </a:bodyPr>
          <a:lstStyle/>
          <a:p>
            <a:r>
              <a:rPr lang="en-US" dirty="0"/>
              <a:t>Click to edit Master title style</a:t>
            </a:r>
          </a:p>
        </p:txBody>
      </p:sp>
      <p:sp>
        <p:nvSpPr>
          <p:cNvPr id="3" name="Content Placeholder 2"/>
          <p:cNvSpPr>
            <a:spLocks noGrp="1"/>
          </p:cNvSpPr>
          <p:nvPr>
            <p:ph type="body" idx="1"/>
          </p:nvPr>
        </p:nvSpPr>
        <p:spPr>
          <a:xfrm>
            <a:off x="228600" y="1544008"/>
            <a:ext cx="8763000" cy="4391603"/>
          </a:xfrm>
          <a:prstGeom prst="rect">
            <a:avLst/>
          </a:prstGeom>
        </p:spPr>
        <p:txBody>
          <a:bodyPr vert="horz" lIns="91440" tIns="45720" rIns="91440" bIns="45720" rtlCol="0">
            <a:normAutofit/>
          </a:bodyPr>
          <a:lstStyle/>
          <a:p>
            <a:pPr marL="461963" lvl="0" indent="-461963">
              <a:buClr>
                <a:srgbClr val="5B5C50"/>
              </a:buClr>
              <a:buSzPct val="100000"/>
            </a:pPr>
            <a:r>
              <a:rPr lang="en-US" dirty="0"/>
              <a:t>Click to edit Master text styles</a:t>
            </a:r>
          </a:p>
          <a:p>
            <a:pPr marL="914400" lvl="1" indent="-457200">
              <a:buClr>
                <a:srgbClr val="5B5C50"/>
              </a:buClr>
            </a:pPr>
            <a:r>
              <a:rPr lang="en-US" dirty="0"/>
              <a:t>Second level</a:t>
            </a:r>
          </a:p>
          <a:p>
            <a:pPr marL="1376363" lvl="2" indent="-461963">
              <a:buClr>
                <a:srgbClr val="5B5C50"/>
              </a:buClr>
            </a:pPr>
            <a:r>
              <a:rPr lang="en-US" dirty="0"/>
              <a:t>Third level</a:t>
            </a:r>
          </a:p>
          <a:p>
            <a:pPr lvl="3">
              <a:buClr>
                <a:srgbClr val="5B5C50"/>
              </a:buClr>
            </a:pPr>
            <a:r>
              <a:rPr lang="en-US" dirty="0"/>
              <a:t>Fourth level</a:t>
            </a:r>
          </a:p>
          <a:p>
            <a:pPr lvl="4">
              <a:buClr>
                <a:srgbClr val="5B5C50"/>
              </a:buClr>
            </a:pPr>
            <a:r>
              <a:rPr lang="en-US" dirty="0"/>
              <a:t>Fifth level</a:t>
            </a:r>
          </a:p>
        </p:txBody>
      </p:sp>
    </p:spTree>
    <p:extLst>
      <p:ext uri="{BB962C8B-B14F-4D97-AF65-F5344CB8AC3E}">
        <p14:creationId xmlns:p14="http://schemas.microsoft.com/office/powerpoint/2010/main" val="1792269746"/>
      </p:ext>
    </p:extLst>
  </p:cSld>
  <p:clrMap bg1="lt1" tx1="dk1" bg2="lt2" tx2="dk2" accent1="accent1" accent2="accent2" accent3="accent3" accent4="accent4" accent5="accent5" accent6="accent6" hlink="hlink" folHlink="folHlink"/>
  <p:sldLayoutIdLst>
    <p:sldLayoutId id="2147483673" r:id="rId1"/>
    <p:sldLayoutId id="2147483681" r:id="rId2"/>
    <p:sldLayoutId id="2147483674" r:id="rId3"/>
    <p:sldLayoutId id="2147483680" r:id="rId4"/>
  </p:sldLayoutIdLst>
  <p:hf sldNum="0" hd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460" y="35045"/>
            <a:ext cx="8991600" cy="1004080"/>
          </a:xfrm>
        </p:spPr>
        <p:txBody>
          <a:bodyPr vert="horz" lIns="91440" tIns="45720" rIns="91440" bIns="45720" rtlCol="0" anchor="ctr">
            <a:noAutofit/>
          </a:bodyPr>
          <a:lstStyle/>
          <a:p>
            <a:pPr>
              <a:spcBef>
                <a:spcPts val="0"/>
              </a:spcBef>
              <a:spcAft>
                <a:spcPts val="300"/>
              </a:spcAft>
            </a:pPr>
            <a:r>
              <a:rPr lang="en-US" dirty="0">
                <a:latin typeface="Arial" panose="020B0604020202020204" pitchFamily="34" charset="0"/>
                <a:cs typeface="Arial" panose="020B0604020202020204" pitchFamily="34" charset="0"/>
              </a:rPr>
              <a:t>MKTG</a:t>
            </a:r>
            <a:r>
              <a:rPr lang="en-US" sz="4000" dirty="0">
                <a:latin typeface="Arial" panose="020B0604020202020204" pitchFamily="34" charset="0"/>
                <a:cs typeface="Arial" panose="020B0604020202020204" pitchFamily="34" charset="0"/>
              </a:rPr>
              <a:t/>
            </a:r>
            <a:br>
              <a:rPr lang="en-US" sz="40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Principles Of Marketing</a:t>
            </a:r>
            <a:endParaRPr lang="en-US" sz="4000" dirty="0">
              <a:latin typeface="Arial" panose="020B0604020202020204" pitchFamily="34" charset="0"/>
              <a:cs typeface="Arial" panose="020B0604020202020204" pitchFamily="34" charset="0"/>
            </a:endParaRPr>
          </a:p>
        </p:txBody>
      </p:sp>
      <p:sp>
        <p:nvSpPr>
          <p:cNvPr id="2" name="Content Placeholder 1"/>
          <p:cNvSpPr>
            <a:spLocks noGrp="1"/>
          </p:cNvSpPr>
          <p:nvPr>
            <p:ph sz="quarter" idx="12"/>
          </p:nvPr>
        </p:nvSpPr>
        <p:spPr>
          <a:xfrm>
            <a:off x="0" y="1079088"/>
            <a:ext cx="9067800" cy="457200"/>
          </a:xfrm>
        </p:spPr>
        <p:txBody>
          <a:bodyPr anchor="b">
            <a:normAutofit/>
          </a:bodyPr>
          <a:lstStyle/>
          <a:p>
            <a:r>
              <a:rPr lang="en-US" sz="2400"/>
              <a:t>Twelfth Edition</a:t>
            </a:r>
            <a:endParaRPr lang="en-US" sz="2400" dirty="0"/>
          </a:p>
        </p:txBody>
      </p:sp>
      <p:sp>
        <p:nvSpPr>
          <p:cNvPr id="7" name="Subtitle 6"/>
          <p:cNvSpPr>
            <a:spLocks noGrp="1"/>
          </p:cNvSpPr>
          <p:nvPr>
            <p:ph type="subTitle" idx="1"/>
          </p:nvPr>
        </p:nvSpPr>
        <p:spPr/>
        <p:txBody>
          <a:bodyPr>
            <a:normAutofit/>
          </a:bodyPr>
          <a:lstStyle/>
          <a:p>
            <a:pPr marL="0" indent="0">
              <a:buFont typeface="Calibri" pitchFamily="34" charset="0"/>
              <a:buNone/>
              <a:defRPr/>
            </a:pPr>
            <a:r>
              <a:rPr lang="en-US" altLang="en-US" sz="4000" b="1" dirty="0">
                <a:latin typeface="Arial" panose="020B0604020202020204" pitchFamily="34" charset="0"/>
                <a:cs typeface="Arial" panose="020B0604020202020204" pitchFamily="34" charset="0"/>
              </a:rPr>
              <a:t>Chapter 8</a:t>
            </a:r>
            <a:br>
              <a:rPr lang="en-US" altLang="en-US" sz="4000" b="1" dirty="0">
                <a:latin typeface="Arial" panose="020B0604020202020204" pitchFamily="34" charset="0"/>
                <a:cs typeface="Arial" panose="020B0604020202020204" pitchFamily="34" charset="0"/>
              </a:rPr>
            </a:br>
            <a:r>
              <a:rPr lang="en-US" altLang="en-US" sz="3600" dirty="0">
                <a:latin typeface="Arial" panose="020B0604020202020204" pitchFamily="34" charset="0"/>
                <a:cs typeface="Arial" panose="020B0604020202020204" pitchFamily="34" charset="0"/>
              </a:rPr>
              <a:t>Segmenting and Targeting Markets</a:t>
            </a:r>
            <a:endParaRPr lang="en-US" sz="3200" dirty="0">
              <a:latin typeface="Arial" panose="020B0604020202020204" pitchFamily="34" charset="0"/>
              <a:cs typeface="Arial" panose="020B0604020202020204" pitchFamily="34" charset="0"/>
            </a:endParaRPr>
          </a:p>
        </p:txBody>
      </p:sp>
      <p:pic>
        <p:nvPicPr>
          <p:cNvPr id="8" name="Picture 3" title="Cengage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865" y="6407806"/>
            <a:ext cx="1495132" cy="334985"/>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p:cNvSpPr>
            <a:spLocks noGrp="1"/>
          </p:cNvSpPr>
          <p:nvPr>
            <p:ph type="body" sz="quarter" idx="11"/>
          </p:nvPr>
        </p:nvSpPr>
        <p:spPr>
          <a:xfrm>
            <a:off x="1964102" y="6349794"/>
            <a:ext cx="6045620" cy="432362"/>
          </a:xfrm>
        </p:spPr>
        <p:txBody>
          <a:bodyPr anchor="ctr">
            <a:normAutofit/>
          </a:bodyPr>
          <a:lstStyle/>
          <a:p>
            <a:pPr algn="ctr" eaLnBrk="0" fontAlgn="base" hangingPunct="0">
              <a:spcBef>
                <a:spcPct val="0"/>
              </a:spcBef>
              <a:spcAft>
                <a:spcPct val="0"/>
              </a:spcAft>
              <a:buClrTx/>
              <a:defRPr/>
            </a:pPr>
            <a:r>
              <a:rPr lang="en-US" sz="1200" dirty="0">
                <a:latin typeface="Arial" panose="020B0604020202020204" pitchFamily="34" charset="0"/>
                <a:cs typeface="Arial" panose="020B0604020202020204" pitchFamily="34" charset="0"/>
              </a:rPr>
              <a:t>© 2019 Cengage. All rights reserved</a:t>
            </a:r>
            <a:r>
              <a:rPr lang="en-US" sz="1200" dirty="0">
                <a:latin typeface="Arial" panose="020B0604020202020204" pitchFamily="34" charset="0"/>
                <a:ea typeface="ＭＳ Ｐゴシック" charset="-128"/>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CDD29134-7C49-4694-A652-B3024AE6B8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467" y="1643828"/>
            <a:ext cx="3770142" cy="4484744"/>
          </a:xfrm>
          <a:prstGeom prst="rect">
            <a:avLst/>
          </a:prstGeom>
        </p:spPr>
      </p:pic>
    </p:spTree>
    <p:extLst>
      <p:ext uri="{BB962C8B-B14F-4D97-AF65-F5344CB8AC3E}">
        <p14:creationId xmlns:p14="http://schemas.microsoft.com/office/powerpoint/2010/main" val="372616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8900" y="34564"/>
            <a:ext cx="8931252" cy="1153640"/>
          </a:xfrm>
        </p:spPr>
        <p:txBody>
          <a:bodyPr/>
          <a:lstStyle/>
          <a:p>
            <a:pPr fontAlgn="base">
              <a:spcAft>
                <a:spcPct val="0"/>
              </a:spcAft>
              <a:defRPr/>
            </a:pPr>
            <a:r>
              <a:rPr lang="en-US" altLang="en-US" dirty="0">
                <a:latin typeface="Arial" panose="020B0604020202020204" pitchFamily="34" charset="0"/>
                <a:ea typeface="ＭＳ Ｐゴシック" pitchFamily="34" charset="-128"/>
                <a:cs typeface="Arial" panose="020B0604020202020204" pitchFamily="34" charset="0"/>
              </a:rPr>
              <a:t>Learning Outcomes (1 of 2)</a:t>
            </a:r>
          </a:p>
        </p:txBody>
      </p:sp>
      <p:sp>
        <p:nvSpPr>
          <p:cNvPr id="7" name="Content Placeholder 6"/>
          <p:cNvSpPr>
            <a:spLocks noGrp="1"/>
          </p:cNvSpPr>
          <p:nvPr>
            <p:ph idx="1"/>
          </p:nvPr>
        </p:nvSpPr>
        <p:spPr>
          <a:xfrm>
            <a:off x="373265" y="1351244"/>
            <a:ext cx="8393364" cy="4755088"/>
          </a:xfrm>
        </p:spPr>
        <p:txBody>
          <a:bodyPr>
            <a:noAutofit/>
          </a:bodyPr>
          <a:lstStyle/>
          <a:p>
            <a:pPr marL="571500" indent="-571500">
              <a:buNone/>
              <a:defRPr/>
            </a:pPr>
            <a:r>
              <a:rPr lang="en-US" dirty="0">
                <a:latin typeface="Arial" panose="020B0604020202020204" pitchFamily="34" charset="0"/>
                <a:cs typeface="Arial" panose="020B0604020202020204" pitchFamily="34" charset="0"/>
              </a:rPr>
              <a:t>8-1 Describe the characteristics of markets and market segments</a:t>
            </a:r>
          </a:p>
          <a:p>
            <a:pPr marL="571500" indent="-571500">
              <a:buNone/>
              <a:defRPr/>
            </a:pPr>
            <a:r>
              <a:rPr lang="en-US" dirty="0">
                <a:latin typeface="Arial" panose="020B0604020202020204" pitchFamily="34" charset="0"/>
                <a:cs typeface="Arial" panose="020B0604020202020204" pitchFamily="34" charset="0"/>
              </a:rPr>
              <a:t>8-2 Explain the importance of market segmentation</a:t>
            </a:r>
          </a:p>
          <a:p>
            <a:pPr marL="571500" indent="-571500">
              <a:buNone/>
              <a:defRPr/>
            </a:pPr>
            <a:r>
              <a:rPr lang="en-US" dirty="0">
                <a:latin typeface="Arial" panose="020B0604020202020204" pitchFamily="34" charset="0"/>
                <a:cs typeface="Arial" panose="020B0604020202020204" pitchFamily="34" charset="0"/>
              </a:rPr>
              <a:t>8-3 Discuss the criteria for successful market segmentation</a:t>
            </a:r>
          </a:p>
          <a:p>
            <a:pPr marL="571500" indent="-571500">
              <a:buNone/>
              <a:defRPr/>
            </a:pPr>
            <a:r>
              <a:rPr lang="en-US" dirty="0">
                <a:latin typeface="Arial" panose="020B0604020202020204" pitchFamily="34" charset="0"/>
                <a:cs typeface="Arial" panose="020B0604020202020204" pitchFamily="34" charset="0"/>
              </a:rPr>
              <a:t>8-4 Describe the bases commonly used to segment consumer markets</a:t>
            </a:r>
          </a:p>
          <a:p>
            <a:pPr marL="571500" indent="-571500">
              <a:buNone/>
              <a:defRPr/>
            </a:pPr>
            <a:r>
              <a:rPr lang="en-US" dirty="0">
                <a:latin typeface="Arial" panose="020B0604020202020204" pitchFamily="34" charset="0"/>
                <a:cs typeface="Arial" panose="020B0604020202020204" pitchFamily="34" charset="0"/>
              </a:rPr>
              <a:t>8-5 Describe the bases for segmenting business markets</a:t>
            </a:r>
          </a:p>
          <a:p>
            <a:pPr marL="0" indent="0">
              <a:buNone/>
              <a:defRPr/>
            </a:pPr>
            <a:r>
              <a:rPr lang="en-IN" dirty="0">
                <a:latin typeface="Arial" panose="020B0604020202020204" pitchFamily="34" charset="0"/>
                <a:cs typeface="Arial" panose="020B0604020202020204" pitchFamily="34" charset="0"/>
              </a:rPr>
              <a:t>8-6 List the steps involved in segmenting markets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4843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fontAlgn="base">
              <a:spcAft>
                <a:spcPct val="0"/>
              </a:spcAft>
              <a:defRPr/>
            </a:pPr>
            <a:r>
              <a:rPr lang="en-US" altLang="en-US" dirty="0">
                <a:latin typeface="Arial" panose="020B0604020202020204" pitchFamily="34" charset="0"/>
                <a:ea typeface="ＭＳ Ｐゴシック" pitchFamily="34" charset="-128"/>
                <a:cs typeface="Arial" panose="020B0604020202020204" pitchFamily="34" charset="0"/>
              </a:rPr>
              <a:t>Learning Outcomes (2 of 2)</a:t>
            </a:r>
          </a:p>
        </p:txBody>
      </p:sp>
      <p:sp>
        <p:nvSpPr>
          <p:cNvPr id="7" name="Content Placeholder 6"/>
          <p:cNvSpPr>
            <a:spLocks noGrp="1"/>
          </p:cNvSpPr>
          <p:nvPr>
            <p:ph idx="1"/>
          </p:nvPr>
        </p:nvSpPr>
        <p:spPr>
          <a:xfrm>
            <a:off x="373265" y="1413237"/>
            <a:ext cx="8393364" cy="4481286"/>
          </a:xfrm>
        </p:spPr>
        <p:txBody>
          <a:bodyPr>
            <a:normAutofit/>
          </a:bodyPr>
          <a:lstStyle/>
          <a:p>
            <a:pPr marL="571500" indent="-571500">
              <a:buNone/>
              <a:defRPr/>
            </a:pPr>
            <a:r>
              <a:rPr lang="en-IN" dirty="0">
                <a:latin typeface="Arial" panose="020B0604020202020204" pitchFamily="34" charset="0"/>
                <a:cs typeface="Arial" panose="020B0604020202020204" pitchFamily="34" charset="0"/>
              </a:rPr>
              <a:t>8-7 Discuss alternative strategies for selecting target markets</a:t>
            </a:r>
          </a:p>
          <a:p>
            <a:pPr marL="571500" indent="-571500">
              <a:buNone/>
              <a:defRPr/>
            </a:pPr>
            <a:r>
              <a:rPr lang="en-IN" dirty="0">
                <a:latin typeface="Arial" panose="020B0604020202020204" pitchFamily="34" charset="0"/>
                <a:cs typeface="Arial" panose="020B0604020202020204" pitchFamily="34" charset="0"/>
              </a:rPr>
              <a:t>8-8 Explain how CRM can be used as a targeting tool</a:t>
            </a:r>
          </a:p>
          <a:p>
            <a:pPr marL="571500" indent="-571500">
              <a:buNone/>
              <a:defRPr/>
            </a:pPr>
            <a:r>
              <a:rPr lang="en-IN" dirty="0">
                <a:latin typeface="Arial" panose="020B0604020202020204" pitchFamily="34" charset="0"/>
                <a:cs typeface="Arial" panose="020B0604020202020204" pitchFamily="34" charset="0"/>
              </a:rPr>
              <a:t>8-9 Explain how and why firms implement positioning strategies and how product differentiation plays a role</a:t>
            </a:r>
          </a:p>
        </p:txBody>
      </p:sp>
    </p:spTree>
    <p:extLst>
      <p:ext uri="{BB962C8B-B14F-4D97-AF65-F5344CB8AC3E}">
        <p14:creationId xmlns:p14="http://schemas.microsoft.com/office/powerpoint/2010/main" val="50989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7281" y="2582785"/>
            <a:ext cx="8887348" cy="1468210"/>
          </a:xfrm>
        </p:spPr>
        <p:txBody>
          <a:bodyPr>
            <a:noAutofit/>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1: </a:t>
            </a:r>
            <a:r>
              <a:rPr lang="en-US" altLang="en-US" dirty="0">
                <a:latin typeface="Arial" panose="020B0604020202020204" pitchFamily="34" charset="0"/>
                <a:ea typeface="Franklin Gothic Medium" panose="020B0603020102020204" pitchFamily="34" charset="0"/>
                <a:cs typeface="Arial" panose="020B0604020202020204" pitchFamily="34" charset="0"/>
              </a:rPr>
              <a:t>Markets and Market Segments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1177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Market</a:t>
            </a:r>
            <a:endParaRPr lang="en-US" dirty="0">
              <a:latin typeface="Arial" panose="020B0604020202020204" pitchFamily="34" charset="0"/>
              <a:cs typeface="Arial" panose="020B0604020202020204" pitchFamily="34" charset="0"/>
            </a:endParaRPr>
          </a:p>
        </p:txBody>
      </p:sp>
      <p:sp>
        <p:nvSpPr>
          <p:cNvPr id="17" name="Content Placeholder 16"/>
          <p:cNvSpPr>
            <a:spLocks noGrp="1"/>
          </p:cNvSpPr>
          <p:nvPr>
            <p:ph idx="1"/>
          </p:nvPr>
        </p:nvSpPr>
        <p:spPr>
          <a:xfrm>
            <a:off x="373265" y="1366741"/>
            <a:ext cx="8393364" cy="4724092"/>
          </a:xfrm>
        </p:spPr>
        <p:txBody>
          <a:bodyPr/>
          <a:lstStyle/>
          <a:p>
            <a:pPr lvl="0"/>
            <a:r>
              <a:rPr lang="en-US" b="1" dirty="0">
                <a:latin typeface="Arial" panose="020B0604020202020204" pitchFamily="34" charset="0"/>
                <a:cs typeface="Arial" panose="020B0604020202020204" pitchFamily="34" charset="0"/>
              </a:rPr>
              <a:t>Market</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People or organizations with needs or wants and the ability and willingness to buy</a:t>
            </a:r>
            <a:r>
              <a:rPr lang="en-US" sz="2400" i="1"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Market segment</a:t>
            </a:r>
            <a:endParaRPr lang="en-US" dirty="0">
              <a:latin typeface="Arial" panose="020B0604020202020204" pitchFamily="34" charset="0"/>
              <a:cs typeface="Arial" panose="020B0604020202020204" pitchFamily="34" charset="0"/>
            </a:endParaRPr>
          </a:p>
          <a:p>
            <a:pPr marL="857250" lvl="2" indent="-457200">
              <a:buClr>
                <a:schemeClr val="tx1"/>
              </a:buClr>
              <a:buFont typeface="Arial" panose="020B0604020202020204" pitchFamily="34" charset="0"/>
              <a:buChar char="–"/>
              <a:tabLst>
                <a:tab pos="744538" algn="l"/>
              </a:tabLst>
            </a:pPr>
            <a:r>
              <a:rPr lang="en-IN" sz="2400" i="1" dirty="0">
                <a:latin typeface="Arial" panose="020B0604020202020204" pitchFamily="34" charset="0"/>
                <a:cs typeface="Arial" panose="020B0604020202020204" pitchFamily="34" charset="0"/>
              </a:rPr>
              <a:t>Subgroup of people or organizations sharing one or more characteristics that cause them to have similar product needs</a:t>
            </a:r>
            <a:endParaRPr lang="en-US" sz="2400" i="1" dirty="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Market segmentation</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Process of dividing a market into meaningful, relatively similar, and identifiable segments or groups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4126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68277" y="2607010"/>
            <a:ext cx="8887348" cy="1334736"/>
          </a:xfrm>
        </p:spPr>
        <p:txBody>
          <a:bodyPr>
            <a:noAutofit/>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2: </a:t>
            </a:r>
            <a:r>
              <a:rPr lang="en-US" altLang="en-US" dirty="0">
                <a:latin typeface="Arial" panose="020B0604020202020204" pitchFamily="34" charset="0"/>
                <a:ea typeface="Franklin Gothic Medium" panose="020B0603020102020204" pitchFamily="34" charset="0"/>
                <a:cs typeface="Arial" panose="020B0604020202020204" pitchFamily="34" charset="0"/>
              </a:rPr>
              <a:t>The Importance of Market Segmentation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227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Importance of Market Segmentation </a:t>
            </a:r>
          </a:p>
        </p:txBody>
      </p:sp>
      <p:sp>
        <p:nvSpPr>
          <p:cNvPr id="3" name="Content Placeholder 2"/>
          <p:cNvSpPr>
            <a:spLocks noGrp="1"/>
          </p:cNvSpPr>
          <p:nvPr>
            <p:ph idx="1"/>
          </p:nvPr>
        </p:nvSpPr>
        <p:spPr/>
        <p:txBody>
          <a:bodyPr/>
          <a:lstStyle/>
          <a:p>
            <a:r>
              <a:rPr lang="en-IN" altLang="en-US" dirty="0">
                <a:latin typeface="Arial" panose="020B0604020202020204" pitchFamily="34" charset="0"/>
                <a:cs typeface="Arial" panose="020B0604020202020204" pitchFamily="34" charset="0"/>
              </a:rPr>
              <a:t>Plays a key role in the marketing strategy of successful organizations</a:t>
            </a:r>
          </a:p>
          <a:p>
            <a:r>
              <a:rPr lang="en-IN" altLang="en-US" dirty="0">
                <a:latin typeface="Arial" panose="020B0604020202020204" pitchFamily="34" charset="0"/>
                <a:cs typeface="Arial" panose="020B0604020202020204" pitchFamily="34" charset="0"/>
              </a:rPr>
              <a:t>Powerful marketing tool</a:t>
            </a:r>
          </a:p>
          <a:p>
            <a:r>
              <a:rPr lang="en-IN" altLang="en-US" dirty="0">
                <a:latin typeface="Arial" panose="020B0604020202020204" pitchFamily="34" charset="0"/>
                <a:cs typeface="Arial" panose="020B0604020202020204" pitchFamily="34" charset="0"/>
              </a:rPr>
              <a:t>Helps marketers define customer needs and wants precisely</a:t>
            </a:r>
          </a:p>
          <a:p>
            <a:r>
              <a:rPr lang="en-IN" altLang="en-US" dirty="0">
                <a:latin typeface="Arial" panose="020B0604020202020204" pitchFamily="34" charset="0"/>
                <a:cs typeface="Arial" panose="020B0604020202020204" pitchFamily="34" charset="0"/>
              </a:rPr>
              <a:t>Helps decision makers define objectives and allocate resources more accurately</a:t>
            </a:r>
          </a:p>
        </p:txBody>
      </p:sp>
    </p:spTree>
    <p:extLst>
      <p:ext uri="{BB962C8B-B14F-4D97-AF65-F5344CB8AC3E}">
        <p14:creationId xmlns:p14="http://schemas.microsoft.com/office/powerpoint/2010/main" val="2674912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55771"/>
            <a:ext cx="8887348" cy="1468210"/>
          </a:xfrm>
        </p:spPr>
        <p:txBody>
          <a:bodyPr>
            <a:noAutofit/>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3: </a:t>
            </a:r>
            <a:r>
              <a:rPr lang="en-US" altLang="en-US" dirty="0">
                <a:latin typeface="Arial" panose="020B0604020202020204" pitchFamily="34" charset="0"/>
                <a:ea typeface="Franklin Gothic Medium" panose="020B0603020102020204" pitchFamily="34" charset="0"/>
                <a:cs typeface="Arial" panose="020B0604020202020204" pitchFamily="34" charset="0"/>
              </a:rPr>
              <a:t>Criteria for Successful Segmentation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6056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Successful Segmentation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265" y="1351243"/>
            <a:ext cx="8393364" cy="4786085"/>
          </a:xfrm>
        </p:spPr>
        <p:txBody>
          <a:bodyPr/>
          <a:lstStyle/>
          <a:p>
            <a:pPr>
              <a:defRPr/>
            </a:pPr>
            <a:r>
              <a:rPr lang="en-US" altLang="en-US" dirty="0">
                <a:latin typeface="Arial" panose="020B0604020202020204" pitchFamily="34" charset="0"/>
                <a:cs typeface="Arial" panose="020B0604020202020204" pitchFamily="34" charset="0"/>
              </a:rPr>
              <a:t>Produces market segments that meet:</a:t>
            </a:r>
          </a:p>
          <a:p>
            <a:pPr lvl="1">
              <a:defRPr/>
            </a:pPr>
            <a:r>
              <a:rPr lang="en-US" altLang="en-US" dirty="0">
                <a:latin typeface="Arial" panose="020B0604020202020204" pitchFamily="34" charset="0"/>
                <a:cs typeface="Arial" panose="020B0604020202020204" pitchFamily="34" charset="0"/>
              </a:rPr>
              <a:t>Substantiality: </a:t>
            </a:r>
            <a:r>
              <a:rPr lang="en-IN" altLang="en-US" dirty="0">
                <a:latin typeface="Arial" panose="020B0604020202020204" pitchFamily="34" charset="0"/>
                <a:cs typeface="Arial" panose="020B0604020202020204" pitchFamily="34" charset="0"/>
              </a:rPr>
              <a:t>Segment must be large enough to warrant developing and maintaining a special marketing mix.</a:t>
            </a:r>
          </a:p>
          <a:p>
            <a:pPr lvl="1">
              <a:defRPr/>
            </a:pPr>
            <a:r>
              <a:rPr lang="en-IN" altLang="en-US" dirty="0">
                <a:latin typeface="Arial" panose="020B0604020202020204" pitchFamily="34" charset="0"/>
                <a:cs typeface="Arial" panose="020B0604020202020204" pitchFamily="34" charset="0"/>
              </a:rPr>
              <a:t>Identifiability and measurability: Segment must be identifiable and its size measurable</a:t>
            </a:r>
          </a:p>
          <a:p>
            <a:pPr lvl="1">
              <a:defRPr/>
            </a:pPr>
            <a:r>
              <a:rPr lang="en-IN" altLang="en-US" dirty="0">
                <a:latin typeface="Arial" panose="020B0604020202020204" pitchFamily="34" charset="0"/>
                <a:cs typeface="Arial" panose="020B0604020202020204" pitchFamily="34" charset="0"/>
              </a:rPr>
              <a:t>Accessibility</a:t>
            </a:r>
            <a:r>
              <a:rPr lang="en-IN" altLang="en-US" b="1" dirty="0">
                <a:latin typeface="Arial" panose="020B0604020202020204" pitchFamily="34" charset="0"/>
                <a:cs typeface="Arial" panose="020B0604020202020204" pitchFamily="34" charset="0"/>
              </a:rPr>
              <a:t>: </a:t>
            </a:r>
            <a:r>
              <a:rPr lang="en-IN" altLang="en-US" dirty="0">
                <a:latin typeface="Arial" panose="020B0604020202020204" pitchFamily="34" charset="0"/>
                <a:cs typeface="Arial" panose="020B0604020202020204" pitchFamily="34" charset="0"/>
              </a:rPr>
              <a:t>Marketing mix must be reachable to members of targeted segments.</a:t>
            </a:r>
          </a:p>
          <a:p>
            <a:pPr lvl="1">
              <a:defRPr/>
            </a:pPr>
            <a:r>
              <a:rPr lang="en-IN" altLang="en-US" dirty="0">
                <a:latin typeface="Arial" panose="020B0604020202020204" pitchFamily="34" charset="0"/>
                <a:cs typeface="Arial" panose="020B0604020202020204" pitchFamily="34" charset="0"/>
              </a:rPr>
              <a:t>Responsiveness: Segment need not be treated separately unless it respond differently to a marketing mix</a:t>
            </a:r>
          </a:p>
        </p:txBody>
      </p:sp>
    </p:spTree>
    <p:extLst>
      <p:ext uri="{BB962C8B-B14F-4D97-AF65-F5344CB8AC3E}">
        <p14:creationId xmlns:p14="http://schemas.microsoft.com/office/powerpoint/2010/main" val="178362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622508"/>
            <a:ext cx="8887348" cy="1334736"/>
          </a:xfrm>
        </p:spPr>
        <p:txBody>
          <a:bodyPr>
            <a:noAutofit/>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4: </a:t>
            </a:r>
            <a:r>
              <a:rPr lang="en-US" dirty="0">
                <a:latin typeface="Arial" panose="020B0604020202020204" pitchFamily="34" charset="0"/>
                <a:cs typeface="Arial" panose="020B0604020202020204" pitchFamily="34" charset="0"/>
              </a:rPr>
              <a:t>Bases for Segmenting Consumer Markets</a:t>
            </a:r>
          </a:p>
        </p:txBody>
      </p:sp>
    </p:spTree>
    <p:extLst>
      <p:ext uri="{BB962C8B-B14F-4D97-AF65-F5344CB8AC3E}">
        <p14:creationId xmlns:p14="http://schemas.microsoft.com/office/powerpoint/2010/main" val="1571119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Bases for Segmentation</a:t>
            </a:r>
          </a:p>
        </p:txBody>
      </p:sp>
      <p:sp>
        <p:nvSpPr>
          <p:cNvPr id="10" name="Content Placeholder 9"/>
          <p:cNvSpPr>
            <a:spLocks noGrp="1"/>
          </p:cNvSpPr>
          <p:nvPr>
            <p:ph idx="1"/>
          </p:nvPr>
        </p:nvSpPr>
        <p:spPr/>
        <p:txBody>
          <a:bodyPr>
            <a:normAutofit/>
          </a:bodyPr>
          <a:lstStyle/>
          <a:p>
            <a:pPr lvl="0"/>
            <a:r>
              <a:rPr lang="en-US" dirty="0">
                <a:latin typeface="Arial" panose="020B0604020202020204" pitchFamily="34" charset="0"/>
                <a:cs typeface="Arial" panose="020B0604020202020204" pitchFamily="34" charset="0"/>
              </a:rPr>
              <a:t>Geography</a:t>
            </a:r>
          </a:p>
          <a:p>
            <a:pPr lvl="0"/>
            <a:r>
              <a:rPr lang="en-US" dirty="0">
                <a:latin typeface="Arial" panose="020B0604020202020204" pitchFamily="34" charset="0"/>
                <a:cs typeface="Arial" panose="020B0604020202020204" pitchFamily="34" charset="0"/>
              </a:rPr>
              <a:t>Demography</a:t>
            </a:r>
          </a:p>
          <a:p>
            <a:pPr lvl="0"/>
            <a:r>
              <a:rPr lang="en-US" dirty="0">
                <a:latin typeface="Arial" panose="020B0604020202020204" pitchFamily="34" charset="0"/>
                <a:cs typeface="Arial" panose="020B0604020202020204" pitchFamily="34" charset="0"/>
              </a:rPr>
              <a:t>Psychographics</a:t>
            </a:r>
          </a:p>
          <a:p>
            <a:pPr lvl="0"/>
            <a:r>
              <a:rPr lang="en-US" dirty="0">
                <a:latin typeface="Arial" panose="020B0604020202020204" pitchFamily="34" charset="0"/>
                <a:cs typeface="Arial" panose="020B0604020202020204" pitchFamily="34" charset="0"/>
              </a:rPr>
              <a:t>Benefits sought</a:t>
            </a:r>
          </a:p>
          <a:p>
            <a:pPr lvl="0"/>
            <a:r>
              <a:rPr lang="en-US" dirty="0">
                <a:latin typeface="Arial" panose="020B0604020202020204" pitchFamily="34" charset="0"/>
                <a:cs typeface="Arial" panose="020B0604020202020204" pitchFamily="34" charset="0"/>
              </a:rPr>
              <a:t>Usage rate</a:t>
            </a:r>
          </a:p>
        </p:txBody>
      </p:sp>
    </p:spTree>
    <p:extLst>
      <p:ext uri="{BB962C8B-B14F-4D97-AF65-F5344CB8AC3E}">
        <p14:creationId xmlns:p14="http://schemas.microsoft.com/office/powerpoint/2010/main" val="3297600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Geographic</a:t>
            </a: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Segmentation</a:t>
            </a:r>
          </a:p>
        </p:txBody>
      </p:sp>
      <p:sp>
        <p:nvSpPr>
          <p:cNvPr id="3" name="Content Placeholder 2"/>
          <p:cNvSpPr>
            <a:spLocks noGrp="1"/>
          </p:cNvSpPr>
          <p:nvPr>
            <p:ph idx="1"/>
          </p:nvPr>
        </p:nvSpPr>
        <p:spPr/>
        <p:txBody>
          <a:bodyPr/>
          <a:lstStyle/>
          <a:p>
            <a:r>
              <a:rPr lang="en-IN" altLang="en-US" dirty="0">
                <a:latin typeface="Arial" panose="020B0604020202020204" pitchFamily="34" charset="0"/>
                <a:cs typeface="Arial" panose="020B0604020202020204" pitchFamily="34" charset="0"/>
              </a:rPr>
              <a:t>Segments markets by:</a:t>
            </a:r>
          </a:p>
          <a:p>
            <a:pPr marL="709613" lvl="1" indent="-342900"/>
            <a:r>
              <a:rPr lang="en-IN" altLang="en-US" dirty="0">
                <a:latin typeface="Arial" panose="020B0604020202020204" pitchFamily="34" charset="0"/>
                <a:cs typeface="Arial" panose="020B0604020202020204" pitchFamily="34" charset="0"/>
              </a:rPr>
              <a:t>Region of a country or the world</a:t>
            </a:r>
          </a:p>
          <a:p>
            <a:pPr marL="709613" lvl="1" indent="-342900"/>
            <a:r>
              <a:rPr lang="en-IN" altLang="en-US" dirty="0">
                <a:latin typeface="Arial" panose="020B0604020202020204" pitchFamily="34" charset="0"/>
                <a:cs typeface="Arial" panose="020B0604020202020204" pitchFamily="34" charset="0"/>
              </a:rPr>
              <a:t>Market size</a:t>
            </a:r>
          </a:p>
          <a:p>
            <a:pPr marL="709613" lvl="1" indent="-342900"/>
            <a:r>
              <a:rPr lang="en-IN" altLang="en-US" dirty="0">
                <a:latin typeface="Arial" panose="020B0604020202020204" pitchFamily="34" charset="0"/>
                <a:cs typeface="Arial" panose="020B0604020202020204" pitchFamily="34" charset="0"/>
              </a:rPr>
              <a:t>Market density</a:t>
            </a:r>
          </a:p>
          <a:p>
            <a:pPr marL="1029653" lvl="2" indent="-342900"/>
            <a:r>
              <a:rPr lang="en-IN" altLang="en-US" dirty="0">
                <a:latin typeface="Arial" panose="020B0604020202020204" pitchFamily="34" charset="0"/>
                <a:cs typeface="Arial" panose="020B0604020202020204" pitchFamily="34" charset="0"/>
              </a:rPr>
              <a:t>Number of people within a unit of land</a:t>
            </a:r>
          </a:p>
          <a:p>
            <a:pPr marL="709613" lvl="1" indent="-342900"/>
            <a:r>
              <a:rPr lang="en-IN" altLang="en-US" dirty="0">
                <a:latin typeface="Arial" panose="020B0604020202020204" pitchFamily="34" charset="0"/>
                <a:cs typeface="Arial" panose="020B0604020202020204" pitchFamily="34" charset="0"/>
              </a:rPr>
              <a:t> Climate</a:t>
            </a:r>
          </a:p>
          <a:p>
            <a:pPr marL="1029653" lvl="2" indent="-342900"/>
            <a:r>
              <a:rPr lang="en-IN" altLang="en-US" dirty="0">
                <a:latin typeface="Arial" panose="020B0604020202020204" pitchFamily="34" charset="0"/>
                <a:cs typeface="Arial" panose="020B0604020202020204" pitchFamily="34" charset="0"/>
              </a:rPr>
              <a:t>Impacts purchasing behavior</a:t>
            </a:r>
          </a:p>
        </p:txBody>
      </p:sp>
    </p:spTree>
    <p:extLst>
      <p:ext uri="{BB962C8B-B14F-4D97-AF65-F5344CB8AC3E}">
        <p14:creationId xmlns:p14="http://schemas.microsoft.com/office/powerpoint/2010/main" val="3730327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Demographic Segmentation</a:t>
            </a:r>
            <a:endParaRPr lang="en-US" dirty="0">
              <a:latin typeface="Arial" panose="020B0604020202020204" pitchFamily="34" charset="0"/>
              <a:cs typeface="Arial" panose="020B0604020202020204" pitchFamily="34" charset="0"/>
            </a:endParaRPr>
          </a:p>
        </p:txBody>
      </p:sp>
      <p:sp>
        <p:nvSpPr>
          <p:cNvPr id="7" name="Content Placeholder 6"/>
          <p:cNvSpPr>
            <a:spLocks noGrp="1"/>
          </p:cNvSpPr>
          <p:nvPr>
            <p:ph idx="1"/>
          </p:nvPr>
        </p:nvSpPr>
        <p:spPr>
          <a:xfrm>
            <a:off x="373265" y="1506228"/>
            <a:ext cx="8393364" cy="4481286"/>
          </a:xfrm>
        </p:spPr>
        <p:txBody>
          <a:bodyPr/>
          <a:lstStyle/>
          <a:p>
            <a:pPr lvl="0"/>
            <a:r>
              <a:rPr lang="en-US" dirty="0">
                <a:latin typeface="Arial" panose="020B0604020202020204" pitchFamily="34" charset="0"/>
                <a:cs typeface="Arial" panose="020B0604020202020204" pitchFamily="34" charset="0"/>
              </a:rPr>
              <a:t>Age</a:t>
            </a:r>
          </a:p>
          <a:p>
            <a:pPr lvl="0"/>
            <a:r>
              <a:rPr lang="en-US" dirty="0">
                <a:latin typeface="Arial" panose="020B0604020202020204" pitchFamily="34" charset="0"/>
                <a:cs typeface="Arial" panose="020B0604020202020204" pitchFamily="34" charset="0"/>
              </a:rPr>
              <a:t>Gender</a:t>
            </a:r>
          </a:p>
          <a:p>
            <a:pPr lvl="0"/>
            <a:r>
              <a:rPr lang="en-US" dirty="0">
                <a:latin typeface="Arial" panose="020B0604020202020204" pitchFamily="34" charset="0"/>
                <a:cs typeface="Arial" panose="020B0604020202020204" pitchFamily="34" charset="0"/>
              </a:rPr>
              <a:t>Income</a:t>
            </a:r>
          </a:p>
          <a:p>
            <a:pPr lvl="0"/>
            <a:r>
              <a:rPr lang="en-US" dirty="0">
                <a:latin typeface="Arial" panose="020B0604020202020204" pitchFamily="34" charset="0"/>
                <a:cs typeface="Arial" panose="020B0604020202020204" pitchFamily="34" charset="0"/>
              </a:rPr>
              <a:t>Ethnic background</a:t>
            </a:r>
          </a:p>
          <a:p>
            <a:pPr lvl="0"/>
            <a:r>
              <a:rPr lang="en-US" dirty="0">
                <a:latin typeface="Arial" panose="020B0604020202020204" pitchFamily="34" charset="0"/>
                <a:cs typeface="Arial" panose="020B0604020202020204" pitchFamily="34" charset="0"/>
              </a:rPr>
              <a:t>Family life cycle</a:t>
            </a:r>
          </a:p>
        </p:txBody>
      </p:sp>
    </p:spTree>
    <p:extLst>
      <p:ext uri="{BB962C8B-B14F-4D97-AF65-F5344CB8AC3E}">
        <p14:creationId xmlns:p14="http://schemas.microsoft.com/office/powerpoint/2010/main" val="3096280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Age</a:t>
            </a: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Segmentation</a:t>
            </a:r>
          </a:p>
        </p:txBody>
      </p:sp>
      <p:sp>
        <p:nvSpPr>
          <p:cNvPr id="3" name="Content Placeholder 2"/>
          <p:cNvSpPr>
            <a:spLocks noGrp="1"/>
          </p:cNvSpPr>
          <p:nvPr>
            <p:ph idx="1"/>
          </p:nvPr>
        </p:nvSpPr>
        <p:spPr>
          <a:xfrm>
            <a:off x="373265" y="1490726"/>
            <a:ext cx="8393364" cy="4481286"/>
          </a:xfrm>
        </p:spPr>
        <p:txBody>
          <a:bodyPr/>
          <a:lstStyle/>
          <a:p>
            <a:pPr>
              <a:defRPr/>
            </a:pPr>
            <a:r>
              <a:rPr lang="en-IN" dirty="0">
                <a:latin typeface="Arial" panose="020B0604020202020204" pitchFamily="34" charset="0"/>
                <a:cs typeface="Arial" panose="020B0604020202020204" pitchFamily="34" charset="0"/>
              </a:rPr>
              <a:t>Segments markets by age into the following cohorts:</a:t>
            </a:r>
          </a:p>
          <a:p>
            <a:pPr lvl="1">
              <a:defRPr/>
            </a:pPr>
            <a:r>
              <a:rPr lang="en-IN" dirty="0">
                <a:latin typeface="Arial" panose="020B0604020202020204" pitchFamily="34" charset="0"/>
                <a:cs typeface="Arial" panose="020B0604020202020204" pitchFamily="34" charset="0"/>
              </a:rPr>
              <a:t>Tweens</a:t>
            </a:r>
          </a:p>
          <a:p>
            <a:pPr lvl="1">
              <a:defRPr/>
            </a:pPr>
            <a:r>
              <a:rPr lang="en-IN" dirty="0">
                <a:latin typeface="Arial" panose="020B0604020202020204" pitchFamily="34" charset="0"/>
                <a:cs typeface="Arial" panose="020B0604020202020204" pitchFamily="34" charset="0"/>
              </a:rPr>
              <a:t>Teens</a:t>
            </a:r>
          </a:p>
          <a:p>
            <a:pPr lvl="1">
              <a:defRPr/>
            </a:pPr>
            <a:r>
              <a:rPr lang="en-IN" dirty="0">
                <a:latin typeface="Arial" panose="020B0604020202020204" pitchFamily="34" charset="0"/>
                <a:cs typeface="Arial" panose="020B0604020202020204" pitchFamily="34" charset="0"/>
              </a:rPr>
              <a:t>Millennials</a:t>
            </a:r>
          </a:p>
          <a:p>
            <a:pPr lvl="1">
              <a:defRPr/>
            </a:pPr>
            <a:r>
              <a:rPr lang="en-IN" dirty="0">
                <a:latin typeface="Arial" panose="020B0604020202020204" pitchFamily="34" charset="0"/>
                <a:cs typeface="Arial" panose="020B0604020202020204" pitchFamily="34" charset="0"/>
              </a:rPr>
              <a:t>Generation X</a:t>
            </a:r>
          </a:p>
          <a:p>
            <a:pPr lvl="1">
              <a:defRPr/>
            </a:pPr>
            <a:r>
              <a:rPr lang="en-IN" dirty="0">
                <a:latin typeface="Arial" panose="020B0604020202020204" pitchFamily="34" charset="0"/>
                <a:cs typeface="Arial" panose="020B0604020202020204" pitchFamily="34" charset="0"/>
              </a:rPr>
              <a:t>War generation</a:t>
            </a:r>
          </a:p>
          <a:p>
            <a:pPr lvl="1">
              <a:defRPr/>
            </a:pPr>
            <a:r>
              <a:rPr lang="en-IN" dirty="0">
                <a:latin typeface="Arial" panose="020B0604020202020204" pitchFamily="34" charset="0"/>
                <a:cs typeface="Arial" panose="020B0604020202020204" pitchFamily="34" charset="0"/>
              </a:rPr>
              <a:t>Great Depression generation</a:t>
            </a:r>
          </a:p>
        </p:txBody>
      </p:sp>
    </p:spTree>
    <p:extLst>
      <p:ext uri="{BB962C8B-B14F-4D97-AF65-F5344CB8AC3E}">
        <p14:creationId xmlns:p14="http://schemas.microsoft.com/office/powerpoint/2010/main" val="2817310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Gender and Income Segmentation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US" altLang="en-US" dirty="0">
                <a:latin typeface="Arial" panose="020B0604020202020204" pitchFamily="34" charset="0"/>
                <a:cs typeface="Arial" panose="020B0604020202020204" pitchFamily="34" charset="0"/>
              </a:rPr>
              <a:t>Gender segmentation</a:t>
            </a:r>
          </a:p>
          <a:p>
            <a:pPr lvl="1"/>
            <a:r>
              <a:rPr lang="en-US" altLang="en-US" dirty="0">
                <a:latin typeface="Arial" panose="020B0604020202020204" pitchFamily="34" charset="0"/>
                <a:cs typeface="Arial" panose="020B0604020202020204" pitchFamily="34" charset="0"/>
              </a:rPr>
              <a:t>Uses different strategies for men and women</a:t>
            </a:r>
          </a:p>
          <a:p>
            <a:pPr lvl="1"/>
            <a:r>
              <a:rPr lang="en-US" altLang="en-US" dirty="0">
                <a:latin typeface="Arial" panose="020B0604020202020204" pitchFamily="34" charset="0"/>
                <a:cs typeface="Arial" panose="020B0604020202020204" pitchFamily="34" charset="0"/>
              </a:rPr>
              <a:t>Many marketers are going after the less-traditional market</a:t>
            </a:r>
          </a:p>
          <a:p>
            <a:r>
              <a:rPr lang="en-US" altLang="en-US" dirty="0">
                <a:latin typeface="Arial" panose="020B0604020202020204" pitchFamily="34" charset="0"/>
                <a:cs typeface="Arial" panose="020B0604020202020204" pitchFamily="34" charset="0"/>
              </a:rPr>
              <a:t>Income segmentation</a:t>
            </a:r>
          </a:p>
          <a:p>
            <a:pPr lvl="1"/>
            <a:r>
              <a:rPr lang="en-US" altLang="en-US" dirty="0">
                <a:latin typeface="Arial" panose="020B0604020202020204" pitchFamily="34" charset="0"/>
                <a:cs typeface="Arial" panose="020B0604020202020204" pitchFamily="34" charset="0"/>
              </a:rPr>
              <a:t>Income level influences consumers’ wants and determines their buying power</a:t>
            </a:r>
          </a:p>
          <a:p>
            <a:pPr lvl="2"/>
            <a:r>
              <a:rPr lang="en-US" altLang="en-US" dirty="0">
                <a:latin typeface="Arial" panose="020B0604020202020204" pitchFamily="34" charset="0"/>
                <a:cs typeface="Arial" panose="020B0604020202020204" pitchFamily="34" charset="0"/>
              </a:rPr>
              <a:t>Retailers can appeal to low-income or high-income categories, or both</a:t>
            </a:r>
          </a:p>
        </p:txBody>
      </p:sp>
    </p:spTree>
    <p:extLst>
      <p:ext uri="{BB962C8B-B14F-4D97-AF65-F5344CB8AC3E}">
        <p14:creationId xmlns:p14="http://schemas.microsoft.com/office/powerpoint/2010/main" val="2524494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Ethnic Segmentation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IN" altLang="en-US" dirty="0">
                <a:latin typeface="Arial" panose="020B0604020202020204" pitchFamily="34" charset="0"/>
                <a:cs typeface="Arial" panose="020B0604020202020204" pitchFamily="34" charset="0"/>
              </a:rPr>
              <a:t>Some companies make products geared toward specific ethnic groups</a:t>
            </a:r>
          </a:p>
          <a:p>
            <a:pPr lvl="1"/>
            <a:r>
              <a:rPr lang="en-IN" altLang="en-US" dirty="0">
                <a:latin typeface="Arial" panose="020B0604020202020204" pitchFamily="34" charset="0"/>
                <a:cs typeface="Arial" panose="020B0604020202020204" pitchFamily="34" charset="0"/>
              </a:rPr>
              <a:t>To meet the needs and wants of expanding populations</a:t>
            </a:r>
          </a:p>
          <a:p>
            <a:r>
              <a:rPr lang="en-IN" altLang="en-US" dirty="0">
                <a:latin typeface="Arial" panose="020B0604020202020204" pitchFamily="34" charset="0"/>
                <a:cs typeface="Arial" panose="020B0604020202020204" pitchFamily="34" charset="0"/>
              </a:rPr>
              <a:t>Largest ethnic groups in the United States: </a:t>
            </a:r>
          </a:p>
          <a:p>
            <a:pPr marL="709613" lvl="1" indent="-342900"/>
            <a:r>
              <a:rPr lang="en-US" altLang="en-US" dirty="0">
                <a:latin typeface="Arial" panose="020B0604020202020204" pitchFamily="34" charset="0"/>
                <a:cs typeface="Arial" panose="020B0604020202020204" pitchFamily="34" charset="0"/>
              </a:rPr>
              <a:t>Hispanic Americans</a:t>
            </a:r>
          </a:p>
          <a:p>
            <a:pPr marL="709613" lvl="1" indent="-342900"/>
            <a:r>
              <a:rPr lang="en-US" altLang="en-US" dirty="0">
                <a:latin typeface="Arial" panose="020B0604020202020204" pitchFamily="34" charset="0"/>
                <a:cs typeface="Arial" panose="020B0604020202020204" pitchFamily="34" charset="0"/>
              </a:rPr>
              <a:t>African Americans</a:t>
            </a:r>
          </a:p>
          <a:p>
            <a:pPr marL="709613" lvl="1" indent="-342900"/>
            <a:r>
              <a:rPr lang="en-US" altLang="en-US" dirty="0">
                <a:latin typeface="Arial" panose="020B0604020202020204" pitchFamily="34" charset="0"/>
                <a:cs typeface="Arial" panose="020B0604020202020204" pitchFamily="34" charset="0"/>
              </a:rPr>
              <a:t>Asian Americans</a:t>
            </a:r>
          </a:p>
        </p:txBody>
      </p:sp>
    </p:spTree>
    <p:extLst>
      <p:ext uri="{BB962C8B-B14F-4D97-AF65-F5344CB8AC3E}">
        <p14:creationId xmlns:p14="http://schemas.microsoft.com/office/powerpoint/2010/main" val="25009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Family Life Cycle Segmentation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265" y="1413237"/>
            <a:ext cx="8393364" cy="4481286"/>
          </a:xfrm>
        </p:spPr>
        <p:txBody>
          <a:bodyPr/>
          <a:lstStyle/>
          <a:p>
            <a:r>
              <a:rPr lang="en-US" dirty="0">
                <a:latin typeface="Arial" panose="020B0604020202020204" pitchFamily="34" charset="0"/>
                <a:cs typeface="Arial" panose="020B0604020202020204" pitchFamily="34" charset="0"/>
              </a:rPr>
              <a:t>Consumption patterns among people of the same age and gender differ because they are in different stages of the family life cycle.</a:t>
            </a:r>
          </a:p>
          <a:p>
            <a:r>
              <a:rPr lang="en-US" dirty="0">
                <a:latin typeface="Arial" panose="020B0604020202020204" pitchFamily="34" charset="0"/>
                <a:cs typeface="Arial" panose="020B0604020202020204" pitchFamily="34" charset="0"/>
              </a:rPr>
              <a:t>Series of stages are determined  by a combination of age, marital status, and the presence or absence of children</a:t>
            </a:r>
          </a:p>
          <a:p>
            <a:r>
              <a:rPr lang="en-US" dirty="0">
                <a:latin typeface="Arial" panose="020B0604020202020204" pitchFamily="34" charset="0"/>
                <a:cs typeface="Arial" panose="020B0604020202020204" pitchFamily="34" charset="0"/>
              </a:rPr>
              <a:t>The horizontal flow shows the traditional FLC.</a:t>
            </a:r>
          </a:p>
        </p:txBody>
      </p:sp>
    </p:spTree>
    <p:extLst>
      <p:ext uri="{BB962C8B-B14F-4D97-AF65-F5344CB8AC3E}">
        <p14:creationId xmlns:p14="http://schemas.microsoft.com/office/powerpoint/2010/main" val="486489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290" y="140125"/>
            <a:ext cx="8887348" cy="957155"/>
          </a:xfrm>
        </p:spPr>
        <p:txBody>
          <a:bodyPr/>
          <a:lstStyle/>
          <a:p>
            <a:r>
              <a:rPr lang="en-US" dirty="0">
                <a:latin typeface="Arial" panose="020B0604020202020204" pitchFamily="34" charset="0"/>
                <a:cs typeface="Arial" panose="020B0604020202020204" pitchFamily="34" charset="0"/>
              </a:rPr>
              <a:t>Exhibit 8.1 Family Life Cycle</a:t>
            </a:r>
          </a:p>
        </p:txBody>
      </p:sp>
      <p:pic>
        <p:nvPicPr>
          <p:cNvPr id="5" name="Picture 2" descr="Alt text will be entered he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3296" y="1370166"/>
            <a:ext cx="4341823" cy="46630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02388263"/>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Bases for Psychographic Segmentation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US" dirty="0">
                <a:latin typeface="Arial" panose="020B0604020202020204" pitchFamily="34" charset="0"/>
                <a:cs typeface="Arial" panose="020B0604020202020204" pitchFamily="34" charset="0"/>
              </a:rPr>
              <a:t>Personality</a:t>
            </a:r>
          </a:p>
          <a:p>
            <a:pPr lvl="0"/>
            <a:r>
              <a:rPr lang="en-US" dirty="0">
                <a:latin typeface="Arial" panose="020B0604020202020204" pitchFamily="34" charset="0"/>
                <a:cs typeface="Arial" panose="020B0604020202020204" pitchFamily="34" charset="0"/>
              </a:rPr>
              <a:t>Motives</a:t>
            </a:r>
          </a:p>
          <a:p>
            <a:pPr lvl="0"/>
            <a:r>
              <a:rPr lang="en-US" dirty="0">
                <a:latin typeface="Arial" panose="020B0604020202020204" pitchFamily="34" charset="0"/>
                <a:cs typeface="Arial" panose="020B0604020202020204" pitchFamily="34" charset="0"/>
              </a:rPr>
              <a:t>Lifestyles</a:t>
            </a:r>
          </a:p>
          <a:p>
            <a:pPr lvl="0"/>
            <a:r>
              <a:rPr lang="en-US" dirty="0">
                <a:latin typeface="Arial" panose="020B0604020202020204" pitchFamily="34" charset="0"/>
                <a:cs typeface="Arial" panose="020B0604020202020204" pitchFamily="34" charset="0"/>
              </a:rPr>
              <a:t>Geodemographics</a:t>
            </a:r>
          </a:p>
        </p:txBody>
      </p:sp>
    </p:spTree>
    <p:extLst>
      <p:ext uri="{BB962C8B-B14F-4D97-AF65-F5344CB8AC3E}">
        <p14:creationId xmlns:p14="http://schemas.microsoft.com/office/powerpoint/2010/main" val="3791749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Psychographic Segmentation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18281" y="1382238"/>
            <a:ext cx="8646887" cy="4724094"/>
          </a:xfrm>
        </p:spPr>
        <p:txBody>
          <a:bodyPr>
            <a:normAutofit fontScale="92500" lnSpcReduction="10000"/>
          </a:bodyPr>
          <a:lstStyle/>
          <a:p>
            <a:r>
              <a:rPr lang="en-US" dirty="0">
                <a:latin typeface="Arial" panose="020B0604020202020204" pitchFamily="34" charset="0"/>
                <a:cs typeface="Arial" panose="020B0604020202020204" pitchFamily="34" charset="0"/>
              </a:rPr>
              <a:t>Psychographic segmentation is market  segmentation on the basis of the following psychographic segmentation variables:</a:t>
            </a:r>
          </a:p>
          <a:p>
            <a:pPr lvl="1"/>
            <a:r>
              <a:rPr lang="en-US" dirty="0">
                <a:latin typeface="Arial" panose="020B0604020202020204" pitchFamily="34" charset="0"/>
                <a:cs typeface="Arial" panose="020B0604020202020204" pitchFamily="34" charset="0"/>
              </a:rPr>
              <a:t>Personality : It reflects a person’s traits, attitudes, and habit.</a:t>
            </a:r>
          </a:p>
          <a:p>
            <a:pPr lvl="1"/>
            <a:r>
              <a:rPr lang="en-US" dirty="0">
                <a:latin typeface="Arial" panose="020B0604020202020204" pitchFamily="34" charset="0"/>
                <a:cs typeface="Arial" panose="020B0604020202020204" pitchFamily="34" charset="0"/>
              </a:rPr>
              <a:t>Motives: Marketers of baby products and life insurance appeal to consumers’ emotional motives—namely, to care for their loved ones.</a:t>
            </a:r>
          </a:p>
          <a:p>
            <a:pPr lvl="1"/>
            <a:r>
              <a:rPr lang="en-US" dirty="0">
                <a:latin typeface="Arial" panose="020B0604020202020204" pitchFamily="34" charset="0"/>
                <a:cs typeface="Arial" panose="020B0604020202020204" pitchFamily="34" charset="0"/>
              </a:rPr>
              <a:t>Lifestyles: Lifestyle segmentation divides people into groups according to the way they spend their time, the importance of the things around them, their beliefs, and socioeconomic characteristics such as income and education.</a:t>
            </a:r>
          </a:p>
          <a:p>
            <a:pPr lvl="1"/>
            <a:r>
              <a:rPr lang="en-US" dirty="0">
                <a:latin typeface="Arial" panose="020B0604020202020204" pitchFamily="34" charset="0"/>
                <a:cs typeface="Arial" panose="020B0604020202020204" pitchFamily="34" charset="0"/>
              </a:rPr>
              <a:t>Geodemographics: Geodemographic segmentation clusters potential customers into neighborhood lifestyle categories.</a:t>
            </a:r>
          </a:p>
        </p:txBody>
      </p:sp>
    </p:spTree>
    <p:extLst>
      <p:ext uri="{BB962C8B-B14F-4D97-AF65-F5344CB8AC3E}">
        <p14:creationId xmlns:p14="http://schemas.microsoft.com/office/powerpoint/2010/main" val="40310418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Benefit and Usage-Rate Segmentation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265" y="1521726"/>
            <a:ext cx="8393364" cy="4481286"/>
          </a:xfrm>
        </p:spPr>
        <p:txBody>
          <a:bodyPr>
            <a:normAutofit/>
          </a:bodyPr>
          <a:lstStyle/>
          <a:p>
            <a:pPr lvl="0"/>
            <a:r>
              <a:rPr lang="en-US" b="1" dirty="0">
                <a:latin typeface="Arial" panose="020B0604020202020204" pitchFamily="34" charset="0"/>
                <a:cs typeface="Arial" panose="020B0604020202020204" pitchFamily="34" charset="0"/>
              </a:rPr>
              <a:t>Benefit segmentation</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US" sz="2400" i="1" dirty="0">
                <a:latin typeface="Arial" panose="020B0604020202020204" pitchFamily="34" charset="0"/>
                <a:cs typeface="Arial" panose="020B0604020202020204" pitchFamily="34" charset="0"/>
              </a:rPr>
              <a:t>Grouping customers into market segments according to the benefits they seek from the product</a:t>
            </a:r>
            <a:endParaRPr lang="en-US" sz="2400" dirty="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Usage-rate segmentation</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Divides a market by the amount of product bought or consumed</a:t>
            </a:r>
            <a:endParaRPr lang="en-US" sz="2400" dirty="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80/20 principle</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Principle holding that 20 percent of all customers generate 80 percent of the demand</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8104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45018"/>
            <a:ext cx="8887348" cy="1334736"/>
          </a:xfrm>
        </p:spPr>
        <p:txBody>
          <a:bodyPr>
            <a:noAutofit/>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5: </a:t>
            </a:r>
            <a:r>
              <a:rPr lang="en-US" dirty="0">
                <a:latin typeface="Arial" panose="020B0604020202020204" pitchFamily="34" charset="0"/>
                <a:cs typeface="Arial" panose="020B0604020202020204" pitchFamily="34" charset="0"/>
              </a:rPr>
              <a:t>Bases for Segmenting </a:t>
            </a:r>
            <a:r>
              <a:rPr lang="en-US" altLang="en-US" dirty="0">
                <a:latin typeface="Arial" panose="020B0604020202020204" pitchFamily="34" charset="0"/>
                <a:ea typeface="Franklin Gothic Medium" panose="020B0603020102020204" pitchFamily="34" charset="0"/>
                <a:cs typeface="Arial" panose="020B0604020202020204" pitchFamily="34" charset="0"/>
              </a:rPr>
              <a:t>Business </a:t>
            </a:r>
            <a:r>
              <a:rPr lang="en-US" dirty="0">
                <a:latin typeface="Arial" panose="020B0604020202020204" pitchFamily="34" charset="0"/>
                <a:cs typeface="Arial" panose="020B0604020202020204" pitchFamily="34" charset="0"/>
              </a:rPr>
              <a:t>Markets</a:t>
            </a:r>
          </a:p>
        </p:txBody>
      </p:sp>
    </p:spTree>
    <p:extLst>
      <p:ext uri="{BB962C8B-B14F-4D97-AF65-F5344CB8AC3E}">
        <p14:creationId xmlns:p14="http://schemas.microsoft.com/office/powerpoint/2010/main" val="3379909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Segmentation Variables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265" y="1568221"/>
            <a:ext cx="8393364" cy="4481286"/>
          </a:xfrm>
        </p:spPr>
        <p:txBody>
          <a:bodyPr/>
          <a:lstStyle/>
          <a:p>
            <a:r>
              <a:rPr lang="en-US" dirty="0">
                <a:latin typeface="Arial" panose="020B0604020202020204" pitchFamily="34" charset="0"/>
                <a:cs typeface="Arial" panose="020B0604020202020204" pitchFamily="34" charset="0"/>
              </a:rPr>
              <a:t>The business market consists of four broad segments: producers, resellers, government, and institutions.</a:t>
            </a:r>
          </a:p>
          <a:p>
            <a:r>
              <a:rPr lang="en-US" dirty="0">
                <a:latin typeface="Arial" panose="020B0604020202020204" pitchFamily="34" charset="0"/>
                <a:cs typeface="Arial" panose="020B0604020202020204" pitchFamily="34" charset="0"/>
              </a:rPr>
              <a:t>Further market segmentation offers just as many benefits to business marketers as it does to consumer product marketers.</a:t>
            </a:r>
          </a:p>
        </p:txBody>
      </p:sp>
    </p:spTree>
    <p:extLst>
      <p:ext uri="{BB962C8B-B14F-4D97-AF65-F5344CB8AC3E}">
        <p14:creationId xmlns:p14="http://schemas.microsoft.com/office/powerpoint/2010/main" val="14191974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Company Characteristics</a:t>
            </a:r>
          </a:p>
        </p:txBody>
      </p:sp>
      <p:sp>
        <p:nvSpPr>
          <p:cNvPr id="3" name="Content Placeholder 2"/>
          <p:cNvSpPr>
            <a:spLocks noGrp="1"/>
          </p:cNvSpPr>
          <p:nvPr>
            <p:ph idx="1"/>
          </p:nvPr>
        </p:nvSpPr>
        <p:spPr/>
        <p:txBody>
          <a:bodyPr/>
          <a:lstStyle/>
          <a:p>
            <a:pPr>
              <a:defRPr/>
            </a:pPr>
            <a:r>
              <a:rPr lang="en-IN" dirty="0">
                <a:latin typeface="Arial" panose="020B0604020202020204" pitchFamily="34" charset="0"/>
                <a:cs typeface="Arial" panose="020B0604020202020204" pitchFamily="34" charset="0"/>
              </a:rPr>
              <a:t>Geographic location</a:t>
            </a:r>
          </a:p>
          <a:p>
            <a:pPr>
              <a:defRPr/>
            </a:pPr>
            <a:r>
              <a:rPr lang="en-IN" dirty="0">
                <a:latin typeface="Arial" panose="020B0604020202020204" pitchFamily="34" charset="0"/>
                <a:cs typeface="Arial" panose="020B0604020202020204" pitchFamily="34" charset="0"/>
              </a:rPr>
              <a:t>Type of company</a:t>
            </a:r>
          </a:p>
          <a:p>
            <a:pPr>
              <a:defRPr/>
            </a:pPr>
            <a:r>
              <a:rPr lang="en-IN" dirty="0">
                <a:latin typeface="Arial" panose="020B0604020202020204" pitchFamily="34" charset="0"/>
                <a:cs typeface="Arial" panose="020B0604020202020204" pitchFamily="34" charset="0"/>
              </a:rPr>
              <a:t>Company size</a:t>
            </a:r>
          </a:p>
          <a:p>
            <a:pPr>
              <a:defRPr/>
            </a:pPr>
            <a:r>
              <a:rPr lang="en-IN" dirty="0">
                <a:latin typeface="Arial" panose="020B0604020202020204" pitchFamily="34" charset="0"/>
                <a:cs typeface="Arial" panose="020B0604020202020204" pitchFamily="34" charset="0"/>
              </a:rPr>
              <a:t>Product use</a:t>
            </a:r>
          </a:p>
          <a:p>
            <a:r>
              <a:rPr lang="en-US" dirty="0">
                <a:latin typeface="Arial" panose="020B0604020202020204" pitchFamily="34" charset="0"/>
                <a:cs typeface="Arial" panose="020B0604020202020204" pitchFamily="34" charset="0"/>
              </a:rPr>
              <a:t>Volume of purchase (heavy, moderate, light) is a commonly used basis for business segmentation</a:t>
            </a:r>
          </a:p>
        </p:txBody>
      </p:sp>
    </p:spTree>
    <p:extLst>
      <p:ext uri="{BB962C8B-B14F-4D97-AF65-F5344CB8AC3E}">
        <p14:creationId xmlns:p14="http://schemas.microsoft.com/office/powerpoint/2010/main" val="733040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Buying Processes</a:t>
            </a:r>
          </a:p>
        </p:txBody>
      </p:sp>
      <p:sp>
        <p:nvSpPr>
          <p:cNvPr id="3" name="Content Placeholder 2"/>
          <p:cNvSpPr>
            <a:spLocks noGrp="1"/>
          </p:cNvSpPr>
          <p:nvPr>
            <p:ph idx="1"/>
          </p:nvPr>
        </p:nvSpPr>
        <p:spPr>
          <a:xfrm>
            <a:off x="373265" y="1459732"/>
            <a:ext cx="8393364" cy="4481286"/>
          </a:xfrm>
        </p:spPr>
        <p:txBody>
          <a:bodyPr>
            <a:normAutofit/>
          </a:bodyPr>
          <a:lstStyle/>
          <a:p>
            <a:pPr lvl="0"/>
            <a:r>
              <a:rPr lang="en-US" b="1" dirty="0">
                <a:latin typeface="Arial" panose="020B0604020202020204" pitchFamily="34" charset="0"/>
                <a:cs typeface="Arial" panose="020B0604020202020204" pitchFamily="34" charset="0"/>
              </a:rPr>
              <a:t>Satisficers</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Business customers who place an order with the first familiar supplier to satisfy product and delivery requirements</a:t>
            </a:r>
            <a:endParaRPr lang="en-US" sz="2400" dirty="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Optimizers</a:t>
            </a:r>
            <a:r>
              <a:rPr lang="en-US" dirty="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Business customers who consider numerous suppliers, both familiar and unfamiliar, solicit bids, and study all proposals carefully before selecting one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1727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45018"/>
            <a:ext cx="8887348" cy="1334736"/>
          </a:xfrm>
        </p:spPr>
        <p:txBody>
          <a:bodyPr>
            <a:noAutofit/>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6: </a:t>
            </a:r>
            <a:r>
              <a:rPr lang="en-US" altLang="en-US" dirty="0">
                <a:latin typeface="Arial" panose="020B0604020202020204" pitchFamily="34" charset="0"/>
                <a:ea typeface="Franklin Gothic Medium" panose="020B0603020102020204" pitchFamily="34" charset="0"/>
                <a:cs typeface="Arial" panose="020B0604020202020204" pitchFamily="34" charset="0"/>
              </a:rPr>
              <a:t>Steps in Segmenting a Market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0176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Steps in Segmenting a Market </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US" altLang="en-US" dirty="0">
                <a:latin typeface="Arial" panose="020B0604020202020204" pitchFamily="34" charset="0"/>
                <a:cs typeface="Arial" panose="020B0604020202020204" pitchFamily="34" charset="0"/>
              </a:rPr>
              <a:t>Selecting a market or product category for study </a:t>
            </a:r>
          </a:p>
          <a:p>
            <a:r>
              <a:rPr lang="en-US" altLang="en-US" dirty="0">
                <a:latin typeface="Arial" panose="020B0604020202020204" pitchFamily="34" charset="0"/>
                <a:cs typeface="Arial" panose="020B0604020202020204" pitchFamily="34" charset="0"/>
              </a:rPr>
              <a:t>Choosing a basis or bases for segmentation</a:t>
            </a:r>
          </a:p>
          <a:p>
            <a:r>
              <a:rPr lang="en-US" altLang="en-US" dirty="0">
                <a:latin typeface="Arial" panose="020B0604020202020204" pitchFamily="34" charset="0"/>
                <a:cs typeface="Arial" panose="020B0604020202020204" pitchFamily="34" charset="0"/>
              </a:rPr>
              <a:t>Selecting segmentation descriptors</a:t>
            </a:r>
          </a:p>
          <a:p>
            <a:r>
              <a:rPr lang="en-US" altLang="en-US" dirty="0">
                <a:latin typeface="Arial" panose="020B0604020202020204" pitchFamily="34" charset="0"/>
                <a:cs typeface="Arial" panose="020B0604020202020204" pitchFamily="34" charset="0"/>
              </a:rPr>
              <a:t>Profiling and analyzing segments</a:t>
            </a:r>
          </a:p>
          <a:p>
            <a:r>
              <a:rPr lang="en-US" altLang="en-US" dirty="0">
                <a:latin typeface="Arial" panose="020B0604020202020204" pitchFamily="34" charset="0"/>
                <a:cs typeface="Arial" panose="020B0604020202020204" pitchFamily="34" charset="0"/>
              </a:rPr>
              <a:t>Selecting markets</a:t>
            </a:r>
          </a:p>
          <a:p>
            <a:r>
              <a:rPr lang="en-US" altLang="en-US" dirty="0">
                <a:latin typeface="Arial" panose="020B0604020202020204" pitchFamily="34" charset="0"/>
                <a:cs typeface="Arial" panose="020B0604020202020204" pitchFamily="34" charset="0"/>
              </a:rPr>
              <a:t>Designing, implementing, and maintaining appropriate marketing mixes</a:t>
            </a:r>
          </a:p>
        </p:txBody>
      </p:sp>
    </p:spTree>
    <p:extLst>
      <p:ext uri="{BB962C8B-B14F-4D97-AF65-F5344CB8AC3E}">
        <p14:creationId xmlns:p14="http://schemas.microsoft.com/office/powerpoint/2010/main" val="42167321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45018"/>
            <a:ext cx="8887348" cy="1334736"/>
          </a:xfrm>
        </p:spPr>
        <p:txBody>
          <a:bodyPr>
            <a:noAutofit/>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7: </a:t>
            </a:r>
            <a:r>
              <a:rPr lang="en-US" altLang="en-US" dirty="0">
                <a:latin typeface="Arial" panose="020B0604020202020204" pitchFamily="34" charset="0"/>
                <a:ea typeface="Franklin Gothic Medium" panose="020B0603020102020204" pitchFamily="34" charset="0"/>
                <a:cs typeface="Arial" panose="020B0604020202020204" pitchFamily="34" charset="0"/>
              </a:rPr>
              <a:t>Strategies for Selecting Target Markets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4490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Target Market</a:t>
            </a:r>
          </a:p>
        </p:txBody>
      </p:sp>
      <p:sp>
        <p:nvSpPr>
          <p:cNvPr id="3" name="Content Placeholder 2"/>
          <p:cNvSpPr>
            <a:spLocks noGrp="1"/>
          </p:cNvSpPr>
          <p:nvPr>
            <p:ph idx="1"/>
          </p:nvPr>
        </p:nvSpPr>
        <p:spPr>
          <a:xfrm>
            <a:off x="373265" y="1552723"/>
            <a:ext cx="8393364" cy="4481286"/>
          </a:xfrm>
        </p:spPr>
        <p:txBody>
          <a:bodyPr/>
          <a:lstStyle/>
          <a:p>
            <a:r>
              <a:rPr lang="en-IN" altLang="en-US" dirty="0">
                <a:latin typeface="Arial" panose="020B0604020202020204" pitchFamily="34" charset="0"/>
                <a:cs typeface="Arial" panose="020B0604020202020204" pitchFamily="34" charset="0"/>
              </a:rPr>
              <a:t>Group of people or organizations for which an organization designs, implements, and maintains a marketing mix </a:t>
            </a:r>
          </a:p>
          <a:p>
            <a:pPr lvl="1"/>
            <a:r>
              <a:rPr lang="en-IN" altLang="en-US" dirty="0">
                <a:latin typeface="Arial" panose="020B0604020202020204" pitchFamily="34" charset="0"/>
                <a:cs typeface="Arial" panose="020B0604020202020204" pitchFamily="34" charset="0"/>
              </a:rPr>
              <a:t>To meet the needs of that group, resulting in mutually satisfying exchanges</a:t>
            </a:r>
          </a:p>
          <a:p>
            <a:r>
              <a:rPr lang="en-US" altLang="en-US" dirty="0">
                <a:latin typeface="Arial" panose="020B0604020202020204" pitchFamily="34" charset="0"/>
                <a:cs typeface="Arial" panose="020B0604020202020204" pitchFamily="34" charset="0"/>
              </a:rPr>
              <a:t>Strategies for selection</a:t>
            </a:r>
          </a:p>
          <a:p>
            <a:pPr lvl="1"/>
            <a:r>
              <a:rPr lang="en-US" altLang="en-US" dirty="0">
                <a:latin typeface="Arial" panose="020B0604020202020204" pitchFamily="34" charset="0"/>
                <a:cs typeface="Arial" panose="020B0604020202020204" pitchFamily="34" charset="0"/>
              </a:rPr>
              <a:t>Undifferentiated targeting</a:t>
            </a:r>
          </a:p>
          <a:p>
            <a:pPr lvl="1"/>
            <a:r>
              <a:rPr lang="en-US" altLang="en-US" dirty="0">
                <a:latin typeface="Arial" panose="020B0604020202020204" pitchFamily="34" charset="0"/>
                <a:cs typeface="Arial" panose="020B0604020202020204" pitchFamily="34" charset="0"/>
              </a:rPr>
              <a:t>Concentrated targeting</a:t>
            </a:r>
          </a:p>
          <a:p>
            <a:pPr lvl="1"/>
            <a:r>
              <a:rPr lang="en-US" altLang="en-US" dirty="0">
                <a:latin typeface="Arial" panose="020B0604020202020204" pitchFamily="34" charset="0"/>
                <a:cs typeface="Arial" panose="020B0604020202020204" pitchFamily="34" charset="0"/>
              </a:rPr>
              <a:t>Multi segment targeting</a:t>
            </a:r>
          </a:p>
        </p:txBody>
      </p:sp>
    </p:spTree>
    <p:extLst>
      <p:ext uri="{BB962C8B-B14F-4D97-AF65-F5344CB8AC3E}">
        <p14:creationId xmlns:p14="http://schemas.microsoft.com/office/powerpoint/2010/main" val="4969686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Target Marketing Strategies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265" y="1413237"/>
            <a:ext cx="8393364" cy="4481286"/>
          </a:xfrm>
        </p:spPr>
        <p:txBody>
          <a:bodyPr/>
          <a:lstStyle/>
          <a:p>
            <a:pPr lvl="0"/>
            <a:r>
              <a:rPr lang="en-US" b="1" dirty="0">
                <a:latin typeface="Arial" panose="020B0604020202020204" pitchFamily="34" charset="0"/>
                <a:cs typeface="Arial" panose="020B0604020202020204" pitchFamily="34" charset="0"/>
              </a:rPr>
              <a:t>Undifferentiated targeting strategy</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US" sz="2400" i="1" dirty="0">
                <a:latin typeface="Arial" panose="020B0604020202020204" pitchFamily="34" charset="0"/>
                <a:cs typeface="Arial" panose="020B0604020202020204" pitchFamily="34" charset="0"/>
              </a:rPr>
              <a:t>Views the market as one big market with no individual segments and thus uses a single marketing mix</a:t>
            </a:r>
            <a:endParaRPr lang="en-US" sz="2400" dirty="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Concentrated targeting strategy</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Selects one segment of a market for targeting marketing efforts</a:t>
            </a:r>
            <a:endParaRPr lang="en-US" sz="2400" dirty="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Multi segment targeting strategy</a:t>
            </a: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Chooses two or more well-defined market segments and develops a distinct marketing mix for each</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8253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290" y="202117"/>
            <a:ext cx="8887348" cy="1213396"/>
          </a:xfrm>
        </p:spPr>
        <p:txBody>
          <a:bodyPr>
            <a:normAutofit/>
          </a:bodyPr>
          <a:lstStyle/>
          <a:p>
            <a:r>
              <a:rPr lang="en-US" dirty="0">
                <a:latin typeface="Arial" panose="020B0604020202020204" pitchFamily="34" charset="0"/>
                <a:cs typeface="Arial" panose="020B0604020202020204" pitchFamily="34" charset="0"/>
              </a:rPr>
              <a:t>Exhibit 8.2 Advantages and Disadvantages of Target Marketing Strategies</a:t>
            </a:r>
          </a:p>
        </p:txBody>
      </p:sp>
      <p:pic>
        <p:nvPicPr>
          <p:cNvPr id="5" name="Picture 4" descr="This table provides information regarding the advantages and disadvantages of target marketing strategies. It has 3 columns and 4 rows. The header of column 1 reads targeting strategy, the header of column 2 reads advantages, and the header of column 3 reads disadvantages.&#10;In row 2, column 1 reads undifferentiated targeting. Column 2 reads potential savings on production or marketing costs. Column 3 has 2 points. Point 1 reads unimaginative product offering, and point 2 reads company more susceptible to competition.&#10;In row 3, column 1 reads concentrated targeting, column 2 has 4 points. Point 1 reads concentration of resources, point 2 reads can better meet the needs of a narrowly defined segment, point 3 reads allows some small firms to better compete with larger firms, and point 4 reads strong positioning. Column 3 has 2 points. Point 1 reads segments too small or changing, and point 2 reads large competitors may more effectively market to niche segment.&#10;In row 4, column 1 reads multisegment targeting. Column 2 has 2 points. Point 1 reads greater financial success, and point 2 reads economies of scale in producing or marketing. Column 3 has 2 points. Point 1 reads high costs, and point 2 reads cannibalization." title="Exhibit 8.2 - Advantages and Disadvantages of Target Marketing Strategie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612" y="1781613"/>
            <a:ext cx="8924494" cy="3266679"/>
          </a:xfrm>
          <a:prstGeom prst="rect">
            <a:avLst/>
          </a:prstGeom>
        </p:spPr>
      </p:pic>
    </p:spTree>
    <p:extLst>
      <p:ext uri="{BB962C8B-B14F-4D97-AF65-F5344CB8AC3E}">
        <p14:creationId xmlns:p14="http://schemas.microsoft.com/office/powerpoint/2010/main" val="1635314956"/>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45018"/>
            <a:ext cx="8887348" cy="1334736"/>
          </a:xfrm>
        </p:spPr>
        <p:txBody>
          <a:bodyPr>
            <a:noAutofit/>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8: </a:t>
            </a:r>
            <a:r>
              <a:rPr lang="en-US" altLang="en-US" dirty="0">
                <a:latin typeface="Arial" panose="020B0604020202020204" pitchFamily="34" charset="0"/>
                <a:ea typeface="Franklin Gothic Medium" panose="020B0603020102020204" pitchFamily="34" charset="0"/>
                <a:cs typeface="Arial" panose="020B0604020202020204" pitchFamily="34" charset="0"/>
              </a:rPr>
              <a:t>CRM as a Targeting Tool</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33917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CRM</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IN" altLang="en-US" dirty="0">
                <a:latin typeface="Arial" panose="020B0604020202020204" pitchFamily="34" charset="0"/>
                <a:cs typeface="Arial" panose="020B0604020202020204" pitchFamily="34" charset="0"/>
              </a:rPr>
              <a:t>Companies that successfully implement CRM tend to customize the goods and services offered to their customers </a:t>
            </a:r>
          </a:p>
          <a:p>
            <a:pPr marL="709613" lvl="1" indent="-342900"/>
            <a:r>
              <a:rPr lang="en-IN" altLang="en-US" dirty="0">
                <a:latin typeface="Arial" panose="020B0604020202020204" pitchFamily="34" charset="0"/>
                <a:cs typeface="Arial" panose="020B0604020202020204" pitchFamily="34" charset="0"/>
              </a:rPr>
              <a:t>Based on data generated through interactions between carefully defined groups of customers and the company</a:t>
            </a:r>
          </a:p>
          <a:p>
            <a:r>
              <a:rPr lang="en-IN" altLang="en-US" dirty="0">
                <a:latin typeface="Arial" panose="020B0604020202020204" pitchFamily="34" charset="0"/>
                <a:cs typeface="Arial" panose="020B0604020202020204" pitchFamily="34" charset="0"/>
              </a:rPr>
              <a:t>Can allow marketers to target customers with extremely relevant offerings</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4967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Trends Leading to the Continuing Growth of CRM (1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US" dirty="0">
                <a:latin typeface="Arial" panose="020B0604020202020204" pitchFamily="34" charset="0"/>
                <a:cs typeface="Arial" panose="020B0604020202020204" pitchFamily="34" charset="0"/>
              </a:rPr>
              <a:t>Personalization </a:t>
            </a:r>
          </a:p>
          <a:p>
            <a:pPr lvl="0"/>
            <a:r>
              <a:rPr lang="en-US" dirty="0">
                <a:latin typeface="Arial" panose="020B0604020202020204" pitchFamily="34" charset="0"/>
                <a:cs typeface="Arial" panose="020B0604020202020204" pitchFamily="34" charset="0"/>
              </a:rPr>
              <a:t>Time savings </a:t>
            </a:r>
          </a:p>
          <a:p>
            <a:pPr lvl="0"/>
            <a:r>
              <a:rPr lang="en-US" dirty="0">
                <a:latin typeface="Arial" panose="020B0604020202020204" pitchFamily="34" charset="0"/>
                <a:cs typeface="Arial" panose="020B0604020202020204" pitchFamily="34" charset="0"/>
              </a:rPr>
              <a:t>Loyalty </a:t>
            </a:r>
          </a:p>
          <a:p>
            <a:pPr lvl="0"/>
            <a:r>
              <a:rPr lang="en-US" dirty="0">
                <a:latin typeface="Arial" panose="020B0604020202020204" pitchFamily="34" charset="0"/>
                <a:cs typeface="Arial" panose="020B0604020202020204" pitchFamily="34" charset="0"/>
              </a:rPr>
              <a:t>Technology</a:t>
            </a:r>
          </a:p>
        </p:txBody>
      </p:sp>
    </p:spTree>
    <p:extLst>
      <p:ext uri="{BB962C8B-B14F-4D97-AF65-F5344CB8AC3E}">
        <p14:creationId xmlns:p14="http://schemas.microsoft.com/office/powerpoint/2010/main" val="32912405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Trends Leading to the Continuing Growth of CRM (2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6788" y="1506221"/>
            <a:ext cx="8633825" cy="4445125"/>
          </a:xfrm>
        </p:spPr>
        <p:txBody>
          <a:bodyPr>
            <a:noAutofit/>
          </a:bodyPr>
          <a:lstStyle/>
          <a:p>
            <a:pPr>
              <a:spcBef>
                <a:spcPts val="624"/>
              </a:spcBef>
            </a:pPr>
            <a:r>
              <a:rPr lang="en-US" b="1" dirty="0">
                <a:latin typeface="Arial" panose="020B0604020202020204" pitchFamily="34" charset="0"/>
                <a:cs typeface="Arial" panose="020B0604020202020204" pitchFamily="34" charset="0"/>
              </a:rPr>
              <a:t>Personalization: </a:t>
            </a:r>
            <a:r>
              <a:rPr lang="en-US" dirty="0">
                <a:latin typeface="Arial" panose="020B0604020202020204" pitchFamily="34" charset="0"/>
                <a:cs typeface="Arial" panose="020B0604020202020204" pitchFamily="34" charset="0"/>
              </a:rPr>
              <a:t>One-size-fits-all marketing is no longer relevant.</a:t>
            </a:r>
          </a:p>
          <a:p>
            <a:pPr>
              <a:spcBef>
                <a:spcPts val="624"/>
              </a:spcBef>
            </a:pPr>
            <a:r>
              <a:rPr lang="en-US" b="1" dirty="0">
                <a:latin typeface="Arial" panose="020B0604020202020204" pitchFamily="34" charset="0"/>
                <a:cs typeface="Arial" panose="020B0604020202020204" pitchFamily="34" charset="0"/>
              </a:rPr>
              <a:t>Time savings: </a:t>
            </a:r>
            <a:r>
              <a:rPr lang="en-US" dirty="0">
                <a:latin typeface="Arial" panose="020B0604020202020204" pitchFamily="34" charset="0"/>
                <a:cs typeface="Arial" panose="020B0604020202020204" pitchFamily="34" charset="0"/>
              </a:rPr>
              <a:t>Direct and personal marketing efforts will continue to grow to meet the needs of consumers who no longer have the time to spend shopping and making purchase decisions.</a:t>
            </a:r>
          </a:p>
        </p:txBody>
      </p:sp>
    </p:spTree>
    <p:extLst>
      <p:ext uri="{BB962C8B-B14F-4D97-AF65-F5344CB8AC3E}">
        <p14:creationId xmlns:p14="http://schemas.microsoft.com/office/powerpoint/2010/main" val="36470753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Trends Leading to the Continuing</a:t>
            </a:r>
            <a:r>
              <a:rPr lang="en-US" altLang="en-US" baseline="0" dirty="0">
                <a:latin typeface="Arial" panose="020B0604020202020204" pitchFamily="34" charset="0"/>
                <a:ea typeface="Franklin Gothic Medium" panose="020B0603020102020204" pitchFamily="34" charset="0"/>
                <a:cs typeface="Arial" panose="020B0604020202020204" pitchFamily="34" charset="0"/>
              </a:rPr>
              <a:t> </a:t>
            </a:r>
            <a:r>
              <a:rPr lang="en-US" altLang="en-US" dirty="0">
                <a:latin typeface="Arial" panose="020B0604020202020204" pitchFamily="34" charset="0"/>
                <a:ea typeface="Franklin Gothic Medium" panose="020B0603020102020204" pitchFamily="34" charset="0"/>
                <a:cs typeface="Arial" panose="020B0604020202020204" pitchFamily="34" charset="0"/>
              </a:rPr>
              <a:t>Growth of CRM (3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6788" y="1630782"/>
            <a:ext cx="8633825" cy="4350988"/>
          </a:xfrm>
        </p:spPr>
        <p:txBody>
          <a:bodyPr>
            <a:noAutofit/>
          </a:bodyPr>
          <a:lstStyle/>
          <a:p>
            <a:pPr>
              <a:spcBef>
                <a:spcPts val="624"/>
              </a:spcBef>
            </a:pPr>
            <a:r>
              <a:rPr lang="en-US" sz="2400" b="1" dirty="0">
                <a:latin typeface="Arial" panose="020B0604020202020204" pitchFamily="34" charset="0"/>
                <a:cs typeface="Arial" panose="020B0604020202020204" pitchFamily="34" charset="0"/>
              </a:rPr>
              <a:t>Loyalty:</a:t>
            </a:r>
            <a:r>
              <a:rPr lang="en-US" sz="2400" dirty="0">
                <a:latin typeface="Arial" panose="020B0604020202020204" pitchFamily="34" charset="0"/>
                <a:cs typeface="Arial" panose="020B0604020202020204" pitchFamily="34" charset="0"/>
              </a:rPr>
              <a:t> Consumers will be loyal only to those companies and brands that have earned their loyalty and reinforced it at every purchase occasion.</a:t>
            </a:r>
          </a:p>
          <a:p>
            <a:pPr>
              <a:spcBef>
                <a:spcPts val="624"/>
              </a:spcBef>
            </a:pPr>
            <a:r>
              <a:rPr lang="en-US" sz="2400" b="1" dirty="0">
                <a:latin typeface="Arial" panose="020B0604020202020204" pitchFamily="34" charset="0"/>
                <a:cs typeface="Arial" panose="020B0604020202020204" pitchFamily="34" charset="0"/>
              </a:rPr>
              <a:t>Technology:</a:t>
            </a:r>
            <a:r>
              <a:rPr lang="en-US" sz="2400" dirty="0">
                <a:latin typeface="Arial" panose="020B0604020202020204" pitchFamily="34" charset="0"/>
                <a:cs typeface="Arial" panose="020B0604020202020204" pitchFamily="34" charset="0"/>
              </a:rPr>
              <a:t> Mass-media approaches will decline in importance as advances in market research and database technology allow marketers to collect detailed information on their customers.</a:t>
            </a:r>
          </a:p>
        </p:txBody>
      </p:sp>
    </p:spTree>
    <p:extLst>
      <p:ext uri="{BB962C8B-B14F-4D97-AF65-F5344CB8AC3E}">
        <p14:creationId xmlns:p14="http://schemas.microsoft.com/office/powerpoint/2010/main" val="27077807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248" y="2545018"/>
            <a:ext cx="8079407" cy="1334736"/>
          </a:xfrm>
        </p:spPr>
        <p:txBody>
          <a:bodyPr/>
          <a:lstStyle/>
          <a:p>
            <a:r>
              <a:rPr lang="en-US" altLang="en-US" b="1" dirty="0">
                <a:latin typeface="Arial" panose="020B0604020202020204" pitchFamily="34" charset="0"/>
                <a:ea typeface="Franklin Gothic Medium" panose="020B0603020102020204" pitchFamily="34" charset="0"/>
                <a:cs typeface="Arial" panose="020B0604020202020204" pitchFamily="34" charset="0"/>
              </a:rPr>
              <a:t>Learning Objective 9: </a:t>
            </a:r>
            <a:r>
              <a:rPr lang="en-US" altLang="en-US" dirty="0">
                <a:latin typeface="Arial" panose="020B0604020202020204" pitchFamily="34" charset="0"/>
                <a:ea typeface="Franklin Gothic Medium" panose="020B0603020102020204" pitchFamily="34" charset="0"/>
                <a:cs typeface="Arial" panose="020B0604020202020204" pitchFamily="34" charset="0"/>
              </a:rPr>
              <a:t>Positioning</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67976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latin typeface="Arial" panose="020B0604020202020204" pitchFamily="34" charset="0"/>
                <a:cs typeface="Arial" panose="020B0604020202020204" pitchFamily="34" charset="0"/>
              </a:rPr>
              <a:t>Positioning, Perceptual Mapping, and Repositioning</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265" y="1366742"/>
            <a:ext cx="8393364" cy="4481286"/>
          </a:xfrm>
        </p:spPr>
        <p:txBody>
          <a:bodyPr/>
          <a:lstStyle/>
          <a:p>
            <a:pPr lvl="0"/>
            <a:r>
              <a:rPr lang="en-US" b="1" dirty="0">
                <a:latin typeface="Arial" panose="020B0604020202020204" pitchFamily="34" charset="0"/>
                <a:cs typeface="Arial" panose="020B0604020202020204" pitchFamily="34" charset="0"/>
              </a:rPr>
              <a:t>Positioning</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US" sz="2400" i="1" dirty="0">
                <a:latin typeface="Arial" panose="020B0604020202020204" pitchFamily="34" charset="0"/>
                <a:cs typeface="Arial" panose="020B0604020202020204" pitchFamily="34" charset="0"/>
              </a:rPr>
              <a:t>Influences potential customers’ overall perception of a brand, product line, or organization in general</a:t>
            </a:r>
            <a:endParaRPr lang="en-US" sz="2400" dirty="0">
              <a:latin typeface="Arial" panose="020B0604020202020204" pitchFamily="34" charset="0"/>
              <a:cs typeface="Arial" panose="020B0604020202020204" pitchFamily="34" charset="0"/>
            </a:endParaRPr>
          </a:p>
          <a:p>
            <a:pPr lvl="0"/>
            <a:r>
              <a:rPr lang="en-IN" b="1" dirty="0">
                <a:latin typeface="Arial" panose="020B0604020202020204" pitchFamily="34" charset="0"/>
                <a:cs typeface="Arial" panose="020B0604020202020204" pitchFamily="34" charset="0"/>
              </a:rPr>
              <a:t>Perceptual mapping</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Means of displaying or graphing the location of products, brands, or groups of products in customers’ minds</a:t>
            </a:r>
            <a:endParaRPr lang="en-US" sz="2400" dirty="0">
              <a:latin typeface="Arial" panose="020B0604020202020204" pitchFamily="34" charset="0"/>
              <a:cs typeface="Arial" panose="020B0604020202020204" pitchFamily="34" charset="0"/>
            </a:endParaRPr>
          </a:p>
          <a:p>
            <a:pPr lvl="0"/>
            <a:r>
              <a:rPr lang="en-US" b="1" dirty="0">
                <a:latin typeface="Arial" panose="020B0604020202020204" pitchFamily="34" charset="0"/>
                <a:cs typeface="Arial" panose="020B0604020202020204" pitchFamily="34" charset="0"/>
              </a:rPr>
              <a:t>Repositioning</a:t>
            </a:r>
            <a:endParaRPr lang="en-US" dirty="0">
              <a:latin typeface="Arial" panose="020B0604020202020204" pitchFamily="34" charset="0"/>
              <a:cs typeface="Arial" panose="020B0604020202020204" pitchFamily="34" charset="0"/>
            </a:endParaRPr>
          </a:p>
          <a:p>
            <a:pPr marL="747713" lvl="2" indent="-347663">
              <a:buFont typeface="Arial" panose="020B0604020202020204" pitchFamily="34" charset="0"/>
              <a:buChar char="–"/>
            </a:pPr>
            <a:r>
              <a:rPr lang="en-IN" sz="2400" i="1" dirty="0">
                <a:latin typeface="Arial" panose="020B0604020202020204" pitchFamily="34" charset="0"/>
                <a:cs typeface="Arial" panose="020B0604020202020204" pitchFamily="34" charset="0"/>
              </a:rPr>
              <a:t>Changing consumers' perceptions of a brand in relation to competing brands</a:t>
            </a:r>
          </a:p>
        </p:txBody>
      </p:sp>
    </p:spTree>
    <p:extLst>
      <p:ext uri="{BB962C8B-B14F-4D97-AF65-F5344CB8AC3E}">
        <p14:creationId xmlns:p14="http://schemas.microsoft.com/office/powerpoint/2010/main" val="1698459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Positioning Bases (1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US" dirty="0">
                <a:latin typeface="Arial" panose="020B0604020202020204" pitchFamily="34" charset="0"/>
                <a:cs typeface="Arial" panose="020B0604020202020204" pitchFamily="34" charset="0"/>
              </a:rPr>
              <a:t>Attribute</a:t>
            </a:r>
          </a:p>
          <a:p>
            <a:pPr lvl="0"/>
            <a:r>
              <a:rPr lang="en-US" dirty="0">
                <a:latin typeface="Arial" panose="020B0604020202020204" pitchFamily="34" charset="0"/>
                <a:cs typeface="Arial" panose="020B0604020202020204" pitchFamily="34" charset="0"/>
              </a:rPr>
              <a:t>Price and quality</a:t>
            </a:r>
          </a:p>
          <a:p>
            <a:pPr lvl="0"/>
            <a:r>
              <a:rPr lang="en-US" dirty="0">
                <a:latin typeface="Arial" panose="020B0604020202020204" pitchFamily="34" charset="0"/>
                <a:cs typeface="Arial" panose="020B0604020202020204" pitchFamily="34" charset="0"/>
              </a:rPr>
              <a:t>Use or application</a:t>
            </a:r>
          </a:p>
          <a:p>
            <a:pPr lvl="0"/>
            <a:r>
              <a:rPr lang="en-US" dirty="0">
                <a:latin typeface="Arial" panose="020B0604020202020204" pitchFamily="34" charset="0"/>
                <a:cs typeface="Arial" panose="020B0604020202020204" pitchFamily="34" charset="0"/>
              </a:rPr>
              <a:t>Product user</a:t>
            </a:r>
          </a:p>
          <a:p>
            <a:pPr lvl="0"/>
            <a:r>
              <a:rPr lang="en-US" dirty="0">
                <a:latin typeface="Arial" panose="020B0604020202020204" pitchFamily="34" charset="0"/>
                <a:cs typeface="Arial" panose="020B0604020202020204" pitchFamily="34" charset="0"/>
              </a:rPr>
              <a:t>Product class</a:t>
            </a:r>
          </a:p>
          <a:p>
            <a:pPr lvl="0"/>
            <a:r>
              <a:rPr lang="en-US" dirty="0">
                <a:latin typeface="Arial" panose="020B0604020202020204" pitchFamily="34" charset="0"/>
                <a:cs typeface="Arial" panose="020B0604020202020204" pitchFamily="34" charset="0"/>
              </a:rPr>
              <a:t>Competitor</a:t>
            </a:r>
          </a:p>
          <a:p>
            <a:pPr lvl="0"/>
            <a:r>
              <a:rPr lang="en-US" dirty="0">
                <a:latin typeface="Arial" panose="020B0604020202020204" pitchFamily="34" charset="0"/>
                <a:cs typeface="Arial" panose="020B0604020202020204" pitchFamily="34" charset="0"/>
              </a:rPr>
              <a:t>Emotion</a:t>
            </a:r>
          </a:p>
        </p:txBody>
      </p:sp>
    </p:spTree>
    <p:extLst>
      <p:ext uri="{BB962C8B-B14F-4D97-AF65-F5344CB8AC3E}">
        <p14:creationId xmlns:p14="http://schemas.microsoft.com/office/powerpoint/2010/main" val="6644299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Positioning Bases (2</a:t>
            </a:r>
            <a:r>
              <a:rPr lang="en-US" altLang="en-US" baseline="0" dirty="0">
                <a:latin typeface="Arial" panose="020B0604020202020204" pitchFamily="34" charset="0"/>
                <a:ea typeface="Franklin Gothic Medium" panose="020B0603020102020204" pitchFamily="34" charset="0"/>
                <a:cs typeface="Arial" panose="020B0604020202020204" pitchFamily="34" charset="0"/>
              </a:rPr>
              <a:t> of 3</a:t>
            </a:r>
            <a:r>
              <a:rPr lang="en-US" altLang="en-US" dirty="0">
                <a:latin typeface="Arial" panose="020B0604020202020204" pitchFamily="34" charset="0"/>
                <a:ea typeface="Franklin Gothic Medium" panose="020B06030201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265" y="1537225"/>
            <a:ext cx="8393364" cy="4481286"/>
          </a:xfrm>
        </p:spPr>
        <p:txBody>
          <a:bodyPr/>
          <a:lstStyle/>
          <a:p>
            <a:r>
              <a:rPr lang="en-US" b="1" dirty="0">
                <a:latin typeface="Arial" panose="020B0604020202020204" pitchFamily="34" charset="0"/>
                <a:cs typeface="Arial" panose="020B0604020202020204" pitchFamily="34" charset="0"/>
              </a:rPr>
              <a:t>Attribute: </a:t>
            </a:r>
            <a:r>
              <a:rPr lang="en-US" dirty="0">
                <a:latin typeface="Arial" panose="020B0604020202020204" pitchFamily="34" charset="0"/>
                <a:cs typeface="Arial" panose="020B0604020202020204" pitchFamily="34" charset="0"/>
              </a:rPr>
              <a:t>A product is associated with an attribute, product feature, or customer benefit.</a:t>
            </a:r>
          </a:p>
          <a:p>
            <a:r>
              <a:rPr lang="en-US" b="1" dirty="0">
                <a:latin typeface="Arial" panose="020B0604020202020204" pitchFamily="34" charset="0"/>
                <a:cs typeface="Arial" panose="020B0604020202020204" pitchFamily="34" charset="0"/>
              </a:rPr>
              <a:t>Price and quality: </a:t>
            </a:r>
            <a:r>
              <a:rPr lang="en-US" dirty="0">
                <a:latin typeface="Arial" panose="020B0604020202020204" pitchFamily="34" charset="0"/>
                <a:cs typeface="Arial" panose="020B0604020202020204" pitchFamily="34" charset="0"/>
              </a:rPr>
              <a:t>This positioning base may stress high price as a signal of quality or emphasize low price as an indication of value.</a:t>
            </a:r>
          </a:p>
          <a:p>
            <a:r>
              <a:rPr lang="en-US" b="1" dirty="0">
                <a:latin typeface="Arial" panose="020B0604020202020204" pitchFamily="34" charset="0"/>
                <a:cs typeface="Arial" panose="020B0604020202020204" pitchFamily="34" charset="0"/>
              </a:rPr>
              <a:t>Use or application: </a:t>
            </a:r>
            <a:r>
              <a:rPr lang="en-US" dirty="0">
                <a:latin typeface="Arial" panose="020B0604020202020204" pitchFamily="34" charset="0"/>
                <a:cs typeface="Arial" panose="020B0604020202020204" pitchFamily="34" charset="0"/>
              </a:rPr>
              <a:t>Stressing uses or applications can be an effective means of positioning a product with buyers.</a:t>
            </a:r>
          </a:p>
          <a:p>
            <a:r>
              <a:rPr lang="en-US" b="1" dirty="0">
                <a:latin typeface="Arial" panose="020B0604020202020204" pitchFamily="34" charset="0"/>
                <a:cs typeface="Arial" panose="020B0604020202020204" pitchFamily="34" charset="0"/>
              </a:rPr>
              <a:t>Product user: </a:t>
            </a:r>
            <a:r>
              <a:rPr lang="en-US" dirty="0">
                <a:latin typeface="Arial" panose="020B0604020202020204" pitchFamily="34" charset="0"/>
                <a:cs typeface="Arial" panose="020B0604020202020204" pitchFamily="34" charset="0"/>
              </a:rPr>
              <a:t>This positioning base focuses on a personality or type of user.</a:t>
            </a:r>
          </a:p>
        </p:txBody>
      </p:sp>
    </p:spTree>
    <p:extLst>
      <p:ext uri="{BB962C8B-B14F-4D97-AF65-F5344CB8AC3E}">
        <p14:creationId xmlns:p14="http://schemas.microsoft.com/office/powerpoint/2010/main" val="38491937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Franklin Gothic Medium" panose="020B0603020102020204" pitchFamily="34" charset="0"/>
                <a:cs typeface="Arial" panose="020B0604020202020204" pitchFamily="34" charset="0"/>
              </a:rPr>
              <a:t>Positioning Bases (3</a:t>
            </a:r>
            <a:r>
              <a:rPr lang="en-US" altLang="en-US" baseline="0" dirty="0">
                <a:latin typeface="Arial" panose="020B0604020202020204" pitchFamily="34" charset="0"/>
                <a:ea typeface="Franklin Gothic Medium" panose="020B0603020102020204" pitchFamily="34" charset="0"/>
                <a:cs typeface="Arial" panose="020B0604020202020204" pitchFamily="34" charset="0"/>
              </a:rPr>
              <a:t> of 3</a:t>
            </a:r>
            <a:r>
              <a:rPr lang="en-US" altLang="en-US" dirty="0">
                <a:latin typeface="Arial" panose="020B0604020202020204" pitchFamily="34" charset="0"/>
                <a:ea typeface="Franklin Gothic Medium" panose="020B06030201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US" b="1" dirty="0">
                <a:latin typeface="Arial" panose="020B0604020202020204" pitchFamily="34" charset="0"/>
                <a:cs typeface="Arial" panose="020B0604020202020204" pitchFamily="34" charset="0"/>
              </a:rPr>
              <a:t>Product class: </a:t>
            </a:r>
            <a:r>
              <a:rPr lang="en-US" dirty="0">
                <a:latin typeface="Arial" panose="020B0604020202020204" pitchFamily="34" charset="0"/>
                <a:cs typeface="Arial" panose="020B0604020202020204" pitchFamily="34" charset="0"/>
              </a:rPr>
              <a:t>The objective here is to position the product as being associated with a particular category of products.</a:t>
            </a:r>
          </a:p>
          <a:p>
            <a:r>
              <a:rPr lang="en-US" b="1" dirty="0">
                <a:latin typeface="Arial" panose="020B0604020202020204" pitchFamily="34" charset="0"/>
                <a:cs typeface="Arial" panose="020B0604020202020204" pitchFamily="34" charset="0"/>
              </a:rPr>
              <a:t>Competitor: </a:t>
            </a:r>
            <a:r>
              <a:rPr lang="en-US" dirty="0">
                <a:latin typeface="Arial" panose="020B0604020202020204" pitchFamily="34" charset="0"/>
                <a:cs typeface="Arial" panose="020B0604020202020204" pitchFamily="34" charset="0"/>
              </a:rPr>
              <a:t>Positioning against competitors is part of any positioning strategy.</a:t>
            </a:r>
          </a:p>
          <a:p>
            <a:r>
              <a:rPr lang="en-US" b="1" dirty="0">
                <a:latin typeface="Arial" panose="020B0604020202020204" pitchFamily="34" charset="0"/>
                <a:cs typeface="Arial" panose="020B0604020202020204" pitchFamily="34" charset="0"/>
              </a:rPr>
              <a:t>Emotion: </a:t>
            </a:r>
            <a:r>
              <a:rPr lang="en-US" dirty="0">
                <a:latin typeface="Arial" panose="020B0604020202020204" pitchFamily="34" charset="0"/>
                <a:cs typeface="Arial" panose="020B0604020202020204" pitchFamily="34" charset="0"/>
              </a:rPr>
              <a:t>Positioning using emotion focuses on how the product makes customers feel.</a:t>
            </a:r>
          </a:p>
        </p:txBody>
      </p:sp>
    </p:spTree>
    <p:extLst>
      <p:ext uri="{BB962C8B-B14F-4D97-AF65-F5344CB8AC3E}">
        <p14:creationId xmlns:p14="http://schemas.microsoft.com/office/powerpoint/2010/main" val="28698457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8290" y="161381"/>
            <a:ext cx="8887348" cy="1670744"/>
          </a:xfrm>
        </p:spPr>
        <p:txBody>
          <a:bodyPr>
            <a:noAutofit/>
          </a:bodyPr>
          <a:lstStyle/>
          <a:p>
            <a:r>
              <a:rPr lang="en-US" dirty="0">
                <a:latin typeface="Arial" panose="020B0604020202020204" pitchFamily="34" charset="0"/>
                <a:cs typeface="Arial" panose="020B0604020202020204" pitchFamily="34" charset="0"/>
              </a:rPr>
              <a:t>Exhibit 8.3 Perceptual Map and Positioning Strategy for Saks Department Stores</a:t>
            </a:r>
          </a:p>
        </p:txBody>
      </p:sp>
      <p:pic>
        <p:nvPicPr>
          <p:cNvPr id="6" name="Picture 2" descr="Alt text will be entered he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7846" y="1966190"/>
            <a:ext cx="4509343" cy="4121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4494739"/>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Key Terms (1 of 3)</a:t>
            </a:r>
          </a:p>
        </p:txBody>
      </p:sp>
      <p:sp>
        <p:nvSpPr>
          <p:cNvPr id="3" name="Content Placeholder 2"/>
          <p:cNvSpPr>
            <a:spLocks noGrp="1"/>
          </p:cNvSpPr>
          <p:nvPr>
            <p:ph idx="1"/>
          </p:nvPr>
        </p:nvSpPr>
        <p:spPr>
          <a:xfrm>
            <a:off x="373265" y="1552723"/>
            <a:ext cx="8393364" cy="4481286"/>
          </a:xfrm>
        </p:spPr>
        <p:txBody>
          <a:bodyPr>
            <a:normAutofit/>
          </a:bodyPr>
          <a:lstStyle/>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Market</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Market segment</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Market segmentation</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Segmentation bases (variables)</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Geographic segmentation</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Demographic segmentation</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Family life cycle (FLC)</a:t>
            </a:r>
          </a:p>
          <a:p>
            <a:pPr marL="457200" indent="-457200">
              <a:spcBef>
                <a:spcPts val="672"/>
              </a:spcBef>
              <a:defRPr/>
            </a:pPr>
            <a:r>
              <a:rPr lang="en-IN" dirty="0">
                <a:latin typeface="Arial" panose="020B0604020202020204" pitchFamily="34" charset="0"/>
                <a:cs typeface="Arial" panose="020B0604020202020204" pitchFamily="34" charset="0"/>
              </a:rPr>
              <a:t>Psychographic segmentation</a:t>
            </a:r>
          </a:p>
          <a:p>
            <a:pPr marL="457200" indent="-457200">
              <a:spcBef>
                <a:spcPts val="672"/>
              </a:spcBef>
              <a:defRPr/>
            </a:pPr>
            <a:r>
              <a:rPr lang="en-IN" dirty="0">
                <a:latin typeface="Arial" panose="020B0604020202020204" pitchFamily="34" charset="0"/>
                <a:cs typeface="Arial" panose="020B0604020202020204" pitchFamily="34" charset="0"/>
              </a:rPr>
              <a:t>Geodemographic segmentation</a:t>
            </a:r>
          </a:p>
        </p:txBody>
      </p:sp>
    </p:spTree>
    <p:extLst>
      <p:ext uri="{BB962C8B-B14F-4D97-AF65-F5344CB8AC3E}">
        <p14:creationId xmlns:p14="http://schemas.microsoft.com/office/powerpoint/2010/main" val="38257136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latin typeface="Arial" panose="020B0604020202020204" pitchFamily="34" charset="0"/>
                <a:cs typeface="Arial" panose="020B0604020202020204" pitchFamily="34" charset="0"/>
              </a:rPr>
              <a:t>Key Terms (2 of 3)</a:t>
            </a:r>
          </a:p>
        </p:txBody>
      </p:sp>
      <p:sp>
        <p:nvSpPr>
          <p:cNvPr id="4" name="Content Placeholder 3"/>
          <p:cNvSpPr>
            <a:spLocks noGrp="1"/>
          </p:cNvSpPr>
          <p:nvPr>
            <p:ph idx="1"/>
          </p:nvPr>
        </p:nvSpPr>
        <p:spPr>
          <a:xfrm>
            <a:off x="373265" y="1537225"/>
            <a:ext cx="8393364" cy="4481286"/>
          </a:xfrm>
        </p:spPr>
        <p:txBody>
          <a:bodyPr>
            <a:normAutofit/>
          </a:bodyPr>
          <a:lstStyle/>
          <a:p>
            <a:pPr marL="457200" indent="-457200">
              <a:spcBef>
                <a:spcPts val="672"/>
              </a:spcBef>
              <a:defRPr/>
            </a:pPr>
            <a:r>
              <a:rPr lang="en-IN" dirty="0">
                <a:latin typeface="Arial" panose="020B0604020202020204" pitchFamily="34" charset="0"/>
                <a:cs typeface="Arial" panose="020B0604020202020204" pitchFamily="34" charset="0"/>
              </a:rPr>
              <a:t>Benefit segmentation</a:t>
            </a:r>
          </a:p>
          <a:p>
            <a:pPr marL="457200" indent="-457200">
              <a:spcBef>
                <a:spcPts val="672"/>
              </a:spcBef>
              <a:defRPr/>
            </a:pPr>
            <a:r>
              <a:rPr lang="en-IN" dirty="0">
                <a:latin typeface="Arial" panose="020B0604020202020204" pitchFamily="34" charset="0"/>
                <a:cs typeface="Arial" panose="020B0604020202020204" pitchFamily="34" charset="0"/>
              </a:rPr>
              <a:t>Usage-rate segmentation</a:t>
            </a:r>
          </a:p>
          <a:p>
            <a:pPr marL="457200" indent="-457200">
              <a:spcBef>
                <a:spcPts val="672"/>
              </a:spcBef>
              <a:defRPr/>
            </a:pPr>
            <a:r>
              <a:rPr lang="en-IN" dirty="0">
                <a:latin typeface="Arial" panose="020B0604020202020204" pitchFamily="34" charset="0"/>
                <a:cs typeface="Arial" panose="020B0604020202020204" pitchFamily="34" charset="0"/>
              </a:rPr>
              <a:t>80/20 principle</a:t>
            </a:r>
          </a:p>
          <a:p>
            <a:pPr marL="457200" indent="-457200">
              <a:spcBef>
                <a:spcPts val="672"/>
              </a:spcBef>
              <a:defRPr/>
            </a:pPr>
            <a:r>
              <a:rPr lang="en-IN" dirty="0">
                <a:latin typeface="Arial" panose="020B0604020202020204" pitchFamily="34" charset="0"/>
                <a:cs typeface="Arial" panose="020B0604020202020204" pitchFamily="34" charset="0"/>
              </a:rPr>
              <a:t>Satisficers</a:t>
            </a:r>
          </a:p>
          <a:p>
            <a:pPr marL="457200" indent="-457200">
              <a:spcBef>
                <a:spcPts val="672"/>
              </a:spcBef>
              <a:defRPr/>
            </a:pPr>
            <a:r>
              <a:rPr lang="en-IN" dirty="0">
                <a:latin typeface="Arial" panose="020B0604020202020204" pitchFamily="34" charset="0"/>
                <a:cs typeface="Arial" panose="020B0604020202020204" pitchFamily="34" charset="0"/>
              </a:rPr>
              <a:t>Optimizers</a:t>
            </a:r>
          </a:p>
          <a:p>
            <a:pPr marL="457200" indent="-457200">
              <a:spcBef>
                <a:spcPts val="672"/>
              </a:spcBef>
              <a:defRPr/>
            </a:pPr>
            <a:r>
              <a:rPr lang="en-IN" dirty="0">
                <a:latin typeface="Arial" panose="020B0604020202020204" pitchFamily="34" charset="0"/>
                <a:cs typeface="Arial" panose="020B0604020202020204" pitchFamily="34" charset="0"/>
              </a:rPr>
              <a:t>Target market</a:t>
            </a:r>
          </a:p>
          <a:p>
            <a:pPr marL="457200" indent="-457200">
              <a:spcBef>
                <a:spcPts val="672"/>
              </a:spcBef>
              <a:defRPr/>
            </a:pPr>
            <a:r>
              <a:rPr lang="en-IN" dirty="0">
                <a:latin typeface="Arial" panose="020B0604020202020204" pitchFamily="34" charset="0"/>
                <a:cs typeface="Arial" panose="020B0604020202020204" pitchFamily="34" charset="0"/>
              </a:rPr>
              <a:t>Undifferentiated targeting strategy</a:t>
            </a:r>
          </a:p>
          <a:p>
            <a:pPr marL="457200" indent="-457200">
              <a:spcBef>
                <a:spcPts val="672"/>
              </a:spcBef>
              <a:defRPr/>
            </a:pPr>
            <a:r>
              <a:rPr lang="en-IN" dirty="0">
                <a:latin typeface="Arial" panose="020B0604020202020204" pitchFamily="34" charset="0"/>
                <a:cs typeface="Arial" panose="020B0604020202020204" pitchFamily="34" charset="0"/>
              </a:rPr>
              <a:t>Concentrated targeting strategy</a:t>
            </a:r>
          </a:p>
          <a:p>
            <a:pPr marL="457200" indent="-457200">
              <a:spcBef>
                <a:spcPts val="672"/>
              </a:spcBef>
              <a:defRPr/>
            </a:pPr>
            <a:r>
              <a:rPr lang="en-IN" dirty="0">
                <a:latin typeface="Arial" panose="020B0604020202020204" pitchFamily="34" charset="0"/>
                <a:cs typeface="Arial" panose="020B0604020202020204" pitchFamily="34" charset="0"/>
              </a:rPr>
              <a:t>Niche</a:t>
            </a:r>
          </a:p>
        </p:txBody>
      </p:sp>
    </p:spTree>
    <p:extLst>
      <p:ext uri="{BB962C8B-B14F-4D97-AF65-F5344CB8AC3E}">
        <p14:creationId xmlns:p14="http://schemas.microsoft.com/office/powerpoint/2010/main" val="36122362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latin typeface="Arial" panose="020B0604020202020204" pitchFamily="34" charset="0"/>
                <a:cs typeface="Arial" panose="020B0604020202020204" pitchFamily="34" charset="0"/>
              </a:rPr>
              <a:t>Key Terms (3 of 3)</a:t>
            </a:r>
            <a:endParaRPr lang="en-US"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373265" y="1413237"/>
            <a:ext cx="8393364" cy="4481286"/>
          </a:xfrm>
        </p:spPr>
        <p:txBody>
          <a:bodyPr/>
          <a:lstStyle/>
          <a:p>
            <a:pPr marL="457200" indent="-457200">
              <a:spcBef>
                <a:spcPts val="672"/>
              </a:spcBef>
              <a:defRPr/>
            </a:pPr>
            <a:r>
              <a:rPr lang="en-IN" dirty="0">
                <a:latin typeface="Arial" panose="020B0604020202020204" pitchFamily="34" charset="0"/>
                <a:cs typeface="Arial" panose="020B0604020202020204" pitchFamily="34" charset="0"/>
              </a:rPr>
              <a:t>Multi segment targeting strategy</a:t>
            </a:r>
          </a:p>
          <a:p>
            <a:pPr marL="457200" indent="-457200">
              <a:spcBef>
                <a:spcPts val="672"/>
              </a:spcBef>
              <a:defRPr/>
            </a:pPr>
            <a:r>
              <a:rPr lang="en-IN" dirty="0">
                <a:latin typeface="Arial" panose="020B0604020202020204" pitchFamily="34" charset="0"/>
                <a:cs typeface="Arial" panose="020B0604020202020204" pitchFamily="34" charset="0"/>
              </a:rPr>
              <a:t>Cannibalization</a:t>
            </a:r>
          </a:p>
          <a:p>
            <a:pPr marL="457200" indent="-457200">
              <a:spcBef>
                <a:spcPts val="672"/>
              </a:spcBef>
              <a:defRPr/>
            </a:pPr>
            <a:r>
              <a:rPr lang="en-IN" dirty="0">
                <a:latin typeface="Arial" panose="020B0604020202020204" pitchFamily="34" charset="0"/>
                <a:cs typeface="Arial" panose="020B0604020202020204" pitchFamily="34" charset="0"/>
              </a:rPr>
              <a:t>Positioning</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Position</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Product differentiation</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Perceptual mapping</a:t>
            </a:r>
          </a:p>
          <a:p>
            <a:pPr marL="457200" indent="-457200">
              <a:spcBef>
                <a:spcPts val="675"/>
              </a:spcBef>
              <a:defRPr/>
            </a:pPr>
            <a:r>
              <a:rPr lang="en-IN" dirty="0">
                <a:latin typeface="Arial" panose="020B0604020202020204" pitchFamily="34" charset="0"/>
                <a:ea typeface="Rockwell" panose="02060603020205020403" pitchFamily="18" charset="0"/>
                <a:cs typeface="Arial" panose="020B0604020202020204" pitchFamily="34" charset="0"/>
              </a:rPr>
              <a:t>Repositioning</a:t>
            </a:r>
          </a:p>
        </p:txBody>
      </p:sp>
    </p:spTree>
    <p:extLst>
      <p:ext uri="{BB962C8B-B14F-4D97-AF65-F5344CB8AC3E}">
        <p14:creationId xmlns:p14="http://schemas.microsoft.com/office/powerpoint/2010/main" val="3431434520"/>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3285</Words>
  <Application>Microsoft Office PowerPoint</Application>
  <PresentationFormat>On-screen Show (4:3)</PresentationFormat>
  <Paragraphs>354</Paragraphs>
  <Slides>45</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ＭＳ Ｐゴシック</vt:lpstr>
      <vt:lpstr>Arial</vt:lpstr>
      <vt:lpstr>Calibri</vt:lpstr>
      <vt:lpstr>Courier New</vt:lpstr>
      <vt:lpstr>Franklin Gothic Medium</vt:lpstr>
      <vt:lpstr>Rockwell</vt:lpstr>
      <vt:lpstr>Verdana</vt:lpstr>
      <vt:lpstr>Wingdings</vt:lpstr>
      <vt:lpstr>Sample</vt:lpstr>
      <vt:lpstr>MKTG Principles Of Marketing</vt:lpstr>
      <vt:lpstr>Learning Outcomes (1 of 2)</vt:lpstr>
      <vt:lpstr>Learning Outcomes (2 of 2)</vt:lpstr>
      <vt:lpstr>Learning Objective 1: Markets and Market Segments</vt:lpstr>
      <vt:lpstr>Market</vt:lpstr>
      <vt:lpstr>Learning Objective 2: The Importance of Market Segmentation</vt:lpstr>
      <vt:lpstr>Importance of Market Segmentation </vt:lpstr>
      <vt:lpstr>Learning Objective 3: Criteria for Successful Segmentation</vt:lpstr>
      <vt:lpstr>Successful Segmentation</vt:lpstr>
      <vt:lpstr>Learning Objective 4: Bases for Segmenting Consumer Markets</vt:lpstr>
      <vt:lpstr>Bases for Segmentation</vt:lpstr>
      <vt:lpstr>Geographic Segmentation</vt:lpstr>
      <vt:lpstr>Demographic Segmentation</vt:lpstr>
      <vt:lpstr>Age Segmentation</vt:lpstr>
      <vt:lpstr>Gender and Income Segmentation</vt:lpstr>
      <vt:lpstr>Ethnic Segmentation</vt:lpstr>
      <vt:lpstr>Family Life Cycle Segmentation</vt:lpstr>
      <vt:lpstr>Exhibit 8.1 Family Life Cycle</vt:lpstr>
      <vt:lpstr>Bases for Psychographic Segmentation</vt:lpstr>
      <vt:lpstr>Psychographic Segmentation</vt:lpstr>
      <vt:lpstr>Benefit and Usage-Rate Segmentation</vt:lpstr>
      <vt:lpstr>Learning Objective 5: Bases for Segmenting Business Markets</vt:lpstr>
      <vt:lpstr>Segmentation Variables</vt:lpstr>
      <vt:lpstr>Company Characteristics</vt:lpstr>
      <vt:lpstr>Buying Processes</vt:lpstr>
      <vt:lpstr>Learning Objective 6: Steps in Segmenting a Market</vt:lpstr>
      <vt:lpstr>Steps in Segmenting a Market </vt:lpstr>
      <vt:lpstr>Learning Objective 7: Strategies for Selecting Target Markets</vt:lpstr>
      <vt:lpstr>Target Market</vt:lpstr>
      <vt:lpstr>Target Marketing Strategies</vt:lpstr>
      <vt:lpstr>Exhibit 8.2 Advantages and Disadvantages of Target Marketing Strategies</vt:lpstr>
      <vt:lpstr>Learning Objective 8: CRM as a Targeting Tool</vt:lpstr>
      <vt:lpstr>CRM</vt:lpstr>
      <vt:lpstr>Trends Leading to the Continuing Growth of CRM (1 of 3)</vt:lpstr>
      <vt:lpstr>Trends Leading to the Continuing Growth of CRM (2 of 3)</vt:lpstr>
      <vt:lpstr>Trends Leading to the Continuing Growth of CRM (3 of 3)</vt:lpstr>
      <vt:lpstr>Learning Objective 9: Positioning</vt:lpstr>
      <vt:lpstr>Positioning, Perceptual Mapping, and Repositioning</vt:lpstr>
      <vt:lpstr>Positioning Bases (1 of 3)</vt:lpstr>
      <vt:lpstr>Positioning Bases (2 of 3)</vt:lpstr>
      <vt:lpstr>Positioning Bases (3 of 3)</vt:lpstr>
      <vt:lpstr>Exhibit 8.3 Perceptual Map and Positioning Strategy for Saks Department Stores</vt:lpstr>
      <vt:lpstr>Key Terms (1 of 3)</vt:lpstr>
      <vt:lpstr>Key Terms (2 of 3)</vt:lpstr>
      <vt:lpstr>Key Terms (3 of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8 Segmenting and Targeting Markets</dc:title>
  <dc:creator/>
  <cp:lastModifiedBy/>
  <cp:revision>1</cp:revision>
  <dcterms:created xsi:type="dcterms:W3CDTF">2015-05-25T16:19:52Z</dcterms:created>
  <dcterms:modified xsi:type="dcterms:W3CDTF">2020-10-20T09:53:13Z</dcterms:modified>
</cp:coreProperties>
</file>