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8"/>
  </p:notesMasterIdLst>
  <p:handoutMasterIdLst>
    <p:handoutMasterId r:id="rId39"/>
  </p:handoutMasterIdLst>
  <p:sldIdLst>
    <p:sldId id="257" r:id="rId2"/>
    <p:sldId id="276" r:id="rId3"/>
    <p:sldId id="292" r:id="rId4"/>
    <p:sldId id="279" r:id="rId5"/>
    <p:sldId id="258" r:id="rId6"/>
    <p:sldId id="260" r:id="rId7"/>
    <p:sldId id="261" r:id="rId8"/>
    <p:sldId id="278" r:id="rId9"/>
    <p:sldId id="263" r:id="rId10"/>
    <p:sldId id="262" r:id="rId11"/>
    <p:sldId id="294" r:id="rId12"/>
    <p:sldId id="295" r:id="rId13"/>
    <p:sldId id="296" r:id="rId14"/>
    <p:sldId id="264" r:id="rId15"/>
    <p:sldId id="265" r:id="rId16"/>
    <p:sldId id="266" r:id="rId17"/>
    <p:sldId id="267" r:id="rId18"/>
    <p:sldId id="280" r:id="rId19"/>
    <p:sldId id="281" r:id="rId20"/>
    <p:sldId id="282" r:id="rId21"/>
    <p:sldId id="268" r:id="rId22"/>
    <p:sldId id="269" r:id="rId23"/>
    <p:sldId id="270" r:id="rId24"/>
    <p:sldId id="271" r:id="rId25"/>
    <p:sldId id="272" r:id="rId26"/>
    <p:sldId id="273" r:id="rId27"/>
    <p:sldId id="274" r:id="rId28"/>
    <p:sldId id="275" r:id="rId29"/>
    <p:sldId id="283" r:id="rId30"/>
    <p:sldId id="293" r:id="rId31"/>
    <p:sldId id="285" r:id="rId32"/>
    <p:sldId id="286" r:id="rId33"/>
    <p:sldId id="287" r:id="rId34"/>
    <p:sldId id="288" r:id="rId35"/>
    <p:sldId id="290" r:id="rId36"/>
    <p:sldId id="291"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15" autoAdjust="0"/>
    <p:restoredTop sz="57198" autoAdjust="0"/>
  </p:normalViewPr>
  <p:slideViewPr>
    <p:cSldViewPr snapToGrid="0" showGuides="1">
      <p:cViewPr varScale="1">
        <p:scale>
          <a:sx n="44" d="100"/>
          <a:sy n="44" d="100"/>
        </p:scale>
        <p:origin x="2026" y="43"/>
      </p:cViewPr>
      <p:guideLst>
        <p:guide orient="horz" pos="2160"/>
        <p:guide pos="3840"/>
      </p:guideLst>
    </p:cSldViewPr>
  </p:slideViewPr>
  <p:notesTextViewPr>
    <p:cViewPr>
      <p:scale>
        <a:sx n="1" d="1"/>
        <a:sy n="1" d="1"/>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66B589-6A0F-4CDF-B2EE-443F778F8177}" type="doc">
      <dgm:prSet loTypeId="urn:microsoft.com/office/officeart/2005/8/layout/cycle3" loCatId="cycle" qsTypeId="urn:microsoft.com/office/officeart/2005/8/quickstyle/simple1" qsCatId="simple" csTypeId="urn:microsoft.com/office/officeart/2005/8/colors/accent1_2" csCatId="accent1" phldr="1"/>
      <dgm:spPr/>
      <dgm:t>
        <a:bodyPr/>
        <a:lstStyle/>
        <a:p>
          <a:endParaRPr lang="en-GB"/>
        </a:p>
      </dgm:t>
    </dgm:pt>
    <dgm:pt modelId="{053F2A99-FF19-4DBA-9CC3-DF0C38AE4E7E}">
      <dgm:prSet phldrT="[Text]"/>
      <dgm:spPr/>
      <dgm:t>
        <a:bodyPr/>
        <a:lstStyle/>
        <a:p>
          <a:r>
            <a:rPr lang="en-GB" dirty="0"/>
            <a:t>Explore/Immerse</a:t>
          </a:r>
        </a:p>
      </dgm:t>
    </dgm:pt>
    <dgm:pt modelId="{6FA366B1-01A7-4414-88F1-9722D835D00A}" type="parTrans" cxnId="{F066BAF3-C647-4D9A-BB84-D21CAB70F109}">
      <dgm:prSet/>
      <dgm:spPr/>
      <dgm:t>
        <a:bodyPr/>
        <a:lstStyle/>
        <a:p>
          <a:endParaRPr lang="en-GB"/>
        </a:p>
      </dgm:t>
    </dgm:pt>
    <dgm:pt modelId="{B912513C-A28C-4B39-93B3-1DEDF9D63FBC}" type="sibTrans" cxnId="{F066BAF3-C647-4D9A-BB84-D21CAB70F109}">
      <dgm:prSet/>
      <dgm:spPr/>
      <dgm:t>
        <a:bodyPr/>
        <a:lstStyle/>
        <a:p>
          <a:endParaRPr lang="en-GB"/>
        </a:p>
      </dgm:t>
    </dgm:pt>
    <dgm:pt modelId="{E242E8E7-BD85-4240-B2D6-890D3DDEB9FC}">
      <dgm:prSet phldrT="[Text]"/>
      <dgm:spPr/>
      <dgm:t>
        <a:bodyPr/>
        <a:lstStyle/>
        <a:p>
          <a:r>
            <a:rPr lang="en-GB" dirty="0"/>
            <a:t>Reflect/Brainstorm/Incubate</a:t>
          </a:r>
        </a:p>
      </dgm:t>
    </dgm:pt>
    <dgm:pt modelId="{64AD05B8-D55B-4CDF-890A-C20D887D3D48}" type="parTrans" cxnId="{6DBB205D-233A-4085-99F0-3A025003F2A9}">
      <dgm:prSet/>
      <dgm:spPr/>
      <dgm:t>
        <a:bodyPr/>
        <a:lstStyle/>
        <a:p>
          <a:endParaRPr lang="en-GB"/>
        </a:p>
      </dgm:t>
    </dgm:pt>
    <dgm:pt modelId="{4816FFBD-2212-4869-B592-D15F3B269E0D}" type="sibTrans" cxnId="{6DBB205D-233A-4085-99F0-3A025003F2A9}">
      <dgm:prSet/>
      <dgm:spPr/>
      <dgm:t>
        <a:bodyPr/>
        <a:lstStyle/>
        <a:p>
          <a:endParaRPr lang="en-GB"/>
        </a:p>
      </dgm:t>
    </dgm:pt>
    <dgm:pt modelId="{223D94F9-34F7-4740-AD35-53076CF6B12C}">
      <dgm:prSet phldrT="[Text]"/>
      <dgm:spPr/>
      <dgm:t>
        <a:bodyPr/>
        <a:lstStyle/>
        <a:p>
          <a:r>
            <a:rPr lang="en-GB" dirty="0"/>
            <a:t>Discover/Find/Illuminate</a:t>
          </a:r>
        </a:p>
      </dgm:t>
    </dgm:pt>
    <dgm:pt modelId="{2DE3638D-9795-4FC3-AB4E-46D32F9ECC11}" type="parTrans" cxnId="{36AA56FE-8485-4937-A96B-EF6C4CABB4E1}">
      <dgm:prSet/>
      <dgm:spPr/>
      <dgm:t>
        <a:bodyPr/>
        <a:lstStyle/>
        <a:p>
          <a:endParaRPr lang="en-GB"/>
        </a:p>
      </dgm:t>
    </dgm:pt>
    <dgm:pt modelId="{FB8D6687-4E86-4DDA-BF90-79306ED83E1E}" type="sibTrans" cxnId="{36AA56FE-8485-4937-A96B-EF6C4CABB4E1}">
      <dgm:prSet/>
      <dgm:spPr/>
      <dgm:t>
        <a:bodyPr/>
        <a:lstStyle/>
        <a:p>
          <a:endParaRPr lang="en-GB"/>
        </a:p>
      </dgm:t>
    </dgm:pt>
    <dgm:pt modelId="{4BB686F2-29CA-4580-A8EE-AAA8E22B24E4}">
      <dgm:prSet phldrT="[Text]"/>
      <dgm:spPr/>
      <dgm:t>
        <a:bodyPr/>
        <a:lstStyle/>
        <a:p>
          <a:r>
            <a:rPr lang="en-GB" dirty="0"/>
            <a:t>Evaluate</a:t>
          </a:r>
        </a:p>
      </dgm:t>
    </dgm:pt>
    <dgm:pt modelId="{9E5757BE-8B63-4973-86B2-49D3CDD6B69C}" type="parTrans" cxnId="{903D517F-A609-4329-9245-36B4ACB1E456}">
      <dgm:prSet/>
      <dgm:spPr/>
      <dgm:t>
        <a:bodyPr/>
        <a:lstStyle/>
        <a:p>
          <a:endParaRPr lang="en-GB"/>
        </a:p>
      </dgm:t>
    </dgm:pt>
    <dgm:pt modelId="{27BE1B7D-EA4E-466E-AEFC-7E1D62D25582}" type="sibTrans" cxnId="{903D517F-A609-4329-9245-36B4ACB1E456}">
      <dgm:prSet/>
      <dgm:spPr/>
      <dgm:t>
        <a:bodyPr/>
        <a:lstStyle/>
        <a:p>
          <a:endParaRPr lang="en-GB"/>
        </a:p>
      </dgm:t>
    </dgm:pt>
    <dgm:pt modelId="{54071243-3601-4BE3-BA96-7B4ABF1A8934}">
      <dgm:prSet phldrT="[Text]"/>
      <dgm:spPr/>
      <dgm:t>
        <a:bodyPr/>
        <a:lstStyle/>
        <a:p>
          <a:r>
            <a:rPr lang="en-GB" dirty="0" err="1"/>
            <a:t>Explocate</a:t>
          </a:r>
          <a:r>
            <a:rPr lang="en-GB" dirty="0"/>
            <a:t>/</a:t>
          </a:r>
          <a:r>
            <a:rPr lang="en-GB" dirty="0" err="1"/>
            <a:t>Disserminate</a:t>
          </a:r>
          <a:endParaRPr lang="en-GB" dirty="0"/>
        </a:p>
      </dgm:t>
    </dgm:pt>
    <dgm:pt modelId="{DDF5B47D-7829-4C3A-B56C-0739C4988FF4}" type="parTrans" cxnId="{77A80FA9-B31D-43C5-BB75-488E23623662}">
      <dgm:prSet/>
      <dgm:spPr/>
      <dgm:t>
        <a:bodyPr/>
        <a:lstStyle/>
        <a:p>
          <a:endParaRPr lang="en-GB"/>
        </a:p>
      </dgm:t>
    </dgm:pt>
    <dgm:pt modelId="{D9C1932E-2DEE-4BD8-9D11-F999E009C5F3}" type="sibTrans" cxnId="{77A80FA9-B31D-43C5-BB75-488E23623662}">
      <dgm:prSet/>
      <dgm:spPr/>
      <dgm:t>
        <a:bodyPr/>
        <a:lstStyle/>
        <a:p>
          <a:endParaRPr lang="en-GB"/>
        </a:p>
      </dgm:t>
    </dgm:pt>
    <dgm:pt modelId="{D9C95E5E-DFA4-47A6-91F9-FEFD2DA6554D}">
      <dgm:prSet/>
      <dgm:spPr/>
      <dgm:t>
        <a:bodyPr/>
        <a:lstStyle/>
        <a:p>
          <a:r>
            <a:rPr lang="en-GB" dirty="0"/>
            <a:t>Reflect/brainstorm/Incubate</a:t>
          </a:r>
        </a:p>
      </dgm:t>
    </dgm:pt>
    <dgm:pt modelId="{59235954-3AF6-411A-8B29-80F89420944C}" type="parTrans" cxnId="{8614446D-0CBD-4842-88D3-1106E95659F7}">
      <dgm:prSet/>
      <dgm:spPr/>
      <dgm:t>
        <a:bodyPr/>
        <a:lstStyle/>
        <a:p>
          <a:endParaRPr lang="en-GB"/>
        </a:p>
      </dgm:t>
    </dgm:pt>
    <dgm:pt modelId="{087C1105-56B9-4348-870A-6E88B75D5E91}" type="sibTrans" cxnId="{8614446D-0CBD-4842-88D3-1106E95659F7}">
      <dgm:prSet/>
      <dgm:spPr/>
      <dgm:t>
        <a:bodyPr/>
        <a:lstStyle/>
        <a:p>
          <a:endParaRPr lang="en-GB"/>
        </a:p>
      </dgm:t>
    </dgm:pt>
    <dgm:pt modelId="{0D07178B-6B0D-4C1D-A2A6-B40E6A3370AC}">
      <dgm:prSet/>
      <dgm:spPr/>
      <dgm:t>
        <a:bodyPr/>
        <a:lstStyle/>
        <a:p>
          <a:r>
            <a:rPr lang="en-GB" dirty="0"/>
            <a:t>Dream/Experience</a:t>
          </a:r>
        </a:p>
      </dgm:t>
    </dgm:pt>
    <dgm:pt modelId="{4E389A66-4090-4A4D-871C-E0C59C76DD10}" type="parTrans" cxnId="{409E8DA1-198D-429C-ADCE-424F64671540}">
      <dgm:prSet/>
      <dgm:spPr/>
      <dgm:t>
        <a:bodyPr/>
        <a:lstStyle/>
        <a:p>
          <a:endParaRPr lang="en-GB"/>
        </a:p>
      </dgm:t>
    </dgm:pt>
    <dgm:pt modelId="{0D0D7CE4-02A9-4568-8A88-CBFA179A5DBA}" type="sibTrans" cxnId="{409E8DA1-198D-429C-ADCE-424F64671540}">
      <dgm:prSet/>
      <dgm:spPr/>
      <dgm:t>
        <a:bodyPr/>
        <a:lstStyle/>
        <a:p>
          <a:endParaRPr lang="en-GB"/>
        </a:p>
      </dgm:t>
    </dgm:pt>
    <dgm:pt modelId="{09B5C6DA-3338-47E3-AEA5-BAD57662E8A2}" type="pres">
      <dgm:prSet presAssocID="{3266B589-6A0F-4CDF-B2EE-443F778F8177}" presName="Name0" presStyleCnt="0">
        <dgm:presLayoutVars>
          <dgm:dir/>
          <dgm:resizeHandles val="exact"/>
        </dgm:presLayoutVars>
      </dgm:prSet>
      <dgm:spPr/>
    </dgm:pt>
    <dgm:pt modelId="{11A8A32E-9A51-48A8-ACCB-5BDF4C8D3A91}" type="pres">
      <dgm:prSet presAssocID="{3266B589-6A0F-4CDF-B2EE-443F778F8177}" presName="cycle" presStyleCnt="0"/>
      <dgm:spPr/>
    </dgm:pt>
    <dgm:pt modelId="{1ABCB207-82F7-48FA-977C-D98859B1D9A6}" type="pres">
      <dgm:prSet presAssocID="{0D07178B-6B0D-4C1D-A2A6-B40E6A3370AC}" presName="nodeFirstNode" presStyleLbl="node1" presStyleIdx="0" presStyleCnt="7">
        <dgm:presLayoutVars>
          <dgm:bulletEnabled val="1"/>
        </dgm:presLayoutVars>
      </dgm:prSet>
      <dgm:spPr/>
    </dgm:pt>
    <dgm:pt modelId="{D1EB039E-3ABF-4F1B-A3C6-F26EEAF1D9B3}" type="pres">
      <dgm:prSet presAssocID="{0D0D7CE4-02A9-4568-8A88-CBFA179A5DBA}" presName="sibTransFirstNode" presStyleLbl="bgShp" presStyleIdx="0" presStyleCnt="1"/>
      <dgm:spPr/>
    </dgm:pt>
    <dgm:pt modelId="{5FF99FA9-4455-492C-9DD6-85CA8FC66634}" type="pres">
      <dgm:prSet presAssocID="{D9C95E5E-DFA4-47A6-91F9-FEFD2DA6554D}" presName="nodeFollowingNodes" presStyleLbl="node1" presStyleIdx="1" presStyleCnt="7">
        <dgm:presLayoutVars>
          <dgm:bulletEnabled val="1"/>
        </dgm:presLayoutVars>
      </dgm:prSet>
      <dgm:spPr/>
    </dgm:pt>
    <dgm:pt modelId="{E3058219-B717-4DDF-BE22-94F560853850}" type="pres">
      <dgm:prSet presAssocID="{053F2A99-FF19-4DBA-9CC3-DF0C38AE4E7E}" presName="nodeFollowingNodes" presStyleLbl="node1" presStyleIdx="2" presStyleCnt="7">
        <dgm:presLayoutVars>
          <dgm:bulletEnabled val="1"/>
        </dgm:presLayoutVars>
      </dgm:prSet>
      <dgm:spPr/>
    </dgm:pt>
    <dgm:pt modelId="{6F23AD12-6040-4DA6-B239-A529E2AD731D}" type="pres">
      <dgm:prSet presAssocID="{E242E8E7-BD85-4240-B2D6-890D3DDEB9FC}" presName="nodeFollowingNodes" presStyleLbl="node1" presStyleIdx="3" presStyleCnt="7">
        <dgm:presLayoutVars>
          <dgm:bulletEnabled val="1"/>
        </dgm:presLayoutVars>
      </dgm:prSet>
      <dgm:spPr/>
    </dgm:pt>
    <dgm:pt modelId="{E13F760E-6DA6-4BA9-9CC1-F312DC2034AE}" type="pres">
      <dgm:prSet presAssocID="{223D94F9-34F7-4740-AD35-53076CF6B12C}" presName="nodeFollowingNodes" presStyleLbl="node1" presStyleIdx="4" presStyleCnt="7">
        <dgm:presLayoutVars>
          <dgm:bulletEnabled val="1"/>
        </dgm:presLayoutVars>
      </dgm:prSet>
      <dgm:spPr/>
    </dgm:pt>
    <dgm:pt modelId="{40A776C8-2CAB-42C4-BD74-342F242AFE9B}" type="pres">
      <dgm:prSet presAssocID="{4BB686F2-29CA-4580-A8EE-AAA8E22B24E4}" presName="nodeFollowingNodes" presStyleLbl="node1" presStyleIdx="5" presStyleCnt="7">
        <dgm:presLayoutVars>
          <dgm:bulletEnabled val="1"/>
        </dgm:presLayoutVars>
      </dgm:prSet>
      <dgm:spPr/>
    </dgm:pt>
    <dgm:pt modelId="{5B42F5D9-591D-41BF-B261-A0D0433A35A2}" type="pres">
      <dgm:prSet presAssocID="{54071243-3601-4BE3-BA96-7B4ABF1A8934}" presName="nodeFollowingNodes" presStyleLbl="node1" presStyleIdx="6" presStyleCnt="7">
        <dgm:presLayoutVars>
          <dgm:bulletEnabled val="1"/>
        </dgm:presLayoutVars>
      </dgm:prSet>
      <dgm:spPr/>
    </dgm:pt>
  </dgm:ptLst>
  <dgm:cxnLst>
    <dgm:cxn modelId="{573CAB00-8FF5-417D-89CF-E1C747F11FE0}" type="presOf" srcId="{D9C95E5E-DFA4-47A6-91F9-FEFD2DA6554D}" destId="{5FF99FA9-4455-492C-9DD6-85CA8FC66634}" srcOrd="0" destOrd="0" presId="urn:microsoft.com/office/officeart/2005/8/layout/cycle3"/>
    <dgm:cxn modelId="{76208D07-81D9-4CDE-AB2D-9699B55054D7}" type="presOf" srcId="{0D07178B-6B0D-4C1D-A2A6-B40E6A3370AC}" destId="{1ABCB207-82F7-48FA-977C-D98859B1D9A6}" srcOrd="0" destOrd="0" presId="urn:microsoft.com/office/officeart/2005/8/layout/cycle3"/>
    <dgm:cxn modelId="{1F42FB18-D142-40F5-8AED-114F614A9AF7}" type="presOf" srcId="{E242E8E7-BD85-4240-B2D6-890D3DDEB9FC}" destId="{6F23AD12-6040-4DA6-B239-A529E2AD731D}" srcOrd="0" destOrd="0" presId="urn:microsoft.com/office/officeart/2005/8/layout/cycle3"/>
    <dgm:cxn modelId="{32530928-9ECD-4250-9EB0-A198792D13E5}" type="presOf" srcId="{223D94F9-34F7-4740-AD35-53076CF6B12C}" destId="{E13F760E-6DA6-4BA9-9CC1-F312DC2034AE}" srcOrd="0" destOrd="0" presId="urn:microsoft.com/office/officeart/2005/8/layout/cycle3"/>
    <dgm:cxn modelId="{6DBB205D-233A-4085-99F0-3A025003F2A9}" srcId="{3266B589-6A0F-4CDF-B2EE-443F778F8177}" destId="{E242E8E7-BD85-4240-B2D6-890D3DDEB9FC}" srcOrd="3" destOrd="0" parTransId="{64AD05B8-D55B-4CDF-890A-C20D887D3D48}" sibTransId="{4816FFBD-2212-4869-B592-D15F3B269E0D}"/>
    <dgm:cxn modelId="{8614446D-0CBD-4842-88D3-1106E95659F7}" srcId="{3266B589-6A0F-4CDF-B2EE-443F778F8177}" destId="{D9C95E5E-DFA4-47A6-91F9-FEFD2DA6554D}" srcOrd="1" destOrd="0" parTransId="{59235954-3AF6-411A-8B29-80F89420944C}" sibTransId="{087C1105-56B9-4348-870A-6E88B75D5E91}"/>
    <dgm:cxn modelId="{903D517F-A609-4329-9245-36B4ACB1E456}" srcId="{3266B589-6A0F-4CDF-B2EE-443F778F8177}" destId="{4BB686F2-29CA-4580-A8EE-AAA8E22B24E4}" srcOrd="5" destOrd="0" parTransId="{9E5757BE-8B63-4973-86B2-49D3CDD6B69C}" sibTransId="{27BE1B7D-EA4E-466E-AEFC-7E1D62D25582}"/>
    <dgm:cxn modelId="{409E8DA1-198D-429C-ADCE-424F64671540}" srcId="{3266B589-6A0F-4CDF-B2EE-443F778F8177}" destId="{0D07178B-6B0D-4C1D-A2A6-B40E6A3370AC}" srcOrd="0" destOrd="0" parTransId="{4E389A66-4090-4A4D-871C-E0C59C76DD10}" sibTransId="{0D0D7CE4-02A9-4568-8A88-CBFA179A5DBA}"/>
    <dgm:cxn modelId="{77A80FA9-B31D-43C5-BB75-488E23623662}" srcId="{3266B589-6A0F-4CDF-B2EE-443F778F8177}" destId="{54071243-3601-4BE3-BA96-7B4ABF1A8934}" srcOrd="6" destOrd="0" parTransId="{DDF5B47D-7829-4C3A-B56C-0739C4988FF4}" sibTransId="{D9C1932E-2DEE-4BD8-9D11-F999E009C5F3}"/>
    <dgm:cxn modelId="{82FB91C2-8FBB-4FD4-AD49-27C0E1A23A4D}" type="presOf" srcId="{3266B589-6A0F-4CDF-B2EE-443F778F8177}" destId="{09B5C6DA-3338-47E3-AEA5-BAD57662E8A2}" srcOrd="0" destOrd="0" presId="urn:microsoft.com/office/officeart/2005/8/layout/cycle3"/>
    <dgm:cxn modelId="{0649D0C9-29BA-46EF-9483-F5827D8AD5D5}" type="presOf" srcId="{0D0D7CE4-02A9-4568-8A88-CBFA179A5DBA}" destId="{D1EB039E-3ABF-4F1B-A3C6-F26EEAF1D9B3}" srcOrd="0" destOrd="0" presId="urn:microsoft.com/office/officeart/2005/8/layout/cycle3"/>
    <dgm:cxn modelId="{734D6CD6-AFA6-43C7-A27F-FD270455642C}" type="presOf" srcId="{053F2A99-FF19-4DBA-9CC3-DF0C38AE4E7E}" destId="{E3058219-B717-4DDF-BE22-94F560853850}" srcOrd="0" destOrd="0" presId="urn:microsoft.com/office/officeart/2005/8/layout/cycle3"/>
    <dgm:cxn modelId="{D8906CE8-37FE-47C9-AF78-F148C2472C62}" type="presOf" srcId="{54071243-3601-4BE3-BA96-7B4ABF1A8934}" destId="{5B42F5D9-591D-41BF-B261-A0D0433A35A2}" srcOrd="0" destOrd="0" presId="urn:microsoft.com/office/officeart/2005/8/layout/cycle3"/>
    <dgm:cxn modelId="{C36BF7EF-2F4F-4CD1-AC20-EBD46A2E5BF8}" type="presOf" srcId="{4BB686F2-29CA-4580-A8EE-AAA8E22B24E4}" destId="{40A776C8-2CAB-42C4-BD74-342F242AFE9B}" srcOrd="0" destOrd="0" presId="urn:microsoft.com/office/officeart/2005/8/layout/cycle3"/>
    <dgm:cxn modelId="{F066BAF3-C647-4D9A-BB84-D21CAB70F109}" srcId="{3266B589-6A0F-4CDF-B2EE-443F778F8177}" destId="{053F2A99-FF19-4DBA-9CC3-DF0C38AE4E7E}" srcOrd="2" destOrd="0" parTransId="{6FA366B1-01A7-4414-88F1-9722D835D00A}" sibTransId="{B912513C-A28C-4B39-93B3-1DEDF9D63FBC}"/>
    <dgm:cxn modelId="{36AA56FE-8485-4937-A96B-EF6C4CABB4E1}" srcId="{3266B589-6A0F-4CDF-B2EE-443F778F8177}" destId="{223D94F9-34F7-4740-AD35-53076CF6B12C}" srcOrd="4" destOrd="0" parTransId="{2DE3638D-9795-4FC3-AB4E-46D32F9ECC11}" sibTransId="{FB8D6687-4E86-4DDA-BF90-79306ED83E1E}"/>
    <dgm:cxn modelId="{FCB52B91-9EE7-48C5-B050-56194EA7690F}" type="presParOf" srcId="{09B5C6DA-3338-47E3-AEA5-BAD57662E8A2}" destId="{11A8A32E-9A51-48A8-ACCB-5BDF4C8D3A91}" srcOrd="0" destOrd="0" presId="urn:microsoft.com/office/officeart/2005/8/layout/cycle3"/>
    <dgm:cxn modelId="{8DEA8684-7166-4C17-9489-772ECA32253F}" type="presParOf" srcId="{11A8A32E-9A51-48A8-ACCB-5BDF4C8D3A91}" destId="{1ABCB207-82F7-48FA-977C-D98859B1D9A6}" srcOrd="0" destOrd="0" presId="urn:microsoft.com/office/officeart/2005/8/layout/cycle3"/>
    <dgm:cxn modelId="{7CC4EC26-65CA-4367-AF77-01C6027E454C}" type="presParOf" srcId="{11A8A32E-9A51-48A8-ACCB-5BDF4C8D3A91}" destId="{D1EB039E-3ABF-4F1B-A3C6-F26EEAF1D9B3}" srcOrd="1" destOrd="0" presId="urn:microsoft.com/office/officeart/2005/8/layout/cycle3"/>
    <dgm:cxn modelId="{1BC1AE0D-EFA7-4D48-995C-D1C30B5FE988}" type="presParOf" srcId="{11A8A32E-9A51-48A8-ACCB-5BDF4C8D3A91}" destId="{5FF99FA9-4455-492C-9DD6-85CA8FC66634}" srcOrd="2" destOrd="0" presId="urn:microsoft.com/office/officeart/2005/8/layout/cycle3"/>
    <dgm:cxn modelId="{422C9F95-6B4D-43B6-A977-14B799414913}" type="presParOf" srcId="{11A8A32E-9A51-48A8-ACCB-5BDF4C8D3A91}" destId="{E3058219-B717-4DDF-BE22-94F560853850}" srcOrd="3" destOrd="0" presId="urn:microsoft.com/office/officeart/2005/8/layout/cycle3"/>
    <dgm:cxn modelId="{75D1FB21-2D39-410B-AF25-DE4D31485208}" type="presParOf" srcId="{11A8A32E-9A51-48A8-ACCB-5BDF4C8D3A91}" destId="{6F23AD12-6040-4DA6-B239-A529E2AD731D}" srcOrd="4" destOrd="0" presId="urn:microsoft.com/office/officeart/2005/8/layout/cycle3"/>
    <dgm:cxn modelId="{6010C1E7-8D77-4B7C-9E98-6DB6ABCCC021}" type="presParOf" srcId="{11A8A32E-9A51-48A8-ACCB-5BDF4C8D3A91}" destId="{E13F760E-6DA6-4BA9-9CC1-F312DC2034AE}" srcOrd="5" destOrd="0" presId="urn:microsoft.com/office/officeart/2005/8/layout/cycle3"/>
    <dgm:cxn modelId="{834D6E4E-2C12-44D5-925B-343F54BADF60}" type="presParOf" srcId="{11A8A32E-9A51-48A8-ACCB-5BDF4C8D3A91}" destId="{40A776C8-2CAB-42C4-BD74-342F242AFE9B}" srcOrd="6" destOrd="0" presId="urn:microsoft.com/office/officeart/2005/8/layout/cycle3"/>
    <dgm:cxn modelId="{48EF0597-5356-46CE-BDDA-BFC1EBB100D2}" type="presParOf" srcId="{11A8A32E-9A51-48A8-ACCB-5BDF4C8D3A91}" destId="{5B42F5D9-591D-41BF-B261-A0D0433A35A2}" srcOrd="7" destOrd="0" presId="urn:microsoft.com/office/officeart/2005/8/layout/cycle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B039E-3ABF-4F1B-A3C6-F26EEAF1D9B3}">
      <dsp:nvSpPr>
        <dsp:cNvPr id="0" name=""/>
        <dsp:cNvSpPr/>
      </dsp:nvSpPr>
      <dsp:spPr>
        <a:xfrm>
          <a:off x="2565128" y="-43688"/>
          <a:ext cx="7061741" cy="7061741"/>
        </a:xfrm>
        <a:prstGeom prst="circularArrow">
          <a:avLst>
            <a:gd name="adj1" fmla="val 5544"/>
            <a:gd name="adj2" fmla="val 330680"/>
            <a:gd name="adj3" fmla="val 14474887"/>
            <a:gd name="adj4" fmla="val 16973650"/>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BCB207-82F7-48FA-977C-D98859B1D9A6}">
      <dsp:nvSpPr>
        <dsp:cNvPr id="0" name=""/>
        <dsp:cNvSpPr/>
      </dsp:nvSpPr>
      <dsp:spPr>
        <a:xfrm>
          <a:off x="4964905" y="1160"/>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Dream/Experience</a:t>
          </a:r>
        </a:p>
      </dsp:txBody>
      <dsp:txXfrm>
        <a:off x="5020120" y="56375"/>
        <a:ext cx="2151757" cy="1020663"/>
      </dsp:txXfrm>
    </dsp:sp>
    <dsp:sp modelId="{5FF99FA9-4455-492C-9DD6-85CA8FC66634}">
      <dsp:nvSpPr>
        <dsp:cNvPr id="0" name=""/>
        <dsp:cNvSpPr/>
      </dsp:nvSpPr>
      <dsp:spPr>
        <a:xfrm>
          <a:off x="7319316" y="113498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Reflect/brainstorm/Incubate</a:t>
          </a:r>
        </a:p>
      </dsp:txBody>
      <dsp:txXfrm>
        <a:off x="7374531" y="1190199"/>
        <a:ext cx="2151757" cy="1020663"/>
      </dsp:txXfrm>
    </dsp:sp>
    <dsp:sp modelId="{E3058219-B717-4DDF-BE22-94F560853850}">
      <dsp:nvSpPr>
        <dsp:cNvPr id="0" name=""/>
        <dsp:cNvSpPr/>
      </dsp:nvSpPr>
      <dsp:spPr>
        <a:xfrm>
          <a:off x="7900807" y="368266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Explore/Immerse</a:t>
          </a:r>
        </a:p>
      </dsp:txBody>
      <dsp:txXfrm>
        <a:off x="7956022" y="3737879"/>
        <a:ext cx="2151757" cy="1020663"/>
      </dsp:txXfrm>
    </dsp:sp>
    <dsp:sp modelId="{6F23AD12-6040-4DA6-B239-A529E2AD731D}">
      <dsp:nvSpPr>
        <dsp:cNvPr id="0" name=""/>
        <dsp:cNvSpPr/>
      </dsp:nvSpPr>
      <dsp:spPr>
        <a:xfrm>
          <a:off x="6271504" y="5725745"/>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Reflect/Brainstorm/Incubate</a:t>
          </a:r>
        </a:p>
      </dsp:txBody>
      <dsp:txXfrm>
        <a:off x="6326719" y="5780960"/>
        <a:ext cx="2151757" cy="1020663"/>
      </dsp:txXfrm>
    </dsp:sp>
    <dsp:sp modelId="{E13F760E-6DA6-4BA9-9CC1-F312DC2034AE}">
      <dsp:nvSpPr>
        <dsp:cNvPr id="0" name=""/>
        <dsp:cNvSpPr/>
      </dsp:nvSpPr>
      <dsp:spPr>
        <a:xfrm>
          <a:off x="3658306" y="5725745"/>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Discover/Find/Illuminate</a:t>
          </a:r>
        </a:p>
      </dsp:txBody>
      <dsp:txXfrm>
        <a:off x="3713521" y="5780960"/>
        <a:ext cx="2151757" cy="1020663"/>
      </dsp:txXfrm>
    </dsp:sp>
    <dsp:sp modelId="{40A776C8-2CAB-42C4-BD74-342F242AFE9B}">
      <dsp:nvSpPr>
        <dsp:cNvPr id="0" name=""/>
        <dsp:cNvSpPr/>
      </dsp:nvSpPr>
      <dsp:spPr>
        <a:xfrm>
          <a:off x="2029004" y="368266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Evaluate</a:t>
          </a:r>
        </a:p>
      </dsp:txBody>
      <dsp:txXfrm>
        <a:off x="2084219" y="3737879"/>
        <a:ext cx="2151757" cy="1020663"/>
      </dsp:txXfrm>
    </dsp:sp>
    <dsp:sp modelId="{5B42F5D9-591D-41BF-B261-A0D0433A35A2}">
      <dsp:nvSpPr>
        <dsp:cNvPr id="0" name=""/>
        <dsp:cNvSpPr/>
      </dsp:nvSpPr>
      <dsp:spPr>
        <a:xfrm>
          <a:off x="2610495" y="1134984"/>
          <a:ext cx="2262187" cy="113109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err="1"/>
            <a:t>Explocate</a:t>
          </a:r>
          <a:r>
            <a:rPr lang="en-GB" sz="1200" kern="1200" dirty="0"/>
            <a:t>/</a:t>
          </a:r>
          <a:r>
            <a:rPr lang="en-GB" sz="1200" kern="1200" dirty="0" err="1"/>
            <a:t>Disserminate</a:t>
          </a:r>
          <a:endParaRPr lang="en-GB" sz="1200" kern="1200" dirty="0"/>
        </a:p>
      </dsp:txBody>
      <dsp:txXfrm>
        <a:off x="2665710" y="1190199"/>
        <a:ext cx="2151757" cy="1020663"/>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CBB0D6-6D06-4BD3-AB31-E8869D874B02}" type="datetimeFigureOut">
              <a:rPr lang="en-US" smtClean="0"/>
              <a:t>1/30/2025</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539DED2-DCCF-4B97-AD20-2724CDB6C582}" type="slidenum">
              <a:rPr lang="en-US" smtClean="0"/>
              <a:t>‹#›</a:t>
            </a:fld>
            <a:endParaRPr lang="en-US"/>
          </a:p>
        </p:txBody>
      </p:sp>
    </p:spTree>
    <p:extLst>
      <p:ext uri="{BB962C8B-B14F-4D97-AF65-F5344CB8AC3E}">
        <p14:creationId xmlns:p14="http://schemas.microsoft.com/office/powerpoint/2010/main" val="5218684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E409EA-C7DB-44FA-89E8-1410E2A9549A}" type="datetimeFigureOut">
              <a:rPr lang="en-US" smtClean="0"/>
              <a:t>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03E91F2-10CE-41A6-AD49-30D4CB692F4F}" type="slidenum">
              <a:rPr lang="en-US" smtClean="0"/>
              <a:t>‹#›</a:t>
            </a:fld>
            <a:endParaRPr lang="en-US"/>
          </a:p>
        </p:txBody>
      </p:sp>
    </p:spTree>
    <p:extLst>
      <p:ext uri="{BB962C8B-B14F-4D97-AF65-F5344CB8AC3E}">
        <p14:creationId xmlns:p14="http://schemas.microsoft.com/office/powerpoint/2010/main" val="1564197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oets.or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psycnet.apa.org/doi/10.1177/0022167885253004"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erlego.com/search?query=&amp;searchType=title&amp;tab=books&amp;page=1&amp;language=All&amp;publicationDate=&amp;topic=&amp;publisher=&amp;author=Clark%20E.%20Moustakas&amp;forma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helpjuice.com/blog/tribal-knowledg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Haiku, Japanese poem with a certain structure to capture an experience in the moment. Often about seasons. </a:t>
            </a:r>
          </a:p>
          <a:p>
            <a:r>
              <a:rPr lang="en-GB" dirty="0"/>
              <a:t>Might be a retrospective experience. You can take yourself back to a certain moment. </a:t>
            </a:r>
          </a:p>
        </p:txBody>
      </p:sp>
      <p:sp>
        <p:nvSpPr>
          <p:cNvPr id="4" name="Slide Number Placeholder 3"/>
          <p:cNvSpPr>
            <a:spLocks noGrp="1"/>
          </p:cNvSpPr>
          <p:nvPr>
            <p:ph type="sldNum" sz="quarter" idx="5"/>
          </p:nvPr>
        </p:nvSpPr>
        <p:spPr/>
        <p:txBody>
          <a:bodyPr/>
          <a:lstStyle/>
          <a:p>
            <a:fld id="{203E91F2-10CE-41A6-AD49-30D4CB692F4F}" type="slidenum">
              <a:rPr lang="en-US" smtClean="0"/>
              <a:t>1</a:t>
            </a:fld>
            <a:endParaRPr lang="en-US"/>
          </a:p>
        </p:txBody>
      </p:sp>
    </p:spTree>
    <p:extLst>
      <p:ext uri="{BB962C8B-B14F-4D97-AF65-F5344CB8AC3E}">
        <p14:creationId xmlns:p14="http://schemas.microsoft.com/office/powerpoint/2010/main" val="2296611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 haiku poem is about something that has happened in your past, if you are remembering a snowfall from last winter, then sit in a quiet spot and go to the memory. Remember the snow.</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latin typeface="Helvetica Neue"/>
              </a:rPr>
              <a:t>Many modern western poets do not subscribe to the 5-7-5 pattern. The </a:t>
            </a:r>
            <a:r>
              <a:rPr lang="en-GB" b="0" i="0" dirty="0">
                <a:effectLst/>
                <a:latin typeface="Helvetica Neue"/>
                <a:hlinkClick r:id="rId3"/>
              </a:rPr>
              <a:t>Academy of American Poets</a:t>
            </a:r>
            <a:r>
              <a:rPr lang="en-GB" b="0" i="0" dirty="0">
                <a:effectLst/>
                <a:latin typeface="Helvetica Neue"/>
              </a:rPr>
              <a:t> recognizes this evolution, but maintains that several core principles remain woven into the tapestry of modern haiku. That is, a haiku still focuses on one brief moment in time, employs provocative, colourful imagery, and provides a sudden moment of illumination.</a:t>
            </a:r>
            <a:endParaRPr lang="en-GB" dirty="0"/>
          </a:p>
          <a:p>
            <a:endParaRPr lang="en-GB" dirty="0"/>
          </a:p>
          <a:p>
            <a:r>
              <a:rPr lang="en-GB" dirty="0"/>
              <a:t>Inside my deep cave</a:t>
            </a:r>
          </a:p>
          <a:p>
            <a:r>
              <a:rPr lang="en-GB" dirty="0"/>
              <a:t>Intense blue peace around me</a:t>
            </a:r>
          </a:p>
          <a:p>
            <a:r>
              <a:rPr lang="en-GB" dirty="0"/>
              <a:t>And warmth of my friends</a:t>
            </a:r>
          </a:p>
        </p:txBody>
      </p:sp>
      <p:sp>
        <p:nvSpPr>
          <p:cNvPr id="4" name="Slide Number Placeholder 3"/>
          <p:cNvSpPr>
            <a:spLocks noGrp="1"/>
          </p:cNvSpPr>
          <p:nvPr>
            <p:ph type="sldNum" sz="quarter" idx="10"/>
          </p:nvPr>
        </p:nvSpPr>
        <p:spPr/>
        <p:txBody>
          <a:bodyPr/>
          <a:lstStyle/>
          <a:p>
            <a:fld id="{203E91F2-10CE-41A6-AD49-30D4CB692F4F}" type="slidenum">
              <a:rPr lang="en-US" smtClean="0"/>
              <a:t>2</a:t>
            </a:fld>
            <a:endParaRPr lang="en-US"/>
          </a:p>
        </p:txBody>
      </p:sp>
    </p:spTree>
    <p:extLst>
      <p:ext uri="{BB962C8B-B14F-4D97-AF65-F5344CB8AC3E}">
        <p14:creationId xmlns:p14="http://schemas.microsoft.com/office/powerpoint/2010/main" val="4797534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Culmination of the pathways of the idealists AND the realists/empiricists. Phenomenology is pulling the two together. </a:t>
            </a:r>
          </a:p>
          <a:p>
            <a:endParaRPr lang="en-GB" dirty="0"/>
          </a:p>
          <a:p>
            <a:r>
              <a:rPr lang="en-GB" dirty="0"/>
              <a:t>Why is our experience of when we were 12 is present when we are 45. </a:t>
            </a:r>
          </a:p>
          <a:p>
            <a:r>
              <a:rPr lang="en-GB" dirty="0"/>
              <a:t>We need to recognise what we bring to our lived experience. Age, ethnicity, gender, all present </a:t>
            </a:r>
            <a:r>
              <a:rPr lang="en-GB" dirty="0" err="1"/>
              <a:t>justaxposed</a:t>
            </a:r>
            <a:r>
              <a:rPr lang="en-GB" dirty="0"/>
              <a:t>. I have an interest </a:t>
            </a:r>
            <a:r>
              <a:rPr lang="en-GB" b="1" dirty="0"/>
              <a:t>because of who how I am.</a:t>
            </a:r>
            <a:endParaRPr lang="en-GB" b="0" dirty="0"/>
          </a:p>
          <a:p>
            <a:endParaRPr lang="en-GB" b="0" dirty="0"/>
          </a:p>
          <a:p>
            <a:r>
              <a:rPr lang="en-GB" b="0" dirty="0"/>
              <a:t>What happens in my understanding, in myself, in my body, when I am making meaning of my experience</a:t>
            </a: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3</a:t>
            </a:fld>
            <a:endParaRPr lang="en-US"/>
          </a:p>
        </p:txBody>
      </p:sp>
    </p:spTree>
    <p:extLst>
      <p:ext uri="{BB962C8B-B14F-4D97-AF65-F5344CB8AC3E}">
        <p14:creationId xmlns:p14="http://schemas.microsoft.com/office/powerpoint/2010/main" val="1525890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Heuristic came out of this. </a:t>
            </a:r>
          </a:p>
          <a:p>
            <a:r>
              <a:rPr lang="en-GB" dirty="0"/>
              <a:t>It’s with intension, passionate, becoming part of it. Using yourself to gain that knowledge. </a:t>
            </a:r>
          </a:p>
          <a:p>
            <a:endParaRPr lang="en-GB" dirty="0"/>
          </a:p>
          <a:p>
            <a:r>
              <a:rPr lang="en-GB" dirty="0"/>
              <a:t>You might have to find your own words to describe that experience, to bring it to your conscious awareness.</a:t>
            </a:r>
          </a:p>
          <a:p>
            <a:endParaRPr lang="en-GB" dirty="0"/>
          </a:p>
          <a:p>
            <a:r>
              <a:rPr lang="en-US" b="0" i="0" dirty="0">
                <a:solidFill>
                  <a:srgbClr val="333333"/>
                </a:solidFill>
                <a:effectLst/>
                <a:latin typeface="Arial" panose="020B0604020202020204" pitchFamily="34" charset="0"/>
              </a:rPr>
              <a:t>Douglass, B. G., &amp; Moustakas, C. (1985). Heuristic inquiry: The internal search to know. </a:t>
            </a:r>
            <a:r>
              <a:rPr lang="en-US" b="0" i="1" dirty="0">
                <a:solidFill>
                  <a:srgbClr val="333333"/>
                </a:solidFill>
                <a:effectLst/>
                <a:latin typeface="Arial" panose="020B0604020202020204" pitchFamily="34" charset="0"/>
              </a:rPr>
              <a:t>Journal of Humanistic Psychology, 25</a:t>
            </a:r>
            <a:r>
              <a:rPr lang="en-US" b="0" i="0" dirty="0">
                <a:solidFill>
                  <a:srgbClr val="333333"/>
                </a:solidFill>
                <a:effectLst/>
                <a:latin typeface="Arial" panose="020B0604020202020204" pitchFamily="34" charset="0"/>
              </a:rPr>
              <a:t>(3), 39–55. </a:t>
            </a:r>
            <a:r>
              <a:rPr lang="en-US" b="0" i="0" u="sng" dirty="0">
                <a:solidFill>
                  <a:srgbClr val="23527C"/>
                </a:solidFill>
                <a:effectLst/>
                <a:latin typeface="Arial" panose="020B0604020202020204" pitchFamily="34" charset="0"/>
                <a:hlinkClick r:id="rId3"/>
              </a:rPr>
              <a:t>https://doi.org/10.1177/0022167885253004</a:t>
            </a: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4</a:t>
            </a:fld>
            <a:endParaRPr lang="en-US"/>
          </a:p>
        </p:txBody>
      </p:sp>
    </p:spTree>
    <p:extLst>
      <p:ext uri="{BB962C8B-B14F-4D97-AF65-F5344CB8AC3E}">
        <p14:creationId xmlns:p14="http://schemas.microsoft.com/office/powerpoint/2010/main" val="30189929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ever have own understanding of the world. We can come close with empathy, but can be fully know?</a:t>
            </a:r>
          </a:p>
          <a:p>
            <a:endParaRPr lang="en-GB" dirty="0"/>
          </a:p>
          <a:p>
            <a:pPr algn="l">
              <a:spcAft>
                <a:spcPts val="375"/>
              </a:spcAft>
            </a:pPr>
            <a:r>
              <a:rPr lang="en-GB" b="1" i="0" dirty="0">
                <a:solidFill>
                  <a:srgbClr val="000000"/>
                </a:solidFill>
                <a:effectLst/>
                <a:latin typeface="var(--font-geller,&quot;GellerHeadline-Bold&quot;,Georgia-Bold)"/>
              </a:rPr>
              <a:t>Loneliness</a:t>
            </a:r>
          </a:p>
          <a:p>
            <a:pPr algn="l">
              <a:spcBef>
                <a:spcPts val="750"/>
              </a:spcBef>
              <a:spcAft>
                <a:spcPts val="750"/>
              </a:spcAft>
            </a:pPr>
            <a:r>
              <a:rPr lang="en-GB" b="0" i="0" u="sng" dirty="0">
                <a:solidFill>
                  <a:srgbClr val="000000"/>
                </a:solidFill>
                <a:effectLst/>
                <a:latin typeface="var(--font-manrope,&quot;Manrope&quot;,Helvetica)"/>
                <a:hlinkClick r:id="rId3"/>
              </a:rPr>
              <a:t>Clark E. Moustakas</a:t>
            </a:r>
            <a:r>
              <a:rPr lang="en-GB" b="0" i="0" u="sng" dirty="0">
                <a:solidFill>
                  <a:srgbClr val="000000"/>
                </a:solidFill>
                <a:effectLst/>
                <a:latin typeface="var(--font-manrope,&quot;Manrope&quot;,Helvetica)"/>
              </a:rPr>
              <a:t> (1961)</a:t>
            </a:r>
            <a:endParaRPr lang="en-GB" b="0" i="0" dirty="0">
              <a:solidFill>
                <a:srgbClr val="000000"/>
              </a:solidFill>
              <a:effectLst/>
              <a:latin typeface="__Inter_d65c78"/>
            </a:endParaRP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5</a:t>
            </a:fld>
            <a:endParaRPr lang="en-US"/>
          </a:p>
        </p:txBody>
      </p:sp>
    </p:spTree>
    <p:extLst>
      <p:ext uri="{BB962C8B-B14F-4D97-AF65-F5344CB8AC3E}">
        <p14:creationId xmlns:p14="http://schemas.microsoft.com/office/powerpoint/2010/main" val="3437312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Going to that deeper level of own experience, looking for the primary emotion.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US" dirty="0"/>
              <a:t>Heuristic Research: Design, Methodology, and Applications (1990)</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err="1"/>
              <a:t>Gendlin</a:t>
            </a:r>
            <a:r>
              <a:rPr lang="en-US" dirty="0"/>
              <a:t> (2003), Focusing</a:t>
            </a: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6</a:t>
            </a:fld>
            <a:endParaRPr lang="en-US"/>
          </a:p>
        </p:txBody>
      </p:sp>
    </p:spTree>
    <p:extLst>
      <p:ext uri="{BB962C8B-B14F-4D97-AF65-F5344CB8AC3E}">
        <p14:creationId xmlns:p14="http://schemas.microsoft.com/office/powerpoint/2010/main" val="2487092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will impact your sense of yourself AND your client work</a:t>
            </a:r>
          </a:p>
        </p:txBody>
      </p:sp>
      <p:sp>
        <p:nvSpPr>
          <p:cNvPr id="4" name="Slide Number Placeholder 3"/>
          <p:cNvSpPr>
            <a:spLocks noGrp="1"/>
          </p:cNvSpPr>
          <p:nvPr>
            <p:ph type="sldNum" sz="quarter" idx="5"/>
          </p:nvPr>
        </p:nvSpPr>
        <p:spPr/>
        <p:txBody>
          <a:bodyPr/>
          <a:lstStyle/>
          <a:p>
            <a:fld id="{203E91F2-10CE-41A6-AD49-30D4CB692F4F}" type="slidenum">
              <a:rPr lang="en-US" smtClean="0"/>
              <a:t>7</a:t>
            </a:fld>
            <a:endParaRPr lang="en-US"/>
          </a:p>
        </p:txBody>
      </p:sp>
    </p:spTree>
    <p:extLst>
      <p:ext uri="{BB962C8B-B14F-4D97-AF65-F5344CB8AC3E}">
        <p14:creationId xmlns:p14="http://schemas.microsoft.com/office/powerpoint/2010/main" val="8878749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 study of living experience (interrelated, interconnected, continuing experience), rather than a study of lived experience (which describes all phenomenological approaches </a:t>
            </a:r>
          </a:p>
          <a:p>
            <a:endParaRPr lang="en-GB" dirty="0"/>
          </a:p>
          <a:p>
            <a:r>
              <a:rPr lang="en-GB" dirty="0"/>
              <a:t>See Sheet</a:t>
            </a:r>
          </a:p>
          <a:p>
            <a:endParaRPr lang="en-GB" dirty="0"/>
          </a:p>
          <a:p>
            <a:pPr algn="l">
              <a:spcAft>
                <a:spcPts val="1125"/>
              </a:spcAft>
            </a:pPr>
            <a:r>
              <a:rPr lang="en-US" b="0" i="0" dirty="0">
                <a:solidFill>
                  <a:srgbClr val="555555"/>
                </a:solidFill>
                <a:effectLst/>
                <a:latin typeface="Open Sans" panose="020B0606030504020204" pitchFamily="34" charset="0"/>
              </a:rPr>
              <a:t>Sultan, N. (2019), ‘Heuristic Inquiry: Researching Human Experience Holistically’. London: Sage.</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8</a:t>
            </a:fld>
            <a:endParaRPr lang="en-US"/>
          </a:p>
        </p:txBody>
      </p:sp>
    </p:spTree>
    <p:extLst>
      <p:ext uri="{BB962C8B-B14F-4D97-AF65-F5344CB8AC3E}">
        <p14:creationId xmlns:p14="http://schemas.microsoft.com/office/powerpoint/2010/main" val="36645464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GB" b="0" i="0" dirty="0">
                <a:solidFill>
                  <a:srgbClr val="4E4E4E"/>
                </a:solidFill>
                <a:effectLst/>
                <a:latin typeface="Mulish"/>
              </a:rPr>
              <a:t>Tacit knowledge refers to the knowledge, skills, and abilities an individual gains through experience that is often difficult to put into words or otherwise communicate.</a:t>
            </a:r>
          </a:p>
          <a:p>
            <a:pPr algn="l" rtl="0" fontAlgn="base"/>
            <a:r>
              <a:rPr lang="en-GB" b="0" i="0" dirty="0">
                <a:solidFill>
                  <a:srgbClr val="4E4E4E"/>
                </a:solidFill>
                <a:effectLst/>
                <a:latin typeface="Mulish"/>
              </a:rPr>
              <a:t>Tacit knowledge is sometimes known by a few alternate terms, such as:</a:t>
            </a:r>
          </a:p>
          <a:p>
            <a:pPr algn="l" rtl="0" fontAlgn="base">
              <a:buFont typeface="Arial" panose="020B0604020202020204" pitchFamily="34" charset="0"/>
              <a:buChar char="•"/>
            </a:pPr>
            <a:r>
              <a:rPr lang="en-GB" b="0" i="0" dirty="0">
                <a:solidFill>
                  <a:srgbClr val="4E4E4E"/>
                </a:solidFill>
                <a:effectLst/>
                <a:latin typeface="Mulish"/>
              </a:rPr>
              <a:t>Experiential knowledge</a:t>
            </a:r>
          </a:p>
          <a:p>
            <a:pPr algn="l" rtl="0" fontAlgn="base">
              <a:buFont typeface="Arial" panose="020B0604020202020204" pitchFamily="34" charset="0"/>
              <a:buChar char="•"/>
            </a:pPr>
            <a:r>
              <a:rPr lang="en-GB" b="1" i="0" u="none" strike="noStrike" dirty="0">
                <a:solidFill>
                  <a:srgbClr val="0E68CA"/>
                </a:solidFill>
                <a:effectLst/>
                <a:latin typeface="Mulish"/>
                <a:hlinkClick r:id="rId3"/>
              </a:rPr>
              <a:t>Tribal knowledge</a:t>
            </a:r>
            <a:endParaRPr lang="en-GB" b="0" i="0" dirty="0">
              <a:solidFill>
                <a:srgbClr val="4E4E4E"/>
              </a:solidFill>
              <a:effectLst/>
              <a:latin typeface="Mulish"/>
            </a:endParaRPr>
          </a:p>
          <a:p>
            <a:pPr algn="l" rtl="0" fontAlgn="base">
              <a:buFont typeface="Arial" panose="020B0604020202020204" pitchFamily="34" charset="0"/>
              <a:buChar char="•"/>
            </a:pPr>
            <a:r>
              <a:rPr lang="en-GB" b="0" i="0" dirty="0">
                <a:solidFill>
                  <a:srgbClr val="4E4E4E"/>
                </a:solidFill>
                <a:effectLst/>
                <a:latin typeface="Mulish"/>
              </a:rPr>
              <a:t>“Know-how” knowledge</a:t>
            </a:r>
          </a:p>
          <a:p>
            <a:pPr algn="l" rtl="0" fontAlgn="base">
              <a:buFont typeface="Arial" panose="020B0604020202020204" pitchFamily="34" charset="0"/>
              <a:buChar char="•"/>
            </a:pPr>
            <a:endParaRPr lang="en-GB" b="0" i="0" dirty="0">
              <a:solidFill>
                <a:srgbClr val="4E4E4E"/>
              </a:solidFill>
              <a:effectLst/>
              <a:latin typeface="Mulish"/>
            </a:endParaRPr>
          </a:p>
          <a:p>
            <a:pPr algn="l" rtl="0" fontAlgn="base">
              <a:buFont typeface="Arial" panose="020B0604020202020204" pitchFamily="34" charset="0"/>
              <a:buChar char="•"/>
            </a:pPr>
            <a:r>
              <a:rPr lang="en-GB" b="0" i="0" dirty="0">
                <a:solidFill>
                  <a:srgbClr val="4E4E4E"/>
                </a:solidFill>
                <a:effectLst/>
                <a:latin typeface="Mulish"/>
              </a:rPr>
              <a:t>These writers influenced our understanding of both our individual and shared experiences and how we are </a:t>
            </a:r>
            <a:r>
              <a:rPr lang="en-GB" b="0" i="0" dirty="0" err="1">
                <a:solidFill>
                  <a:srgbClr val="4E4E4E"/>
                </a:solidFill>
                <a:effectLst/>
                <a:latin typeface="Mulish"/>
              </a:rPr>
              <a:t>ib</a:t>
            </a:r>
            <a:r>
              <a:rPr lang="en-GB" b="0" i="0" dirty="0">
                <a:solidFill>
                  <a:srgbClr val="4E4E4E"/>
                </a:solidFill>
                <a:effectLst/>
                <a:latin typeface="Mulish"/>
              </a:rPr>
              <a:t> the world.</a:t>
            </a:r>
          </a:p>
          <a:p>
            <a:r>
              <a:rPr lang="en-GB" dirty="0" err="1"/>
              <a:t>Polany</a:t>
            </a:r>
            <a:r>
              <a:rPr lang="en-GB" dirty="0"/>
              <a:t>, M. (1966) The Tacit Dimension.</a:t>
            </a:r>
          </a:p>
          <a:p>
            <a:r>
              <a:rPr lang="en-GB" dirty="0"/>
              <a:t>Opened the way to Popper, Kuhn</a:t>
            </a:r>
          </a:p>
          <a:p>
            <a:endParaRPr lang="en-GB" dirty="0"/>
          </a:p>
          <a:p>
            <a:pPr algn="l">
              <a:spcAft>
                <a:spcPts val="1050"/>
              </a:spcAft>
            </a:pPr>
            <a:r>
              <a:rPr lang="en-US" b="0" i="0" dirty="0">
                <a:solidFill>
                  <a:srgbClr val="0F1111"/>
                </a:solidFill>
                <a:effectLst/>
                <a:latin typeface="Amazon Ember"/>
              </a:rPr>
              <a:t>“I shall reconsider human knowledge by starting from the fact that </a:t>
            </a:r>
            <a:r>
              <a:rPr lang="en-US" b="0" i="1" dirty="0">
                <a:solidFill>
                  <a:srgbClr val="0F1111"/>
                </a:solidFill>
                <a:effectLst/>
                <a:latin typeface="Amazon Ember"/>
              </a:rPr>
              <a:t>we can know more than we can tell</a:t>
            </a:r>
            <a:r>
              <a:rPr lang="en-US" b="0" i="0" dirty="0">
                <a:solidFill>
                  <a:srgbClr val="0F1111"/>
                </a:solidFill>
                <a:effectLst/>
                <a:latin typeface="Amazon Ember"/>
              </a:rPr>
              <a:t>,” writes Michael Polanyi, whose work paved the way for the likes of Thomas Kuhn and Karl Popper. </a:t>
            </a:r>
            <a:r>
              <a:rPr lang="en-US" b="0" i="1" dirty="0">
                <a:solidFill>
                  <a:srgbClr val="0F1111"/>
                </a:solidFill>
                <a:effectLst/>
                <a:latin typeface="Amazon Ember"/>
              </a:rPr>
              <a:t>The Tacit Dimension</a:t>
            </a:r>
            <a:r>
              <a:rPr lang="en-US" b="0" i="0" dirty="0">
                <a:solidFill>
                  <a:srgbClr val="0F1111"/>
                </a:solidFill>
                <a:effectLst/>
                <a:latin typeface="Amazon Ember"/>
              </a:rPr>
              <a:t> argues that tacit knowledge—tradition, inherited practices, implied values, and prejudgments—is a crucial part of scientific knowledge. Back in print for a new generation of students and scholars, this volume challenges the assumption that skepticism, rather than established belief, lies at the heart of scientific discovery.</a:t>
            </a:r>
          </a:p>
          <a:p>
            <a:pPr algn="l">
              <a:spcAft>
                <a:spcPts val="1050"/>
              </a:spcAft>
            </a:pPr>
            <a:r>
              <a:rPr lang="en-US" b="0" i="0" dirty="0">
                <a:solidFill>
                  <a:srgbClr val="0F1111"/>
                </a:solidFill>
                <a:effectLst/>
                <a:latin typeface="Amazon Ember"/>
              </a:rPr>
              <a:t>“Polanyi’s work deserves serious attention. . . . [This is a] compact presentation of some of the essentials of his thought.”—</a:t>
            </a:r>
            <a:r>
              <a:rPr lang="en-US" b="0" i="1" dirty="0">
                <a:solidFill>
                  <a:srgbClr val="0F1111"/>
                </a:solidFill>
                <a:effectLst/>
                <a:latin typeface="Amazon Ember"/>
              </a:rPr>
              <a:t>Review of Metaphysics</a:t>
            </a:r>
            <a:endParaRPr lang="en-US" b="0" i="0" dirty="0">
              <a:solidFill>
                <a:srgbClr val="0F1111"/>
              </a:solidFill>
              <a:effectLst/>
              <a:latin typeface="Amazon Ember"/>
            </a:endParaRPr>
          </a:p>
          <a:p>
            <a:pPr algn="l">
              <a:spcAft>
                <a:spcPts val="1050"/>
              </a:spcAft>
            </a:pPr>
            <a:r>
              <a:rPr lang="en-US" b="0" i="0" dirty="0">
                <a:solidFill>
                  <a:srgbClr val="0F1111"/>
                </a:solidFill>
                <a:effectLst/>
                <a:latin typeface="Amazon Ember"/>
              </a:rPr>
              <a:t>“Polanyi’s work is still relevant today and a closer examination of this theory that all knowledge has personal and tacit elements . . . can be used to support and refute a variety of widely held approaches to knowledge management.”—</a:t>
            </a:r>
            <a:r>
              <a:rPr lang="en-US" b="0" i="1" dirty="0">
                <a:solidFill>
                  <a:srgbClr val="0F1111"/>
                </a:solidFill>
                <a:effectLst/>
                <a:latin typeface="Amazon Ember"/>
              </a:rPr>
              <a:t>Electronic Journal of Knowledge</a:t>
            </a:r>
            <a:endParaRPr lang="en-US" b="0" i="0" dirty="0">
              <a:solidFill>
                <a:srgbClr val="0F1111"/>
              </a:solidFill>
              <a:effectLst/>
              <a:latin typeface="Amazon Ember"/>
            </a:endParaRP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9</a:t>
            </a:fld>
            <a:endParaRPr lang="en-US"/>
          </a:p>
        </p:txBody>
      </p:sp>
    </p:spTree>
    <p:extLst>
      <p:ext uri="{BB962C8B-B14F-4D97-AF65-F5344CB8AC3E}">
        <p14:creationId xmlns:p14="http://schemas.microsoft.com/office/powerpoint/2010/main" val="18875919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spcBef>
                <a:spcPts val="1575"/>
              </a:spcBef>
              <a:spcAft>
                <a:spcPts val="788"/>
              </a:spcAft>
            </a:pPr>
            <a:r>
              <a:rPr lang="en-US" b="1" i="1" dirty="0">
                <a:solidFill>
                  <a:srgbClr val="000000"/>
                </a:solidFill>
                <a:effectLst/>
                <a:latin typeface="Julius Sans One"/>
              </a:rPr>
              <a:t>1 Clearing a space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 will ask you to do will be silent, just to yourself. Take a moment just to relax . . . All right—now, inside you, I would like you to pay attention inwardly, in your body, perhaps in your stomach or chest. Now see what comes there when you ask, "How is my life going? What is the main thing for me right now?" Sense within your body. Let the answers come slowly from this sensing. When some concern comes, DO NOT GO INSIDE IT. Stand back, say "Yes, that’s there. I can feel that, there." Let there be a little space between you and that. Then ask what else you feel. Wait again, and sense. Usually there are several things.</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2 Felt Sense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From among what came, select one personal problem to focus on. DO NOT GO INSIDE IT. Stand back from it. Of course, there are many parts to that one thing you are thinking about—too many to think of each one alone. But you can feel all of these things together. Pay attention there where you usually feel things, and in there you can get a sense of what all of the problem feels like. Let yourself feel the unclear sense of all of that.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3 Handle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is the quality of this unclear felt sense? Let a word, a phrase, or an image come up from the felt sense itself. It might be a quality-word, like tight, sticky, scary, stuck, heavy, jumpy or a phrase, or an image. Stay with the quality of the felt sense till something fits it just right.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4 Resonating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Go back and forth between the felt sense and the word (phrase, or image). Check how they resonate with each other. See if there is a little bodily signal that lets you know there is a fit. To do it, you have to have the felt sense there again, as well as the word. Let the felt sense change, if it does, and also the word or picture, until they feel just right in capturing the quality of the felt sense.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5 Asking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Now ask: what is it, about this whole problem, that makes this quality (which you have just named or pictured)? Make sure the quality is sensed again, freshly, vividly (not just remembered from before). When it is here again, tap it, touch it, be with it, asking, "What makes the whole problem so </a:t>
            </a:r>
            <a:r>
              <a:rPr lang="en-US" b="0" i="1" u="sng" dirty="0">
                <a:solidFill>
                  <a:srgbClr val="000000"/>
                </a:solidFill>
                <a:effectLst/>
                <a:latin typeface="Open Sans" panose="020B0606030504020204" pitchFamily="34" charset="0"/>
              </a:rPr>
              <a:t>          </a:t>
            </a:r>
            <a:r>
              <a:rPr lang="en-US" b="0" i="1" dirty="0">
                <a:solidFill>
                  <a:srgbClr val="000000"/>
                </a:solidFill>
                <a:effectLst/>
                <a:latin typeface="Open Sans" panose="020B0606030504020204" pitchFamily="34" charset="0"/>
              </a:rPr>
              <a:t>?" Or you ask, "What is in this sense?"</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you get a quick answer without a shift in the felt sense, just let that kind of answer go by. Return your attention to your body and freshly find the felt sense again. Then ask it again.</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Be with the felt sense till something comes along with a shift, a slight "give" or release.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6 Receiving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Receive whatever comes with a shift in a friendly way. Stay with it a while, even if it is only a slight release. Whatever comes, this is only one shift; there will be others. You will probably continue after a little while, but stay here for a few moments.</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DURING THESE INSTRUCTIONS SOMEWHERE YOU HAVE SPENT A LITTLE WHILE SENSING AND TOUCHING AN UNCLEAR HOLISTIC BODY SENSE OF THIS PROBLEM, THEN YOU HAVE FOCUSED. It doesn't matter whether the body-shift came or not. It comes on its own. We don't control that.</a:t>
            </a:r>
            <a:endParaRPr lang="en-US" b="0" i="0" dirty="0">
              <a:solidFill>
                <a:srgbClr val="000000"/>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10</a:t>
            </a:fld>
            <a:endParaRPr lang="en-US"/>
          </a:p>
        </p:txBody>
      </p:sp>
    </p:spTree>
    <p:extLst>
      <p:ext uri="{BB962C8B-B14F-4D97-AF65-F5344CB8AC3E}">
        <p14:creationId xmlns:p14="http://schemas.microsoft.com/office/powerpoint/2010/main" val="739507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359480-FB15-E6DC-3636-187B8D1A0E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C102D6-A0AA-62BD-EF80-0C97727293F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2EFB1B-835E-7E62-30C7-48C7E3BD7C62}"/>
              </a:ext>
            </a:extLst>
          </p:cNvPr>
          <p:cNvSpPr>
            <a:spLocks noGrp="1"/>
          </p:cNvSpPr>
          <p:nvPr>
            <p:ph type="body" idx="1"/>
          </p:nvPr>
        </p:nvSpPr>
        <p:spPr/>
        <p:txBody>
          <a:bodyPr/>
          <a:lstStyle/>
          <a:p>
            <a:pPr algn="l">
              <a:spcBef>
                <a:spcPts val="1575"/>
              </a:spcBef>
              <a:spcAft>
                <a:spcPts val="788"/>
              </a:spcAft>
            </a:pPr>
            <a:r>
              <a:rPr lang="en-US" b="1" i="1" dirty="0">
                <a:solidFill>
                  <a:srgbClr val="000000"/>
                </a:solidFill>
                <a:effectLst/>
                <a:latin typeface="Julius Sans One"/>
              </a:rPr>
              <a:t>1 Clearing a space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 will ask you to do will be silent, just to yourself. Take a moment just to relax . . . All right—now, inside you, I would like you to pay attention inwardly, in your body, perhaps in your stomach or chest. Now see what comes there when you ask, "How is my life going? What is the main thing for me right now?" Sense within your body. Let the answers come slowly from this sensing. When some concern comes, DO NOT GO INSIDE IT. Stand back, say "Yes, that’s there. I can feel that, there." Let there be a little space between you and that. Then ask what else you feel. Wait again, and sense. Usually there are several things.</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2 Felt Sense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From among what came, select one personal problem to focus on. DO NOT GO INSIDE IT. Stand back from it. Of course, there are many parts to that one thing you are thinking about—too many to think of each one alone. But you can feel all of these things together. Pay attention there where you usually feel things, and in there you can get a sense of what all of the problem feels like. Let yourself feel the unclear sense of all of that.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3 Handle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is the quality of this unclear felt sense? Let a word, a phrase, or an image come up from the felt sense itself. It might be a quality-word, like tight, sticky, scary, stuck, heavy, jumpy or a phrase, or an image. Stay with the quality of the felt sense till something fits it just right.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4 Resonating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Go back and forth between the felt sense and the word (phrase, or image). Check how they resonate with each other. See if there is a little bodily signal that lets you know there is a fit. To do it, you have to have the felt sense there again, as well as the word. Let the felt sense change, if it does, and also the word or picture, until they feel just right in capturing the quality of the felt sense.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5 Asking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Now ask: what is it, about this whole problem, that makes this quality (which you have just named or pictured)? Make sure the quality is sensed again, freshly, vividly (not just remembered from before). When it is here again, tap it, touch it, be with it, asking, "What makes the whole problem so </a:t>
            </a:r>
            <a:r>
              <a:rPr lang="en-US" b="0" i="1" u="sng" dirty="0">
                <a:solidFill>
                  <a:srgbClr val="000000"/>
                </a:solidFill>
                <a:effectLst/>
                <a:latin typeface="Open Sans" panose="020B0606030504020204" pitchFamily="34" charset="0"/>
              </a:rPr>
              <a:t>          </a:t>
            </a:r>
            <a:r>
              <a:rPr lang="en-US" b="0" i="1" dirty="0">
                <a:solidFill>
                  <a:srgbClr val="000000"/>
                </a:solidFill>
                <a:effectLst/>
                <a:latin typeface="Open Sans" panose="020B0606030504020204" pitchFamily="34" charset="0"/>
              </a:rPr>
              <a:t>?" Or you ask, "What is in this sense?"</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you get a quick answer without a shift in the felt sense, just let that kind of answer go by. Return your attention to your body and freshly find the felt sense again. Then ask it again.</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Be with the felt sense till something comes along with a shift, a slight "give" or release.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6 Receiving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Receive whatever comes with a shift in a friendly way. Stay with it a while, even if it is only a slight release. Whatever comes, this is only one shift; there will be others. You will probably continue after a little while, but stay here for a few moments.</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DURING THESE INSTRUCTIONS SOMEWHERE YOU HAVE SPENT A LITTLE WHILE SENSING AND TOUCHING AN UNCLEAR HOLISTIC BODY SENSE OF THIS PROBLEM, THEN YOU HAVE FOCUSED. It doesn't matter whether the body-shift came or not. It comes on its own. We don't control that.</a:t>
            </a:r>
            <a:endParaRPr lang="en-US" b="0" i="0" dirty="0">
              <a:solidFill>
                <a:srgbClr val="000000"/>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3690805A-C441-9A54-3327-6406633637EE}"/>
              </a:ext>
            </a:extLst>
          </p:cNvPr>
          <p:cNvSpPr>
            <a:spLocks noGrp="1"/>
          </p:cNvSpPr>
          <p:nvPr>
            <p:ph type="sldNum" sz="quarter" idx="5"/>
          </p:nvPr>
        </p:nvSpPr>
        <p:spPr/>
        <p:txBody>
          <a:bodyPr/>
          <a:lstStyle/>
          <a:p>
            <a:fld id="{203E91F2-10CE-41A6-AD49-30D4CB692F4F}" type="slidenum">
              <a:rPr lang="en-US" smtClean="0"/>
              <a:t>11</a:t>
            </a:fld>
            <a:endParaRPr lang="en-US"/>
          </a:p>
        </p:txBody>
      </p:sp>
    </p:spTree>
    <p:extLst>
      <p:ext uri="{BB962C8B-B14F-4D97-AF65-F5344CB8AC3E}">
        <p14:creationId xmlns:p14="http://schemas.microsoft.com/office/powerpoint/2010/main" val="8453954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25FBBD-AA03-8D76-AC92-504BF05479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D5E48-5117-3636-F2E3-9016F2F48C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F3D72D-E634-816E-CE48-90CCECA5971E}"/>
              </a:ext>
            </a:extLst>
          </p:cNvPr>
          <p:cNvSpPr>
            <a:spLocks noGrp="1"/>
          </p:cNvSpPr>
          <p:nvPr>
            <p:ph type="body" idx="1"/>
          </p:nvPr>
        </p:nvSpPr>
        <p:spPr/>
        <p:txBody>
          <a:bodyPr/>
          <a:lstStyle/>
          <a:p>
            <a:pPr algn="l">
              <a:spcBef>
                <a:spcPts val="1575"/>
              </a:spcBef>
              <a:spcAft>
                <a:spcPts val="788"/>
              </a:spcAft>
            </a:pPr>
            <a:r>
              <a:rPr lang="en-US" b="1" i="1" dirty="0">
                <a:solidFill>
                  <a:srgbClr val="000000"/>
                </a:solidFill>
                <a:effectLst/>
                <a:latin typeface="Julius Sans One"/>
              </a:rPr>
              <a:t>1 Clearing a space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 will ask you to do will be silent, just to yourself. Take a moment just to relax . . . All right—now, inside you, I would like you to pay attention inwardly, in your body, perhaps in your stomach or chest. Now see what comes there when you ask, "How is my life going? What is the main thing for me right now?" Sense within your body. Let the answers come slowly from this sensing. When some concern comes, DO NOT GO INSIDE IT. Stand back, say "Yes, that’s there. I can feel that, there." Let there be a little space between you and that. Then ask what else you feel. Wait again, and sense. Usually there are several things.</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2 Felt Sense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From among what came, select one personal problem to focus on. DO NOT GO INSIDE IT. Stand back from it. Of course, there are many parts to that one thing you are thinking about—too many to think of each one alone. But you can feel all of these things together. Pay attention there where you usually feel things, and in there you can get a sense of what all of the problem feels like. Let yourself feel the unclear sense of all of that.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3 Handle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is the quality of this unclear felt sense? Let a word, a phrase, or an image come up from the felt sense itself. It might be a quality-word, like tight, sticky, scary, stuck, heavy, jumpy or a phrase, or an image. Stay with the quality of the felt sense till something fits it just right.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4 Resonating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Go back and forth between the felt sense and the word (phrase, or image). Check how they resonate with each other. See if there is a little bodily signal that lets you know there is a fit. To do it, you have to have the felt sense there again, as well as the word. Let the felt sense change, if it does, and also the word or picture, until they feel just right in capturing the quality of the felt sense.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5 Asking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Now ask: what is it, about this whole problem, that makes this quality (which you have just named or pictured)? Make sure the quality is sensed again, freshly, vividly (not just remembered from before). When it is here again, tap it, touch it, be with it, asking, "What makes the whole problem so </a:t>
            </a:r>
            <a:r>
              <a:rPr lang="en-US" b="0" i="1" u="sng" dirty="0">
                <a:solidFill>
                  <a:srgbClr val="000000"/>
                </a:solidFill>
                <a:effectLst/>
                <a:latin typeface="Open Sans" panose="020B0606030504020204" pitchFamily="34" charset="0"/>
              </a:rPr>
              <a:t>          </a:t>
            </a:r>
            <a:r>
              <a:rPr lang="en-US" b="0" i="1" dirty="0">
                <a:solidFill>
                  <a:srgbClr val="000000"/>
                </a:solidFill>
                <a:effectLst/>
                <a:latin typeface="Open Sans" panose="020B0606030504020204" pitchFamily="34" charset="0"/>
              </a:rPr>
              <a:t>?" Or you ask, "What is in this sense?"</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you get a quick answer without a shift in the felt sense, just let that kind of answer go by. Return your attention to your body and freshly find the felt sense again. Then ask it again.</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Be with the felt sense till something comes along with a shift, a slight "give" or release.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6 Receiving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Receive whatever comes with a shift in a friendly way. Stay with it a while, even if it is only a slight release. Whatever comes, this is only one shift; there will be others. You will probably continue after a little while, but stay here for a few moments.</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DURING THESE INSTRUCTIONS SOMEWHERE YOU HAVE SPENT A LITTLE WHILE SENSING AND TOUCHING AN UNCLEAR HOLISTIC BODY SENSE OF THIS PROBLEM, THEN YOU HAVE FOCUSED. It doesn't matter whether the body-shift came or not. It comes on its own. We don't control that.</a:t>
            </a:r>
            <a:endParaRPr lang="en-US" b="0" i="0" dirty="0">
              <a:solidFill>
                <a:srgbClr val="000000"/>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1A200BEA-8B30-6EFF-C54A-0FE6059D355E}"/>
              </a:ext>
            </a:extLst>
          </p:cNvPr>
          <p:cNvSpPr>
            <a:spLocks noGrp="1"/>
          </p:cNvSpPr>
          <p:nvPr>
            <p:ph type="sldNum" sz="quarter" idx="5"/>
          </p:nvPr>
        </p:nvSpPr>
        <p:spPr/>
        <p:txBody>
          <a:bodyPr/>
          <a:lstStyle/>
          <a:p>
            <a:fld id="{203E91F2-10CE-41A6-AD49-30D4CB692F4F}" type="slidenum">
              <a:rPr lang="en-US" smtClean="0"/>
              <a:t>12</a:t>
            </a:fld>
            <a:endParaRPr lang="en-US"/>
          </a:p>
        </p:txBody>
      </p:sp>
    </p:spTree>
    <p:extLst>
      <p:ext uri="{BB962C8B-B14F-4D97-AF65-F5344CB8AC3E}">
        <p14:creationId xmlns:p14="http://schemas.microsoft.com/office/powerpoint/2010/main" val="31434532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096A0-4B7E-F3AC-0651-160B862B4A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BF660D-71BF-2DFD-9FFB-CE39AF8BD4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FB5E19C-D9F4-0D0F-2E51-93DCDF2B68A3}"/>
              </a:ext>
            </a:extLst>
          </p:cNvPr>
          <p:cNvSpPr>
            <a:spLocks noGrp="1"/>
          </p:cNvSpPr>
          <p:nvPr>
            <p:ph type="body" idx="1"/>
          </p:nvPr>
        </p:nvSpPr>
        <p:spPr/>
        <p:txBody>
          <a:bodyPr/>
          <a:lstStyle/>
          <a:p>
            <a:pPr algn="l">
              <a:spcBef>
                <a:spcPts val="1575"/>
              </a:spcBef>
              <a:spcAft>
                <a:spcPts val="788"/>
              </a:spcAft>
            </a:pPr>
            <a:r>
              <a:rPr lang="en-US" b="1" i="1" dirty="0">
                <a:solidFill>
                  <a:srgbClr val="000000"/>
                </a:solidFill>
                <a:effectLst/>
                <a:latin typeface="Julius Sans One"/>
              </a:rPr>
              <a:t>1 Clearing a space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 will ask you to do will be silent, just to yourself. Take a moment just to relax . . . All right—now, inside you, I would like you to pay attention inwardly, in your body, perhaps in your stomach or chest. Now see what comes there when you ask, "How is my life going? What is the main thing for me right now?" Sense within your body. Let the answers come slowly from this sensing. When some concern comes, DO NOT GO INSIDE IT. Stand back, say "Yes, that’s there. I can feel that, there." Let there be a little space between you and that. Then ask what else you feel. Wait again, and sense. Usually there are several things.</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2 Felt Sense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From among what came, select one personal problem to focus on. DO NOT GO INSIDE IT. Stand back from it. Of course, there are many parts to that one thing you are thinking about—too many to think of each one alone. But you can feel all of these things together. Pay attention there where you usually feel things, and in there you can get a sense of what all of the problem feels like. Let yourself feel the unclear sense of all of that.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3 Handle</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What is the quality of this unclear felt sense? Let a word, a phrase, or an image come up from the felt sense itself. It might be a quality-word, like tight, sticky, scary, stuck, heavy, jumpy or a phrase, or an image. Stay with the quality of the felt sense till something fits it just right.</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4 Resonating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Go back and forth between the felt sense and the word (phrase, or image). Check how they resonate with each other. See if there is a little bodily signal that lets you know there is a fit. To do it, you have to have the felt sense there again, as well as the word. Let the felt sense change, if it does, and also the word or picture, until they feel just right in capturing the quality of the felt sense.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5 Asking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Now ask: what is it, about this whole problem, that makes this quality (which you have just named or pictured)? Make sure the quality is sensed again, freshly, vividly (not just remembered from before). When it is here again, tap it, touch it, be with it, asking, "What makes the whole problem so </a:t>
            </a:r>
            <a:r>
              <a:rPr lang="en-US" b="0" i="1" u="sng" dirty="0">
                <a:solidFill>
                  <a:srgbClr val="000000"/>
                </a:solidFill>
                <a:effectLst/>
                <a:latin typeface="Open Sans" panose="020B0606030504020204" pitchFamily="34" charset="0"/>
              </a:rPr>
              <a:t>          </a:t>
            </a:r>
            <a:r>
              <a:rPr lang="en-US" b="0" i="1" dirty="0">
                <a:solidFill>
                  <a:srgbClr val="000000"/>
                </a:solidFill>
                <a:effectLst/>
                <a:latin typeface="Open Sans" panose="020B0606030504020204" pitchFamily="34" charset="0"/>
              </a:rPr>
              <a:t>?" Or you ask, "What is in this sense?"</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you get a quick answer without a shift in the felt sense, just let that kind of answer go by. Return your attention to your body and freshly find the felt sense again. Then ask it again.</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Be with the felt sense till something comes along with a shift, a slight "give" or release.</a:t>
            </a:r>
            <a:endParaRPr lang="en-US" b="0" i="0" dirty="0">
              <a:solidFill>
                <a:srgbClr val="000000"/>
              </a:solidFill>
              <a:effectLst/>
              <a:latin typeface="Open Sans" panose="020B0606030504020204" pitchFamily="34" charset="0"/>
            </a:endParaRPr>
          </a:p>
          <a:p>
            <a:pPr algn="l">
              <a:spcBef>
                <a:spcPts val="1575"/>
              </a:spcBef>
              <a:spcAft>
                <a:spcPts val="788"/>
              </a:spcAft>
            </a:pPr>
            <a:r>
              <a:rPr lang="en-US" b="1" i="1" dirty="0">
                <a:solidFill>
                  <a:srgbClr val="000000"/>
                </a:solidFill>
                <a:effectLst/>
                <a:latin typeface="Julius Sans One"/>
              </a:rPr>
              <a:t>6 Receiving</a:t>
            </a:r>
            <a:endParaRPr lang="en-US" b="1" i="0" dirty="0">
              <a:solidFill>
                <a:srgbClr val="000000"/>
              </a:solidFill>
              <a:effectLst/>
              <a:latin typeface="Julius Sans One"/>
            </a:endParaRPr>
          </a:p>
          <a:p>
            <a:pPr algn="l">
              <a:spcAft>
                <a:spcPts val="788"/>
              </a:spcAft>
            </a:pPr>
            <a:r>
              <a:rPr lang="en-US" b="0" i="1" dirty="0">
                <a:solidFill>
                  <a:srgbClr val="000000"/>
                </a:solidFill>
                <a:effectLst/>
                <a:latin typeface="Open Sans" panose="020B0606030504020204" pitchFamily="34" charset="0"/>
              </a:rPr>
              <a:t>Receive whatever comes with a shift in a friendly way. Stay with it a while, even if it is only a slight release. Whatever comes, this is only one shift; there will be others. You will probably continue after a little while, but stay here for a few moments.</a:t>
            </a:r>
            <a:endParaRPr lang="en-US" b="0" i="0" dirty="0">
              <a:solidFill>
                <a:srgbClr val="000000"/>
              </a:solidFill>
              <a:effectLst/>
              <a:latin typeface="Open Sans" panose="020B0606030504020204" pitchFamily="34" charset="0"/>
            </a:endParaRPr>
          </a:p>
          <a:p>
            <a:pPr algn="l">
              <a:spcAft>
                <a:spcPts val="788"/>
              </a:spcAft>
            </a:pPr>
            <a:r>
              <a:rPr lang="en-US" b="0" i="1" dirty="0">
                <a:solidFill>
                  <a:srgbClr val="000000"/>
                </a:solidFill>
                <a:effectLst/>
                <a:latin typeface="Open Sans" panose="020B0606030504020204" pitchFamily="34" charset="0"/>
              </a:rPr>
              <a:t>IF DURING THESE INSTRUCTIONS SOMEWHERE YOU HAVE SPENT A LITTLE WHILE SENSING AND TOUCHING AN UNCLEAR HOLISTIC BODY SENSE OF THIS PROBLEM, THEN YOU HAVE FOCUSED. It doesn't matter whether the body-shift came or not. It comes on its own. We don't control that.</a:t>
            </a:r>
            <a:endParaRPr lang="en-US" b="0" i="0" dirty="0">
              <a:solidFill>
                <a:srgbClr val="000000"/>
              </a:solidFill>
              <a:effectLst/>
              <a:latin typeface="Open Sans" panose="020B0606030504020204" pitchFamily="34" charset="0"/>
            </a:endParaRPr>
          </a:p>
          <a:p>
            <a:endParaRPr lang="en-GB" dirty="0"/>
          </a:p>
        </p:txBody>
      </p:sp>
      <p:sp>
        <p:nvSpPr>
          <p:cNvPr id="4" name="Slide Number Placeholder 3">
            <a:extLst>
              <a:ext uri="{FF2B5EF4-FFF2-40B4-BE49-F238E27FC236}">
                <a16:creationId xmlns:a16="http://schemas.microsoft.com/office/drawing/2014/main" id="{D85BA674-94F7-84A1-6C34-FA28F464A284}"/>
              </a:ext>
            </a:extLst>
          </p:cNvPr>
          <p:cNvSpPr>
            <a:spLocks noGrp="1"/>
          </p:cNvSpPr>
          <p:nvPr>
            <p:ph type="sldNum" sz="quarter" idx="5"/>
          </p:nvPr>
        </p:nvSpPr>
        <p:spPr/>
        <p:txBody>
          <a:bodyPr/>
          <a:lstStyle/>
          <a:p>
            <a:fld id="{203E91F2-10CE-41A6-AD49-30D4CB692F4F}" type="slidenum">
              <a:rPr lang="en-US" smtClean="0"/>
              <a:t>13</a:t>
            </a:fld>
            <a:endParaRPr lang="en-US"/>
          </a:p>
        </p:txBody>
      </p:sp>
    </p:spTree>
    <p:extLst>
      <p:ext uri="{BB962C8B-B14F-4D97-AF65-F5344CB8AC3E}">
        <p14:creationId xmlns:p14="http://schemas.microsoft.com/office/powerpoint/2010/main" val="2929555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It can be applied cross-culturally. It’s about engaging with lived experiences.</a:t>
            </a:r>
          </a:p>
          <a:p>
            <a:pPr marL="171450" indent="-171450">
              <a:buFont typeface="Arial" panose="020B0604020202020204" pitchFamily="34" charset="0"/>
              <a:buChar char="•"/>
            </a:pPr>
            <a:r>
              <a:rPr lang="en-GB" dirty="0"/>
              <a:t>We identify </a:t>
            </a:r>
            <a:r>
              <a:rPr lang="en-GB" b="1" dirty="0"/>
              <a:t>who we are</a:t>
            </a:r>
            <a:r>
              <a:rPr lang="en-GB" b="0" dirty="0"/>
              <a:t>, our framework, our way to look at the </a:t>
            </a:r>
            <a:r>
              <a:rPr lang="en-GB" b="0" dirty="0" err="1"/>
              <a:t>worl</a:t>
            </a:r>
            <a:r>
              <a:rPr lang="en-GB" b="0" dirty="0"/>
              <a:t>.</a:t>
            </a: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14</a:t>
            </a:fld>
            <a:endParaRPr lang="en-US"/>
          </a:p>
        </p:txBody>
      </p:sp>
    </p:spTree>
    <p:extLst>
      <p:ext uri="{BB962C8B-B14F-4D97-AF65-F5344CB8AC3E}">
        <p14:creationId xmlns:p14="http://schemas.microsoft.com/office/powerpoint/2010/main" val="41176519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Although there are stages, it’s not linear. One minute you are here, one minute somewhere else. From that feeling in your gut it might take you somewhere else.</a:t>
            </a:r>
          </a:p>
          <a:p>
            <a:pPr marL="171450" indent="-171450">
              <a:buFont typeface="Arial" panose="020B0604020202020204" pitchFamily="34" charset="0"/>
              <a:buChar char="•"/>
            </a:pPr>
            <a:r>
              <a:rPr lang="en-GB" dirty="0"/>
              <a:t>We try to put container on things, labels, because we feel more comfortable, in control. In reality, we don’t control shit all. We can’t control it all.</a:t>
            </a:r>
          </a:p>
          <a:p>
            <a:pPr marL="171450" indent="-171450">
              <a:buFont typeface="Arial" panose="020B0604020202020204" pitchFamily="34" charset="0"/>
              <a:buChar char="•"/>
            </a:pPr>
            <a:r>
              <a:rPr lang="en-GB" dirty="0"/>
              <a:t>Notice your confinements, your boundaries. You are experts in this, because you have been doing it all your life.</a:t>
            </a:r>
          </a:p>
        </p:txBody>
      </p:sp>
      <p:sp>
        <p:nvSpPr>
          <p:cNvPr id="4" name="Slide Number Placeholder 3"/>
          <p:cNvSpPr>
            <a:spLocks noGrp="1"/>
          </p:cNvSpPr>
          <p:nvPr>
            <p:ph type="sldNum" sz="quarter" idx="5"/>
          </p:nvPr>
        </p:nvSpPr>
        <p:spPr/>
        <p:txBody>
          <a:bodyPr/>
          <a:lstStyle/>
          <a:p>
            <a:fld id="{203E91F2-10CE-41A6-AD49-30D4CB692F4F}" type="slidenum">
              <a:rPr lang="en-US" smtClean="0"/>
              <a:t>15</a:t>
            </a:fld>
            <a:endParaRPr lang="en-US"/>
          </a:p>
        </p:txBody>
      </p:sp>
    </p:spTree>
    <p:extLst>
      <p:ext uri="{BB962C8B-B14F-4D97-AF65-F5344CB8AC3E}">
        <p14:creationId xmlns:p14="http://schemas.microsoft.com/office/powerpoint/2010/main" val="13365491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16</a:t>
            </a:fld>
            <a:endParaRPr lang="en-US"/>
          </a:p>
        </p:txBody>
      </p:sp>
    </p:spTree>
    <p:extLst>
      <p:ext uri="{BB962C8B-B14F-4D97-AF65-F5344CB8AC3E}">
        <p14:creationId xmlns:p14="http://schemas.microsoft.com/office/powerpoint/2010/main" val="293795039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17</a:t>
            </a:fld>
            <a:endParaRPr lang="en-US"/>
          </a:p>
        </p:txBody>
      </p:sp>
    </p:spTree>
    <p:extLst>
      <p:ext uri="{BB962C8B-B14F-4D97-AF65-F5344CB8AC3E}">
        <p14:creationId xmlns:p14="http://schemas.microsoft.com/office/powerpoint/2010/main" val="24245222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Sultan (2019) p.14</a:t>
            </a:r>
          </a:p>
          <a:p>
            <a:endParaRPr lang="en-GB" dirty="0"/>
          </a:p>
          <a:p>
            <a:r>
              <a:rPr lang="en-GB" dirty="0"/>
              <a:t>People dream more. Painting. </a:t>
            </a:r>
            <a:r>
              <a:rPr lang="en-GB" dirty="0" err="1"/>
              <a:t>Remembrandt</a:t>
            </a:r>
            <a:r>
              <a:rPr lang="en-GB" dirty="0"/>
              <a:t> painting, the painting of the prodigal son. A therapist spent hours and hours in front of such painting. Something that speaks to you. Ruminate. Allow that to happen.</a:t>
            </a:r>
          </a:p>
          <a:p>
            <a:r>
              <a:rPr lang="en-GB" dirty="0"/>
              <a:t>Write, record your voice. Type. Crete a piece of art. Role play. As imaginative and creative as you want to be. Again, come back, brainstorm, reflect.</a:t>
            </a:r>
          </a:p>
          <a:p>
            <a:r>
              <a:rPr lang="en-GB" dirty="0"/>
              <a:t>Then you start to discover themes coming up. New understanding. </a:t>
            </a:r>
          </a:p>
          <a:p>
            <a:r>
              <a:rPr lang="en-GB" dirty="0"/>
              <a:t>Evaluation, </a:t>
            </a:r>
          </a:p>
        </p:txBody>
      </p:sp>
      <p:sp>
        <p:nvSpPr>
          <p:cNvPr id="4" name="Slide Number Placeholder 3"/>
          <p:cNvSpPr>
            <a:spLocks noGrp="1"/>
          </p:cNvSpPr>
          <p:nvPr>
            <p:ph type="sldNum" sz="quarter" idx="5"/>
          </p:nvPr>
        </p:nvSpPr>
        <p:spPr/>
        <p:txBody>
          <a:bodyPr/>
          <a:lstStyle/>
          <a:p>
            <a:fld id="{203E91F2-10CE-41A6-AD49-30D4CB692F4F}" type="slidenum">
              <a:rPr lang="en-US" smtClean="0"/>
              <a:t>18</a:t>
            </a:fld>
            <a:endParaRPr lang="en-US"/>
          </a:p>
        </p:txBody>
      </p:sp>
    </p:spTree>
    <p:extLst>
      <p:ext uri="{BB962C8B-B14F-4D97-AF65-F5344CB8AC3E}">
        <p14:creationId xmlns:p14="http://schemas.microsoft.com/office/powerpoint/2010/main" val="41842566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concepts liked to those stages.</a:t>
            </a:r>
          </a:p>
          <a:p>
            <a:endParaRPr lang="en-GB" dirty="0"/>
          </a:p>
          <a:p>
            <a:pPr marL="228600" indent="-228600">
              <a:buAutoNum type="arabicParenR"/>
            </a:pPr>
            <a:r>
              <a:rPr lang="en-GB" dirty="0"/>
              <a:t>Identifying with the focus of inquiry</a:t>
            </a:r>
          </a:p>
          <a:p>
            <a:pPr marL="228600" indent="-228600">
              <a:buAutoNum type="arabicParenR"/>
            </a:pPr>
            <a:r>
              <a:rPr lang="en-GB" dirty="0"/>
              <a:t>Self-dialogue: speak to yourself about it, like children learn</a:t>
            </a:r>
          </a:p>
          <a:p>
            <a:pPr marL="228600" indent="-228600">
              <a:buAutoNum type="arabicParenR"/>
            </a:pPr>
            <a:r>
              <a:rPr lang="en-GB" dirty="0"/>
              <a:t>Tacit-knowing: the felt sense of something. Notice them. Bring them to your awareness.</a:t>
            </a:r>
          </a:p>
          <a:p>
            <a:pPr marL="228600" indent="-228600">
              <a:buAutoNum type="arabicParenR"/>
            </a:pPr>
            <a:r>
              <a:rPr lang="en-GB" dirty="0"/>
              <a:t>Intuition: what is the gut feeling? Often that first response is the authentic.</a:t>
            </a:r>
          </a:p>
          <a:p>
            <a:pPr marL="228600" indent="-228600">
              <a:buAutoNum type="arabicParenR"/>
            </a:pPr>
            <a:r>
              <a:rPr lang="en-GB" dirty="0"/>
              <a:t>Indwelling: living </a:t>
            </a:r>
            <a:r>
              <a:rPr lang="en-GB" b="1" dirty="0"/>
              <a:t>in</a:t>
            </a:r>
            <a:r>
              <a:rPr lang="en-GB" b="0" dirty="0"/>
              <a:t> that place of searching, exploring, understanding</a:t>
            </a:r>
            <a:endParaRPr lang="en-GB" dirty="0"/>
          </a:p>
          <a:p>
            <a:pPr marL="228600" indent="-228600">
              <a:buAutoNum type="arabicParenR"/>
            </a:pPr>
            <a:r>
              <a:rPr lang="en-GB" dirty="0"/>
              <a:t>Focusing</a:t>
            </a:r>
          </a:p>
          <a:p>
            <a:pPr marL="228600" indent="-228600">
              <a:buAutoNum type="arabicParenR"/>
            </a:pPr>
            <a:r>
              <a:rPr lang="en-GB" dirty="0"/>
              <a:t>Internal Frame of Reference: recognising your own lens. Making conscious. All these things that we tend to make unconsciously.</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19</a:t>
            </a:fld>
            <a:endParaRPr lang="en-US"/>
          </a:p>
        </p:txBody>
      </p:sp>
    </p:spTree>
    <p:extLst>
      <p:ext uri="{BB962C8B-B14F-4D97-AF65-F5344CB8AC3E}">
        <p14:creationId xmlns:p14="http://schemas.microsoft.com/office/powerpoint/2010/main" val="6451911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Places of discomfort, where we stay away from. For good reason: surviving. But it will limit our understanding, knowledge. </a:t>
            </a:r>
          </a:p>
          <a:p>
            <a:r>
              <a:rPr lang="en-GB" dirty="0"/>
              <a:t>It is the growth edge.</a:t>
            </a:r>
          </a:p>
          <a:p>
            <a:r>
              <a:rPr lang="en-GB" dirty="0"/>
              <a:t>The dark side, the shadow side.</a:t>
            </a:r>
          </a:p>
          <a:p>
            <a:r>
              <a:rPr lang="en-GB" dirty="0"/>
              <a:t>Looking within, allowing what it needs to be. </a:t>
            </a:r>
          </a:p>
          <a:p>
            <a:endParaRPr lang="en-GB" dirty="0"/>
          </a:p>
          <a:p>
            <a:r>
              <a:rPr lang="en-GB" dirty="0"/>
              <a:t>It’s like anything where there is some unknown. That place between nervousness and excitement. Very similar. You’re galvanised for it. Getting into the place of the unknown. It can be transformative. </a:t>
            </a:r>
          </a:p>
          <a:p>
            <a:r>
              <a:rPr lang="en-GB" dirty="0"/>
              <a:t>‘The primal of wound’ book.</a:t>
            </a:r>
          </a:p>
          <a:p>
            <a:endParaRPr lang="en-GB" dirty="0"/>
          </a:p>
          <a:p>
            <a:r>
              <a:rPr lang="en-GB" dirty="0"/>
              <a:t>You will know where you want to go. It is about challenging yourself, but within reason. That’s your power. </a:t>
            </a:r>
          </a:p>
        </p:txBody>
      </p:sp>
      <p:sp>
        <p:nvSpPr>
          <p:cNvPr id="4" name="Slide Number Placeholder 3"/>
          <p:cNvSpPr>
            <a:spLocks noGrp="1"/>
          </p:cNvSpPr>
          <p:nvPr>
            <p:ph type="sldNum" sz="quarter" idx="5"/>
          </p:nvPr>
        </p:nvSpPr>
        <p:spPr/>
        <p:txBody>
          <a:bodyPr/>
          <a:lstStyle/>
          <a:p>
            <a:fld id="{203E91F2-10CE-41A6-AD49-30D4CB692F4F}" type="slidenum">
              <a:rPr lang="en-US" smtClean="0"/>
              <a:t>20</a:t>
            </a:fld>
            <a:endParaRPr lang="en-US"/>
          </a:p>
        </p:txBody>
      </p:sp>
    </p:spTree>
    <p:extLst>
      <p:ext uri="{BB962C8B-B14F-4D97-AF65-F5344CB8AC3E}">
        <p14:creationId xmlns:p14="http://schemas.microsoft.com/office/powerpoint/2010/main" val="26551419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err="1"/>
              <a:t>Theze</a:t>
            </a:r>
            <a:r>
              <a:rPr lang="en-GB" dirty="0"/>
              <a:t> things will impact in the way we relate in therapy, own relationship, life. Even in the part that we are trying to avoid.</a:t>
            </a:r>
          </a:p>
        </p:txBody>
      </p:sp>
      <p:sp>
        <p:nvSpPr>
          <p:cNvPr id="4" name="Slide Number Placeholder 3"/>
          <p:cNvSpPr>
            <a:spLocks noGrp="1"/>
          </p:cNvSpPr>
          <p:nvPr>
            <p:ph type="sldNum" sz="quarter" idx="5"/>
          </p:nvPr>
        </p:nvSpPr>
        <p:spPr/>
        <p:txBody>
          <a:bodyPr/>
          <a:lstStyle/>
          <a:p>
            <a:fld id="{203E91F2-10CE-41A6-AD49-30D4CB692F4F}" type="slidenum">
              <a:rPr lang="en-US" smtClean="0"/>
              <a:t>21</a:t>
            </a:fld>
            <a:endParaRPr lang="en-US"/>
          </a:p>
        </p:txBody>
      </p:sp>
    </p:spTree>
    <p:extLst>
      <p:ext uri="{BB962C8B-B14F-4D97-AF65-F5344CB8AC3E}">
        <p14:creationId xmlns:p14="http://schemas.microsoft.com/office/powerpoint/2010/main" val="322222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second phase, after having identified the thing you want to explore, </a:t>
            </a:r>
            <a:r>
              <a:rPr lang="en-GB" b="1" dirty="0"/>
              <a:t>focus</a:t>
            </a:r>
            <a:r>
              <a:rPr lang="en-GB" b="0" dirty="0"/>
              <a:t>. Swim in that experience of what it is, so that you fully experience it from head to toe.</a:t>
            </a:r>
          </a:p>
          <a:p>
            <a:r>
              <a:rPr lang="en-GB" b="0" dirty="0"/>
              <a:t>Patience. Allow the ambiguity, the obscure bits that you cannot label or name. Exercise: palm down, drop what you don’t need.</a:t>
            </a: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22</a:t>
            </a:fld>
            <a:endParaRPr lang="en-US"/>
          </a:p>
        </p:txBody>
      </p:sp>
    </p:spTree>
    <p:extLst>
      <p:ext uri="{BB962C8B-B14F-4D97-AF65-F5344CB8AC3E}">
        <p14:creationId xmlns:p14="http://schemas.microsoft.com/office/powerpoint/2010/main" val="323782889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that, and go to meet it. Stay in that place. Explore it. Feel your way into it. </a:t>
            </a:r>
          </a:p>
          <a:p>
            <a:r>
              <a:rPr lang="en-GB" dirty="0"/>
              <a:t>This is your most intense stage. You start to notice it. You are sensitise to it. It is just everywhere. You let your intuition guiding you. </a:t>
            </a:r>
          </a:p>
          <a:p>
            <a:endParaRPr lang="en-GB" dirty="0"/>
          </a:p>
          <a:p>
            <a:r>
              <a:rPr lang="en-GB" dirty="0"/>
              <a:t>You are inviting it in.</a:t>
            </a:r>
          </a:p>
        </p:txBody>
      </p:sp>
      <p:sp>
        <p:nvSpPr>
          <p:cNvPr id="4" name="Slide Number Placeholder 3"/>
          <p:cNvSpPr>
            <a:spLocks noGrp="1"/>
          </p:cNvSpPr>
          <p:nvPr>
            <p:ph type="sldNum" sz="quarter" idx="5"/>
          </p:nvPr>
        </p:nvSpPr>
        <p:spPr/>
        <p:txBody>
          <a:bodyPr/>
          <a:lstStyle/>
          <a:p>
            <a:fld id="{203E91F2-10CE-41A6-AD49-30D4CB692F4F}" type="slidenum">
              <a:rPr lang="en-US" smtClean="0"/>
              <a:t>23</a:t>
            </a:fld>
            <a:endParaRPr lang="en-US"/>
          </a:p>
        </p:txBody>
      </p:sp>
    </p:spTree>
    <p:extLst>
      <p:ext uri="{BB962C8B-B14F-4D97-AF65-F5344CB8AC3E}">
        <p14:creationId xmlns:p14="http://schemas.microsoft.com/office/powerpoint/2010/main" val="12512829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have done the </a:t>
            </a:r>
            <a:r>
              <a:rPr lang="en-GB" dirty="0" err="1"/>
              <a:t>plohging</a:t>
            </a:r>
            <a:r>
              <a:rPr lang="en-GB" dirty="0"/>
              <a:t>, let it alone to grow. It will develop more deeply.</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24</a:t>
            </a:fld>
            <a:endParaRPr lang="en-US"/>
          </a:p>
        </p:txBody>
      </p:sp>
    </p:spTree>
    <p:extLst>
      <p:ext uri="{BB962C8B-B14F-4D97-AF65-F5344CB8AC3E}">
        <p14:creationId xmlns:p14="http://schemas.microsoft.com/office/powerpoint/2010/main" val="14185222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element of discovery. You start to notice, understand. Things start becoming clearer.</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25</a:t>
            </a:fld>
            <a:endParaRPr lang="en-US"/>
          </a:p>
        </p:txBody>
      </p:sp>
    </p:spTree>
    <p:extLst>
      <p:ext uri="{BB962C8B-B14F-4D97-AF65-F5344CB8AC3E}">
        <p14:creationId xmlns:p14="http://schemas.microsoft.com/office/powerpoint/2010/main" val="36854408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26</a:t>
            </a:fld>
            <a:endParaRPr lang="en-US"/>
          </a:p>
        </p:txBody>
      </p:sp>
    </p:spTree>
    <p:extLst>
      <p:ext uri="{BB962C8B-B14F-4D97-AF65-F5344CB8AC3E}">
        <p14:creationId xmlns:p14="http://schemas.microsoft.com/office/powerpoint/2010/main" val="37686247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Unfolding. Always </a:t>
            </a:r>
            <a:r>
              <a:rPr lang="en-GB" dirty="0" err="1"/>
              <a:t>growthful</a:t>
            </a:r>
            <a:r>
              <a:rPr lang="en-GB" dirty="0"/>
              <a:t>. It can hurt and freeing at the same time. </a:t>
            </a:r>
          </a:p>
          <a:p>
            <a:r>
              <a:rPr lang="en-GB" dirty="0"/>
              <a:t>Something that we have boxed in certain ways </a:t>
            </a:r>
            <a:r>
              <a:rPr lang="en-GB" dirty="0" err="1"/>
              <a:t>suddlenly</a:t>
            </a:r>
            <a:r>
              <a:rPr lang="en-GB" dirty="0"/>
              <a:t> has a new flavour</a:t>
            </a:r>
          </a:p>
        </p:txBody>
      </p:sp>
      <p:sp>
        <p:nvSpPr>
          <p:cNvPr id="4" name="Slide Number Placeholder 3"/>
          <p:cNvSpPr>
            <a:spLocks noGrp="1"/>
          </p:cNvSpPr>
          <p:nvPr>
            <p:ph type="sldNum" sz="quarter" idx="5"/>
          </p:nvPr>
        </p:nvSpPr>
        <p:spPr/>
        <p:txBody>
          <a:bodyPr/>
          <a:lstStyle/>
          <a:p>
            <a:fld id="{203E91F2-10CE-41A6-AD49-30D4CB692F4F}" type="slidenum">
              <a:rPr lang="en-US" smtClean="0"/>
              <a:t>27</a:t>
            </a:fld>
            <a:endParaRPr lang="en-US"/>
          </a:p>
        </p:txBody>
      </p:sp>
    </p:spTree>
    <p:extLst>
      <p:ext uri="{BB962C8B-B14F-4D97-AF65-F5344CB8AC3E}">
        <p14:creationId xmlns:p14="http://schemas.microsoft.com/office/powerpoint/2010/main" val="41869604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assignment.</a:t>
            </a:r>
          </a:p>
          <a:p>
            <a:r>
              <a:rPr lang="en-GB" dirty="0"/>
              <a:t>There is the opportunity get really lost in it, to get entangled.</a:t>
            </a:r>
          </a:p>
          <a:p>
            <a:r>
              <a:rPr lang="en-GB" dirty="0"/>
              <a:t>This is a piece of research. Although you are the sole participant, and the data, you need to step outside that when you start writing up. </a:t>
            </a:r>
          </a:p>
          <a:p>
            <a:endParaRPr lang="en-GB" dirty="0"/>
          </a:p>
          <a:p>
            <a:r>
              <a:rPr lang="en-GB" dirty="0"/>
              <a:t>Picture yourself in a different way.</a:t>
            </a:r>
          </a:p>
          <a:p>
            <a:pPr marL="171450" indent="-171450">
              <a:buFontTx/>
              <a:buChar char="-"/>
            </a:pPr>
            <a:r>
              <a:rPr lang="en-GB" dirty="0"/>
              <a:t>Theory related to heuristic</a:t>
            </a:r>
          </a:p>
          <a:p>
            <a:pPr marL="171450" indent="-171450">
              <a:buFontTx/>
              <a:buChar char="-"/>
            </a:pPr>
            <a:r>
              <a:rPr lang="en-GB" dirty="0"/>
              <a:t>Some psychotherapeutic theory, how it may advance your therapeutic work.</a:t>
            </a:r>
          </a:p>
          <a:p>
            <a:pPr marL="171450" indent="-171450">
              <a:buFontTx/>
              <a:buChar char="-"/>
            </a:pPr>
            <a:endParaRPr lang="en-GB" dirty="0"/>
          </a:p>
          <a:p>
            <a:pPr marL="171450" indent="-171450">
              <a:buFontTx/>
              <a:buChar char="-"/>
            </a:pPr>
            <a:r>
              <a:rPr lang="en-GB" dirty="0"/>
              <a:t>There is also on </a:t>
            </a:r>
            <a:r>
              <a:rPr lang="en-GB" dirty="0" err="1"/>
              <a:t>moodle</a:t>
            </a:r>
            <a:r>
              <a:rPr lang="en-GB" dirty="0"/>
              <a:t>, an example of someone who has used a distinction with their heuristic piece.</a:t>
            </a:r>
          </a:p>
          <a:p>
            <a:pPr marL="171450" indent="-171450">
              <a:buFontTx/>
              <a:buChar char="-"/>
            </a:pPr>
            <a:endParaRPr lang="en-GB" dirty="0"/>
          </a:p>
          <a:p>
            <a:pPr marL="171450" indent="-171450">
              <a:buFontTx/>
              <a:buChar char="-"/>
            </a:pPr>
            <a:r>
              <a:rPr lang="en-GB" dirty="0"/>
              <a:t>When you are writing it up, don’t make the mistake of focusing the data only. Don’t simply illustrate the whole journey. Use the journey as data and analyse that.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28</a:t>
            </a:fld>
            <a:endParaRPr lang="en-US"/>
          </a:p>
        </p:txBody>
      </p:sp>
    </p:spTree>
    <p:extLst>
      <p:ext uri="{BB962C8B-B14F-4D97-AF65-F5344CB8AC3E}">
        <p14:creationId xmlns:p14="http://schemas.microsoft.com/office/powerpoint/2010/main" val="38754535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May not involve social change</a:t>
            </a:r>
          </a:p>
          <a:p>
            <a:endParaRPr lang="en-GB" dirty="0"/>
          </a:p>
          <a:p>
            <a:pPr marL="171450" indent="-171450">
              <a:buFontTx/>
              <a:buChar char="-"/>
            </a:pPr>
            <a:endParaRPr lang="en-GB" b="1" dirty="0"/>
          </a:p>
          <a:p>
            <a:pPr marL="171450" indent="-171450">
              <a:buFontTx/>
              <a:buChar char="-"/>
            </a:pPr>
            <a:r>
              <a:rPr lang="en-GB" b="0" dirty="0"/>
              <a:t>Not for the objective or the non-creative individual. Move away from positivism, </a:t>
            </a:r>
            <a:r>
              <a:rPr lang="en-GB" b="0" dirty="0" err="1"/>
              <a:t>Descart</a:t>
            </a:r>
            <a:r>
              <a:rPr lang="en-GB" b="0" dirty="0"/>
              <a:t> and all. We are not separate from the world and from the experience of the world. We all have our unique experience. We recognise that I –as a white/</a:t>
            </a:r>
            <a:r>
              <a:rPr lang="en-GB" b="0" dirty="0" err="1"/>
              <a:t>welsh</a:t>
            </a:r>
            <a:r>
              <a:rPr lang="en-GB" b="0" dirty="0"/>
              <a:t> middle age …- experience it in this way. Bias is acknowledged and recognised. Objectifying </a:t>
            </a:r>
            <a:r>
              <a:rPr lang="en-GB" b="0" dirty="0">
                <a:sym typeface="Wingdings" panose="05000000000000000000" pitchFamily="2" charset="2"/>
              </a:rPr>
              <a:t> opposite: subjectification</a:t>
            </a:r>
          </a:p>
          <a:p>
            <a:pPr marL="171450" indent="-171450">
              <a:buFontTx/>
              <a:buChar char="-"/>
            </a:pPr>
            <a:r>
              <a:rPr lang="en-GB" b="0" dirty="0">
                <a:sym typeface="Wingdings" panose="05000000000000000000" pitchFamily="2" charset="2"/>
              </a:rPr>
              <a:t>Roadblocks will happen. May get an arid period.</a:t>
            </a:r>
          </a:p>
          <a:p>
            <a:pPr marL="171450" indent="-171450">
              <a:buFontTx/>
              <a:buChar char="-"/>
            </a:pPr>
            <a:r>
              <a:rPr lang="en-GB" b="0" dirty="0">
                <a:sym typeface="Wingdings" panose="05000000000000000000" pitchFamily="2" charset="2"/>
              </a:rPr>
              <a:t>Feeling lost or frustrated with the process</a:t>
            </a:r>
          </a:p>
          <a:p>
            <a:pPr marL="171450" indent="-171450">
              <a:buFontTx/>
              <a:buChar char="-"/>
            </a:pPr>
            <a:r>
              <a:rPr lang="en-GB" b="0" dirty="0">
                <a:sym typeface="Wingdings" panose="05000000000000000000" pitchFamily="2" charset="2"/>
              </a:rPr>
              <a:t>The final piece may not elicit and new information</a:t>
            </a:r>
          </a:p>
          <a:p>
            <a:pPr marL="171450" indent="-171450">
              <a:buFontTx/>
              <a:buChar char="-"/>
            </a:pPr>
            <a:r>
              <a:rPr lang="en-GB" b="0" dirty="0">
                <a:sym typeface="Wingdings" panose="05000000000000000000" pitchFamily="2" charset="2"/>
              </a:rPr>
              <a:t>Not easily generalised, due to limited amount of participants. It may matter to others, may not</a:t>
            </a:r>
          </a:p>
          <a:p>
            <a:pPr marL="171450" indent="-171450">
              <a:buFontTx/>
              <a:buChar char="-"/>
            </a:pPr>
            <a:r>
              <a:rPr lang="en-GB" b="0" dirty="0">
                <a:sym typeface="Wingdings" panose="05000000000000000000" pitchFamily="2" charset="2"/>
              </a:rPr>
              <a:t>Any others?</a:t>
            </a:r>
            <a:endParaRPr lang="en-GB" b="0" dirty="0"/>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29</a:t>
            </a:fld>
            <a:endParaRPr lang="en-US"/>
          </a:p>
        </p:txBody>
      </p:sp>
    </p:spTree>
    <p:extLst>
      <p:ext uri="{BB962C8B-B14F-4D97-AF65-F5344CB8AC3E}">
        <p14:creationId xmlns:p14="http://schemas.microsoft.com/office/powerpoint/2010/main" val="19430667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dirty="0"/>
              <a:t>Introduction and Statement of topic and question</a:t>
            </a:r>
          </a:p>
          <a:p>
            <a:pPr marL="171450" indent="-171450">
              <a:buFontTx/>
              <a:buChar char="-"/>
            </a:pPr>
            <a:r>
              <a:rPr lang="en-GB" b="1" dirty="0"/>
              <a:t>Review of literature – what’s out there already</a:t>
            </a:r>
          </a:p>
          <a:p>
            <a:pPr marL="171450" indent="-171450">
              <a:buFontTx/>
              <a:buChar char="-"/>
            </a:pPr>
            <a:r>
              <a:rPr lang="en-GB" b="1" dirty="0"/>
              <a:t>Methodology – how did you find what you did</a:t>
            </a:r>
          </a:p>
          <a:p>
            <a:pPr marL="171450" indent="-171450">
              <a:buFontTx/>
              <a:buChar char="-"/>
            </a:pPr>
            <a:r>
              <a:rPr lang="en-GB" b="1" dirty="0"/>
              <a:t>Data collection</a:t>
            </a:r>
          </a:p>
          <a:p>
            <a:pPr marL="0" indent="0">
              <a:buFontTx/>
              <a:buNone/>
            </a:pPr>
            <a:r>
              <a:rPr lang="en-GB" dirty="0"/>
              <a:t>How you did that (mountain walk / dreaming / journalling etc.) – Data created in the past also count</a:t>
            </a:r>
          </a:p>
          <a:p>
            <a:pPr marL="171450" indent="-171450">
              <a:buFontTx/>
              <a:buChar char="-"/>
            </a:pPr>
            <a:r>
              <a:rPr lang="en-GB" b="1" dirty="0"/>
              <a:t>Analysis – thematic analysis</a:t>
            </a:r>
          </a:p>
          <a:p>
            <a:pPr marL="0" indent="0">
              <a:buFontTx/>
              <a:buNone/>
            </a:pPr>
            <a:r>
              <a:rPr lang="en-GB" b="0" dirty="0"/>
              <a:t>The process that you apply. What’s repeating. What come up.</a:t>
            </a:r>
          </a:p>
          <a:p>
            <a:pPr marL="171450" indent="-171450">
              <a:buFontTx/>
              <a:buChar char="-"/>
            </a:pPr>
            <a:r>
              <a:rPr lang="en-GB" b="1" dirty="0"/>
              <a:t>Findings – presentation of data (what you found)</a:t>
            </a:r>
          </a:p>
          <a:p>
            <a:pPr marL="0" indent="0">
              <a:buFontTx/>
              <a:buNone/>
            </a:pPr>
            <a:r>
              <a:rPr lang="en-GB" b="0" dirty="0"/>
              <a:t>Data emerging</a:t>
            </a:r>
          </a:p>
          <a:p>
            <a:pPr marL="171450" indent="-171450">
              <a:buFontTx/>
              <a:buChar char="-"/>
            </a:pPr>
            <a:r>
              <a:rPr lang="en-GB" b="1" dirty="0"/>
              <a:t>Discussion – what has been learned</a:t>
            </a:r>
          </a:p>
          <a:p>
            <a:pPr marL="0" indent="0">
              <a:buFontTx/>
              <a:buNone/>
            </a:pPr>
            <a:r>
              <a:rPr lang="en-GB" b="0" dirty="0"/>
              <a:t>Our voice. Something to say, that people in the field see that has gravitas. Refer to colleagues and other academics in the field. What can other therapists learn from what I have found out.</a:t>
            </a:r>
          </a:p>
          <a:p>
            <a:pPr marL="171450" indent="-171450">
              <a:buFontTx/>
              <a:buChar char="-"/>
            </a:pPr>
            <a:r>
              <a:rPr lang="en-GB" b="1" dirty="0"/>
              <a:t>Implications</a:t>
            </a:r>
          </a:p>
          <a:p>
            <a:pPr marL="171450" indent="-171450">
              <a:buFontTx/>
              <a:buChar char="-"/>
            </a:pPr>
            <a:endParaRPr lang="en-GB" b="1" dirty="0"/>
          </a:p>
          <a:p>
            <a:pPr marL="171450" indent="-171450">
              <a:buFontTx/>
              <a:buChar char="-"/>
            </a:pPr>
            <a:endParaRPr lang="en-GB" b="1" dirty="0"/>
          </a:p>
          <a:p>
            <a:pPr marL="171450" indent="-171450">
              <a:buFontTx/>
              <a:buChar char="-"/>
            </a:pPr>
            <a:endParaRPr lang="en-GB" b="1" dirty="0"/>
          </a:p>
          <a:p>
            <a:pPr marL="171450" indent="-171450">
              <a:buFontTx/>
              <a:buChar char="-"/>
            </a:pPr>
            <a:endParaRPr lang="en-GB" b="1" dirty="0"/>
          </a:p>
          <a:p>
            <a:pPr marL="171450" indent="-171450">
              <a:buFontTx/>
              <a:buChar char="-"/>
            </a:pPr>
            <a:endParaRPr lang="en-GB" b="1" dirty="0"/>
          </a:p>
          <a:p>
            <a:pPr marL="0" indent="0">
              <a:buFontTx/>
              <a:buNone/>
            </a:pPr>
            <a:endParaRPr lang="en-GB" b="0" dirty="0"/>
          </a:p>
        </p:txBody>
      </p:sp>
      <p:sp>
        <p:nvSpPr>
          <p:cNvPr id="4" name="Slide Number Placeholder 3"/>
          <p:cNvSpPr>
            <a:spLocks noGrp="1"/>
          </p:cNvSpPr>
          <p:nvPr>
            <p:ph type="sldNum" sz="quarter" idx="5"/>
          </p:nvPr>
        </p:nvSpPr>
        <p:spPr/>
        <p:txBody>
          <a:bodyPr/>
          <a:lstStyle/>
          <a:p>
            <a:fld id="{203E91F2-10CE-41A6-AD49-30D4CB692F4F}" type="slidenum">
              <a:rPr lang="en-US" smtClean="0"/>
              <a:t>30</a:t>
            </a:fld>
            <a:endParaRPr lang="en-US"/>
          </a:p>
        </p:txBody>
      </p:sp>
    </p:spTree>
    <p:extLst>
      <p:ext uri="{BB962C8B-B14F-4D97-AF65-F5344CB8AC3E}">
        <p14:creationId xmlns:p14="http://schemas.microsoft.com/office/powerpoint/2010/main" val="1309722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Ethically: think about how to engage with it.</a:t>
            </a:r>
          </a:p>
          <a:p>
            <a:endParaRPr lang="en-GB" dirty="0"/>
          </a:p>
          <a:p>
            <a:r>
              <a:rPr lang="en-GB" dirty="0"/>
              <a:t>Do something you are really, really </a:t>
            </a:r>
            <a:r>
              <a:rPr lang="en-GB"/>
              <a:t>interest in.</a:t>
            </a:r>
          </a:p>
          <a:p>
            <a:endParaRPr lang="en-GB" dirty="0"/>
          </a:p>
        </p:txBody>
      </p:sp>
      <p:sp>
        <p:nvSpPr>
          <p:cNvPr id="4" name="Slide Number Placeholder 3"/>
          <p:cNvSpPr>
            <a:spLocks noGrp="1"/>
          </p:cNvSpPr>
          <p:nvPr>
            <p:ph type="sldNum" sz="quarter" idx="5"/>
          </p:nvPr>
        </p:nvSpPr>
        <p:spPr/>
        <p:txBody>
          <a:bodyPr/>
          <a:lstStyle/>
          <a:p>
            <a:fld id="{203E91F2-10CE-41A6-AD49-30D4CB692F4F}" type="slidenum">
              <a:rPr lang="en-US" smtClean="0"/>
              <a:t>31</a:t>
            </a:fld>
            <a:endParaRPr lang="en-US"/>
          </a:p>
        </p:txBody>
      </p:sp>
    </p:spTree>
    <p:extLst>
      <p:ext uri="{BB962C8B-B14F-4D97-AF65-F5344CB8AC3E}">
        <p14:creationId xmlns:p14="http://schemas.microsoft.com/office/powerpoint/2010/main" val="97680534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1/30/2025</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B42CFBD-2225-44FB-8E2E-7BC9B9D5CD10}" type="slidenum">
              <a:rPr lang="en-US" smtClean="0"/>
              <a:t>‹#›</a:t>
            </a:fld>
            <a:endParaRPr lang="en-US"/>
          </a:p>
        </p:txBody>
      </p:sp>
    </p:spTree>
    <p:extLst>
      <p:ext uri="{BB962C8B-B14F-4D97-AF65-F5344CB8AC3E}">
        <p14:creationId xmlns:p14="http://schemas.microsoft.com/office/powerpoint/2010/main" val="276499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1/30/2025</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024664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E33B2A8E-2924-46CB-8A3D-E6C838C23300}" type="datetimeFigureOut">
              <a:rPr lang="en-US" smtClean="0"/>
              <a:t>1/30/2025</a:t>
            </a:fld>
            <a:endParaRPr lang="en-US"/>
          </a:p>
        </p:txBody>
      </p:sp>
      <p:sp>
        <p:nvSpPr>
          <p:cNvPr id="5" name="Footer Placeholder 4"/>
          <p:cNvSpPr>
            <a:spLocks noGrp="1"/>
          </p:cNvSpPr>
          <p:nvPr>
            <p:ph type="ftr" sz="quarter" idx="11"/>
          </p:nvPr>
        </p:nvSpPr>
        <p:spPr>
          <a:xfrm>
            <a:off x="2182708" y="6272784"/>
            <a:ext cx="6327648" cy="365125"/>
          </a:xfrm>
        </p:spPr>
        <p:txBody>
          <a:bodyPr/>
          <a:lstStyle/>
          <a:p>
            <a:r>
              <a:rPr lang="en-US"/>
              <a:t>Add a footer</a:t>
            </a:r>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B42CFBD-2225-44FB-8E2E-7BC9B9D5CD10}" type="slidenum">
              <a:rPr lang="en-US" smtClean="0"/>
              <a:t>‹#›</a:t>
            </a:fld>
            <a:endParaRPr lang="en-US"/>
          </a:p>
        </p:txBody>
      </p:sp>
    </p:spTree>
    <p:extLst>
      <p:ext uri="{BB962C8B-B14F-4D97-AF65-F5344CB8AC3E}">
        <p14:creationId xmlns:p14="http://schemas.microsoft.com/office/powerpoint/2010/main" val="22283204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3B2A8E-2924-46CB-8A3D-E6C838C23300}" type="datetimeFigureOut">
              <a:rPr lang="en-US" smtClean="0"/>
              <a:t>1/30/2025</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337509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33B2A8E-2924-46CB-8A3D-E6C838C23300}" type="datetimeFigureOut">
              <a:rPr lang="en-US" smtClean="0"/>
              <a:t>1/30/2025</a:t>
            </a:fld>
            <a:endParaRPr lang="en-US"/>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3954030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33B2A8E-2924-46CB-8A3D-E6C838C23300}" type="datetimeFigureOut">
              <a:rPr lang="en-US" smtClean="0"/>
              <a:t>1/30/2025</a:t>
            </a:fld>
            <a:endParaRPr lang="en-US"/>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364045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3B2A8E-2924-46CB-8A3D-E6C838C23300}" type="datetimeFigureOut">
              <a:rPr lang="en-US" smtClean="0"/>
              <a:t>1/30/2025</a:t>
            </a:fld>
            <a:endParaRPr lang="en-US"/>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1468304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1/30/2025</a:t>
            </a:fld>
            <a:endParaRPr lang="en-US"/>
          </a:p>
        </p:txBody>
      </p:sp>
      <p:sp>
        <p:nvSpPr>
          <p:cNvPr id="6" name="Footer Placeholder 5"/>
          <p:cNvSpPr>
            <a:spLocks noGrp="1"/>
          </p:cNvSpPr>
          <p:nvPr>
            <p:ph type="ftr" sz="quarter" idx="11"/>
          </p:nvPr>
        </p:nvSpPr>
        <p:spPr/>
        <p:txBody>
          <a:bodyPr/>
          <a:lstStyle/>
          <a:p>
            <a:r>
              <a:rPr lang="en-US"/>
              <a:t>Add a footer</a:t>
            </a:r>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282985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3B2A8E-2924-46CB-8A3D-E6C838C23300}" type="datetimeFigureOut">
              <a:rPr lang="en-US" smtClean="0"/>
              <a:t>1/30/2025</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4770383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1/30/2025</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2252645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33B2A8E-2924-46CB-8A3D-E6C838C23300}" type="datetimeFigureOut">
              <a:rPr lang="en-US" smtClean="0"/>
              <a:t>1/30/2025</a:t>
            </a:fld>
            <a:endParaRPr lang="en-US"/>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5B42CFBD-2225-44FB-8E2E-7BC9B9D5CD10}" type="slidenum">
              <a:rPr lang="en-US" smtClean="0"/>
              <a:t>‹#›</a:t>
            </a:fld>
            <a:endParaRPr lang="en-US"/>
          </a:p>
        </p:txBody>
      </p:sp>
    </p:spTree>
    <p:extLst>
      <p:ext uri="{BB962C8B-B14F-4D97-AF65-F5344CB8AC3E}">
        <p14:creationId xmlns:p14="http://schemas.microsoft.com/office/powerpoint/2010/main" val="41071302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E33B2A8E-2924-46CB-8A3D-E6C838C23300}" type="datetimeFigureOut">
              <a:rPr lang="en-US" smtClean="0"/>
              <a:pPr/>
              <a:t>1/30/2025</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r>
              <a:rPr lang="en-US"/>
              <a:t>Add a footer</a:t>
            </a:r>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B42CFBD-2225-44FB-8E2E-7BC9B9D5CD10}" type="slidenum">
              <a:rPr lang="en-US" smtClean="0"/>
              <a:pPr/>
              <a:t>‹#›</a:t>
            </a:fld>
            <a:endParaRPr lang="en-US"/>
          </a:p>
        </p:txBody>
      </p:sp>
    </p:spTree>
    <p:extLst>
      <p:ext uri="{BB962C8B-B14F-4D97-AF65-F5344CB8AC3E}">
        <p14:creationId xmlns:p14="http://schemas.microsoft.com/office/powerpoint/2010/main" val="210232513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5.jpe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png"/><Relationship Id="rId7" Type="http://schemas.openxmlformats.org/officeDocument/2006/relationships/diagramQuickStyle" Target="../diagrams/quickStyle1.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4" Type="http://schemas.microsoft.com/office/2007/relationships/hdphoto" Target="../media/hdphoto2.wdp"/><Relationship Id="rId9" Type="http://schemas.microsoft.com/office/2007/relationships/diagramDrawing" Target="../diagrams/drawing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Heuristic Research</a:t>
            </a:r>
          </a:p>
        </p:txBody>
      </p:sp>
      <p:sp>
        <p:nvSpPr>
          <p:cNvPr id="3" name="Subtitle 2"/>
          <p:cNvSpPr>
            <a:spLocks noGrp="1"/>
          </p:cNvSpPr>
          <p:nvPr>
            <p:ph type="subTitle" idx="1"/>
          </p:nvPr>
        </p:nvSpPr>
        <p:spPr>
          <a:xfrm>
            <a:off x="3887274" y="4597896"/>
            <a:ext cx="3937880" cy="1655762"/>
          </a:xfrm>
        </p:spPr>
        <p:txBody>
          <a:bodyPr>
            <a:normAutofit/>
          </a:bodyPr>
          <a:lstStyle/>
          <a:p>
            <a:r>
              <a:rPr lang="en-US" sz="2800" dirty="0"/>
              <a:t>‘Winter seclusion –</a:t>
            </a:r>
          </a:p>
          <a:p>
            <a:r>
              <a:rPr lang="en-US" sz="2800" dirty="0"/>
              <a:t>Listening, that evening,</a:t>
            </a:r>
          </a:p>
          <a:p>
            <a:r>
              <a:rPr lang="en-US" sz="2800" dirty="0"/>
              <a:t>Rain in the mountain </a:t>
            </a:r>
          </a:p>
        </p:txBody>
      </p:sp>
      <p:sp>
        <p:nvSpPr>
          <p:cNvPr id="4" name="TextBox 3"/>
          <p:cNvSpPr txBox="1"/>
          <p:nvPr/>
        </p:nvSpPr>
        <p:spPr>
          <a:xfrm>
            <a:off x="6678325" y="6122853"/>
            <a:ext cx="3366782" cy="369332"/>
          </a:xfrm>
          <a:prstGeom prst="rect">
            <a:avLst/>
          </a:prstGeom>
          <a:noFill/>
        </p:spPr>
        <p:txBody>
          <a:bodyPr wrap="square" rtlCol="0">
            <a:spAutoFit/>
          </a:bodyPr>
          <a:lstStyle/>
          <a:p>
            <a:r>
              <a:rPr lang="en-GB" dirty="0"/>
              <a:t>Kobayashi </a:t>
            </a:r>
            <a:r>
              <a:rPr lang="en-GB" dirty="0" err="1"/>
              <a:t>Issa</a:t>
            </a:r>
            <a:endParaRPr lang="en-GB" dirty="0"/>
          </a:p>
        </p:txBody>
      </p:sp>
    </p:spTree>
    <p:extLst>
      <p:ext uri="{BB962C8B-B14F-4D97-AF65-F5344CB8AC3E}">
        <p14:creationId xmlns:p14="http://schemas.microsoft.com/office/powerpoint/2010/main" val="39770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Write a Haiku!</a:t>
            </a:r>
          </a:p>
        </p:txBody>
      </p:sp>
      <p:sp>
        <p:nvSpPr>
          <p:cNvPr id="3" name="Content Placeholder 2"/>
          <p:cNvSpPr>
            <a:spLocks noGrp="1"/>
          </p:cNvSpPr>
          <p:nvPr>
            <p:ph idx="1"/>
          </p:nvPr>
        </p:nvSpPr>
        <p:spPr/>
        <p:txBody>
          <a:bodyPr>
            <a:normAutofit/>
          </a:bodyPr>
          <a:lstStyle/>
          <a:p>
            <a:r>
              <a:rPr lang="en-GB" sz="2800" dirty="0"/>
              <a:t>Traditionally it has to contain 17 syllables within three lines and each haiku has to contain a </a:t>
            </a:r>
            <a:r>
              <a:rPr lang="en-GB" sz="2800" i="1" dirty="0" err="1"/>
              <a:t>kigo</a:t>
            </a:r>
            <a:r>
              <a:rPr lang="en-GB" sz="2800" dirty="0"/>
              <a:t> – a word that indicates the season in which the poem is set (5-7-5).</a:t>
            </a:r>
          </a:p>
          <a:p>
            <a:r>
              <a:rPr lang="en-GB" sz="2800" dirty="0"/>
              <a:t>They are simple and deal with everyday feelings and situations</a:t>
            </a:r>
          </a:p>
          <a:p>
            <a:r>
              <a:rPr lang="en-GB" sz="2800" dirty="0"/>
              <a:t>It wouldn’t contain metaphors or similes.</a:t>
            </a:r>
          </a:p>
          <a:p>
            <a:r>
              <a:rPr lang="en-GB" sz="2800" dirty="0"/>
              <a:t>They are about a single moment and the depths of that moment.</a:t>
            </a:r>
          </a:p>
        </p:txBody>
      </p:sp>
    </p:spTree>
    <p:extLst>
      <p:ext uri="{BB962C8B-B14F-4D97-AF65-F5344CB8AC3E}">
        <p14:creationId xmlns:p14="http://schemas.microsoft.com/office/powerpoint/2010/main" val="34291394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964958D-AF5D-4863-B5FB-83F6B8CB1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12188656"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298B7C-75A6-083E-99AE-A1F013707701}"/>
              </a:ext>
            </a:extLst>
          </p:cNvPr>
          <p:cNvSpPr>
            <a:spLocks noGrp="1"/>
          </p:cNvSpPr>
          <p:nvPr>
            <p:ph type="title"/>
          </p:nvPr>
        </p:nvSpPr>
        <p:spPr>
          <a:xfrm>
            <a:off x="4970109" y="210311"/>
            <a:ext cx="3892537" cy="950977"/>
          </a:xfrm>
          <a:ln>
            <a:noFill/>
          </a:ln>
        </p:spPr>
        <p:txBody>
          <a:bodyPr>
            <a:normAutofit/>
          </a:bodyPr>
          <a:lstStyle/>
          <a:p>
            <a:r>
              <a:rPr lang="en-GB" sz="4800" dirty="0"/>
              <a:t>Phenomenology</a:t>
            </a:r>
          </a:p>
        </p:txBody>
      </p:sp>
      <p:pic>
        <p:nvPicPr>
          <p:cNvPr id="5" name="Picture 4" descr="Chess pawn with a shadow of a king">
            <a:extLst>
              <a:ext uri="{FF2B5EF4-FFF2-40B4-BE49-F238E27FC236}">
                <a16:creationId xmlns:a16="http://schemas.microsoft.com/office/drawing/2014/main" id="{1F442F03-6CD8-FDF0-3F8F-044828D645CA}"/>
              </a:ext>
            </a:extLst>
          </p:cNvPr>
          <p:cNvPicPr>
            <a:picLocks noChangeAspect="1"/>
          </p:cNvPicPr>
          <p:nvPr/>
        </p:nvPicPr>
        <p:blipFill>
          <a:blip r:embed="rId5"/>
          <a:srcRect l="35586" r="15968"/>
          <a:stretch/>
        </p:blipFill>
        <p:spPr>
          <a:xfrm>
            <a:off x="3344" y="10"/>
            <a:ext cx="4646726" cy="6857990"/>
          </a:xfrm>
          <a:prstGeom prst="rect">
            <a:avLst/>
          </a:prstGeom>
        </p:spPr>
      </p:pic>
      <p:sp>
        <p:nvSpPr>
          <p:cNvPr id="3" name="Content Placeholder 2">
            <a:extLst>
              <a:ext uri="{FF2B5EF4-FFF2-40B4-BE49-F238E27FC236}">
                <a16:creationId xmlns:a16="http://schemas.microsoft.com/office/drawing/2014/main" id="{94AE6C11-EE7E-9C2C-F4A8-88B95C952D56}"/>
              </a:ext>
            </a:extLst>
          </p:cNvPr>
          <p:cNvSpPr>
            <a:spLocks noGrp="1"/>
          </p:cNvSpPr>
          <p:nvPr>
            <p:ph idx="1"/>
          </p:nvPr>
        </p:nvSpPr>
        <p:spPr>
          <a:xfrm>
            <a:off x="4970109" y="1019908"/>
            <a:ext cx="6730276" cy="5627781"/>
          </a:xfrm>
        </p:spPr>
        <p:txBody>
          <a:bodyPr>
            <a:normAutofit fontScale="85000" lnSpcReduction="20000"/>
          </a:bodyPr>
          <a:lstStyle/>
          <a:p>
            <a:r>
              <a:rPr lang="en-GB" sz="3100" dirty="0"/>
              <a:t>Realism vs Idealism  - ‘object’ vs ‘subject’   (late 1800s)</a:t>
            </a:r>
          </a:p>
          <a:p>
            <a:r>
              <a:rPr lang="en-GB" sz="3100" dirty="0"/>
              <a:t>Husserl developed phenomenology – a way to study the ‘what is’. How something appears to the experiencer.</a:t>
            </a:r>
          </a:p>
          <a:p>
            <a:r>
              <a:rPr lang="en-GB" sz="3100" dirty="0"/>
              <a:t>Reflecting on our everyday, immediate, ‘lived experience’ in order to gain some understanding of its underlying order, coherence and structure.</a:t>
            </a:r>
          </a:p>
          <a:p>
            <a:r>
              <a:rPr lang="en-GB" sz="3100" dirty="0"/>
              <a:t>Phenomenological attitude allows the individual to ‘bracket’ their frame of reference (natural attitude).</a:t>
            </a:r>
          </a:p>
          <a:p>
            <a:r>
              <a:rPr lang="en-GB" sz="3100" dirty="0"/>
              <a:t>This allows the individual to ‘step outside’ the confines of their life constructed ‘lens’ to more fully consider their conscious process which gives shape to their experience.</a:t>
            </a:r>
            <a:endParaRPr lang="en-GB" sz="1800" dirty="0"/>
          </a:p>
          <a:p>
            <a:endParaRPr lang="en-GB" sz="1800" dirty="0"/>
          </a:p>
        </p:txBody>
      </p:sp>
      <p:grpSp>
        <p:nvGrpSpPr>
          <p:cNvPr id="11" name="Group 10">
            <a:extLst>
              <a:ext uri="{FF2B5EF4-FFF2-40B4-BE49-F238E27FC236}">
                <a16:creationId xmlns:a16="http://schemas.microsoft.com/office/drawing/2014/main" id="{11002ACD-3B0C-4885-8754-8A00E926F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DF0313CD-4196-4456-A70D-5EE2B995B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80DE0B32-9EE8-4975-AD48-3855B0A82A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998356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DA129-A48D-4288-8EAA-FA3B6BA5E845}"/>
              </a:ext>
            </a:extLst>
          </p:cNvPr>
          <p:cNvSpPr>
            <a:spLocks noGrp="1"/>
          </p:cNvSpPr>
          <p:nvPr>
            <p:ph type="title"/>
          </p:nvPr>
        </p:nvSpPr>
        <p:spPr/>
        <p:txBody>
          <a:bodyPr/>
          <a:lstStyle/>
          <a:p>
            <a:r>
              <a:rPr lang="en-GB" dirty="0"/>
              <a:t>Heuristics</a:t>
            </a:r>
          </a:p>
        </p:txBody>
      </p:sp>
      <p:sp>
        <p:nvSpPr>
          <p:cNvPr id="3" name="Content Placeholder 2">
            <a:extLst>
              <a:ext uri="{FF2B5EF4-FFF2-40B4-BE49-F238E27FC236}">
                <a16:creationId xmlns:a16="http://schemas.microsoft.com/office/drawing/2014/main" id="{3D89DA91-A6A1-494D-BAD9-1E571F18EB19}"/>
              </a:ext>
            </a:extLst>
          </p:cNvPr>
          <p:cNvSpPr>
            <a:spLocks noGrp="1"/>
          </p:cNvSpPr>
          <p:nvPr>
            <p:ph idx="1"/>
          </p:nvPr>
        </p:nvSpPr>
        <p:spPr/>
        <p:txBody>
          <a:bodyPr>
            <a:normAutofit/>
          </a:bodyPr>
          <a:lstStyle/>
          <a:p>
            <a:pPr marL="0" indent="0">
              <a:buNone/>
            </a:pPr>
            <a:r>
              <a:rPr lang="en-GB" sz="3600" dirty="0"/>
              <a:t>“In its purest form, heuristics is a passionate and discerning personal involvement in problem solving, an effort to know the essence of some aspect of life through the internal pathways of the self”</a:t>
            </a:r>
          </a:p>
          <a:p>
            <a:pPr marL="0" indent="0">
              <a:buNone/>
            </a:pPr>
            <a:r>
              <a:rPr lang="en-US" sz="2800" b="0" i="0" dirty="0">
                <a:solidFill>
                  <a:srgbClr val="333333"/>
                </a:solidFill>
                <a:effectLst/>
                <a:latin typeface="Arial" panose="020B0604020202020204" pitchFamily="34" charset="0"/>
              </a:rPr>
              <a:t>Douglass &amp; Moustakas,1985, p.39</a:t>
            </a:r>
            <a:endParaRPr lang="en-GB" sz="4400" dirty="0"/>
          </a:p>
        </p:txBody>
      </p:sp>
    </p:spTree>
    <p:extLst>
      <p:ext uri="{BB962C8B-B14F-4D97-AF65-F5344CB8AC3E}">
        <p14:creationId xmlns:p14="http://schemas.microsoft.com/office/powerpoint/2010/main" val="18131164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History of Heuristic Research</a:t>
            </a:r>
          </a:p>
        </p:txBody>
      </p:sp>
      <p:sp>
        <p:nvSpPr>
          <p:cNvPr id="3" name="Content Placeholder 2"/>
          <p:cNvSpPr>
            <a:spLocks noGrp="1"/>
          </p:cNvSpPr>
          <p:nvPr>
            <p:ph idx="1"/>
          </p:nvPr>
        </p:nvSpPr>
        <p:spPr>
          <a:xfrm>
            <a:off x="1066800" y="1752131"/>
            <a:ext cx="10058400" cy="4050792"/>
          </a:xfrm>
        </p:spPr>
        <p:txBody>
          <a:bodyPr>
            <a:normAutofit/>
          </a:bodyPr>
          <a:lstStyle/>
          <a:p>
            <a:r>
              <a:rPr lang="en-GB" sz="3200" dirty="0"/>
              <a:t>Initially started out as a process of assessment and meaning-making, rather than research in itself.</a:t>
            </a:r>
          </a:p>
          <a:p>
            <a:r>
              <a:rPr lang="en-GB" sz="3200" dirty="0" err="1"/>
              <a:t>Moustakas</a:t>
            </a:r>
            <a:r>
              <a:rPr lang="en-GB" sz="3200" dirty="0"/>
              <a:t> (the founder of the approach) suggested that he used the term to describe the process of exploration that defines the human experience.</a:t>
            </a:r>
          </a:p>
          <a:p>
            <a:r>
              <a:rPr lang="en-GB" sz="3200" dirty="0"/>
              <a:t>In 1961 Moustakas produced his book ‘</a:t>
            </a:r>
            <a:r>
              <a:rPr lang="en-GB" sz="3200" i="1" dirty="0"/>
              <a:t>Loneliness’ </a:t>
            </a:r>
            <a:r>
              <a:rPr lang="en-GB" sz="3200" dirty="0"/>
              <a:t>during which he developed and formalised his research approach.</a:t>
            </a:r>
          </a:p>
        </p:txBody>
      </p:sp>
      <p:sp>
        <p:nvSpPr>
          <p:cNvPr id="4" name="TextBox 3">
            <a:extLst>
              <a:ext uri="{FF2B5EF4-FFF2-40B4-BE49-F238E27FC236}">
                <a16:creationId xmlns:a16="http://schemas.microsoft.com/office/drawing/2014/main" id="{C6D733C4-5DCD-ED17-038F-31BD24D8B070}"/>
              </a:ext>
            </a:extLst>
          </p:cNvPr>
          <p:cNvSpPr txBox="1"/>
          <p:nvPr/>
        </p:nvSpPr>
        <p:spPr>
          <a:xfrm>
            <a:off x="4325816" y="5850148"/>
            <a:ext cx="5697414" cy="523220"/>
          </a:xfrm>
          <a:prstGeom prst="rect">
            <a:avLst/>
          </a:prstGeom>
          <a:noFill/>
        </p:spPr>
        <p:txBody>
          <a:bodyPr wrap="square" rtlCol="0">
            <a:spAutoFit/>
          </a:bodyPr>
          <a:lstStyle/>
          <a:p>
            <a:r>
              <a:rPr lang="en-US" sz="2800" dirty="0">
                <a:solidFill>
                  <a:srgbClr val="333333"/>
                </a:solidFill>
                <a:latin typeface="Arial" panose="020B0604020202020204" pitchFamily="34" charset="0"/>
              </a:rPr>
              <a:t>M</a:t>
            </a:r>
            <a:r>
              <a:rPr lang="en-GB" sz="2800" dirty="0" err="1">
                <a:solidFill>
                  <a:srgbClr val="333333"/>
                </a:solidFill>
                <a:latin typeface="Arial" panose="020B0604020202020204" pitchFamily="34" charset="0"/>
              </a:rPr>
              <a:t>oustakas</a:t>
            </a:r>
            <a:r>
              <a:rPr lang="en-GB" sz="2800" dirty="0">
                <a:solidFill>
                  <a:srgbClr val="333333"/>
                </a:solidFill>
                <a:latin typeface="Arial" panose="020B0604020202020204" pitchFamily="34" charset="0"/>
              </a:rPr>
              <a:t>, C. (1961) ‘Loneliness</a:t>
            </a:r>
          </a:p>
        </p:txBody>
      </p:sp>
    </p:spTree>
    <p:extLst>
      <p:ext uri="{BB962C8B-B14F-4D97-AF65-F5344CB8AC3E}">
        <p14:creationId xmlns:p14="http://schemas.microsoft.com/office/powerpoint/2010/main" val="2072385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Research</a:t>
            </a:r>
          </a:p>
        </p:txBody>
      </p:sp>
      <p:sp>
        <p:nvSpPr>
          <p:cNvPr id="3" name="Content Placeholder 2"/>
          <p:cNvSpPr>
            <a:spLocks noGrp="1"/>
          </p:cNvSpPr>
          <p:nvPr>
            <p:ph idx="1"/>
          </p:nvPr>
        </p:nvSpPr>
        <p:spPr/>
        <p:txBody>
          <a:bodyPr>
            <a:normAutofit fontScale="92500" lnSpcReduction="10000"/>
          </a:bodyPr>
          <a:lstStyle/>
          <a:p>
            <a:r>
              <a:rPr lang="en-GB" sz="3200" dirty="0"/>
              <a:t>Heuristic research allows us to engage with these experiences and enables them to be included within the research process.</a:t>
            </a:r>
          </a:p>
          <a:p>
            <a:r>
              <a:rPr lang="en-GB" sz="3200" dirty="0"/>
              <a:t>Thus, Heuristic inquiry is a very personal, engaging, potentially revealing process.</a:t>
            </a:r>
          </a:p>
          <a:p>
            <a:r>
              <a:rPr lang="en-GB" sz="3200" dirty="0"/>
              <a:t>The process has a systematic framework, within which you will engage with the ‘felt sense’ (</a:t>
            </a:r>
            <a:r>
              <a:rPr lang="en-GB" sz="3200" dirty="0" err="1"/>
              <a:t>Gendlin</a:t>
            </a:r>
            <a:r>
              <a:rPr lang="en-GB" sz="3200" dirty="0"/>
              <a:t>); allow an exploration of the relational experience and enable a true reflexive process of self-discovery.</a:t>
            </a:r>
          </a:p>
        </p:txBody>
      </p:sp>
    </p:spTree>
    <p:extLst>
      <p:ext uri="{BB962C8B-B14F-4D97-AF65-F5344CB8AC3E}">
        <p14:creationId xmlns:p14="http://schemas.microsoft.com/office/powerpoint/2010/main" val="317526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Research</a:t>
            </a:r>
          </a:p>
        </p:txBody>
      </p:sp>
      <p:sp>
        <p:nvSpPr>
          <p:cNvPr id="3" name="Content Placeholder 2"/>
          <p:cNvSpPr>
            <a:spLocks noGrp="1"/>
          </p:cNvSpPr>
          <p:nvPr>
            <p:ph idx="1"/>
          </p:nvPr>
        </p:nvSpPr>
        <p:spPr/>
        <p:txBody>
          <a:bodyPr>
            <a:normAutofit/>
          </a:bodyPr>
          <a:lstStyle/>
          <a:p>
            <a:r>
              <a:rPr lang="en-GB" sz="3200" dirty="0"/>
              <a:t>Is a qualitative method, which allows the phenomenological experience to be explored.</a:t>
            </a:r>
          </a:p>
          <a:p>
            <a:r>
              <a:rPr lang="en-GB" sz="3200" dirty="0"/>
              <a:t>It allows for a deep process to occur, which will be experiential, humanistic, authentic, imaginative and creative.</a:t>
            </a:r>
          </a:p>
          <a:p>
            <a:r>
              <a:rPr lang="en-GB" sz="3200" dirty="0"/>
              <a:t>It is autobiographical, it includes a personal history, memory of events, an engagement with the past, present and future.</a:t>
            </a:r>
          </a:p>
        </p:txBody>
      </p:sp>
    </p:spTree>
    <p:extLst>
      <p:ext uri="{BB962C8B-B14F-4D97-AF65-F5344CB8AC3E}">
        <p14:creationId xmlns:p14="http://schemas.microsoft.com/office/powerpoint/2010/main" val="4109227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BA6B8-32A7-4202-83B9-39E686C67C0E}"/>
              </a:ext>
            </a:extLst>
          </p:cNvPr>
          <p:cNvSpPr>
            <a:spLocks noGrp="1"/>
          </p:cNvSpPr>
          <p:nvPr>
            <p:ph type="title"/>
          </p:nvPr>
        </p:nvSpPr>
        <p:spPr/>
        <p:txBody>
          <a:bodyPr/>
          <a:lstStyle/>
          <a:p>
            <a:r>
              <a:rPr lang="en-GB" dirty="0" err="1"/>
              <a:t>Sultan,N</a:t>
            </a:r>
            <a:r>
              <a:rPr lang="en-GB" dirty="0"/>
              <a:t>. (2019). </a:t>
            </a:r>
          </a:p>
        </p:txBody>
      </p:sp>
      <p:sp>
        <p:nvSpPr>
          <p:cNvPr id="3" name="Content Placeholder 2">
            <a:extLst>
              <a:ext uri="{FF2B5EF4-FFF2-40B4-BE49-F238E27FC236}">
                <a16:creationId xmlns:a16="http://schemas.microsoft.com/office/drawing/2014/main" id="{73FD6E73-C74B-4B86-89EA-9988024ABF11}"/>
              </a:ext>
            </a:extLst>
          </p:cNvPr>
          <p:cNvSpPr>
            <a:spLocks noGrp="1"/>
          </p:cNvSpPr>
          <p:nvPr>
            <p:ph idx="1"/>
          </p:nvPr>
        </p:nvSpPr>
        <p:spPr>
          <a:xfrm>
            <a:off x="1192941" y="1892808"/>
            <a:ext cx="10058400" cy="4050792"/>
          </a:xfrm>
        </p:spPr>
        <p:txBody>
          <a:bodyPr>
            <a:normAutofit fontScale="92500" lnSpcReduction="20000"/>
          </a:bodyPr>
          <a:lstStyle/>
          <a:p>
            <a:r>
              <a:rPr lang="en-GB" sz="3500" dirty="0"/>
              <a:t>Sultan adds that other characteristics of Heuristic Inquiry can include:</a:t>
            </a:r>
          </a:p>
          <a:p>
            <a:r>
              <a:rPr lang="en-GB" sz="3500" dirty="0"/>
              <a:t>Process and content focused</a:t>
            </a:r>
          </a:p>
          <a:p>
            <a:r>
              <a:rPr lang="en-GB" sz="3500" dirty="0"/>
              <a:t>Intuitive, introspective, and reflexive</a:t>
            </a:r>
          </a:p>
          <a:p>
            <a:r>
              <a:rPr lang="en-GB" sz="3500" dirty="0"/>
              <a:t>Experiential, embodied, and holistic</a:t>
            </a:r>
          </a:p>
          <a:p>
            <a:r>
              <a:rPr lang="en-GB" sz="3500" dirty="0"/>
              <a:t>Existential and Humanistic</a:t>
            </a:r>
          </a:p>
          <a:p>
            <a:r>
              <a:rPr lang="en-GB" sz="3500" dirty="0"/>
              <a:t>Relational, authentic and participatory</a:t>
            </a:r>
          </a:p>
          <a:p>
            <a:r>
              <a:rPr lang="en-GB" sz="3500" dirty="0"/>
              <a:t>Imaginative and creative” (Sultan, 2019, p.2)</a:t>
            </a:r>
          </a:p>
          <a:p>
            <a:pPr marL="0" indent="0">
              <a:buNone/>
            </a:pPr>
            <a:endParaRPr lang="en-GB" dirty="0"/>
          </a:p>
        </p:txBody>
      </p:sp>
      <p:sp>
        <p:nvSpPr>
          <p:cNvPr id="4" name="TextBox 3">
            <a:extLst>
              <a:ext uri="{FF2B5EF4-FFF2-40B4-BE49-F238E27FC236}">
                <a16:creationId xmlns:a16="http://schemas.microsoft.com/office/drawing/2014/main" id="{2B9B51C2-0A72-3D06-EED6-F7B3E72FABC9}"/>
              </a:ext>
            </a:extLst>
          </p:cNvPr>
          <p:cNvSpPr txBox="1"/>
          <p:nvPr/>
        </p:nvSpPr>
        <p:spPr>
          <a:xfrm>
            <a:off x="249115" y="6142535"/>
            <a:ext cx="11693769" cy="461665"/>
          </a:xfrm>
          <a:prstGeom prst="rect">
            <a:avLst/>
          </a:prstGeom>
          <a:noFill/>
        </p:spPr>
        <p:txBody>
          <a:bodyPr wrap="square" rtlCol="0">
            <a:spAutoFit/>
          </a:bodyPr>
          <a:lstStyle/>
          <a:p>
            <a:pPr algn="l">
              <a:spcAft>
                <a:spcPts val="1125"/>
              </a:spcAft>
            </a:pPr>
            <a:r>
              <a:rPr lang="en-US" sz="2400" b="0" i="0" dirty="0">
                <a:solidFill>
                  <a:srgbClr val="555555"/>
                </a:solidFill>
                <a:effectLst/>
                <a:latin typeface="Open Sans" panose="020B0606030504020204" pitchFamily="34" charset="0"/>
              </a:rPr>
              <a:t>Sultan, N. (2019), ‘Heuristic Inquiry: Researching Human Experience Holistically’.</a:t>
            </a:r>
            <a:endParaRPr lang="en-US" sz="1800" b="0" i="0" dirty="0">
              <a:solidFill>
                <a:srgbClr val="555555"/>
              </a:solidFill>
              <a:effectLst/>
              <a:latin typeface="Open Sans" panose="020B0606030504020204" pitchFamily="34" charset="0"/>
            </a:endParaRPr>
          </a:p>
        </p:txBody>
      </p:sp>
    </p:spTree>
    <p:extLst>
      <p:ext uri="{BB962C8B-B14F-4D97-AF65-F5344CB8AC3E}">
        <p14:creationId xmlns:p14="http://schemas.microsoft.com/office/powerpoint/2010/main" val="2087792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Influences of Heuristic Inquiry</a:t>
            </a:r>
          </a:p>
        </p:txBody>
      </p:sp>
      <p:sp>
        <p:nvSpPr>
          <p:cNvPr id="3" name="Content Placeholder 2"/>
          <p:cNvSpPr>
            <a:spLocks noGrp="1"/>
          </p:cNvSpPr>
          <p:nvPr>
            <p:ph idx="1"/>
          </p:nvPr>
        </p:nvSpPr>
        <p:spPr>
          <a:xfrm>
            <a:off x="1069848" y="2121408"/>
            <a:ext cx="10058400" cy="3259484"/>
          </a:xfrm>
        </p:spPr>
        <p:txBody>
          <a:bodyPr>
            <a:normAutofit/>
          </a:bodyPr>
          <a:lstStyle/>
          <a:p>
            <a:r>
              <a:rPr lang="en-GB" sz="3600" dirty="0"/>
              <a:t>Abraham Maslow</a:t>
            </a:r>
          </a:p>
          <a:p>
            <a:r>
              <a:rPr lang="en-GB" sz="3600" dirty="0"/>
              <a:t>Marin Buber</a:t>
            </a:r>
          </a:p>
          <a:p>
            <a:r>
              <a:rPr lang="en-GB" sz="3600" dirty="0"/>
              <a:t>Michael Polanyi (tacit knowledge)</a:t>
            </a:r>
          </a:p>
          <a:p>
            <a:r>
              <a:rPr lang="en-GB" sz="3600" dirty="0"/>
              <a:t>Carl Rogers</a:t>
            </a:r>
          </a:p>
          <a:p>
            <a:r>
              <a:rPr lang="en-GB" sz="3600" dirty="0"/>
              <a:t>Eugene </a:t>
            </a:r>
            <a:r>
              <a:rPr lang="en-GB" sz="3600" dirty="0" err="1"/>
              <a:t>Gendlin</a:t>
            </a:r>
            <a:endParaRPr lang="en-GB" sz="3600" dirty="0"/>
          </a:p>
        </p:txBody>
      </p:sp>
    </p:spTree>
    <p:extLst>
      <p:ext uri="{BB962C8B-B14F-4D97-AF65-F5344CB8AC3E}">
        <p14:creationId xmlns:p14="http://schemas.microsoft.com/office/powerpoint/2010/main" val="1739118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Reflexive Research</a:t>
            </a:r>
          </a:p>
        </p:txBody>
      </p:sp>
      <p:sp>
        <p:nvSpPr>
          <p:cNvPr id="3" name="Content Placeholder 2"/>
          <p:cNvSpPr>
            <a:spLocks noGrp="1"/>
          </p:cNvSpPr>
          <p:nvPr>
            <p:ph idx="1"/>
          </p:nvPr>
        </p:nvSpPr>
        <p:spPr/>
        <p:txBody>
          <a:bodyPr>
            <a:normAutofit fontScale="92500" lnSpcReduction="20000"/>
          </a:bodyPr>
          <a:lstStyle/>
          <a:p>
            <a:r>
              <a:rPr lang="en-GB" sz="4000" dirty="0"/>
              <a:t>You will engage with the ‘felt sense’ that </a:t>
            </a:r>
            <a:r>
              <a:rPr lang="en-GB" sz="4000" dirty="0" err="1"/>
              <a:t>Gendlin</a:t>
            </a:r>
            <a:r>
              <a:rPr lang="en-GB" sz="4000" dirty="0"/>
              <a:t> explores within his ‘Focusing’ approach. Listen for those feelings that are sitting within the body.</a:t>
            </a:r>
          </a:p>
          <a:p>
            <a:r>
              <a:rPr lang="en-GB" sz="4000" dirty="0"/>
              <a:t>Feel, imagine and create. Listen for the words or phrases that come to you, hear the voices, see the images. Allow these to come forward, explore these and then move on deeper.</a:t>
            </a:r>
          </a:p>
        </p:txBody>
      </p:sp>
    </p:spTree>
    <p:extLst>
      <p:ext uri="{BB962C8B-B14F-4D97-AF65-F5344CB8AC3E}">
        <p14:creationId xmlns:p14="http://schemas.microsoft.com/office/powerpoint/2010/main" val="686559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6897F0-5747-3B37-937A-F058272963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FE8DD9-AA47-4990-F48F-92646E1947BC}"/>
              </a:ext>
            </a:extLst>
          </p:cNvPr>
          <p:cNvSpPr>
            <a:spLocks noGrp="1"/>
          </p:cNvSpPr>
          <p:nvPr>
            <p:ph type="title"/>
          </p:nvPr>
        </p:nvSpPr>
        <p:spPr/>
        <p:txBody>
          <a:bodyPr/>
          <a:lstStyle/>
          <a:p>
            <a:pPr algn="ctr"/>
            <a:r>
              <a:rPr lang="en-GB" dirty="0"/>
              <a:t>GENDLING – SIX STEPS to FOCUS</a:t>
            </a:r>
          </a:p>
        </p:txBody>
      </p:sp>
      <p:sp>
        <p:nvSpPr>
          <p:cNvPr id="3" name="Content Placeholder 2">
            <a:extLst>
              <a:ext uri="{FF2B5EF4-FFF2-40B4-BE49-F238E27FC236}">
                <a16:creationId xmlns:a16="http://schemas.microsoft.com/office/drawing/2014/main" id="{E0B37DFB-39A8-45B3-A75D-BCBE65AF82E7}"/>
              </a:ext>
            </a:extLst>
          </p:cNvPr>
          <p:cNvSpPr>
            <a:spLocks noGrp="1"/>
          </p:cNvSpPr>
          <p:nvPr>
            <p:ph idx="1"/>
          </p:nvPr>
        </p:nvSpPr>
        <p:spPr>
          <a:xfrm>
            <a:off x="1069848" y="1828800"/>
            <a:ext cx="10058400" cy="4544568"/>
          </a:xfrm>
        </p:spPr>
        <p:txBody>
          <a:bodyPr>
            <a:normAutofit fontScale="85000" lnSpcReduction="20000"/>
          </a:bodyPr>
          <a:lstStyle/>
          <a:p>
            <a:pPr algn="l">
              <a:spcBef>
                <a:spcPts val="1575"/>
              </a:spcBef>
              <a:spcAft>
                <a:spcPts val="788"/>
              </a:spcAft>
            </a:pPr>
            <a:r>
              <a:rPr lang="en-US" sz="2400" b="1" i="1" dirty="0">
                <a:solidFill>
                  <a:srgbClr val="000000"/>
                </a:solidFill>
                <a:effectLst/>
                <a:latin typeface="Julius Sans One"/>
              </a:rPr>
              <a:t>1 Clearing a space</a:t>
            </a:r>
            <a:endParaRPr lang="en-US" sz="2400" b="1" i="0" dirty="0">
              <a:solidFill>
                <a:srgbClr val="000000"/>
              </a:solidFill>
              <a:effectLst/>
              <a:latin typeface="Julius Sans One"/>
            </a:endParaRPr>
          </a:p>
          <a:p>
            <a:pPr marL="0" indent="0" algn="l">
              <a:spcAft>
                <a:spcPts val="788"/>
              </a:spcAft>
              <a:buNone/>
            </a:pPr>
            <a:r>
              <a:rPr lang="en-US" sz="2400" b="0" i="1" dirty="0">
                <a:solidFill>
                  <a:srgbClr val="000000"/>
                </a:solidFill>
                <a:effectLst/>
                <a:ea typeface="Open Sans" panose="020B0606030504020204" pitchFamily="34" charset="0"/>
                <a:cs typeface="Open Sans" panose="020B0606030504020204" pitchFamily="34" charset="0"/>
              </a:rPr>
              <a:t>What I will ask you to do will be silent, just to yourself. Take a moment just to relax . . . All right—now, inside you, I would like you to pay attention inwardly, in your body, perhaps in your stomach or chest. Now see what comes there when you ask, "How is my life going? What is the main thing for me right now?" Sense within your body. Let the answers come slowly from this sensing. When some concern comes, DO NOT GO INSIDE IT. Stand back, say "Yes, that’s there. I can feel that, there." Let there be a little space between you and that. Then ask what else you feel. Wait again, and sense. Usually there are several things.</a:t>
            </a:r>
            <a:endParaRPr lang="en-US" sz="2400" b="0" i="0" dirty="0">
              <a:solidFill>
                <a:srgbClr val="000000"/>
              </a:solidFill>
              <a:effectLst/>
              <a:ea typeface="Open Sans" panose="020B0606030504020204" pitchFamily="34" charset="0"/>
              <a:cs typeface="Open Sans" panose="020B0606030504020204" pitchFamily="34" charset="0"/>
            </a:endParaRPr>
          </a:p>
          <a:p>
            <a:pPr algn="l">
              <a:spcBef>
                <a:spcPts val="1575"/>
              </a:spcBef>
              <a:spcAft>
                <a:spcPts val="788"/>
              </a:spcAft>
            </a:pPr>
            <a:r>
              <a:rPr lang="en-US" sz="2400" b="1" i="1" dirty="0">
                <a:solidFill>
                  <a:srgbClr val="000000"/>
                </a:solidFill>
                <a:effectLst/>
                <a:latin typeface="Julius Sans One"/>
              </a:rPr>
              <a:t>2 Felt Sense</a:t>
            </a:r>
            <a:endParaRPr lang="en-US" sz="2400" b="1" i="0" dirty="0">
              <a:solidFill>
                <a:srgbClr val="000000"/>
              </a:solidFill>
              <a:effectLst/>
              <a:latin typeface="Julius Sans One"/>
            </a:endParaRPr>
          </a:p>
          <a:p>
            <a:pPr marL="0" indent="0">
              <a:spcAft>
                <a:spcPts val="788"/>
              </a:spcAft>
              <a:buNone/>
            </a:pPr>
            <a:r>
              <a:rPr lang="en-US" sz="2500" i="1" dirty="0">
                <a:solidFill>
                  <a:srgbClr val="000000"/>
                </a:solidFill>
                <a:ea typeface="Open Sans" panose="020B0606030504020204" pitchFamily="34" charset="0"/>
                <a:cs typeface="Open Sans" panose="020B0606030504020204" pitchFamily="34" charset="0"/>
              </a:rPr>
              <a:t>From among what came, select one personal problem to focus on. DO NOT GO INSIDE IT. Stand back from it. Of course, there are many parts to that one thing you are thinking about—too many to think of each one alone. But you can feel all of these things together. Pay attention there where you usually feel things, and in there you can get a sense of what all of the problem feels like. Let yourself feel the unclear sense of all of that.</a:t>
            </a:r>
          </a:p>
          <a:p>
            <a:endParaRPr lang="en-GB" sz="4000" dirty="0"/>
          </a:p>
        </p:txBody>
      </p:sp>
    </p:spTree>
    <p:extLst>
      <p:ext uri="{BB962C8B-B14F-4D97-AF65-F5344CB8AC3E}">
        <p14:creationId xmlns:p14="http://schemas.microsoft.com/office/powerpoint/2010/main" val="2221960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277B46-8F7B-F714-E039-E01EB1F2AD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7E5681-5803-530D-EB78-90F0811BE45C}"/>
              </a:ext>
            </a:extLst>
          </p:cNvPr>
          <p:cNvSpPr>
            <a:spLocks noGrp="1"/>
          </p:cNvSpPr>
          <p:nvPr>
            <p:ph type="title"/>
          </p:nvPr>
        </p:nvSpPr>
        <p:spPr/>
        <p:txBody>
          <a:bodyPr/>
          <a:lstStyle/>
          <a:p>
            <a:pPr algn="ctr"/>
            <a:r>
              <a:rPr lang="en-GB" dirty="0"/>
              <a:t>GENDLING – SIX STEPS to FOCUS</a:t>
            </a:r>
          </a:p>
        </p:txBody>
      </p:sp>
      <p:sp>
        <p:nvSpPr>
          <p:cNvPr id="3" name="Content Placeholder 2">
            <a:extLst>
              <a:ext uri="{FF2B5EF4-FFF2-40B4-BE49-F238E27FC236}">
                <a16:creationId xmlns:a16="http://schemas.microsoft.com/office/drawing/2014/main" id="{E06E4404-63AD-0C8C-220D-DCB2645A629A}"/>
              </a:ext>
            </a:extLst>
          </p:cNvPr>
          <p:cNvSpPr>
            <a:spLocks noGrp="1"/>
          </p:cNvSpPr>
          <p:nvPr>
            <p:ph idx="1"/>
          </p:nvPr>
        </p:nvSpPr>
        <p:spPr>
          <a:xfrm>
            <a:off x="1069848" y="1828799"/>
            <a:ext cx="10058400" cy="4712677"/>
          </a:xfrm>
        </p:spPr>
        <p:txBody>
          <a:bodyPr>
            <a:normAutofit fontScale="92500"/>
          </a:bodyPr>
          <a:lstStyle/>
          <a:p>
            <a:pPr algn="l">
              <a:spcBef>
                <a:spcPts val="1575"/>
              </a:spcBef>
              <a:spcAft>
                <a:spcPts val="788"/>
              </a:spcAft>
            </a:pPr>
            <a:r>
              <a:rPr lang="en-US" sz="2400" b="1" i="1" dirty="0">
                <a:solidFill>
                  <a:srgbClr val="000000"/>
                </a:solidFill>
                <a:effectLst/>
                <a:latin typeface="Julius Sans One"/>
              </a:rPr>
              <a:t>3 Handle</a:t>
            </a:r>
            <a:endParaRPr lang="en-US" sz="2400" b="1" i="0" dirty="0">
              <a:solidFill>
                <a:srgbClr val="000000"/>
              </a:solidFill>
              <a:effectLst/>
              <a:latin typeface="Julius Sans One"/>
            </a:endParaRPr>
          </a:p>
          <a:p>
            <a:pPr marL="0" indent="0" algn="l">
              <a:spcAft>
                <a:spcPts val="788"/>
              </a:spcAft>
              <a:buNone/>
            </a:pPr>
            <a:r>
              <a:rPr lang="en-US" sz="2400" i="1" dirty="0">
                <a:solidFill>
                  <a:srgbClr val="000000"/>
                </a:solidFill>
                <a:ea typeface="Open Sans" panose="020B0606030504020204" pitchFamily="34" charset="0"/>
                <a:cs typeface="Open Sans" panose="020B0606030504020204" pitchFamily="34" charset="0"/>
              </a:rPr>
              <a:t>What is the quality of this unclear felt sense? Let a word, a phrase, or an image come up from the felt sense itself. It might be a quality-word, like tight, sticky, scary, stuck, heavy, jumpy or a phrase, or an image. Stay with the quality of the felt sense till something fits it just right.</a:t>
            </a:r>
          </a:p>
          <a:p>
            <a:pPr algn="l">
              <a:spcBef>
                <a:spcPts val="1575"/>
              </a:spcBef>
              <a:spcAft>
                <a:spcPts val="788"/>
              </a:spcAft>
            </a:pPr>
            <a:r>
              <a:rPr lang="en-US" sz="2400" b="1" i="1" dirty="0">
                <a:solidFill>
                  <a:srgbClr val="000000"/>
                </a:solidFill>
                <a:effectLst/>
                <a:latin typeface="Julius Sans One"/>
              </a:rPr>
              <a:t>4 Resonating</a:t>
            </a:r>
            <a:endParaRPr lang="en-US" sz="2400" b="1" i="0" dirty="0">
              <a:solidFill>
                <a:srgbClr val="000000"/>
              </a:solidFill>
              <a:effectLst/>
              <a:latin typeface="Julius Sans One"/>
            </a:endParaRPr>
          </a:p>
          <a:p>
            <a:pPr marL="0" indent="0">
              <a:lnSpc>
                <a:spcPct val="100000"/>
              </a:lnSpc>
              <a:spcAft>
                <a:spcPts val="788"/>
              </a:spcAft>
              <a:buNone/>
            </a:pPr>
            <a:r>
              <a:rPr lang="en-US" sz="2400" i="1" dirty="0">
                <a:solidFill>
                  <a:srgbClr val="000000"/>
                </a:solidFill>
                <a:ea typeface="Open Sans" panose="020B0606030504020204" pitchFamily="34" charset="0"/>
                <a:cs typeface="Open Sans" panose="020B0606030504020204" pitchFamily="34" charset="0"/>
              </a:rPr>
              <a:t>Go back and forth between the felt sense and the word (phrase, or image). Check how they resonate with each other. See if there is a little bodily signal that lets you know there is a fit. To do it, you have to have the felt sense there again, as well as the word. Let the felt sense change, if it does, and also the word or picture, until they feel just right in capturing the quality of the felt sense.</a:t>
            </a:r>
          </a:p>
          <a:p>
            <a:pPr marL="0" indent="0">
              <a:buNone/>
            </a:pPr>
            <a:endParaRPr lang="en-GB" sz="4000" dirty="0"/>
          </a:p>
        </p:txBody>
      </p:sp>
    </p:spTree>
    <p:extLst>
      <p:ext uri="{BB962C8B-B14F-4D97-AF65-F5344CB8AC3E}">
        <p14:creationId xmlns:p14="http://schemas.microsoft.com/office/powerpoint/2010/main" val="3433926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D3D5A-923F-D847-0E16-D8FF75F690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8B1D40-15C5-6ED3-588D-D8E987A6D0AA}"/>
              </a:ext>
            </a:extLst>
          </p:cNvPr>
          <p:cNvSpPr>
            <a:spLocks noGrp="1"/>
          </p:cNvSpPr>
          <p:nvPr>
            <p:ph type="title"/>
          </p:nvPr>
        </p:nvSpPr>
        <p:spPr>
          <a:xfrm>
            <a:off x="1069848" y="316524"/>
            <a:ext cx="10058400" cy="957306"/>
          </a:xfrm>
        </p:spPr>
        <p:txBody>
          <a:bodyPr/>
          <a:lstStyle/>
          <a:p>
            <a:pPr algn="ctr"/>
            <a:r>
              <a:rPr lang="en-GB" dirty="0"/>
              <a:t>GENDLING – SIX STEPS to FOCUS</a:t>
            </a:r>
          </a:p>
        </p:txBody>
      </p:sp>
      <p:sp>
        <p:nvSpPr>
          <p:cNvPr id="3" name="Content Placeholder 2">
            <a:extLst>
              <a:ext uri="{FF2B5EF4-FFF2-40B4-BE49-F238E27FC236}">
                <a16:creationId xmlns:a16="http://schemas.microsoft.com/office/drawing/2014/main" id="{91F2BE83-5081-9D27-6612-1644165B10E4}"/>
              </a:ext>
            </a:extLst>
          </p:cNvPr>
          <p:cNvSpPr>
            <a:spLocks noGrp="1"/>
          </p:cNvSpPr>
          <p:nvPr>
            <p:ph idx="1"/>
          </p:nvPr>
        </p:nvSpPr>
        <p:spPr>
          <a:xfrm>
            <a:off x="1069848" y="1424355"/>
            <a:ext cx="10058400" cy="5117122"/>
          </a:xfrm>
        </p:spPr>
        <p:txBody>
          <a:bodyPr>
            <a:normAutofit fontScale="62500" lnSpcReduction="20000"/>
          </a:bodyPr>
          <a:lstStyle/>
          <a:p>
            <a:pPr algn="l">
              <a:spcBef>
                <a:spcPts val="1575"/>
              </a:spcBef>
              <a:spcAft>
                <a:spcPts val="788"/>
              </a:spcAft>
            </a:pPr>
            <a:r>
              <a:rPr lang="en-US" sz="2900" b="1" i="1" dirty="0">
                <a:solidFill>
                  <a:srgbClr val="000000"/>
                </a:solidFill>
                <a:effectLst/>
                <a:latin typeface="Julius Sans One"/>
              </a:rPr>
              <a:t>5 Asking</a:t>
            </a:r>
            <a:endParaRPr lang="en-US" sz="2900" b="1" i="0" dirty="0">
              <a:solidFill>
                <a:srgbClr val="000000"/>
              </a:solidFill>
              <a:effectLst/>
              <a:latin typeface="Julius Sans One"/>
            </a:endParaRPr>
          </a:p>
          <a:p>
            <a:pPr marL="0" indent="0" algn="l">
              <a:spcAft>
                <a:spcPts val="788"/>
              </a:spcAft>
              <a:buNone/>
            </a:pPr>
            <a:r>
              <a:rPr lang="en-US" sz="3200" b="0" i="1" dirty="0">
                <a:solidFill>
                  <a:srgbClr val="000000"/>
                </a:solidFill>
                <a:effectLst/>
                <a:latin typeface="Open Sans" panose="020B0606030504020204" pitchFamily="34" charset="0"/>
              </a:rPr>
              <a:t>Now ask: what is it, about this whole problem, that makes this quality (which you have just named or pictured)? Make sure the quality is sensed again, freshly, vividly (not just remembered from before). When it is here again, tap it, touch it, be with it, asking, "What makes the whole problem so </a:t>
            </a:r>
            <a:r>
              <a:rPr lang="en-US" sz="3200" b="0" i="1" u="sng" dirty="0">
                <a:solidFill>
                  <a:srgbClr val="000000"/>
                </a:solidFill>
                <a:effectLst/>
                <a:latin typeface="Open Sans" panose="020B0606030504020204" pitchFamily="34" charset="0"/>
              </a:rPr>
              <a:t>          </a:t>
            </a:r>
            <a:r>
              <a:rPr lang="en-US" sz="3200" b="0" i="1" dirty="0">
                <a:solidFill>
                  <a:srgbClr val="000000"/>
                </a:solidFill>
                <a:effectLst/>
                <a:latin typeface="Open Sans" panose="020B0606030504020204" pitchFamily="34" charset="0"/>
              </a:rPr>
              <a:t>?" Or you ask, "What is in this sense?“ </a:t>
            </a:r>
          </a:p>
          <a:p>
            <a:pPr marL="0" indent="0" algn="l">
              <a:spcAft>
                <a:spcPts val="788"/>
              </a:spcAft>
              <a:buNone/>
            </a:pPr>
            <a:r>
              <a:rPr lang="en-US" sz="3200" b="0" i="1" dirty="0">
                <a:solidFill>
                  <a:srgbClr val="000000"/>
                </a:solidFill>
                <a:effectLst/>
                <a:latin typeface="Open Sans" panose="020B0606030504020204" pitchFamily="34" charset="0"/>
              </a:rPr>
              <a:t>If you get a quick answer without a shift in the felt sense, just let that kind of answer go by. Return your attention to your body and freshly find the felt sense again. Then ask it again.</a:t>
            </a:r>
            <a:r>
              <a:rPr lang="en-US" sz="3200" dirty="0">
                <a:solidFill>
                  <a:srgbClr val="000000"/>
                </a:solidFill>
                <a:latin typeface="Open Sans" panose="020B0606030504020204" pitchFamily="34" charset="0"/>
              </a:rPr>
              <a:t> </a:t>
            </a:r>
            <a:r>
              <a:rPr lang="en-US" sz="3200" b="0" i="1" dirty="0">
                <a:solidFill>
                  <a:srgbClr val="000000"/>
                </a:solidFill>
                <a:effectLst/>
                <a:latin typeface="Open Sans" panose="020B0606030504020204" pitchFamily="34" charset="0"/>
              </a:rPr>
              <a:t>Be with the felt sense till something comes along with a shift, a slight "give" or release.</a:t>
            </a:r>
            <a:endParaRPr lang="en-US" sz="3200" b="0" i="0" dirty="0">
              <a:solidFill>
                <a:srgbClr val="000000"/>
              </a:solidFill>
              <a:effectLst/>
              <a:latin typeface="Open Sans" panose="020B0606030504020204" pitchFamily="34" charset="0"/>
            </a:endParaRPr>
          </a:p>
          <a:p>
            <a:pPr>
              <a:spcBef>
                <a:spcPts val="1575"/>
              </a:spcBef>
              <a:spcAft>
                <a:spcPts val="788"/>
              </a:spcAft>
            </a:pPr>
            <a:r>
              <a:rPr lang="en-US" sz="2900" b="1" i="1" dirty="0">
                <a:solidFill>
                  <a:srgbClr val="000000"/>
                </a:solidFill>
                <a:latin typeface="Julius Sans One"/>
              </a:rPr>
              <a:t>6 Receiving</a:t>
            </a:r>
          </a:p>
          <a:p>
            <a:pPr marL="0" indent="0" algn="l">
              <a:spcAft>
                <a:spcPts val="788"/>
              </a:spcAft>
              <a:buNone/>
            </a:pPr>
            <a:r>
              <a:rPr lang="en-US" sz="2900" b="0" i="1" dirty="0">
                <a:solidFill>
                  <a:srgbClr val="000000"/>
                </a:solidFill>
                <a:effectLst/>
                <a:latin typeface="Open Sans" panose="020B0606030504020204" pitchFamily="34" charset="0"/>
              </a:rPr>
              <a:t>Receive whatever comes with a shift in a friendly way. Stay with it a while, even if it is only a slight release. Whatever comes, this is only one shift; there will be others. You will probably continue after a little while, but stay here for a few moments.</a:t>
            </a:r>
          </a:p>
          <a:p>
            <a:pPr marL="0" indent="0" algn="l">
              <a:spcAft>
                <a:spcPts val="788"/>
              </a:spcAft>
              <a:buNone/>
            </a:pPr>
            <a:r>
              <a:rPr lang="en-US" sz="2900" b="0" i="1" dirty="0">
                <a:solidFill>
                  <a:srgbClr val="000000"/>
                </a:solidFill>
                <a:effectLst/>
                <a:latin typeface="Open Sans" panose="020B0606030504020204" pitchFamily="34" charset="0"/>
              </a:rPr>
              <a:t>IF DURING THESE INSTRUCTIONS SOMEWHERE YOU HAVE SPENT A LITTLE WHILE SENSING AND TOUCHING AN UNCLEAR HOLISTIC BODY SENSE OF THIS PROBLEM, THEN YOU HAVE FOCUSED. It doesn't matter whether the body-shift came or not. It comes on its own. We don't control that.</a:t>
            </a:r>
            <a:endParaRPr lang="en-US" sz="2900" b="0" i="0" dirty="0">
              <a:solidFill>
                <a:srgbClr val="000000"/>
              </a:solidFill>
              <a:effectLst/>
              <a:latin typeface="Open Sans" panose="020B0606030504020204" pitchFamily="34" charset="0"/>
            </a:endParaRPr>
          </a:p>
          <a:p>
            <a:pPr marL="0" indent="0">
              <a:buNone/>
            </a:pPr>
            <a:endParaRPr lang="en-GB" sz="4000" dirty="0"/>
          </a:p>
        </p:txBody>
      </p:sp>
    </p:spTree>
    <p:extLst>
      <p:ext uri="{BB962C8B-B14F-4D97-AF65-F5344CB8AC3E}">
        <p14:creationId xmlns:p14="http://schemas.microsoft.com/office/powerpoint/2010/main" val="2267981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554970"/>
            <a:ext cx="10058400" cy="1609344"/>
          </a:xfrm>
        </p:spPr>
        <p:txBody>
          <a:bodyPr/>
          <a:lstStyle/>
          <a:p>
            <a:r>
              <a:rPr lang="en-GB" dirty="0"/>
              <a:t>Heuristic Inquiry and Diversity</a:t>
            </a:r>
          </a:p>
        </p:txBody>
      </p:sp>
      <p:sp>
        <p:nvSpPr>
          <p:cNvPr id="3" name="Content Placeholder 2"/>
          <p:cNvSpPr>
            <a:spLocks noGrp="1"/>
          </p:cNvSpPr>
          <p:nvPr>
            <p:ph idx="1"/>
          </p:nvPr>
        </p:nvSpPr>
        <p:spPr>
          <a:xfrm>
            <a:off x="1066800" y="2344381"/>
            <a:ext cx="10058400" cy="2169238"/>
          </a:xfrm>
        </p:spPr>
        <p:txBody>
          <a:bodyPr/>
          <a:lstStyle/>
          <a:p>
            <a:r>
              <a:rPr lang="en-GB" sz="3600" dirty="0"/>
              <a:t>Explores  diversity and all aspects of this</a:t>
            </a:r>
          </a:p>
          <a:p>
            <a:r>
              <a:rPr lang="en-GB" sz="3600" dirty="0"/>
              <a:t>Explores social context</a:t>
            </a:r>
          </a:p>
          <a:p>
            <a:r>
              <a:rPr lang="en-GB" sz="3600" dirty="0"/>
              <a:t>Explores culture</a:t>
            </a:r>
          </a:p>
          <a:p>
            <a:endParaRPr lang="en-GB" dirty="0"/>
          </a:p>
        </p:txBody>
      </p:sp>
    </p:spTree>
    <p:extLst>
      <p:ext uri="{BB962C8B-B14F-4D97-AF65-F5344CB8AC3E}">
        <p14:creationId xmlns:p14="http://schemas.microsoft.com/office/powerpoint/2010/main" val="1385192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Heuristic Inquiry</a:t>
            </a:r>
          </a:p>
        </p:txBody>
      </p:sp>
      <p:sp>
        <p:nvSpPr>
          <p:cNvPr id="3" name="Content Placeholder 2"/>
          <p:cNvSpPr>
            <a:spLocks noGrp="1"/>
          </p:cNvSpPr>
          <p:nvPr>
            <p:ph idx="1"/>
          </p:nvPr>
        </p:nvSpPr>
        <p:spPr/>
        <p:txBody>
          <a:bodyPr>
            <a:normAutofit/>
          </a:bodyPr>
          <a:lstStyle/>
          <a:p>
            <a:r>
              <a:rPr lang="en-GB" sz="3600" dirty="0"/>
              <a:t>It is not a linear approach, it moves, it is fluid. You will go back and forth within the process as you experience each new phenomenon.</a:t>
            </a:r>
          </a:p>
          <a:p>
            <a:r>
              <a:rPr lang="en-GB" sz="3600" dirty="0"/>
              <a:t>You need to be patient and allow the experience to flow, allow there to be many experiences at once.</a:t>
            </a:r>
          </a:p>
        </p:txBody>
      </p:sp>
    </p:spTree>
    <p:extLst>
      <p:ext uri="{BB962C8B-B14F-4D97-AF65-F5344CB8AC3E}">
        <p14:creationId xmlns:p14="http://schemas.microsoft.com/office/powerpoint/2010/main" val="3402256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purpose?</a:t>
            </a:r>
          </a:p>
        </p:txBody>
      </p:sp>
      <p:sp>
        <p:nvSpPr>
          <p:cNvPr id="3" name="Content Placeholder 2"/>
          <p:cNvSpPr>
            <a:spLocks noGrp="1"/>
          </p:cNvSpPr>
          <p:nvPr>
            <p:ph idx="1"/>
          </p:nvPr>
        </p:nvSpPr>
        <p:spPr>
          <a:xfrm>
            <a:off x="1069848" y="2121408"/>
            <a:ext cx="10058400" cy="3681515"/>
          </a:xfrm>
        </p:spPr>
        <p:txBody>
          <a:bodyPr>
            <a:noAutofit/>
          </a:bodyPr>
          <a:lstStyle/>
          <a:p>
            <a:r>
              <a:rPr lang="en-GB" sz="3200" dirty="0"/>
              <a:t>There are questions that you need to consider:</a:t>
            </a:r>
          </a:p>
          <a:p>
            <a:pPr lvl="1"/>
            <a:r>
              <a:rPr lang="en-GB" sz="3200" dirty="0"/>
              <a:t>What is the experience of…..</a:t>
            </a:r>
          </a:p>
          <a:p>
            <a:pPr lvl="1"/>
            <a:r>
              <a:rPr lang="en-GB" sz="3200" dirty="0"/>
              <a:t>How do I experience this?</a:t>
            </a:r>
          </a:p>
          <a:p>
            <a:pPr marL="274320" lvl="1" indent="0">
              <a:buNone/>
            </a:pPr>
            <a:endParaRPr lang="en-GB" sz="3200" dirty="0"/>
          </a:p>
          <a:p>
            <a:r>
              <a:rPr lang="en-GB" sz="3200" dirty="0"/>
              <a:t>Heuristic Inquiry is so closely linked to the Humanistic framework. It is about the person, the self and what it means to be human.</a:t>
            </a:r>
          </a:p>
        </p:txBody>
      </p:sp>
    </p:spTree>
    <p:extLst>
      <p:ext uri="{BB962C8B-B14F-4D97-AF65-F5344CB8AC3E}">
        <p14:creationId xmlns:p14="http://schemas.microsoft.com/office/powerpoint/2010/main" val="369105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Elements (</a:t>
            </a:r>
            <a:r>
              <a:rPr lang="en-GB" dirty="0" err="1"/>
              <a:t>Moustakas</a:t>
            </a:r>
            <a:r>
              <a:rPr lang="en-GB" dirty="0"/>
              <a:t>)</a:t>
            </a:r>
          </a:p>
        </p:txBody>
      </p:sp>
      <p:sp>
        <p:nvSpPr>
          <p:cNvPr id="3" name="Content Placeholder 2"/>
          <p:cNvSpPr>
            <a:spLocks noGrp="1"/>
          </p:cNvSpPr>
          <p:nvPr>
            <p:ph idx="1"/>
          </p:nvPr>
        </p:nvSpPr>
        <p:spPr>
          <a:xfrm>
            <a:off x="1069848" y="2121408"/>
            <a:ext cx="9392998" cy="4050792"/>
          </a:xfrm>
        </p:spPr>
        <p:txBody>
          <a:bodyPr>
            <a:normAutofit/>
          </a:bodyPr>
          <a:lstStyle/>
          <a:p>
            <a:r>
              <a:rPr lang="en-GB" sz="3600" dirty="0"/>
              <a:t>Initial Engagement</a:t>
            </a:r>
          </a:p>
          <a:p>
            <a:r>
              <a:rPr lang="en-GB" sz="3600" dirty="0"/>
              <a:t>Immersion</a:t>
            </a:r>
          </a:p>
          <a:p>
            <a:r>
              <a:rPr lang="en-GB" sz="3600" dirty="0"/>
              <a:t>Incubation</a:t>
            </a:r>
          </a:p>
          <a:p>
            <a:r>
              <a:rPr lang="en-GB" sz="3600" dirty="0"/>
              <a:t>Illumination</a:t>
            </a:r>
          </a:p>
          <a:p>
            <a:r>
              <a:rPr lang="en-GB" sz="3600" dirty="0"/>
              <a:t>Explication</a:t>
            </a:r>
          </a:p>
          <a:p>
            <a:r>
              <a:rPr lang="en-GB" sz="3600" dirty="0"/>
              <a:t>Creative Synthesis</a:t>
            </a:r>
          </a:p>
        </p:txBody>
      </p:sp>
    </p:spTree>
    <p:extLst>
      <p:ext uri="{BB962C8B-B14F-4D97-AF65-F5344CB8AC3E}">
        <p14:creationId xmlns:p14="http://schemas.microsoft.com/office/powerpoint/2010/main" val="36432796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20707D-5841-41A3-B3F5-FD5979CAE6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C9F05012-3070-48EC-BC58-E908A8D70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blipFill dpi="0" rotWithShape="1">
            <a:blip r:embed="rId3">
              <a:alphaModFix amt="5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3EAD004-AB0B-4352-9991-A040EA93DF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Diagram 1">
            <a:extLst>
              <a:ext uri="{FF2B5EF4-FFF2-40B4-BE49-F238E27FC236}">
                <a16:creationId xmlns:a16="http://schemas.microsoft.com/office/drawing/2014/main" id="{5F0C388F-977C-4FDC-9683-E6E8704A2AC3}"/>
              </a:ext>
            </a:extLst>
          </p:cNvPr>
          <p:cNvGraphicFramePr/>
          <p:nvPr>
            <p:extLst>
              <p:ext uri="{D42A27DB-BD31-4B8C-83A1-F6EECF244321}">
                <p14:modId xmlns:p14="http://schemas.microsoft.com/office/powerpoint/2010/main" val="2277114445"/>
              </p:ext>
            </p:extLst>
          </p:nvPr>
        </p:nvGraphicFramePr>
        <p:xfrm>
          <a:off x="0" y="0"/>
          <a:ext cx="12191999" cy="68580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376395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B14E8-520C-425E-A229-601AE4AECB07}"/>
              </a:ext>
            </a:extLst>
          </p:cNvPr>
          <p:cNvSpPr>
            <a:spLocks noGrp="1"/>
          </p:cNvSpPr>
          <p:nvPr>
            <p:ph type="title"/>
          </p:nvPr>
        </p:nvSpPr>
        <p:spPr/>
        <p:txBody>
          <a:bodyPr/>
          <a:lstStyle/>
          <a:p>
            <a:r>
              <a:rPr lang="en-GB" dirty="0"/>
              <a:t>Concepts (Processes) and Phases</a:t>
            </a:r>
          </a:p>
        </p:txBody>
      </p:sp>
      <p:sp>
        <p:nvSpPr>
          <p:cNvPr id="3" name="Content Placeholder 2">
            <a:extLst>
              <a:ext uri="{FF2B5EF4-FFF2-40B4-BE49-F238E27FC236}">
                <a16:creationId xmlns:a16="http://schemas.microsoft.com/office/drawing/2014/main" id="{1BB60890-1D7F-4DB3-8D9A-BE215FB618D1}"/>
              </a:ext>
            </a:extLst>
          </p:cNvPr>
          <p:cNvSpPr>
            <a:spLocks noGrp="1"/>
          </p:cNvSpPr>
          <p:nvPr>
            <p:ph idx="1"/>
          </p:nvPr>
        </p:nvSpPr>
        <p:spPr>
          <a:xfrm>
            <a:off x="1066800" y="1840054"/>
            <a:ext cx="10058400" cy="4050792"/>
          </a:xfrm>
        </p:spPr>
        <p:txBody>
          <a:bodyPr>
            <a:normAutofit fontScale="92500" lnSpcReduction="10000"/>
          </a:bodyPr>
          <a:lstStyle/>
          <a:p>
            <a:r>
              <a:rPr lang="en-GB" sz="2800" dirty="0"/>
              <a:t>Moustakas (1990) highlighted seven concepts linked to the process of heuristic inquiry:</a:t>
            </a:r>
          </a:p>
          <a:p>
            <a:r>
              <a:rPr lang="en-GB" sz="2800" dirty="0"/>
              <a:t>Identifying with the focus of inquiry</a:t>
            </a:r>
          </a:p>
          <a:p>
            <a:r>
              <a:rPr lang="en-GB" sz="2800" dirty="0"/>
              <a:t>Self-dialogue</a:t>
            </a:r>
          </a:p>
          <a:p>
            <a:r>
              <a:rPr lang="en-GB" sz="2800" dirty="0"/>
              <a:t>Tacit-knowing</a:t>
            </a:r>
          </a:p>
          <a:p>
            <a:r>
              <a:rPr lang="en-GB" sz="2800" dirty="0"/>
              <a:t>Intuition</a:t>
            </a:r>
          </a:p>
          <a:p>
            <a:r>
              <a:rPr lang="en-GB" sz="2800" dirty="0"/>
              <a:t>Indwelling</a:t>
            </a:r>
          </a:p>
          <a:p>
            <a:r>
              <a:rPr lang="en-GB" sz="2800" dirty="0"/>
              <a:t>Focusing</a:t>
            </a:r>
          </a:p>
          <a:p>
            <a:r>
              <a:rPr lang="en-GB" sz="2800" dirty="0"/>
              <a:t>Internal Frame of Reference</a:t>
            </a:r>
          </a:p>
        </p:txBody>
      </p:sp>
    </p:spTree>
    <p:extLst>
      <p:ext uri="{BB962C8B-B14F-4D97-AF65-F5344CB8AC3E}">
        <p14:creationId xmlns:p14="http://schemas.microsoft.com/office/powerpoint/2010/main" val="607557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A02A-21BB-4DC7-A346-55E0E1BC5ECE}"/>
              </a:ext>
            </a:extLst>
          </p:cNvPr>
          <p:cNvSpPr>
            <a:spLocks noGrp="1"/>
          </p:cNvSpPr>
          <p:nvPr>
            <p:ph type="title"/>
          </p:nvPr>
        </p:nvSpPr>
        <p:spPr/>
        <p:txBody>
          <a:bodyPr/>
          <a:lstStyle/>
          <a:p>
            <a:r>
              <a:rPr lang="en-GB" dirty="0"/>
              <a:t>Phases</a:t>
            </a:r>
          </a:p>
        </p:txBody>
      </p:sp>
      <p:sp>
        <p:nvSpPr>
          <p:cNvPr id="3" name="Content Placeholder 2">
            <a:extLst>
              <a:ext uri="{FF2B5EF4-FFF2-40B4-BE49-F238E27FC236}">
                <a16:creationId xmlns:a16="http://schemas.microsoft.com/office/drawing/2014/main" id="{B55625EC-CD54-4837-A821-3CE860C8D0E5}"/>
              </a:ext>
            </a:extLst>
          </p:cNvPr>
          <p:cNvSpPr>
            <a:spLocks noGrp="1"/>
          </p:cNvSpPr>
          <p:nvPr>
            <p:ph idx="1"/>
          </p:nvPr>
        </p:nvSpPr>
        <p:spPr/>
        <p:txBody>
          <a:bodyPr>
            <a:normAutofit fontScale="92500" lnSpcReduction="10000"/>
          </a:bodyPr>
          <a:lstStyle/>
          <a:p>
            <a:r>
              <a:rPr lang="en-GB" sz="2800" dirty="0"/>
              <a:t>Alongside these processes Moustakas highlighted six phases that the researcher would move through as they engaged with their inquiry:</a:t>
            </a:r>
          </a:p>
          <a:p>
            <a:r>
              <a:rPr lang="en-GB" sz="2800" dirty="0"/>
              <a:t>Initial Engagement</a:t>
            </a:r>
          </a:p>
          <a:p>
            <a:r>
              <a:rPr lang="en-GB" sz="2800" dirty="0"/>
              <a:t>Immersion</a:t>
            </a:r>
          </a:p>
          <a:p>
            <a:r>
              <a:rPr lang="en-GB" sz="2800" dirty="0"/>
              <a:t>Incubation</a:t>
            </a:r>
          </a:p>
          <a:p>
            <a:r>
              <a:rPr lang="en-GB" sz="2800" dirty="0"/>
              <a:t>Illumination</a:t>
            </a:r>
          </a:p>
          <a:p>
            <a:r>
              <a:rPr lang="en-GB" sz="2800" dirty="0"/>
              <a:t>Explication</a:t>
            </a:r>
          </a:p>
          <a:p>
            <a:r>
              <a:rPr lang="en-GB" sz="2800" dirty="0"/>
              <a:t>Creative Synthesis.</a:t>
            </a:r>
          </a:p>
        </p:txBody>
      </p:sp>
    </p:spTree>
    <p:extLst>
      <p:ext uri="{BB962C8B-B14F-4D97-AF65-F5344CB8AC3E}">
        <p14:creationId xmlns:p14="http://schemas.microsoft.com/office/powerpoint/2010/main" val="2639389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Engagement –Finding the focus</a:t>
            </a:r>
          </a:p>
        </p:txBody>
      </p:sp>
      <p:sp>
        <p:nvSpPr>
          <p:cNvPr id="3" name="Content Placeholder 2"/>
          <p:cNvSpPr>
            <a:spLocks noGrp="1"/>
          </p:cNvSpPr>
          <p:nvPr>
            <p:ph idx="1"/>
          </p:nvPr>
        </p:nvSpPr>
        <p:spPr/>
        <p:txBody>
          <a:bodyPr>
            <a:normAutofit/>
          </a:bodyPr>
          <a:lstStyle/>
          <a:p>
            <a:r>
              <a:rPr lang="en-GB" sz="3200" dirty="0"/>
              <a:t>This is where the inquiry starts. It’s a first encounter with a topic that is highly engaging, where there is a curiosity, that is personal to the researcher.</a:t>
            </a:r>
          </a:p>
          <a:p>
            <a:r>
              <a:rPr lang="en-GB" sz="3200" dirty="0"/>
              <a:t>It is something that keeps nudging at you, that is asking for attention, that is becoming so noisy that you can no longer ignore it.</a:t>
            </a:r>
          </a:p>
          <a:p>
            <a:r>
              <a:rPr lang="en-GB" sz="3200" dirty="0"/>
              <a:t>It is a discovery of something within your internal world, that is playing out within your external world.</a:t>
            </a:r>
          </a:p>
        </p:txBody>
      </p:sp>
    </p:spTree>
    <p:extLst>
      <p:ext uri="{BB962C8B-B14F-4D97-AF65-F5344CB8AC3E}">
        <p14:creationId xmlns:p14="http://schemas.microsoft.com/office/powerpoint/2010/main" val="3791808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p>
        </p:txBody>
      </p:sp>
      <p:sp>
        <p:nvSpPr>
          <p:cNvPr id="3" name="Content Placeholder 2"/>
          <p:cNvSpPr>
            <a:spLocks noGrp="1"/>
          </p:cNvSpPr>
          <p:nvPr>
            <p:ph idx="1"/>
          </p:nvPr>
        </p:nvSpPr>
        <p:spPr/>
        <p:txBody>
          <a:bodyPr>
            <a:normAutofit fontScale="92500" lnSpcReduction="10000"/>
          </a:bodyPr>
          <a:lstStyle/>
          <a:p>
            <a:r>
              <a:rPr lang="en-GB" sz="3200" dirty="0"/>
              <a:t>Once you’ve found that question, you now need to set the final answer aside, so that you can immerse yourself within the experience of it.</a:t>
            </a:r>
          </a:p>
          <a:p>
            <a:r>
              <a:rPr lang="en-GB" sz="3200" dirty="0"/>
              <a:t>You need to be patient and allow the ambiguity to be. </a:t>
            </a:r>
          </a:p>
          <a:p>
            <a:r>
              <a:rPr lang="en-GB" sz="3200" dirty="0"/>
              <a:t>Do not aim for the answer, sit with the confusion, lack of clarity, don’t search for the end point. </a:t>
            </a:r>
          </a:p>
          <a:p>
            <a:r>
              <a:rPr lang="en-GB" sz="3200" dirty="0"/>
              <a:t>Connect completely with the experience.</a:t>
            </a:r>
          </a:p>
          <a:p>
            <a:r>
              <a:rPr lang="en-GB" sz="3200" dirty="0"/>
              <a:t>This is where you will engage with creativity, curiosity and even vulnerability (allow it to just be).</a:t>
            </a:r>
          </a:p>
        </p:txBody>
      </p:sp>
    </p:spTree>
    <p:extLst>
      <p:ext uri="{BB962C8B-B14F-4D97-AF65-F5344CB8AC3E}">
        <p14:creationId xmlns:p14="http://schemas.microsoft.com/office/powerpoint/2010/main" val="1524741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Immersion</a:t>
            </a:r>
          </a:p>
        </p:txBody>
      </p:sp>
      <p:sp>
        <p:nvSpPr>
          <p:cNvPr id="3" name="Content Placeholder 2"/>
          <p:cNvSpPr>
            <a:spLocks noGrp="1"/>
          </p:cNvSpPr>
          <p:nvPr>
            <p:ph idx="1"/>
          </p:nvPr>
        </p:nvSpPr>
        <p:spPr/>
        <p:txBody>
          <a:bodyPr>
            <a:normAutofit fontScale="92500"/>
          </a:bodyPr>
          <a:lstStyle/>
          <a:p>
            <a:r>
              <a:rPr lang="en-GB" sz="3200" dirty="0"/>
              <a:t>You are so immersed in the experience that it is filling your waking and sleeping world. Going about your day, look for connected experiences, feel them, sense them.</a:t>
            </a:r>
          </a:p>
          <a:p>
            <a:r>
              <a:rPr lang="en-GB" sz="3200" dirty="0"/>
              <a:t>Open up your intuition and let yourself be guided.</a:t>
            </a:r>
          </a:p>
          <a:p>
            <a:r>
              <a:rPr lang="en-GB" sz="3200" dirty="0"/>
              <a:t>Anything that relates to your research question will become connected to your experience. </a:t>
            </a:r>
          </a:p>
          <a:p>
            <a:r>
              <a:rPr lang="en-GB" sz="3200" dirty="0" err="1"/>
              <a:t>Moustakas</a:t>
            </a:r>
            <a:r>
              <a:rPr lang="en-GB" sz="3200" dirty="0"/>
              <a:t> calls it a ‘lingering presence’ (</a:t>
            </a:r>
            <a:r>
              <a:rPr lang="en-GB" sz="3200" dirty="0" err="1"/>
              <a:t>Moustakas</a:t>
            </a:r>
            <a:r>
              <a:rPr lang="en-GB" sz="3200" dirty="0"/>
              <a:t>, 2015, p309).</a:t>
            </a:r>
          </a:p>
        </p:txBody>
      </p:sp>
    </p:spTree>
    <p:extLst>
      <p:ext uri="{BB962C8B-B14F-4D97-AF65-F5344CB8AC3E}">
        <p14:creationId xmlns:p14="http://schemas.microsoft.com/office/powerpoint/2010/main" val="263353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Incubation</a:t>
            </a:r>
          </a:p>
        </p:txBody>
      </p:sp>
      <p:sp>
        <p:nvSpPr>
          <p:cNvPr id="3" name="Content Placeholder 2"/>
          <p:cNvSpPr>
            <a:spLocks noGrp="1"/>
          </p:cNvSpPr>
          <p:nvPr>
            <p:ph idx="1"/>
          </p:nvPr>
        </p:nvSpPr>
        <p:spPr/>
        <p:txBody>
          <a:bodyPr>
            <a:normAutofit fontScale="92500" lnSpcReduction="10000"/>
          </a:bodyPr>
          <a:lstStyle/>
          <a:p>
            <a:r>
              <a:rPr lang="en-GB" sz="3200" dirty="0"/>
              <a:t>Every once in a while you need to step out of the research question.</a:t>
            </a:r>
          </a:p>
          <a:p>
            <a:r>
              <a:rPr lang="en-GB" sz="3200" dirty="0"/>
              <a:t>This is almost where the seed begins to grow, it is cared for, cultivated, allows insight and understanding to develop.</a:t>
            </a:r>
          </a:p>
          <a:p>
            <a:r>
              <a:rPr lang="en-GB" sz="3200" dirty="0"/>
              <a:t>It’s a place of letting the question go for a moment, to give yourself a little space to find those insights.</a:t>
            </a:r>
          </a:p>
          <a:p>
            <a:r>
              <a:rPr lang="en-GB" sz="3200" dirty="0"/>
              <a:t>Heuristic Inquiry needs time, allow yourself to surrender to the experience and </a:t>
            </a:r>
            <a:r>
              <a:rPr lang="en-GB" sz="3200" b="1" dirty="0"/>
              <a:t>let things find you</a:t>
            </a:r>
            <a:r>
              <a:rPr lang="en-GB" sz="3200" dirty="0"/>
              <a:t>.</a:t>
            </a:r>
          </a:p>
        </p:txBody>
      </p:sp>
    </p:spTree>
    <p:extLst>
      <p:ext uri="{BB962C8B-B14F-4D97-AF65-F5344CB8AC3E}">
        <p14:creationId xmlns:p14="http://schemas.microsoft.com/office/powerpoint/2010/main" val="2609871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Illumination</a:t>
            </a:r>
          </a:p>
        </p:txBody>
      </p:sp>
      <p:sp>
        <p:nvSpPr>
          <p:cNvPr id="3" name="Content Placeholder 2"/>
          <p:cNvSpPr>
            <a:spLocks noGrp="1"/>
          </p:cNvSpPr>
          <p:nvPr>
            <p:ph idx="1"/>
          </p:nvPr>
        </p:nvSpPr>
        <p:spPr/>
        <p:txBody>
          <a:bodyPr>
            <a:normAutofit fontScale="92500" lnSpcReduction="10000"/>
          </a:bodyPr>
          <a:lstStyle/>
          <a:p>
            <a:r>
              <a:rPr lang="en-GB" sz="2800" dirty="0"/>
              <a:t>This is the element of discovery, where you find deeper knowledge and understanding.</a:t>
            </a:r>
          </a:p>
          <a:p>
            <a:r>
              <a:rPr lang="en-GB" sz="2800" dirty="0"/>
              <a:t>You also need to engage in external processes, you may find others that have had similar experiences, you may develop a shared understanding of those experiences. </a:t>
            </a:r>
          </a:p>
          <a:p>
            <a:r>
              <a:rPr lang="en-GB" sz="2800" dirty="0"/>
              <a:t>At this point there may be a moment of realising a change in the internal frame of reference.</a:t>
            </a:r>
          </a:p>
          <a:p>
            <a:r>
              <a:rPr lang="en-GB" sz="2800" dirty="0"/>
              <a:t>You must remember that there is no beginning, middle and end, it is a non-linear process that will take you in and out, round and through. </a:t>
            </a:r>
          </a:p>
        </p:txBody>
      </p:sp>
    </p:spTree>
    <p:extLst>
      <p:ext uri="{BB962C8B-B14F-4D97-AF65-F5344CB8AC3E}">
        <p14:creationId xmlns:p14="http://schemas.microsoft.com/office/powerpoint/2010/main" val="3022597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Values, beliefs and assumptions</a:t>
            </a:r>
          </a:p>
        </p:txBody>
      </p:sp>
      <p:sp>
        <p:nvSpPr>
          <p:cNvPr id="3" name="Content Placeholder 2"/>
          <p:cNvSpPr>
            <a:spLocks noGrp="1"/>
          </p:cNvSpPr>
          <p:nvPr>
            <p:ph idx="1"/>
          </p:nvPr>
        </p:nvSpPr>
        <p:spPr/>
        <p:txBody>
          <a:bodyPr>
            <a:normAutofit/>
          </a:bodyPr>
          <a:lstStyle/>
          <a:p>
            <a:r>
              <a:rPr lang="en-GB" sz="3600" dirty="0"/>
              <a:t>Throughout the process you’ll explore your own values, beliefs and assumptions, as well as explore and notice those of others and society.</a:t>
            </a:r>
          </a:p>
          <a:p>
            <a:r>
              <a:rPr lang="en-GB" sz="3600" dirty="0"/>
              <a:t>There will be a sense of an empathic engagement with others, as you progress through and within your journey.</a:t>
            </a:r>
          </a:p>
        </p:txBody>
      </p:sp>
    </p:spTree>
    <p:extLst>
      <p:ext uri="{BB962C8B-B14F-4D97-AF65-F5344CB8AC3E}">
        <p14:creationId xmlns:p14="http://schemas.microsoft.com/office/powerpoint/2010/main" val="1156669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Explication</a:t>
            </a:r>
          </a:p>
        </p:txBody>
      </p:sp>
      <p:sp>
        <p:nvSpPr>
          <p:cNvPr id="3" name="Content Placeholder 2"/>
          <p:cNvSpPr>
            <a:spLocks noGrp="1"/>
          </p:cNvSpPr>
          <p:nvPr>
            <p:ph idx="1"/>
          </p:nvPr>
        </p:nvSpPr>
        <p:spPr/>
        <p:txBody>
          <a:bodyPr>
            <a:normAutofit/>
          </a:bodyPr>
          <a:lstStyle/>
          <a:p>
            <a:r>
              <a:rPr lang="en-GB" sz="3600" dirty="0"/>
              <a:t>Following on from the illumination there now will be a process of exploration, looking at understanding what has been unfolding, looking for a new meaning.</a:t>
            </a:r>
          </a:p>
        </p:txBody>
      </p:sp>
    </p:spTree>
    <p:extLst>
      <p:ext uri="{BB962C8B-B14F-4D97-AF65-F5344CB8AC3E}">
        <p14:creationId xmlns:p14="http://schemas.microsoft.com/office/powerpoint/2010/main" val="1219174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Creative Synthesis</a:t>
            </a:r>
          </a:p>
        </p:txBody>
      </p:sp>
      <p:sp>
        <p:nvSpPr>
          <p:cNvPr id="3" name="Content Placeholder 2"/>
          <p:cNvSpPr>
            <a:spLocks noGrp="1"/>
          </p:cNvSpPr>
          <p:nvPr>
            <p:ph idx="1"/>
          </p:nvPr>
        </p:nvSpPr>
        <p:spPr>
          <a:xfrm>
            <a:off x="1069848" y="2121408"/>
            <a:ext cx="10058400" cy="2380254"/>
          </a:xfrm>
        </p:spPr>
        <p:txBody>
          <a:bodyPr>
            <a:normAutofit/>
          </a:bodyPr>
          <a:lstStyle/>
          <a:p>
            <a:r>
              <a:rPr lang="en-GB" sz="3600" dirty="0"/>
              <a:t>Bringing together of the different strands that the research has uncovered and pulling them into a coherent whole….which might then begin a new process of discovery!</a:t>
            </a:r>
          </a:p>
        </p:txBody>
      </p:sp>
    </p:spTree>
    <p:extLst>
      <p:ext uri="{BB962C8B-B14F-4D97-AF65-F5344CB8AC3E}">
        <p14:creationId xmlns:p14="http://schemas.microsoft.com/office/powerpoint/2010/main" val="1063132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254FE-118A-4F38-8E1B-1FD6353B58CB}"/>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FB5314F1-81DD-4D8A-A250-21C425DD3613}"/>
              </a:ext>
            </a:extLst>
          </p:cNvPr>
          <p:cNvSpPr>
            <a:spLocks noGrp="1"/>
          </p:cNvSpPr>
          <p:nvPr>
            <p:ph idx="1"/>
          </p:nvPr>
        </p:nvSpPr>
        <p:spPr/>
        <p:txBody>
          <a:bodyPr>
            <a:normAutofit/>
          </a:bodyPr>
          <a:lstStyle/>
          <a:p>
            <a:r>
              <a:rPr lang="en-GB" sz="3200" dirty="0"/>
              <a:t>Not for objective or non-creative individuals</a:t>
            </a:r>
          </a:p>
          <a:p>
            <a:r>
              <a:rPr lang="en-GB" sz="3200" dirty="0"/>
              <a:t>The roadblocks will happen</a:t>
            </a:r>
          </a:p>
          <a:p>
            <a:r>
              <a:rPr lang="en-GB" sz="3200" dirty="0"/>
              <a:t>Feel lost or frustrated with the process</a:t>
            </a:r>
          </a:p>
          <a:p>
            <a:r>
              <a:rPr lang="en-GB" sz="3200" dirty="0"/>
              <a:t>The final piece may not illicit any new information</a:t>
            </a:r>
          </a:p>
          <a:p>
            <a:r>
              <a:rPr lang="en-GB" sz="3200" dirty="0"/>
              <a:t>Not easily generalised, due to the limited number of participants</a:t>
            </a:r>
          </a:p>
          <a:p>
            <a:r>
              <a:rPr lang="en-GB" sz="3200" dirty="0"/>
              <a:t>Any others?</a:t>
            </a:r>
          </a:p>
        </p:txBody>
      </p:sp>
    </p:spTree>
    <p:extLst>
      <p:ext uri="{BB962C8B-B14F-4D97-AF65-F5344CB8AC3E}">
        <p14:creationId xmlns:p14="http://schemas.microsoft.com/office/powerpoint/2010/main" val="6238113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8483F-9B4B-6E6E-B166-2AA885E0AD48}"/>
              </a:ext>
            </a:extLst>
          </p:cNvPr>
          <p:cNvSpPr txBox="1">
            <a:spLocks/>
          </p:cNvSpPr>
          <p:nvPr/>
        </p:nvSpPr>
        <p:spPr>
          <a:xfrm>
            <a:off x="838200" y="653883"/>
            <a:ext cx="10515600" cy="1325563"/>
          </a:xfrm>
          <a:prstGeom prst="rect">
            <a:avLst/>
          </a:prstGeom>
        </p:spPr>
        <p:txBody>
          <a:bodyPr/>
          <a:lstStyle>
            <a:lvl1pPr algn="l" defTabSz="914400" rtl="0" eaLnBrk="1" latinLnBrk="0" hangingPunct="1">
              <a:lnSpc>
                <a:spcPts val="4000"/>
              </a:lnSpc>
              <a:spcBef>
                <a:spcPct val="0"/>
              </a:spcBef>
              <a:buNone/>
              <a:defRPr sz="4000" kern="1200">
                <a:solidFill>
                  <a:schemeClr val="tx1"/>
                </a:solidFill>
                <a:latin typeface="+mj-lt"/>
                <a:ea typeface="+mj-ea"/>
                <a:cs typeface="+mj-cs"/>
              </a:defRPr>
            </a:lvl1pPr>
          </a:lstStyle>
          <a:p>
            <a:r>
              <a:rPr lang="en-GB" dirty="0"/>
              <a:t>The Assignment</a:t>
            </a:r>
          </a:p>
        </p:txBody>
      </p:sp>
      <p:sp>
        <p:nvSpPr>
          <p:cNvPr id="3" name="Content Placeholder 2">
            <a:extLst>
              <a:ext uri="{FF2B5EF4-FFF2-40B4-BE49-F238E27FC236}">
                <a16:creationId xmlns:a16="http://schemas.microsoft.com/office/drawing/2014/main" id="{03DCF837-3B5B-5D96-9570-1C2E24519965}"/>
              </a:ext>
            </a:extLst>
          </p:cNvPr>
          <p:cNvSpPr txBox="1">
            <a:spLocks/>
          </p:cNvSpPr>
          <p:nvPr/>
        </p:nvSpPr>
        <p:spPr>
          <a:xfrm>
            <a:off x="838200" y="1825625"/>
            <a:ext cx="10515600" cy="4351338"/>
          </a:xfrm>
          <a:prstGeom prst="rect">
            <a:avLst/>
          </a:prstGeom>
        </p:spPr>
        <p:txBody>
          <a:bodyPr/>
          <a:lstStyle>
            <a:lvl1pPr marL="228600" indent="-228600" algn="l" defTabSz="914400" rtl="0" eaLnBrk="1" latinLnBrk="0" hangingPunct="1">
              <a:lnSpc>
                <a:spcPct val="90000"/>
              </a:lnSpc>
              <a:spcBef>
                <a:spcPct val="30000"/>
              </a:spcBef>
              <a:buClr>
                <a:schemeClr val="tx2"/>
              </a:buClr>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ct val="30000"/>
              </a:spcBef>
              <a:buClr>
                <a:schemeClr val="tx2"/>
              </a:buClr>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ct val="30000"/>
              </a:spcBef>
              <a:buClr>
                <a:schemeClr val="tx2"/>
              </a:buClr>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ct val="30000"/>
              </a:spcBef>
              <a:buClr>
                <a:schemeClr val="tx2"/>
              </a:buClr>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ct val="300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GB" dirty="0"/>
          </a:p>
        </p:txBody>
      </p:sp>
      <p:sp>
        <p:nvSpPr>
          <p:cNvPr id="4" name="TextBox 3">
            <a:extLst>
              <a:ext uri="{FF2B5EF4-FFF2-40B4-BE49-F238E27FC236}">
                <a16:creationId xmlns:a16="http://schemas.microsoft.com/office/drawing/2014/main" id="{F1FE1A3C-6DB5-EAFA-326E-4DC087C6EED2}"/>
              </a:ext>
            </a:extLst>
          </p:cNvPr>
          <p:cNvSpPr txBox="1"/>
          <p:nvPr/>
        </p:nvSpPr>
        <p:spPr>
          <a:xfrm>
            <a:off x="1500554" y="1979446"/>
            <a:ext cx="9190892" cy="3970318"/>
          </a:xfrm>
          <a:prstGeom prst="rect">
            <a:avLst/>
          </a:prstGeom>
          <a:noFill/>
        </p:spPr>
        <p:txBody>
          <a:bodyPr wrap="square" rtlCol="0">
            <a:spAutoFit/>
          </a:bodyPr>
          <a:lstStyle/>
          <a:p>
            <a:r>
              <a:rPr lang="en-US" sz="2800" dirty="0"/>
              <a:t>Conduct an in-depth personal inquiry using the heuristic method to explore an aspect of your development as a practitioner and its impact on your clinical practice</a:t>
            </a:r>
          </a:p>
          <a:p>
            <a:endParaRPr lang="en-US" sz="2800" dirty="0"/>
          </a:p>
          <a:p>
            <a:r>
              <a:rPr lang="en-US" sz="2800" dirty="0"/>
              <a:t>Critically engage with a heuristic case study to examine how your personal experiences and reflections during the </a:t>
            </a:r>
            <a:r>
              <a:rPr lang="en-US" sz="2800" dirty="0" err="1"/>
              <a:t>programme</a:t>
            </a:r>
            <a:r>
              <a:rPr lang="en-US" sz="2800" dirty="0"/>
              <a:t> have influenced your growth as a psychotherapist.</a:t>
            </a:r>
            <a:endParaRPr lang="en-GB" sz="2800" dirty="0"/>
          </a:p>
        </p:txBody>
      </p:sp>
    </p:spTree>
    <p:extLst>
      <p:ext uri="{BB962C8B-B14F-4D97-AF65-F5344CB8AC3E}">
        <p14:creationId xmlns:p14="http://schemas.microsoft.com/office/powerpoint/2010/main" val="254440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545D6-5167-4E8D-BA61-71359FFE97AF}"/>
              </a:ext>
            </a:extLst>
          </p:cNvPr>
          <p:cNvSpPr>
            <a:spLocks noGrp="1"/>
          </p:cNvSpPr>
          <p:nvPr>
            <p:ph type="title"/>
          </p:nvPr>
        </p:nvSpPr>
        <p:spPr/>
        <p:txBody>
          <a:bodyPr/>
          <a:lstStyle/>
          <a:p>
            <a:r>
              <a:rPr lang="en-GB" dirty="0"/>
              <a:t>Reflective questions </a:t>
            </a:r>
          </a:p>
        </p:txBody>
      </p:sp>
      <p:sp>
        <p:nvSpPr>
          <p:cNvPr id="3" name="Content Placeholder 2">
            <a:extLst>
              <a:ext uri="{FF2B5EF4-FFF2-40B4-BE49-F238E27FC236}">
                <a16:creationId xmlns:a16="http://schemas.microsoft.com/office/drawing/2014/main" id="{31E7BB85-C67C-4998-9DAF-ED5806E7D4E3}"/>
              </a:ext>
            </a:extLst>
          </p:cNvPr>
          <p:cNvSpPr>
            <a:spLocks noGrp="1"/>
          </p:cNvSpPr>
          <p:nvPr>
            <p:ph idx="1"/>
          </p:nvPr>
        </p:nvSpPr>
        <p:spPr/>
        <p:txBody>
          <a:bodyPr>
            <a:normAutofit fontScale="92500"/>
          </a:bodyPr>
          <a:lstStyle/>
          <a:p>
            <a:r>
              <a:rPr lang="en-GB" sz="3200" dirty="0"/>
              <a:t>You are about to embark on heuristic inquiry, studying an aspect of your self, with curiosity and creativity.</a:t>
            </a:r>
          </a:p>
          <a:p>
            <a:r>
              <a:rPr lang="en-GB" sz="3200" dirty="0"/>
              <a:t>Questions to ask yourself:</a:t>
            </a:r>
          </a:p>
          <a:p>
            <a:r>
              <a:rPr lang="en-GB" sz="3200" dirty="0"/>
              <a:t>How do you feel about embarking on this journey?</a:t>
            </a:r>
          </a:p>
          <a:p>
            <a:r>
              <a:rPr lang="en-GB" sz="3200" dirty="0"/>
              <a:t>How do you feel you might approach some of the challenges ahead?</a:t>
            </a:r>
          </a:p>
          <a:p>
            <a:r>
              <a:rPr lang="en-GB" sz="3200" dirty="0"/>
              <a:t>How will you maintain the interest as you progress towards your submission?</a:t>
            </a:r>
          </a:p>
        </p:txBody>
      </p:sp>
    </p:spTree>
    <p:extLst>
      <p:ext uri="{BB962C8B-B14F-4D97-AF65-F5344CB8AC3E}">
        <p14:creationId xmlns:p14="http://schemas.microsoft.com/office/powerpoint/2010/main" val="36128940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48F04-4DDF-4B9C-927E-ED99A923692D}"/>
              </a:ext>
            </a:extLst>
          </p:cNvPr>
          <p:cNvSpPr>
            <a:spLocks noGrp="1"/>
          </p:cNvSpPr>
          <p:nvPr>
            <p:ph type="title"/>
          </p:nvPr>
        </p:nvSpPr>
        <p:spPr/>
        <p:txBody>
          <a:bodyPr/>
          <a:lstStyle/>
          <a:p>
            <a:r>
              <a:rPr lang="en-GB" dirty="0"/>
              <a:t>Let us begin….</a:t>
            </a:r>
          </a:p>
        </p:txBody>
      </p:sp>
      <p:sp>
        <p:nvSpPr>
          <p:cNvPr id="3" name="Content Placeholder 2">
            <a:extLst>
              <a:ext uri="{FF2B5EF4-FFF2-40B4-BE49-F238E27FC236}">
                <a16:creationId xmlns:a16="http://schemas.microsoft.com/office/drawing/2014/main" id="{7C77BB03-C5C2-4F32-A78C-B6A96E1A2AC3}"/>
              </a:ext>
            </a:extLst>
          </p:cNvPr>
          <p:cNvSpPr>
            <a:spLocks noGrp="1"/>
          </p:cNvSpPr>
          <p:nvPr>
            <p:ph idx="1"/>
          </p:nvPr>
        </p:nvSpPr>
        <p:spPr/>
        <p:txBody>
          <a:bodyPr>
            <a:normAutofit lnSpcReduction="10000"/>
          </a:bodyPr>
          <a:lstStyle/>
          <a:p>
            <a:r>
              <a:rPr lang="en-GB" sz="3200" dirty="0"/>
              <a:t>Let’s start by looking at identifying the focus of inquiry.</a:t>
            </a:r>
          </a:p>
          <a:p>
            <a:r>
              <a:rPr lang="en-GB" sz="3200" dirty="0"/>
              <a:t>You may already have an inclination of your field of study, but let’s ask some questions:</a:t>
            </a:r>
          </a:p>
          <a:p>
            <a:r>
              <a:rPr lang="en-GB" sz="3200" dirty="0"/>
              <a:t>What do I already know about this topic?</a:t>
            </a:r>
          </a:p>
          <a:p>
            <a:r>
              <a:rPr lang="en-GB" sz="3200" dirty="0"/>
              <a:t>What is my emotional, spiritual, cognitive and relational experience of this topic?</a:t>
            </a:r>
          </a:p>
          <a:p>
            <a:r>
              <a:rPr lang="en-GB" sz="3200" dirty="0"/>
              <a:t>What do others know about this topic?</a:t>
            </a:r>
          </a:p>
        </p:txBody>
      </p:sp>
    </p:spTree>
    <p:extLst>
      <p:ext uri="{BB962C8B-B14F-4D97-AF65-F5344CB8AC3E}">
        <p14:creationId xmlns:p14="http://schemas.microsoft.com/office/powerpoint/2010/main" val="454544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8F3F3-37DC-4612-8680-3354F40FE136}"/>
              </a:ext>
            </a:extLst>
          </p:cNvPr>
          <p:cNvSpPr>
            <a:spLocks noGrp="1"/>
          </p:cNvSpPr>
          <p:nvPr>
            <p:ph type="title"/>
          </p:nvPr>
        </p:nvSpPr>
        <p:spPr/>
        <p:txBody>
          <a:bodyPr/>
          <a:lstStyle/>
          <a:p>
            <a:r>
              <a:rPr lang="en-GB" dirty="0"/>
              <a:t>Cont’d</a:t>
            </a:r>
          </a:p>
        </p:txBody>
      </p:sp>
      <p:sp>
        <p:nvSpPr>
          <p:cNvPr id="3" name="Content Placeholder 2">
            <a:extLst>
              <a:ext uri="{FF2B5EF4-FFF2-40B4-BE49-F238E27FC236}">
                <a16:creationId xmlns:a16="http://schemas.microsoft.com/office/drawing/2014/main" id="{7CD0A270-4FCD-4AA8-94BF-541AEC058935}"/>
              </a:ext>
            </a:extLst>
          </p:cNvPr>
          <p:cNvSpPr>
            <a:spLocks noGrp="1"/>
          </p:cNvSpPr>
          <p:nvPr>
            <p:ph idx="1"/>
          </p:nvPr>
        </p:nvSpPr>
        <p:spPr/>
        <p:txBody>
          <a:bodyPr>
            <a:normAutofit/>
          </a:bodyPr>
          <a:lstStyle/>
          <a:p>
            <a:r>
              <a:rPr lang="en-GB" sz="3600" dirty="0"/>
              <a:t>Where might I go for further information? (mind-map some sources)</a:t>
            </a:r>
          </a:p>
          <a:p>
            <a:r>
              <a:rPr lang="en-GB" sz="3600" dirty="0"/>
              <a:t>How might I bring together strands of different information to invite various perspectives and potential sources of knowledge to make meaning for myself?</a:t>
            </a:r>
          </a:p>
        </p:txBody>
      </p:sp>
    </p:spTree>
    <p:extLst>
      <p:ext uri="{BB962C8B-B14F-4D97-AF65-F5344CB8AC3E}">
        <p14:creationId xmlns:p14="http://schemas.microsoft.com/office/powerpoint/2010/main" val="2381279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63277-B447-41EF-9476-6443B0074AD8}"/>
              </a:ext>
            </a:extLst>
          </p:cNvPr>
          <p:cNvSpPr>
            <a:spLocks noGrp="1"/>
          </p:cNvSpPr>
          <p:nvPr>
            <p:ph type="title"/>
          </p:nvPr>
        </p:nvSpPr>
        <p:spPr/>
        <p:txBody>
          <a:bodyPr/>
          <a:lstStyle/>
          <a:p>
            <a:r>
              <a:rPr lang="en-GB" dirty="0"/>
              <a:t>Self-dialogue exercise</a:t>
            </a:r>
          </a:p>
        </p:txBody>
      </p:sp>
      <p:sp>
        <p:nvSpPr>
          <p:cNvPr id="3" name="Content Placeholder 2">
            <a:extLst>
              <a:ext uri="{FF2B5EF4-FFF2-40B4-BE49-F238E27FC236}">
                <a16:creationId xmlns:a16="http://schemas.microsoft.com/office/drawing/2014/main" id="{02667EC2-BC61-4395-9331-8A5335A6A446}"/>
              </a:ext>
            </a:extLst>
          </p:cNvPr>
          <p:cNvSpPr>
            <a:spLocks noGrp="1"/>
          </p:cNvSpPr>
          <p:nvPr>
            <p:ph idx="1"/>
          </p:nvPr>
        </p:nvSpPr>
        <p:spPr>
          <a:xfrm>
            <a:off x="1069848" y="1723292"/>
            <a:ext cx="10058400" cy="4448908"/>
          </a:xfrm>
        </p:spPr>
        <p:txBody>
          <a:bodyPr>
            <a:normAutofit/>
          </a:bodyPr>
          <a:lstStyle/>
          <a:p>
            <a:r>
              <a:rPr lang="en-GB" sz="2400" dirty="0"/>
              <a:t>Take a blank piece of paper and begin a conversation with yourself, about the topic of your inquiry, or an aspect of this topic.</a:t>
            </a:r>
          </a:p>
          <a:p>
            <a:r>
              <a:rPr lang="en-GB" sz="2400" dirty="0"/>
              <a:t>It might go as follows:</a:t>
            </a:r>
          </a:p>
          <a:p>
            <a:r>
              <a:rPr lang="en-GB" sz="2400" dirty="0"/>
              <a:t>N1: Something is nudging at my awareness</a:t>
            </a:r>
          </a:p>
          <a:p>
            <a:r>
              <a:rPr lang="en-GB" sz="2400" dirty="0"/>
              <a:t>N2: What does it feel like? How do you know it is nudging?</a:t>
            </a:r>
          </a:p>
          <a:p>
            <a:r>
              <a:rPr lang="en-GB" sz="2400" dirty="0"/>
              <a:t>N1: It feels like it wants attention, but it feels scary to go there.</a:t>
            </a:r>
          </a:p>
          <a:p>
            <a:r>
              <a:rPr lang="en-GB" sz="2400" dirty="0"/>
              <a:t>N2: What does the “scary” physically feel like?</a:t>
            </a:r>
          </a:p>
          <a:p>
            <a:r>
              <a:rPr lang="en-GB" sz="2400" dirty="0"/>
              <a:t>N1: It feels like it wants to sit in my stomach and stay there until I welcome it in.</a:t>
            </a:r>
          </a:p>
        </p:txBody>
      </p:sp>
    </p:spTree>
    <p:extLst>
      <p:ext uri="{BB962C8B-B14F-4D97-AF65-F5344CB8AC3E}">
        <p14:creationId xmlns:p14="http://schemas.microsoft.com/office/powerpoint/2010/main" val="1180797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27DCB-4EA6-43CA-BB5A-32A20AF01C51}"/>
              </a:ext>
            </a:extLst>
          </p:cNvPr>
          <p:cNvSpPr>
            <a:spLocks noGrp="1"/>
          </p:cNvSpPr>
          <p:nvPr>
            <p:ph type="title"/>
          </p:nvPr>
        </p:nvSpPr>
        <p:spPr/>
        <p:txBody>
          <a:bodyPr/>
          <a:lstStyle/>
          <a:p>
            <a:r>
              <a:rPr lang="en-GB" dirty="0"/>
              <a:t>Focusing Activity</a:t>
            </a:r>
          </a:p>
        </p:txBody>
      </p:sp>
      <p:sp>
        <p:nvSpPr>
          <p:cNvPr id="3" name="Content Placeholder 2">
            <a:extLst>
              <a:ext uri="{FF2B5EF4-FFF2-40B4-BE49-F238E27FC236}">
                <a16:creationId xmlns:a16="http://schemas.microsoft.com/office/drawing/2014/main" id="{4E8E4E11-BB93-42CF-8AB9-A07918CCFEF4}"/>
              </a:ext>
            </a:extLst>
          </p:cNvPr>
          <p:cNvSpPr>
            <a:spLocks noGrp="1"/>
          </p:cNvSpPr>
          <p:nvPr>
            <p:ph idx="1"/>
          </p:nvPr>
        </p:nvSpPr>
        <p:spPr>
          <a:xfrm>
            <a:off x="1069848" y="2121408"/>
            <a:ext cx="10058400" cy="2309915"/>
          </a:xfrm>
        </p:spPr>
        <p:txBody>
          <a:bodyPr>
            <a:normAutofit/>
          </a:bodyPr>
          <a:lstStyle/>
          <a:p>
            <a:r>
              <a:rPr lang="en-GB" sz="3600" dirty="0"/>
              <a:t>Working in pairs, following the </a:t>
            </a:r>
            <a:r>
              <a:rPr lang="en-GB" sz="3600" dirty="0" err="1"/>
              <a:t>Gendlin</a:t>
            </a:r>
            <a:r>
              <a:rPr lang="en-GB" sz="3600" dirty="0"/>
              <a:t> ‘Felt Sense’ activity. Support each other to explore the phenomenological experience that is developing as a result of today’s work.</a:t>
            </a:r>
          </a:p>
        </p:txBody>
      </p:sp>
    </p:spTree>
    <p:extLst>
      <p:ext uri="{BB962C8B-B14F-4D97-AF65-F5344CB8AC3E}">
        <p14:creationId xmlns:p14="http://schemas.microsoft.com/office/powerpoint/2010/main" val="4138032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AE023-FABA-40C6-853A-93FCDA0A086F}"/>
              </a:ext>
            </a:extLst>
          </p:cNvPr>
          <p:cNvSpPr>
            <a:spLocks noGrp="1"/>
          </p:cNvSpPr>
          <p:nvPr>
            <p:ph type="title"/>
          </p:nvPr>
        </p:nvSpPr>
        <p:spPr/>
        <p:txBody>
          <a:bodyPr/>
          <a:lstStyle/>
          <a:p>
            <a:r>
              <a:rPr lang="en-GB" dirty="0"/>
              <a:t>Final Thoughts</a:t>
            </a:r>
          </a:p>
        </p:txBody>
      </p:sp>
      <p:sp>
        <p:nvSpPr>
          <p:cNvPr id="3" name="Content Placeholder 2">
            <a:extLst>
              <a:ext uri="{FF2B5EF4-FFF2-40B4-BE49-F238E27FC236}">
                <a16:creationId xmlns:a16="http://schemas.microsoft.com/office/drawing/2014/main" id="{619D46D8-6920-4D00-AFD8-DF66DDAECC59}"/>
              </a:ext>
            </a:extLst>
          </p:cNvPr>
          <p:cNvSpPr>
            <a:spLocks noGrp="1"/>
          </p:cNvSpPr>
          <p:nvPr>
            <p:ph idx="1"/>
          </p:nvPr>
        </p:nvSpPr>
        <p:spPr>
          <a:xfrm>
            <a:off x="1069848" y="2121408"/>
            <a:ext cx="10058400" cy="1764792"/>
          </a:xfrm>
        </p:spPr>
        <p:txBody>
          <a:bodyPr>
            <a:normAutofit/>
          </a:bodyPr>
          <a:lstStyle/>
          <a:p>
            <a:r>
              <a:rPr lang="en-GB" sz="3600" dirty="0"/>
              <a:t>Having had an introduction to Heuristic Inquiry and explored your own feelings around this, how are you feeling now?</a:t>
            </a:r>
          </a:p>
        </p:txBody>
      </p:sp>
    </p:spTree>
    <p:extLst>
      <p:ext uri="{BB962C8B-B14F-4D97-AF65-F5344CB8AC3E}">
        <p14:creationId xmlns:p14="http://schemas.microsoft.com/office/powerpoint/2010/main" val="2398506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6962</Words>
  <Application>Microsoft Office PowerPoint</Application>
  <PresentationFormat>Widescreen</PresentationFormat>
  <Paragraphs>400</Paragraphs>
  <Slides>36</Slides>
  <Notes>31</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36</vt:i4>
      </vt:variant>
    </vt:vector>
  </HeadingPairs>
  <TitlesOfParts>
    <vt:vector size="51" baseType="lpstr">
      <vt:lpstr>__Inter_d65c78</vt:lpstr>
      <vt:lpstr>Amazon Ember</vt:lpstr>
      <vt:lpstr>Arial</vt:lpstr>
      <vt:lpstr>Calibri</vt:lpstr>
      <vt:lpstr>Helvetica Neue</vt:lpstr>
      <vt:lpstr>Julius Sans One</vt:lpstr>
      <vt:lpstr>Mulish</vt:lpstr>
      <vt:lpstr>Open Sans</vt:lpstr>
      <vt:lpstr>Rockwell</vt:lpstr>
      <vt:lpstr>Rockwell Condensed</vt:lpstr>
      <vt:lpstr>Rockwell Extra Bold</vt:lpstr>
      <vt:lpstr>var(--font-geller,"GellerHeadline-Bold",Georgia-Bold)</vt:lpstr>
      <vt:lpstr>var(--font-manrope,"Manrope",Helvetica)</vt:lpstr>
      <vt:lpstr>Wingdings</vt:lpstr>
      <vt:lpstr>Wood Type</vt:lpstr>
      <vt:lpstr>Heuristic Research</vt:lpstr>
      <vt:lpstr>Write a Haiku!</vt:lpstr>
      <vt:lpstr>Phenomenology</vt:lpstr>
      <vt:lpstr>Heuristics</vt:lpstr>
      <vt:lpstr>Brief History of Heuristic Research</vt:lpstr>
      <vt:lpstr>Heuristic Research</vt:lpstr>
      <vt:lpstr>Heuristic Research</vt:lpstr>
      <vt:lpstr>Sultan,N. (2019). </vt:lpstr>
      <vt:lpstr>Influences of Heuristic Inquiry</vt:lpstr>
      <vt:lpstr>Reflexive Research</vt:lpstr>
      <vt:lpstr>GENDLING – SIX STEPS to FOCUS</vt:lpstr>
      <vt:lpstr>GENDLING – SIX STEPS to FOCUS</vt:lpstr>
      <vt:lpstr>GENDLING – SIX STEPS to FOCUS</vt:lpstr>
      <vt:lpstr>Heuristic Inquiry and Diversity</vt:lpstr>
      <vt:lpstr>Heuristic Inquiry</vt:lpstr>
      <vt:lpstr>What is the purpose?</vt:lpstr>
      <vt:lpstr>Key Elements (Moustakas)</vt:lpstr>
      <vt:lpstr>PowerPoint Presentation</vt:lpstr>
      <vt:lpstr>Concepts (Processes) and Phases</vt:lpstr>
      <vt:lpstr>Phases</vt:lpstr>
      <vt:lpstr>Initial Engagement –Finding the focus</vt:lpstr>
      <vt:lpstr>Immersion</vt:lpstr>
      <vt:lpstr>Immersion</vt:lpstr>
      <vt:lpstr>Incubation</vt:lpstr>
      <vt:lpstr>Illumination</vt:lpstr>
      <vt:lpstr>Values, beliefs and assumptions</vt:lpstr>
      <vt:lpstr>Explication</vt:lpstr>
      <vt:lpstr>Creative Synthesis</vt:lpstr>
      <vt:lpstr>Limitations</vt:lpstr>
      <vt:lpstr>PowerPoint Presentation</vt:lpstr>
      <vt:lpstr>Reflective questions </vt:lpstr>
      <vt:lpstr>Let us begin….</vt:lpstr>
      <vt:lpstr>Cont’d</vt:lpstr>
      <vt:lpstr>Self-dialogue exercise</vt:lpstr>
      <vt:lpstr>Focusing Activity</vt:lpstr>
      <vt:lpstr>Final Thoughts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Heuristic Research</dc:title>
  <dc:creator>Catherine Slade</dc:creator>
  <cp:lastModifiedBy>Mat Morandi</cp:lastModifiedBy>
  <cp:revision>38</cp:revision>
  <dcterms:created xsi:type="dcterms:W3CDTF">2020-02-06T09:28:01Z</dcterms:created>
  <dcterms:modified xsi:type="dcterms:W3CDTF">2025-01-30T09:15:50Z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74067000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